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2"/>
  </p:notesMasterIdLst>
  <p:sldIdLst>
    <p:sldId id="256" r:id="rId2"/>
    <p:sldId id="263" r:id="rId3"/>
    <p:sldId id="257" r:id="rId4"/>
    <p:sldId id="264" r:id="rId5"/>
    <p:sldId id="265" r:id="rId6"/>
    <p:sldId id="258"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1" autoAdjust="0"/>
    <p:restoredTop sz="62972" autoAdjust="0"/>
  </p:normalViewPr>
  <p:slideViewPr>
    <p:cSldViewPr snapToGrid="0">
      <p:cViewPr varScale="1">
        <p:scale>
          <a:sx n="38" d="100"/>
          <a:sy n="38" d="100"/>
        </p:scale>
        <p:origin x="1506" y="60"/>
      </p:cViewPr>
      <p:guideLst/>
    </p:cSldViewPr>
  </p:slideViewPr>
  <p:notesTextViewPr>
    <p:cViewPr>
      <p:scale>
        <a:sx n="1" d="1"/>
        <a:sy n="1" d="1"/>
      </p:scale>
      <p:origin x="0" y="-45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537A0E-5626-4716-A3D2-4787AF616D67}" type="datetimeFigureOut">
              <a:rPr lang="en-GB" smtClean="0"/>
              <a:t>22/11/2018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973E6-A5AF-4BB0-AA62-7636EDF746C4}" type="slidenum">
              <a:rPr lang="en-GB" smtClean="0"/>
              <a:t>‹#›</a:t>
            </a:fld>
            <a:endParaRPr lang="en-GB"/>
          </a:p>
        </p:txBody>
      </p:sp>
    </p:spTree>
    <p:extLst>
      <p:ext uri="{BB962C8B-B14F-4D97-AF65-F5344CB8AC3E}">
        <p14:creationId xmlns:p14="http://schemas.microsoft.com/office/powerpoint/2010/main" val="487366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https://www.youtube.com/watch?v=lc1cH2MLfYQ    Truth and Reconciliation Commission of Canada witnessing ceremony (Red sprite  drum group) </a:t>
            </a:r>
          </a:p>
          <a:p>
            <a:endParaRPr lang="en-GB" dirty="0"/>
          </a:p>
          <a:p>
            <a:r>
              <a:rPr lang="en-GB" dirty="0"/>
              <a:t>Lieutenant Governor of Ontario / </a:t>
            </a:r>
            <a:r>
              <a:rPr lang="en-GB" dirty="0" err="1"/>
              <a:t>Lieutenante-gouverneure</a:t>
            </a:r>
            <a:r>
              <a:rPr lang="en-GB" dirty="0"/>
              <a:t> de </a:t>
            </a:r>
            <a:r>
              <a:rPr lang="en-GB" dirty="0" err="1"/>
              <a:t>l’Ontario</a:t>
            </a:r>
            <a:endParaRPr lang="en-GB" dirty="0"/>
          </a:p>
          <a:p>
            <a:endParaRPr lang="en-GB" dirty="0"/>
          </a:p>
          <a:p>
            <a:r>
              <a:rPr lang="en-GB" dirty="0"/>
              <a:t>Published on 28 Jun 2013</a:t>
            </a:r>
          </a:p>
        </p:txBody>
      </p:sp>
      <p:sp>
        <p:nvSpPr>
          <p:cNvPr id="4" name="Slide Number Placeholder 3"/>
          <p:cNvSpPr>
            <a:spLocks noGrp="1"/>
          </p:cNvSpPr>
          <p:nvPr>
            <p:ph type="sldNum" sz="quarter" idx="5"/>
          </p:nvPr>
        </p:nvSpPr>
        <p:spPr/>
        <p:txBody>
          <a:bodyPr/>
          <a:lstStyle/>
          <a:p>
            <a:fld id="{2EF973E6-A5AF-4BB0-AA62-7636EDF746C4}" type="slidenum">
              <a:rPr lang="en-GB" smtClean="0"/>
              <a:t>1</a:t>
            </a:fld>
            <a:endParaRPr lang="en-GB"/>
          </a:p>
        </p:txBody>
      </p:sp>
    </p:spTree>
    <p:extLst>
      <p:ext uri="{BB962C8B-B14F-4D97-AF65-F5344CB8AC3E}">
        <p14:creationId xmlns:p14="http://schemas.microsoft.com/office/powerpoint/2010/main" val="4020321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critically evaluate what happened within the Canada and the Following Out-Comes of the TRC.  Asking has life Improved since the TRC?</a:t>
            </a:r>
          </a:p>
          <a:p>
            <a:endParaRPr lang="en-GB" dirty="0"/>
          </a:p>
          <a:p>
            <a:pPr marL="171450" indent="-171450">
              <a:buFont typeface="Arial" panose="020B0604020202020204" pitchFamily="34" charset="0"/>
              <a:buChar char="•"/>
            </a:pPr>
            <a:r>
              <a:rPr lang="en-GB" dirty="0"/>
              <a:t>What is a TRC? </a:t>
            </a:r>
          </a:p>
          <a:p>
            <a:pPr marL="171450" indent="-171450">
              <a:buFont typeface="Arial" panose="020B0604020202020204" pitchFamily="34" charset="0"/>
              <a:buChar char="•"/>
            </a:pPr>
            <a:r>
              <a:rPr lang="en-GB" dirty="0"/>
              <a:t>What happened in Canada</a:t>
            </a:r>
          </a:p>
          <a:p>
            <a:pPr marL="171450" indent="-171450">
              <a:buFont typeface="Arial" panose="020B0604020202020204" pitchFamily="34" charset="0"/>
              <a:buChar char="•"/>
            </a:pPr>
            <a:r>
              <a:rPr lang="en-GB" dirty="0"/>
              <a:t>How was the TRC conducted</a:t>
            </a:r>
          </a:p>
          <a:p>
            <a:pPr marL="171450" indent="-171450">
              <a:buFont typeface="Arial" panose="020B0604020202020204" pitchFamily="34" charset="0"/>
              <a:buChar char="•"/>
            </a:pPr>
            <a:r>
              <a:rPr lang="en-GB" dirty="0"/>
              <a:t>What TRC did for Canada</a:t>
            </a:r>
          </a:p>
          <a:p>
            <a:pPr marL="171450" indent="-171450">
              <a:buFont typeface="Arial" panose="020B0604020202020204" pitchFamily="34" charset="0"/>
              <a:buChar char="•"/>
            </a:pPr>
            <a:r>
              <a:rPr lang="en-GB" dirty="0"/>
              <a:t>Limitations of TRC in Canada.</a:t>
            </a:r>
          </a:p>
          <a:p>
            <a:pPr marL="171450" indent="-171450">
              <a:buFont typeface="Arial" panose="020B0604020202020204" pitchFamily="34" charset="0"/>
              <a:buChar char="•"/>
            </a:pPr>
            <a:r>
              <a:rPr lang="en-GB" dirty="0"/>
              <a:t>Acquire an understanding of TRC </a:t>
            </a:r>
          </a:p>
        </p:txBody>
      </p:sp>
      <p:sp>
        <p:nvSpPr>
          <p:cNvPr id="4" name="Slide Number Placeholder 3"/>
          <p:cNvSpPr>
            <a:spLocks noGrp="1"/>
          </p:cNvSpPr>
          <p:nvPr>
            <p:ph type="sldNum" sz="quarter" idx="5"/>
          </p:nvPr>
        </p:nvSpPr>
        <p:spPr/>
        <p:txBody>
          <a:bodyPr/>
          <a:lstStyle/>
          <a:p>
            <a:fld id="{2EF973E6-A5AF-4BB0-AA62-7636EDF746C4}" type="slidenum">
              <a:rPr lang="en-GB" smtClean="0"/>
              <a:t>2</a:t>
            </a:fld>
            <a:endParaRPr lang="en-GB"/>
          </a:p>
        </p:txBody>
      </p:sp>
    </p:spTree>
    <p:extLst>
      <p:ext uri="{BB962C8B-B14F-4D97-AF65-F5344CB8AC3E}">
        <p14:creationId xmlns:p14="http://schemas.microsoft.com/office/powerpoint/2010/main" val="77551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is ………..</a:t>
            </a:r>
          </a:p>
          <a:p>
            <a:r>
              <a:rPr lang="en-GB" dirty="0"/>
              <a:t>‘Transitional justice is a response to systematic or widespread violations of human rights. It seeks recognition for victims and promotion of possibilities for peace, reconciliation and democracy. Transitional justice is not a special form of justice but justice adapted to societies transforming themselves after a period of pervasive human rights abuse. In some cases, these transformations happen suddenly; in others, they may take place over many decades’ (ITCTJ.org).  </a:t>
            </a:r>
          </a:p>
          <a:p>
            <a:r>
              <a:rPr lang="en-GB" dirty="0"/>
              <a:t> </a:t>
            </a:r>
          </a:p>
          <a:p>
            <a:r>
              <a:rPr lang="en-GB" dirty="0"/>
              <a:t>Truth Commissions and TRC’s (Truth and Reconciliation Commissions) have played and continue to play a significant role within the process of transitional justice throughout the world. </a:t>
            </a:r>
          </a:p>
          <a:p>
            <a:endParaRPr lang="en-GB" dirty="0"/>
          </a:p>
          <a:p>
            <a:r>
              <a:rPr lang="en-GB" dirty="0"/>
              <a:t>Hayner, P B. (2011). Unspeakable Truths: Transitional Justice and the Challenge of Truth Commissions. 2nd ed. Abingdon, Oxon: Routledge. P1</a:t>
            </a:r>
          </a:p>
          <a:p>
            <a:endParaRPr lang="en-GB" dirty="0"/>
          </a:p>
          <a:p>
            <a:r>
              <a:rPr lang="en-GB" dirty="0"/>
              <a:t>The first widely known truth commission was set up in Argentina in 1983, but this body was not referred to as a “truth commission” at that time. Rather, it was and still is referred to as CONADEP, the National Commission on the Disappeared. There is still no single, broadly accepted definition of what constitutes a truth commission. Sierra Leone were one of the first countries to establish a truth commission and Tribunal (Unspeakable</a:t>
            </a:r>
          </a:p>
          <a:p>
            <a:r>
              <a:rPr lang="en-GB" dirty="0"/>
              <a:t> truths, 2011)</a:t>
            </a:r>
          </a:p>
          <a:p>
            <a:endParaRPr lang="en-GB" dirty="0"/>
          </a:p>
          <a:p>
            <a:endParaRPr lang="en-GB" dirty="0"/>
          </a:p>
          <a:p>
            <a:r>
              <a:rPr lang="en-GB" dirty="0"/>
              <a:t>What the TRC is not</a:t>
            </a:r>
          </a:p>
          <a:p>
            <a:r>
              <a:rPr lang="en-GB" dirty="0"/>
              <a:t>•	A TRC is not a criminal court. </a:t>
            </a:r>
          </a:p>
          <a:p>
            <a:r>
              <a:rPr lang="en-GB" dirty="0"/>
              <a:t>•	A TRC does not have the power to enforce its findings.</a:t>
            </a:r>
          </a:p>
          <a:p>
            <a:r>
              <a:rPr lang="en-GB" dirty="0"/>
              <a:t>•	Not all TRC`s are Alike.           (Hayner,2011)</a:t>
            </a:r>
          </a:p>
          <a:p>
            <a:endParaRPr lang="en-GB" dirty="0"/>
          </a:p>
          <a:p>
            <a:endParaRPr lang="en-GB" dirty="0"/>
          </a:p>
        </p:txBody>
      </p:sp>
      <p:sp>
        <p:nvSpPr>
          <p:cNvPr id="4" name="Slide Number Placeholder 3"/>
          <p:cNvSpPr>
            <a:spLocks noGrp="1"/>
          </p:cNvSpPr>
          <p:nvPr>
            <p:ph type="sldNum" sz="quarter" idx="5"/>
          </p:nvPr>
        </p:nvSpPr>
        <p:spPr/>
        <p:txBody>
          <a:bodyPr/>
          <a:lstStyle/>
          <a:p>
            <a:fld id="{2EF973E6-A5AF-4BB0-AA62-7636EDF746C4}" type="slidenum">
              <a:rPr lang="en-GB" smtClean="0"/>
              <a:t>3</a:t>
            </a:fld>
            <a:endParaRPr lang="en-GB"/>
          </a:p>
        </p:txBody>
      </p:sp>
    </p:spTree>
    <p:extLst>
      <p:ext uri="{BB962C8B-B14F-4D97-AF65-F5344CB8AC3E}">
        <p14:creationId xmlns:p14="http://schemas.microsoft.com/office/powerpoint/2010/main" val="117970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Canada</a:t>
            </a:r>
          </a:p>
          <a:p>
            <a:endParaRPr lang="en-GB" dirty="0"/>
          </a:p>
          <a:p>
            <a:r>
              <a:rPr lang="en-GB" dirty="0"/>
              <a:t>rationale for why you chose this particular case study</a:t>
            </a:r>
          </a:p>
          <a:p>
            <a:endParaRPr lang="en-GB" dirty="0"/>
          </a:p>
        </p:txBody>
      </p:sp>
      <p:sp>
        <p:nvSpPr>
          <p:cNvPr id="4" name="Slide Number Placeholder 3"/>
          <p:cNvSpPr>
            <a:spLocks noGrp="1"/>
          </p:cNvSpPr>
          <p:nvPr>
            <p:ph type="sldNum" sz="quarter" idx="5"/>
          </p:nvPr>
        </p:nvSpPr>
        <p:spPr/>
        <p:txBody>
          <a:bodyPr/>
          <a:lstStyle/>
          <a:p>
            <a:fld id="{2EF973E6-A5AF-4BB0-AA62-7636EDF746C4}" type="slidenum">
              <a:rPr lang="en-GB" smtClean="0"/>
              <a:t>4</a:t>
            </a:fld>
            <a:endParaRPr lang="en-GB"/>
          </a:p>
        </p:txBody>
      </p:sp>
    </p:spTree>
    <p:extLst>
      <p:ext uri="{BB962C8B-B14F-4D97-AF65-F5344CB8AC3E}">
        <p14:creationId xmlns:p14="http://schemas.microsoft.com/office/powerpoint/2010/main" val="1183528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was actively discouraged in schools by means including the hated Welsh Not.</a:t>
            </a:r>
          </a:p>
          <a:p>
            <a:r>
              <a:rPr lang="en-GB" dirty="0"/>
              <a:t>The mid-19th century was a turbulent period in Welsh history. Popular risings and riots broke out across the country. Questions were raised in Westminster as to why the Welsh people were prone to lawlessness.</a:t>
            </a:r>
          </a:p>
          <a:p>
            <a:r>
              <a:rPr lang="en-GB" dirty="0"/>
              <a:t>According to some, one possible reason was the continued existence of the Welsh language. After a speech in 1846 by William Williams, a Welsh MP representing Coventry, a parliamentary report was commissioned on the role of Welsh in education.</a:t>
            </a:r>
          </a:p>
          <a:p>
            <a:r>
              <a:rPr lang="en-GB" dirty="0"/>
              <a:t>The report eventually became known as the Treachery of the Blue Books - 'blue' from the colour of the reports covers and 'treachery' from an ancient Arthurian myth about the Saxon invasion of Britain. When published in 1847 it caused a furore - particularly certain passages in which the commissioners exceeded their educational brief to make disparaging remarks about the morals of the Welsh.</a:t>
            </a:r>
          </a:p>
          <a:p>
            <a:r>
              <a:rPr lang="en-GB" dirty="0"/>
              <a:t>Predictably, the report found the provision of education in Wales to be extremely poor. The commissioners saw the Welsh language as a drawback and noted that the moral and material condition of the people would only improve with the introduction of English.</a:t>
            </a:r>
          </a:p>
          <a:p>
            <a:r>
              <a:rPr lang="en-GB" dirty="0"/>
              <a:t>In response many questioned whether three monoglot Anglican barristers from England were the ideal people to investigate anything in Wales at that time, particularly the Welsh language.</a:t>
            </a:r>
          </a:p>
          <a:p>
            <a:r>
              <a:rPr lang="en-GB" dirty="0"/>
              <a:t>This period is associated with that most hated symbol of English cultural oppression, the Welsh Not, or Welsh Note, a means of forcing Welsh children to speak English at school. A stick or plaque was given to any child heard speaking Welsh during school, to be handed on to whoever next spoke the language.</a:t>
            </a:r>
          </a:p>
          <a:p>
            <a:r>
              <a:rPr lang="en-GB" dirty="0"/>
              <a:t>At the end of lessons, the child left with the Welsh Not was punished. Yet according to historian John Davies, it is unlikely that the use of the Welsh Not was as widespread as the mythology of the 20th century maintains.</a:t>
            </a:r>
          </a:p>
          <a:p>
            <a:r>
              <a:rPr lang="en-GB" dirty="0"/>
              <a:t>There is strong evidence of the Welsh Not in Carmarthen, Cardigan and Meirionnydd before 1870, but it was never official government policy. A number of school organisations used it, from the national schools of the Anglicans to the British schools of the nonconformists, but attendance at these schools was voluntary and if a headmaster had a Welsh Not policy it was with the approval of the parents.</a:t>
            </a:r>
          </a:p>
          <a:p>
            <a:r>
              <a:rPr lang="en-GB" dirty="0"/>
              <a:t>The speaking of Welsh in schools may not have been prevented by law, but nor was it given any government support or recognition. The long-term effects of the Language Clause in the 1536 Act of Union Act of Union were still playing out. Welsh was not an institutionalised or official language, and simply wasn't considered a suitable medium for education during the Victorian heyday of the British Empire.</a:t>
            </a:r>
          </a:p>
          <a:p>
            <a:r>
              <a:rPr lang="en-GB" dirty="0"/>
              <a:t>In this era, convention had practically the same force as law. English was deemed by convention, and with popular support, to be the only appropriate medium for learning.</a:t>
            </a:r>
          </a:p>
          <a:p>
            <a:endParaRPr lang="en-GB" dirty="0"/>
          </a:p>
          <a:p>
            <a:r>
              <a:rPr lang="en-GB" dirty="0"/>
              <a:t>http://www.bbc.co.uk/wales/history/sites/themes/society/language_education.shtml      (2014) Welsh and 19th century education</a:t>
            </a:r>
          </a:p>
        </p:txBody>
      </p:sp>
      <p:sp>
        <p:nvSpPr>
          <p:cNvPr id="4" name="Slide Number Placeholder 3"/>
          <p:cNvSpPr>
            <a:spLocks noGrp="1"/>
          </p:cNvSpPr>
          <p:nvPr>
            <p:ph type="sldNum" sz="quarter" idx="5"/>
          </p:nvPr>
        </p:nvSpPr>
        <p:spPr/>
        <p:txBody>
          <a:bodyPr/>
          <a:lstStyle/>
          <a:p>
            <a:fld id="{2EF973E6-A5AF-4BB0-AA62-7636EDF746C4}" type="slidenum">
              <a:rPr lang="en-GB" smtClean="0"/>
              <a:t>5</a:t>
            </a:fld>
            <a:endParaRPr lang="en-GB"/>
          </a:p>
        </p:txBody>
      </p:sp>
    </p:spTree>
    <p:extLst>
      <p:ext uri="{BB962C8B-B14F-4D97-AF65-F5344CB8AC3E}">
        <p14:creationId xmlns:p14="http://schemas.microsoft.com/office/powerpoint/2010/main" val="2097448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Canada: Truth and Reconciliation Canada, 2009–present A truth commission was established in Canada in relation to abuse of its indigenous population, after a significant reparations program had been implemented and after formal apologies from the religious and state institutions complicit in the abuses. It will address over a century of forced assimilation policies toward the indigenous population of Canada.</a:t>
            </a:r>
          </a:p>
          <a:p>
            <a:r>
              <a:rPr lang="en-GB" dirty="0"/>
              <a:t> In 1874, the government of Canada worked in conjunction with Protestant and Catholic churches in Canada to put in place a nationwide system of “residential schools” that aimed to forcibly assimilate Aboriginal children across the country. These policies remained in place for more than one hundred years; the last residential school closed in 1996. Attendance was compulsory, and Aboriginal languages and cultural practices were prohibited. The schools were also known for sexual, physical, and psychological abuse.</a:t>
            </a:r>
          </a:p>
          <a:p>
            <a:r>
              <a:rPr lang="en-GB" dirty="0"/>
              <a:t> There were some 86,000 residential school survivors in Canada as of 2007. Canada began to address the legacy of the residential schools in 1991. It established a Royal Commission on Aboriginal Peoples, which recommended a full public inquiry into the origins and effects of these policies. In 1998, the government formally acknowledged the failure of the residential school policy.</a:t>
            </a:r>
          </a:p>
          <a:p>
            <a:r>
              <a:rPr lang="en-GB" dirty="0"/>
              <a:t> In addition, the residential schools have been the subject of extensive litigation, with several persons prosecuted for abuse as well as thousands of civil suits and a number of class action suits against the government and churches. In 2003, the government of Canada began a dispute resolution program to compensate and offer therapeutic services to survivors. But these efforts were seen as insufﬁcient.</a:t>
            </a:r>
          </a:p>
          <a:p>
            <a:r>
              <a:rPr lang="en-GB" dirty="0"/>
              <a:t> In order to settle pending civil claims, and after extensive consultation between the government, churches, and aboriginal communities, in 2006 the government approved an Indian Residential Schools Settlement Agreement at an estimated cost of $2 billion. Close to $60 million of this amount was stipulated for a Truth and Reconciliation Commission. The agreement provides for extensive reparations for former residential school students, with “common experience payments” for which all former students are eligible, averaging about $28,000 per student.105 There is also an adjustment process by which former students can make claims for speciﬁc abuses. The truth commission was ﬁrst established with the inauguration of three members in mid-2008, but internal problems and disagreements led to their resignation. </a:t>
            </a:r>
          </a:p>
          <a:p>
            <a:r>
              <a:rPr lang="en-GB" dirty="0"/>
              <a:t>”108</a:t>
            </a:r>
          </a:p>
          <a:p>
            <a:endParaRPr lang="en-GB" dirty="0"/>
          </a:p>
          <a:p>
            <a:endParaRPr lang="en-GB" dirty="0"/>
          </a:p>
          <a:p>
            <a:r>
              <a:rPr lang="en-GB" dirty="0"/>
              <a:t>News Release</a:t>
            </a:r>
          </a:p>
          <a:p>
            <a:r>
              <a:rPr lang="en-GB" dirty="0"/>
              <a:t>Sacred Bentwood Box Arrives at the TRC</a:t>
            </a:r>
          </a:p>
          <a:p>
            <a:endParaRPr lang="en-GB" dirty="0"/>
          </a:p>
          <a:p>
            <a:endParaRPr lang="en-GB" dirty="0"/>
          </a:p>
          <a:p>
            <a:r>
              <a:rPr lang="en-GB" dirty="0"/>
              <a:t>A Bentwood Box, commissioned by the TRC, arrived at the Commission office in Ottawa, Ontario on April 27, 2009, from Vancouver Island, British Columbia, where it was steamed and bent from a single piece of red cedar. </a:t>
            </a:r>
          </a:p>
          <a:p>
            <a:r>
              <a:rPr lang="en-GB" dirty="0"/>
              <a:t>Carved by Coast Salish artist Luke Marston, the TRC Bentwood Box is a lasting tribute to all Indian Residential School survivors. The carved panels represent the unique cultures of former First Nations, Inuit and Métis students. The Box will travel with the TRC to its seven national events throughout Canada, once the new Commission is appointed. </a:t>
            </a:r>
          </a:p>
          <a:p>
            <a:r>
              <a:rPr lang="en-GB" dirty="0"/>
              <a:t>The TRC Bentwood Box reflects the strength and resilience of residential school survivors and their descendants, and honours those survivors who are no longer living. The artist pays respect to his own grandmother by depicting her residential schools experiences at </a:t>
            </a:r>
            <a:r>
              <a:rPr lang="en-GB" dirty="0" err="1"/>
              <a:t>Kuper</a:t>
            </a:r>
            <a:r>
              <a:rPr lang="en-GB" dirty="0"/>
              <a:t> Island in the carvings. </a:t>
            </a:r>
          </a:p>
          <a:p>
            <a:r>
              <a:rPr lang="en-GB" dirty="0"/>
              <a:t>As the Box travels with the Commission to different provinces and territories, offerings will be made to it to commemorate personal journeys toward healing and reconciliation. At the end of the TRC’s mandate, it will be housed in a permanent venue, which is still to be determined. </a:t>
            </a:r>
          </a:p>
          <a:p>
            <a:r>
              <a:rPr lang="en-GB" dirty="0"/>
              <a:t>"So many of our people suffer from the abuse of residential schools,” said Mr. Marston. “I feel that the purpose of this Box will change Canada forever. It was a great honour to be selected to carve this box for all the students of former residential schools." </a:t>
            </a:r>
          </a:p>
          <a:p>
            <a:r>
              <a:rPr lang="en-GB" dirty="0"/>
              <a:t>The Bentwood Box was transferred to the TRC during a special blanket ceremony at the opening of the 5th Annual Cowichan International Aboriginal Film Festival in Duncan, British Columbia on April 16. The ceremony honoured the local artist and recognized the transfer of the sacred Box as it was prepared to begin its journeys with the TRC.</a:t>
            </a:r>
          </a:p>
          <a:p>
            <a:endParaRPr lang="en-GB" dirty="0"/>
          </a:p>
          <a:p>
            <a:endParaRPr lang="en-GB" dirty="0"/>
          </a:p>
          <a:p>
            <a:endParaRPr lang="en-GB" dirty="0"/>
          </a:p>
          <a:p>
            <a:pPr marL="171450" indent="-171450">
              <a:buFont typeface="Arial" panose="020B0604020202020204" pitchFamily="34" charset="0"/>
              <a:buChar char="•"/>
            </a:pPr>
            <a:r>
              <a:rPr lang="en-GB" dirty="0"/>
              <a:t>Canada denied the right to participate fully in Canadian political, economic, and social life to those Aboriginal people who refused to abandon their Aboriginal identity</a:t>
            </a:r>
          </a:p>
          <a:p>
            <a:pPr marL="171450" indent="-171450">
              <a:buFont typeface="Arial" panose="020B0604020202020204" pitchFamily="34" charset="0"/>
              <a:buChar char="•"/>
            </a:pPr>
            <a:r>
              <a:rPr lang="en-GB" dirty="0"/>
              <a:t>Canada outlawed Aboriginal spiritual practices, jailed Aboriginal spiritual leaders, and confiscated sacred objects.</a:t>
            </a:r>
          </a:p>
          <a:p>
            <a:pPr marL="171450" indent="-171450">
              <a:buFont typeface="Arial" panose="020B0604020202020204" pitchFamily="34" charset="0"/>
              <a:buChar char="•"/>
            </a:pPr>
            <a:r>
              <a:rPr lang="en-GB" dirty="0"/>
              <a:t>Canada separated children from their parents, sending them to residential schools. This was done not to educate them, but primarily to break their link to their culture and identity</a:t>
            </a:r>
          </a:p>
          <a:p>
            <a:pPr marL="171450" indent="-171450">
              <a:buFont typeface="Arial" panose="020B0604020202020204" pitchFamily="34" charset="0"/>
              <a:buChar char="•"/>
            </a:pPr>
            <a:r>
              <a:rPr lang="en-GB" dirty="0"/>
              <a:t>These measures were part of a coherent policy to eliminate Aboriginal people as distinct peoples and to assimilate them into the Canadian mainstream against their will.</a:t>
            </a:r>
          </a:p>
          <a:p>
            <a:pPr marL="171450" indent="-171450">
              <a:buFont typeface="Arial" panose="020B0604020202020204" pitchFamily="34" charset="0"/>
              <a:buChar char="•"/>
            </a:pPr>
            <a:r>
              <a:rPr lang="en-GB" dirty="0"/>
              <a:t>Canadian Indian is eventual assimilation into the white race - In 1953, J. E. Andrews, the principal of the Presbyterian school in Kenora, Ontario</a:t>
            </a:r>
          </a:p>
          <a:p>
            <a:pPr marL="171450" indent="-171450">
              <a:buFont typeface="Arial" panose="020B0604020202020204" pitchFamily="34" charset="0"/>
              <a:buChar char="•"/>
            </a:pPr>
            <a:r>
              <a:rPr lang="en-GB" dirty="0"/>
              <a:t>detailed account of what happened to indigenous children who were physically and sexually abused in government boarding schools, where an estimated 3,200 children died from tuberculosis, malnutrition and other diseases resulting from poor living conditions.</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2EF973E6-A5AF-4BB0-AA62-7636EDF746C4}" type="slidenum">
              <a:rPr lang="en-GB" smtClean="0"/>
              <a:t>6</a:t>
            </a:fld>
            <a:endParaRPr lang="en-GB"/>
          </a:p>
        </p:txBody>
      </p:sp>
    </p:spTree>
    <p:extLst>
      <p:ext uri="{BB962C8B-B14F-4D97-AF65-F5344CB8AC3E}">
        <p14:creationId xmlns:p14="http://schemas.microsoft.com/office/powerpoint/2010/main" val="2000189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commission will work for five years, but is mandated to complete national events and to deliver a report on historic ﬁndings and recommendations after 72 Other Illustrative Truth Commissions two years.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 The commission is also mandated to create a national archive of testimonies. The commission is prohibited from making findings or conclusion in relation to any specific individual, or naming names in its events, activities, statements, or report, “unless such ﬁndings or information has already been established through legal proceedings, by admission, or by public disclosure by the individual.</a:t>
            </a:r>
          </a:p>
          <a:p>
            <a:endParaRPr lang="en-GB" dirty="0"/>
          </a:p>
          <a:p>
            <a:pPr marL="171450" indent="-171450">
              <a:buFont typeface="Arial" panose="020B0604020202020204" pitchFamily="34" charset="0"/>
              <a:buChar char="•"/>
            </a:pPr>
            <a:r>
              <a:rPr lang="en-GB" dirty="0"/>
              <a:t>The commission holds no subpoena power.</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 The Canadian House of Commons provided the ﬁrst ofﬁcial apology for the residential schools policy in May 2007, and the prime minister followed in 2008, saying that he recognized that “the consequences of the Indian Residential Schools policy were profoundly negative and that this policy has had a lasting and damaging impact on Aboriginal culture, heritage and language.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https://www.cbc.ca/news/politics/truth-and-reconciliation-94-calls-to-action-1.3362258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https://www.youtube.com/watch?v=rRZYRIC69Bw</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"calls to action" are divided into two parts: legacy (1 to 42) and reconciliation (43 to 94.) child welfare, education, language, culture,</a:t>
            </a:r>
            <a:r>
              <a:rPr lang="en-GB" baseline="0" dirty="0"/>
              <a:t> health, justice, to </a:t>
            </a:r>
            <a:r>
              <a:rPr lang="en-GB" baseline="0" dirty="0" err="1"/>
              <a:t>equalty</a:t>
            </a:r>
            <a:r>
              <a:rPr lang="en-GB" baseline="0" dirty="0"/>
              <a:t> , rights, church apologies, </a:t>
            </a:r>
            <a:r>
              <a:rPr lang="en-GB" baseline="0" dirty="0" err="1"/>
              <a:t>musmeums</a:t>
            </a:r>
            <a:r>
              <a:rPr lang="en-GB" baseline="0" dirty="0"/>
              <a:t> and archives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2EF973E6-A5AF-4BB0-AA62-7636EDF746C4}" type="slidenum">
              <a:rPr lang="en-GB" smtClean="0"/>
              <a:t>7</a:t>
            </a:fld>
            <a:endParaRPr lang="en-GB"/>
          </a:p>
        </p:txBody>
      </p:sp>
    </p:spTree>
    <p:extLst>
      <p:ext uri="{BB962C8B-B14F-4D97-AF65-F5344CB8AC3E}">
        <p14:creationId xmlns:p14="http://schemas.microsoft.com/office/powerpoint/2010/main" val="16449059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973E6-A5AF-4BB0-AA62-7636EDF746C4}" type="slidenum">
              <a:rPr lang="en-GB" smtClean="0"/>
              <a:t>10</a:t>
            </a:fld>
            <a:endParaRPr lang="en-GB"/>
          </a:p>
        </p:txBody>
      </p:sp>
    </p:spTree>
    <p:extLst>
      <p:ext uri="{BB962C8B-B14F-4D97-AF65-F5344CB8AC3E}">
        <p14:creationId xmlns:p14="http://schemas.microsoft.com/office/powerpoint/2010/main" val="992739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676E5FA6-8ECC-444C-9B5E-19C1A7B586F1}" type="datetimeFigureOut">
              <a:rPr lang="en-GB" smtClean="0"/>
              <a:t>22/11/2018</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0F5059FD-72F4-491B-860B-70EFAA06A0ED}"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0195609"/>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6E5FA6-8ECC-444C-9B5E-19C1A7B586F1}"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5059FD-72F4-491B-860B-70EFAA06A0ED}" type="slidenum">
              <a:rPr lang="en-GB" smtClean="0"/>
              <a:t>‹#›</a:t>
            </a:fld>
            <a:endParaRPr lang="en-GB"/>
          </a:p>
        </p:txBody>
      </p:sp>
    </p:spTree>
    <p:extLst>
      <p:ext uri="{BB962C8B-B14F-4D97-AF65-F5344CB8AC3E}">
        <p14:creationId xmlns:p14="http://schemas.microsoft.com/office/powerpoint/2010/main" val="3729151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676E5FA6-8ECC-444C-9B5E-19C1A7B586F1}" type="datetimeFigureOut">
              <a:rPr lang="en-GB" smtClean="0"/>
              <a:t>22/11/2018</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0F5059FD-72F4-491B-860B-70EFAA06A0ED}"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740534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6E5FA6-8ECC-444C-9B5E-19C1A7B586F1}" type="datetimeFigureOut">
              <a:rPr lang="en-GB" smtClean="0"/>
              <a:t>22/11/2018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5059FD-72F4-491B-860B-70EFAA06A0ED}" type="slidenum">
              <a:rPr lang="en-GB" smtClean="0"/>
              <a:t>‹#›</a:t>
            </a:fld>
            <a:endParaRPr lang="en-GB"/>
          </a:p>
        </p:txBody>
      </p:sp>
    </p:spTree>
    <p:extLst>
      <p:ext uri="{BB962C8B-B14F-4D97-AF65-F5344CB8AC3E}">
        <p14:creationId xmlns:p14="http://schemas.microsoft.com/office/powerpoint/2010/main" val="937065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6E5FA6-8ECC-444C-9B5E-19C1A7B586F1}" type="datetimeFigureOut">
              <a:rPr lang="en-GB" smtClean="0"/>
              <a:t>22/11/2018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5059FD-72F4-491B-860B-70EFAA06A0ED}" type="slidenum">
              <a:rPr lang="en-GB" smtClean="0"/>
              <a:t>‹#›</a:t>
            </a:fld>
            <a:endParaRPr lang="en-GB"/>
          </a:p>
        </p:txBody>
      </p:sp>
    </p:spTree>
    <p:extLst>
      <p:ext uri="{BB962C8B-B14F-4D97-AF65-F5344CB8AC3E}">
        <p14:creationId xmlns:p14="http://schemas.microsoft.com/office/powerpoint/2010/main" val="2427799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6E5FA6-8ECC-444C-9B5E-19C1A7B586F1}" type="datetimeFigureOut">
              <a:rPr lang="en-GB" smtClean="0"/>
              <a:t>22/11/2018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5059FD-72F4-491B-860B-70EFAA06A0ED}" type="slidenum">
              <a:rPr lang="en-GB" smtClean="0"/>
              <a:t>‹#›</a:t>
            </a:fld>
            <a:endParaRPr lang="en-GB"/>
          </a:p>
        </p:txBody>
      </p:sp>
    </p:spTree>
    <p:extLst>
      <p:ext uri="{BB962C8B-B14F-4D97-AF65-F5344CB8AC3E}">
        <p14:creationId xmlns:p14="http://schemas.microsoft.com/office/powerpoint/2010/main" val="398025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676E5FA6-8ECC-444C-9B5E-19C1A7B586F1}" type="datetimeFigureOut">
              <a:rPr lang="en-GB" smtClean="0"/>
              <a:t>22/11/2018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5059FD-72F4-491B-860B-70EFAA06A0ED}" type="slidenum">
              <a:rPr lang="en-GB" smtClean="0"/>
              <a:t>‹#›</a:t>
            </a:fld>
            <a:endParaRPr lang="en-GB"/>
          </a:p>
        </p:txBody>
      </p:sp>
    </p:spTree>
    <p:extLst>
      <p:ext uri="{BB962C8B-B14F-4D97-AF65-F5344CB8AC3E}">
        <p14:creationId xmlns:p14="http://schemas.microsoft.com/office/powerpoint/2010/main" val="3860573266"/>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676E5FA6-8ECC-444C-9B5E-19C1A7B586F1}" type="datetimeFigureOut">
              <a:rPr lang="en-GB" smtClean="0"/>
              <a:t>22/11/2018</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0F5059FD-72F4-491B-860B-70EFAA06A0ED}" type="slidenum">
              <a:rPr lang="en-GB" smtClean="0"/>
              <a:t>‹#›</a:t>
            </a:fld>
            <a:endParaRPr lang="en-GB"/>
          </a:p>
        </p:txBody>
      </p:sp>
    </p:spTree>
    <p:extLst>
      <p:ext uri="{BB962C8B-B14F-4D97-AF65-F5344CB8AC3E}">
        <p14:creationId xmlns:p14="http://schemas.microsoft.com/office/powerpoint/2010/main" val="525671325"/>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676E5FA6-8ECC-444C-9B5E-19C1A7B586F1}" type="datetimeFigureOut">
              <a:rPr lang="en-GB" smtClean="0"/>
              <a:t>22/11/2018</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0F5059FD-72F4-491B-860B-70EFAA06A0ED}" type="slidenum">
              <a:rPr lang="en-GB" smtClean="0"/>
              <a:t>‹#›</a:t>
            </a:fld>
            <a:endParaRPr lang="en-GB"/>
          </a:p>
        </p:txBody>
      </p:sp>
    </p:spTree>
    <p:extLst>
      <p:ext uri="{BB962C8B-B14F-4D97-AF65-F5344CB8AC3E}">
        <p14:creationId xmlns:p14="http://schemas.microsoft.com/office/powerpoint/2010/main" val="236985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6E5FA6-8ECC-444C-9B5E-19C1A7B586F1}"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5059FD-72F4-491B-860B-70EFAA06A0ED}" type="slidenum">
              <a:rPr lang="en-GB" smtClean="0"/>
              <a:t>‹#›</a:t>
            </a:fld>
            <a:endParaRPr lang="en-GB"/>
          </a:p>
        </p:txBody>
      </p:sp>
    </p:spTree>
    <p:extLst>
      <p:ext uri="{BB962C8B-B14F-4D97-AF65-F5344CB8AC3E}">
        <p14:creationId xmlns:p14="http://schemas.microsoft.com/office/powerpoint/2010/main" val="3747182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676E5FA6-8ECC-444C-9B5E-19C1A7B586F1}" type="datetimeFigureOut">
              <a:rPr lang="en-GB" smtClean="0"/>
              <a:t>22/11/2018</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0F5059FD-72F4-491B-860B-70EFAA06A0ED}"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2138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676E5FA6-8ECC-444C-9B5E-19C1A7B586F1}" type="datetimeFigureOut">
              <a:rPr lang="en-GB" smtClean="0"/>
              <a:t>22/11/2018</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0F5059FD-72F4-491B-860B-70EFAA06A0ED}"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00278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ideo" Target="https://www.youtube.com/embed/rRZYRIC69Bw" TargetMode="External"/><Relationship Id="rId6" Type="http://schemas.openxmlformats.org/officeDocument/2006/relationships/image" Target="../media/image11.jpg"/><Relationship Id="rId5" Type="http://schemas.openxmlformats.org/officeDocument/2006/relationships/image" Target="../media/image10.jpe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bbc.co.uk/wales/history/sites/themes/society/language_education.shtml"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hyperlink" Target="https://www.youtube.com/watch?v=lc1cH2MLfYQ" TargetMode="External"/><Relationship Id="rId4" Type="http://schemas.openxmlformats.org/officeDocument/2006/relationships/hyperlink" Target="https://www.youtube.com/watch?v=rRZYRIC69B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C74B8-B046-42CF-8753-19B07715D4C8}"/>
              </a:ext>
            </a:extLst>
          </p:cNvPr>
          <p:cNvSpPr>
            <a:spLocks noGrp="1"/>
          </p:cNvSpPr>
          <p:nvPr>
            <p:ph type="ctrTitle"/>
          </p:nvPr>
        </p:nvSpPr>
        <p:spPr/>
        <p:txBody>
          <a:bodyPr>
            <a:normAutofit fontScale="90000"/>
          </a:bodyPr>
          <a:lstStyle/>
          <a:p>
            <a:r>
              <a:rPr lang="en-GB" dirty="0"/>
              <a:t>GROUP FACILITATION AND RESTORATIVE PRACTICES </a:t>
            </a:r>
            <a:br>
              <a:rPr lang="en-GB" dirty="0"/>
            </a:br>
            <a:r>
              <a:rPr lang="en-GB" sz="3100" dirty="0"/>
              <a:t>Module code-M6X00967</a:t>
            </a:r>
          </a:p>
        </p:txBody>
      </p:sp>
      <p:sp>
        <p:nvSpPr>
          <p:cNvPr id="3" name="Subtitle 2">
            <a:extLst>
              <a:ext uri="{FF2B5EF4-FFF2-40B4-BE49-F238E27FC236}">
                <a16:creationId xmlns:a16="http://schemas.microsoft.com/office/drawing/2014/main" id="{E3AE9BDB-2432-4F41-98AF-35990B903206}"/>
              </a:ext>
            </a:extLst>
          </p:cNvPr>
          <p:cNvSpPr>
            <a:spLocks noGrp="1"/>
          </p:cNvSpPr>
          <p:nvPr>
            <p:ph type="subTitle" idx="1"/>
          </p:nvPr>
        </p:nvSpPr>
        <p:spPr/>
        <p:txBody>
          <a:bodyPr/>
          <a:lstStyle/>
          <a:p>
            <a:r>
              <a:rPr lang="en-GB" dirty="0"/>
              <a:t>Helen Williams  -  P147366</a:t>
            </a:r>
          </a:p>
        </p:txBody>
      </p:sp>
    </p:spTree>
    <p:extLst>
      <p:ext uri="{BB962C8B-B14F-4D97-AF65-F5344CB8AC3E}">
        <p14:creationId xmlns:p14="http://schemas.microsoft.com/office/powerpoint/2010/main" val="1482480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E5DE77-0BD4-4AC4-B392-25C48FE8F3CA}"/>
              </a:ext>
            </a:extLst>
          </p:cNvPr>
          <p:cNvSpPr>
            <a:spLocks noGrp="1"/>
          </p:cNvSpPr>
          <p:nvPr>
            <p:ph type="title"/>
          </p:nvPr>
        </p:nvSpPr>
        <p:spPr>
          <a:xfrm>
            <a:off x="2743200" y="1953045"/>
            <a:ext cx="6705600" cy="2253195"/>
          </a:xfrm>
        </p:spPr>
        <p:txBody>
          <a:bodyPr>
            <a:normAutofit/>
          </a:bodyPr>
          <a:lstStyle/>
          <a:p>
            <a:r>
              <a:rPr lang="en-GB" sz="2400" dirty="0"/>
              <a:t>This oral seminar </a:t>
            </a:r>
            <a:r>
              <a:rPr lang="en-GB" sz="2400"/>
              <a:t>presentation will </a:t>
            </a:r>
            <a:r>
              <a:rPr lang="en-GB" sz="2400" dirty="0"/>
              <a:t>critically evaluate a Truth and Reconciliation Commission (case study) that illustrates the work and the effectiveness of the commission. </a:t>
            </a:r>
          </a:p>
        </p:txBody>
      </p:sp>
    </p:spTree>
    <p:extLst>
      <p:ext uri="{BB962C8B-B14F-4D97-AF65-F5344CB8AC3E}">
        <p14:creationId xmlns:p14="http://schemas.microsoft.com/office/powerpoint/2010/main" val="1787359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FA245-0C22-4B74-8CBA-6CC8A66E5433}"/>
              </a:ext>
            </a:extLst>
          </p:cNvPr>
          <p:cNvSpPr>
            <a:spLocks noGrp="1"/>
          </p:cNvSpPr>
          <p:nvPr>
            <p:ph type="title"/>
          </p:nvPr>
        </p:nvSpPr>
        <p:spPr>
          <a:xfrm>
            <a:off x="248770" y="-1661568"/>
            <a:ext cx="8657486" cy="5995824"/>
          </a:xfrm>
        </p:spPr>
        <p:txBody>
          <a:bodyPr>
            <a:normAutofit/>
          </a:bodyPr>
          <a:lstStyle/>
          <a:p>
            <a:r>
              <a:rPr lang="en-GB" sz="6000" dirty="0"/>
              <a:t>“We must remember what happened in order to keep it from happening again”</a:t>
            </a:r>
            <a:r>
              <a:rPr lang="en-GB" sz="2000" dirty="0"/>
              <a:t>(Hayner, 2011. p1.)</a:t>
            </a:r>
          </a:p>
        </p:txBody>
      </p:sp>
    </p:spTree>
    <p:extLst>
      <p:ext uri="{BB962C8B-B14F-4D97-AF65-F5344CB8AC3E}">
        <p14:creationId xmlns:p14="http://schemas.microsoft.com/office/powerpoint/2010/main" val="3267153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518CB73-89A7-4D1C-93CE-A086BF55F323}"/>
              </a:ext>
            </a:extLst>
          </p:cNvPr>
          <p:cNvSpPr>
            <a:spLocks noGrp="1"/>
          </p:cNvSpPr>
          <p:nvPr>
            <p:ph type="title"/>
          </p:nvPr>
        </p:nvSpPr>
        <p:spPr/>
        <p:txBody>
          <a:bodyPr/>
          <a:lstStyle/>
          <a:p>
            <a:r>
              <a:rPr lang="en-GB" dirty="0"/>
              <a:t>Canada</a:t>
            </a:r>
          </a:p>
        </p:txBody>
      </p:sp>
      <p:sp>
        <p:nvSpPr>
          <p:cNvPr id="6" name="Text Placeholder 5">
            <a:extLst>
              <a:ext uri="{FF2B5EF4-FFF2-40B4-BE49-F238E27FC236}">
                <a16:creationId xmlns:a16="http://schemas.microsoft.com/office/drawing/2014/main" id="{1B27E4C3-7B4E-4793-A903-F5420E648F13}"/>
              </a:ext>
            </a:extLst>
          </p:cNvPr>
          <p:cNvSpPr>
            <a:spLocks noGrp="1"/>
          </p:cNvSpPr>
          <p:nvPr>
            <p:ph type="body" idx="1"/>
          </p:nvPr>
        </p:nvSpPr>
        <p:spPr>
          <a:xfrm>
            <a:off x="3808926" y="4300537"/>
            <a:ext cx="4566474" cy="1038807"/>
          </a:xfrm>
        </p:spPr>
        <p:txBody>
          <a:bodyPr/>
          <a:lstStyle/>
          <a:p>
            <a:r>
              <a:rPr lang="en-GB" dirty="0"/>
              <a:t>Truth and Reconciliation Commission </a:t>
            </a:r>
          </a:p>
        </p:txBody>
      </p:sp>
      <p:pic>
        <p:nvPicPr>
          <p:cNvPr id="7" name="Picture 6">
            <a:extLst>
              <a:ext uri="{FF2B5EF4-FFF2-40B4-BE49-F238E27FC236}">
                <a16:creationId xmlns:a16="http://schemas.microsoft.com/office/drawing/2014/main" id="{A8D24E61-34DE-4319-BC8F-65742620426F}"/>
              </a:ext>
            </a:extLst>
          </p:cNvPr>
          <p:cNvPicPr>
            <a:picLocks noChangeAspect="1"/>
          </p:cNvPicPr>
          <p:nvPr/>
        </p:nvPicPr>
        <p:blipFill>
          <a:blip r:embed="rId3"/>
          <a:stretch>
            <a:fillRect/>
          </a:stretch>
        </p:blipFill>
        <p:spPr>
          <a:xfrm>
            <a:off x="4786312" y="2557462"/>
            <a:ext cx="2619375" cy="1743075"/>
          </a:xfrm>
          <a:prstGeom prst="rect">
            <a:avLst/>
          </a:prstGeom>
        </p:spPr>
      </p:pic>
    </p:spTree>
    <p:extLst>
      <p:ext uri="{BB962C8B-B14F-4D97-AF65-F5344CB8AC3E}">
        <p14:creationId xmlns:p14="http://schemas.microsoft.com/office/powerpoint/2010/main" val="1495146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CEC2F7A-E193-4955-B29B-3A3846E49695}"/>
              </a:ext>
            </a:extLst>
          </p:cNvPr>
          <p:cNvPicPr>
            <a:picLocks noChangeAspect="1"/>
          </p:cNvPicPr>
          <p:nvPr/>
        </p:nvPicPr>
        <p:blipFill>
          <a:blip r:embed="rId3"/>
          <a:stretch>
            <a:fillRect/>
          </a:stretch>
        </p:blipFill>
        <p:spPr>
          <a:xfrm>
            <a:off x="4423025" y="1603936"/>
            <a:ext cx="3345950" cy="3650127"/>
          </a:xfrm>
          <a:prstGeom prst="rect">
            <a:avLst/>
          </a:prstGeom>
        </p:spPr>
      </p:pic>
    </p:spTree>
    <p:extLst>
      <p:ext uri="{BB962C8B-B14F-4D97-AF65-F5344CB8AC3E}">
        <p14:creationId xmlns:p14="http://schemas.microsoft.com/office/powerpoint/2010/main" val="1832759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F571B-D063-4D72-8389-5F246A531F7E}"/>
              </a:ext>
            </a:extLst>
          </p:cNvPr>
          <p:cNvSpPr>
            <a:spLocks noGrp="1"/>
          </p:cNvSpPr>
          <p:nvPr>
            <p:ph type="title"/>
          </p:nvPr>
        </p:nvSpPr>
        <p:spPr>
          <a:xfrm>
            <a:off x="3028293" y="347628"/>
            <a:ext cx="8770571" cy="1560716"/>
          </a:xfrm>
        </p:spPr>
        <p:txBody>
          <a:bodyPr/>
          <a:lstStyle/>
          <a:p>
            <a:r>
              <a:rPr lang="en-GB" dirty="0"/>
              <a:t>Canada </a:t>
            </a:r>
            <a:br>
              <a:rPr lang="en-GB" dirty="0"/>
            </a:br>
            <a:r>
              <a:rPr lang="en-GB" dirty="0"/>
              <a:t>2009 - 2015</a:t>
            </a:r>
          </a:p>
        </p:txBody>
      </p:sp>
      <p:pic>
        <p:nvPicPr>
          <p:cNvPr id="4" name="Picture 3">
            <a:extLst>
              <a:ext uri="{FF2B5EF4-FFF2-40B4-BE49-F238E27FC236}">
                <a16:creationId xmlns:a16="http://schemas.microsoft.com/office/drawing/2014/main" id="{0552984A-619A-48F3-B652-76C1E55BA730}"/>
              </a:ext>
            </a:extLst>
          </p:cNvPr>
          <p:cNvPicPr>
            <a:picLocks noChangeAspect="1"/>
          </p:cNvPicPr>
          <p:nvPr/>
        </p:nvPicPr>
        <p:blipFill>
          <a:blip r:embed="rId3"/>
          <a:stretch>
            <a:fillRect/>
          </a:stretch>
        </p:blipFill>
        <p:spPr>
          <a:xfrm>
            <a:off x="8607972" y="347628"/>
            <a:ext cx="2939612" cy="1832082"/>
          </a:xfrm>
          <a:prstGeom prst="rect">
            <a:avLst/>
          </a:prstGeom>
        </p:spPr>
      </p:pic>
      <p:pic>
        <p:nvPicPr>
          <p:cNvPr id="5" name="Picture 4">
            <a:extLst>
              <a:ext uri="{FF2B5EF4-FFF2-40B4-BE49-F238E27FC236}">
                <a16:creationId xmlns:a16="http://schemas.microsoft.com/office/drawing/2014/main" id="{7326228C-38D6-443F-8A8D-1B38DDFEFD8D}"/>
              </a:ext>
            </a:extLst>
          </p:cNvPr>
          <p:cNvPicPr>
            <a:picLocks noChangeAspect="1"/>
          </p:cNvPicPr>
          <p:nvPr/>
        </p:nvPicPr>
        <p:blipFill>
          <a:blip r:embed="rId4"/>
          <a:stretch>
            <a:fillRect/>
          </a:stretch>
        </p:blipFill>
        <p:spPr>
          <a:xfrm>
            <a:off x="8309083" y="2591397"/>
            <a:ext cx="3537389" cy="2358260"/>
          </a:xfrm>
          <a:prstGeom prst="rect">
            <a:avLst/>
          </a:prstGeom>
        </p:spPr>
      </p:pic>
      <p:pic>
        <p:nvPicPr>
          <p:cNvPr id="8" name="Picture 7">
            <a:extLst>
              <a:ext uri="{FF2B5EF4-FFF2-40B4-BE49-F238E27FC236}">
                <a16:creationId xmlns:a16="http://schemas.microsoft.com/office/drawing/2014/main" id="{55A525CB-C20F-4473-8E5F-58F88347BC5F}"/>
              </a:ext>
            </a:extLst>
          </p:cNvPr>
          <p:cNvPicPr>
            <a:picLocks noChangeAspect="1"/>
          </p:cNvPicPr>
          <p:nvPr/>
        </p:nvPicPr>
        <p:blipFill>
          <a:blip r:embed="rId5"/>
          <a:stretch>
            <a:fillRect/>
          </a:stretch>
        </p:blipFill>
        <p:spPr>
          <a:xfrm>
            <a:off x="3882918" y="2866521"/>
            <a:ext cx="4192461" cy="2358260"/>
          </a:xfrm>
          <a:prstGeom prst="rect">
            <a:avLst/>
          </a:prstGeom>
        </p:spPr>
      </p:pic>
      <p:pic>
        <p:nvPicPr>
          <p:cNvPr id="6" name="Picture 5">
            <a:extLst>
              <a:ext uri="{FF2B5EF4-FFF2-40B4-BE49-F238E27FC236}">
                <a16:creationId xmlns:a16="http://schemas.microsoft.com/office/drawing/2014/main" id="{D3131243-41A3-40D0-B82D-995BB5BA34DE}"/>
              </a:ext>
            </a:extLst>
          </p:cNvPr>
          <p:cNvPicPr>
            <a:picLocks noChangeAspect="1"/>
          </p:cNvPicPr>
          <p:nvPr/>
        </p:nvPicPr>
        <p:blipFill>
          <a:blip r:embed="rId6"/>
          <a:stretch>
            <a:fillRect/>
          </a:stretch>
        </p:blipFill>
        <p:spPr>
          <a:xfrm>
            <a:off x="643351" y="4420843"/>
            <a:ext cx="3179069" cy="2089529"/>
          </a:xfrm>
          <a:prstGeom prst="rect">
            <a:avLst/>
          </a:prstGeom>
        </p:spPr>
      </p:pic>
      <p:pic>
        <p:nvPicPr>
          <p:cNvPr id="7" name="Picture 6">
            <a:extLst>
              <a:ext uri="{FF2B5EF4-FFF2-40B4-BE49-F238E27FC236}">
                <a16:creationId xmlns:a16="http://schemas.microsoft.com/office/drawing/2014/main" id="{EC4D4769-C35D-4FFD-B960-BA8B8BADF2B8}"/>
              </a:ext>
            </a:extLst>
          </p:cNvPr>
          <p:cNvPicPr>
            <a:picLocks noChangeAspect="1"/>
          </p:cNvPicPr>
          <p:nvPr/>
        </p:nvPicPr>
        <p:blipFill>
          <a:blip r:embed="rId7"/>
          <a:stretch>
            <a:fillRect/>
          </a:stretch>
        </p:blipFill>
        <p:spPr>
          <a:xfrm>
            <a:off x="7030181" y="4646872"/>
            <a:ext cx="2324100" cy="1971675"/>
          </a:xfrm>
          <a:prstGeom prst="rect">
            <a:avLst/>
          </a:prstGeom>
        </p:spPr>
      </p:pic>
      <p:pic>
        <p:nvPicPr>
          <p:cNvPr id="9" name="Picture 8">
            <a:extLst>
              <a:ext uri="{FF2B5EF4-FFF2-40B4-BE49-F238E27FC236}">
                <a16:creationId xmlns:a16="http://schemas.microsoft.com/office/drawing/2014/main" id="{A5CDE8AE-D8F4-4AD6-BBED-2C7A01253848}"/>
              </a:ext>
            </a:extLst>
          </p:cNvPr>
          <p:cNvPicPr>
            <a:picLocks noChangeAspect="1"/>
          </p:cNvPicPr>
          <p:nvPr/>
        </p:nvPicPr>
        <p:blipFill>
          <a:blip r:embed="rId8"/>
          <a:stretch>
            <a:fillRect/>
          </a:stretch>
        </p:blipFill>
        <p:spPr>
          <a:xfrm>
            <a:off x="545225" y="1852569"/>
            <a:ext cx="3220876" cy="2089529"/>
          </a:xfrm>
          <a:prstGeom prst="rect">
            <a:avLst/>
          </a:prstGeom>
        </p:spPr>
      </p:pic>
    </p:spTree>
    <p:extLst>
      <p:ext uri="{BB962C8B-B14F-4D97-AF65-F5344CB8AC3E}">
        <p14:creationId xmlns:p14="http://schemas.microsoft.com/office/powerpoint/2010/main" val="151476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DC683-B59B-4BE7-ABB8-7214CD45C8AB}"/>
              </a:ext>
            </a:extLst>
          </p:cNvPr>
          <p:cNvSpPr>
            <a:spLocks noGrp="1"/>
          </p:cNvSpPr>
          <p:nvPr>
            <p:ph type="title"/>
          </p:nvPr>
        </p:nvSpPr>
        <p:spPr>
          <a:xfrm>
            <a:off x="2933699" y="309787"/>
            <a:ext cx="8770571" cy="1560716"/>
          </a:xfrm>
        </p:spPr>
        <p:txBody>
          <a:bodyPr/>
          <a:lstStyle/>
          <a:p>
            <a:r>
              <a:rPr lang="en-GB" dirty="0"/>
              <a:t> After the TRC</a:t>
            </a:r>
          </a:p>
        </p:txBody>
      </p:sp>
      <p:pic>
        <p:nvPicPr>
          <p:cNvPr id="5" name="Picture 4">
            <a:extLst>
              <a:ext uri="{FF2B5EF4-FFF2-40B4-BE49-F238E27FC236}">
                <a16:creationId xmlns:a16="http://schemas.microsoft.com/office/drawing/2014/main" id="{28534B80-DE73-4D7D-9350-44163A9AB77A}"/>
              </a:ext>
            </a:extLst>
          </p:cNvPr>
          <p:cNvPicPr>
            <a:picLocks noChangeAspect="1"/>
          </p:cNvPicPr>
          <p:nvPr/>
        </p:nvPicPr>
        <p:blipFill>
          <a:blip r:embed="rId4"/>
          <a:stretch>
            <a:fillRect/>
          </a:stretch>
        </p:blipFill>
        <p:spPr>
          <a:xfrm>
            <a:off x="9147779" y="2509736"/>
            <a:ext cx="2556491" cy="1849583"/>
          </a:xfrm>
          <a:prstGeom prst="rect">
            <a:avLst/>
          </a:prstGeom>
        </p:spPr>
      </p:pic>
      <p:pic>
        <p:nvPicPr>
          <p:cNvPr id="3" name="rRZYRIC69Bw"/>
          <p:cNvPicPr>
            <a:picLocks noRot="1" noChangeAspect="1"/>
          </p:cNvPicPr>
          <p:nvPr>
            <a:videoFile r:link="rId1"/>
          </p:nvPr>
        </p:nvPicPr>
        <p:blipFill>
          <a:blip r:embed="rId5"/>
          <a:stretch>
            <a:fillRect/>
          </a:stretch>
        </p:blipFill>
        <p:spPr>
          <a:xfrm>
            <a:off x="8372009" y="4676502"/>
            <a:ext cx="3332261" cy="1874397"/>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33699" y="2509736"/>
            <a:ext cx="4620640" cy="3465480"/>
          </a:xfrm>
          <a:prstGeom prst="rect">
            <a:avLst/>
          </a:prstGeom>
        </p:spPr>
      </p:pic>
    </p:spTree>
    <p:extLst>
      <p:ext uri="{BB962C8B-B14F-4D97-AF65-F5344CB8AC3E}">
        <p14:creationId xmlns:p14="http://schemas.microsoft.com/office/powerpoint/2010/main" val="7307191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p:cTn id="7" fill="hold" display="0">
                  <p:stCondLst>
                    <p:cond delay="indefinite"/>
                  </p:stCondLst>
                </p:cTn>
                <p:tgtEl>
                  <p:spTgt spid="3"/>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E48DC-4DC7-45D5-86EF-E868DE33FEE6}"/>
              </a:ext>
            </a:extLst>
          </p:cNvPr>
          <p:cNvSpPr>
            <a:spLocks noGrp="1"/>
          </p:cNvSpPr>
          <p:nvPr>
            <p:ph type="title"/>
          </p:nvPr>
        </p:nvSpPr>
        <p:spPr/>
        <p:txBody>
          <a:bodyPr/>
          <a:lstStyle/>
          <a:p>
            <a:r>
              <a:rPr lang="en-GB" dirty="0"/>
              <a:t>Discussion Points </a:t>
            </a:r>
          </a:p>
        </p:txBody>
      </p:sp>
      <p:sp>
        <p:nvSpPr>
          <p:cNvPr id="3" name="Content Placeholder 2">
            <a:extLst>
              <a:ext uri="{FF2B5EF4-FFF2-40B4-BE49-F238E27FC236}">
                <a16:creationId xmlns:a16="http://schemas.microsoft.com/office/drawing/2014/main" id="{1AF51CF0-BB3C-4C63-965D-7B6C1C84C4B5}"/>
              </a:ext>
            </a:extLst>
          </p:cNvPr>
          <p:cNvSpPr>
            <a:spLocks noGrp="1"/>
          </p:cNvSpPr>
          <p:nvPr>
            <p:ph idx="1"/>
          </p:nvPr>
        </p:nvSpPr>
        <p:spPr/>
        <p:txBody>
          <a:bodyPr/>
          <a:lstStyle/>
          <a:p>
            <a:r>
              <a:rPr lang="en-GB" dirty="0"/>
              <a:t>The TRC produced an historical report, Gettler (2017) suggest that researchers need to critically examine the archive.</a:t>
            </a:r>
          </a:p>
          <a:p>
            <a:r>
              <a:rPr lang="en-GB" dirty="0"/>
              <a:t>Passive design, limited funding (Nagy, 2014).</a:t>
            </a:r>
          </a:p>
          <a:p>
            <a:r>
              <a:rPr lang="en-GB" dirty="0"/>
              <a:t>Dealing with difficult emotions (Reynaud, 2014).</a:t>
            </a:r>
          </a:p>
          <a:p>
            <a:r>
              <a:rPr lang="en-GB" dirty="0"/>
              <a:t> Understanding and addressing intergenerational trauma (Schiffer, 2016).</a:t>
            </a:r>
          </a:p>
          <a:p>
            <a:endParaRPr lang="en-GB" dirty="0"/>
          </a:p>
          <a:p>
            <a:endParaRPr lang="en-GB" dirty="0"/>
          </a:p>
        </p:txBody>
      </p:sp>
    </p:spTree>
    <p:extLst>
      <p:ext uri="{BB962C8B-B14F-4D97-AF65-F5344CB8AC3E}">
        <p14:creationId xmlns:p14="http://schemas.microsoft.com/office/powerpoint/2010/main" val="545979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FD0D3-CACA-471A-A7E9-AE068B8AA7B4}"/>
              </a:ext>
            </a:extLst>
          </p:cNvPr>
          <p:cNvSpPr>
            <a:spLocks noGrp="1"/>
          </p:cNvSpPr>
          <p:nvPr>
            <p:ph type="title"/>
          </p:nvPr>
        </p:nvSpPr>
        <p:spPr/>
        <p:txBody>
          <a:bodyPr/>
          <a:lstStyle/>
          <a:p>
            <a:r>
              <a:rPr lang="en-GB" dirty="0"/>
              <a:t>Implications/Recommendations </a:t>
            </a:r>
          </a:p>
        </p:txBody>
      </p:sp>
      <p:sp>
        <p:nvSpPr>
          <p:cNvPr id="3" name="Content Placeholder 2">
            <a:extLst>
              <a:ext uri="{FF2B5EF4-FFF2-40B4-BE49-F238E27FC236}">
                <a16:creationId xmlns:a16="http://schemas.microsoft.com/office/drawing/2014/main" id="{0376373C-AEE0-4432-B02A-BFEE80648915}"/>
              </a:ext>
            </a:extLst>
          </p:cNvPr>
          <p:cNvSpPr>
            <a:spLocks noGrp="1"/>
          </p:cNvSpPr>
          <p:nvPr>
            <p:ph idx="1"/>
          </p:nvPr>
        </p:nvSpPr>
        <p:spPr/>
        <p:txBody>
          <a:bodyPr/>
          <a:lstStyle/>
          <a:p>
            <a:pPr marL="0" indent="0">
              <a:buNone/>
            </a:pPr>
            <a:endParaRPr lang="en-GB" dirty="0"/>
          </a:p>
          <a:p>
            <a:r>
              <a:rPr lang="en-GB" dirty="0"/>
              <a:t>Delivery of information, to better understanding and training for government, schools etc.</a:t>
            </a:r>
          </a:p>
          <a:p>
            <a:r>
              <a:rPr lang="en-GB" dirty="0"/>
              <a:t>Under estimation of time from the  indigenous population to accept an truly heart felt apologia.  </a:t>
            </a:r>
          </a:p>
          <a:p>
            <a:r>
              <a:rPr lang="en-GB" dirty="0"/>
              <a:t>Under estimation of cost and potential impact on other services.</a:t>
            </a:r>
          </a:p>
          <a:p>
            <a:r>
              <a:rPr lang="en-GB" dirty="0"/>
              <a:t>Support for the indigenous people after  re-living the trauma of their past experiences within the residential schools.</a:t>
            </a:r>
          </a:p>
          <a:p>
            <a:endParaRPr lang="en-GB" dirty="0"/>
          </a:p>
          <a:p>
            <a:endParaRPr lang="en-GB" dirty="0"/>
          </a:p>
        </p:txBody>
      </p:sp>
    </p:spTree>
    <p:extLst>
      <p:ext uri="{BB962C8B-B14F-4D97-AF65-F5344CB8AC3E}">
        <p14:creationId xmlns:p14="http://schemas.microsoft.com/office/powerpoint/2010/main" val="2182745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3D252-4003-44C3-BB74-8C48124232EF}"/>
              </a:ext>
            </a:extLst>
          </p:cNvPr>
          <p:cNvSpPr>
            <a:spLocks noGrp="1"/>
          </p:cNvSpPr>
          <p:nvPr>
            <p:ph type="title" idx="4294967295"/>
          </p:nvPr>
        </p:nvSpPr>
        <p:spPr>
          <a:xfrm>
            <a:off x="3421063" y="379413"/>
            <a:ext cx="8770937" cy="1562100"/>
          </a:xfrm>
        </p:spPr>
        <p:txBody>
          <a:bodyPr/>
          <a:lstStyle/>
          <a:p>
            <a:r>
              <a:rPr lang="en-GB" dirty="0"/>
              <a:t>References</a:t>
            </a:r>
          </a:p>
        </p:txBody>
      </p:sp>
      <p:sp>
        <p:nvSpPr>
          <p:cNvPr id="3" name="Content Placeholder 2">
            <a:extLst>
              <a:ext uri="{FF2B5EF4-FFF2-40B4-BE49-F238E27FC236}">
                <a16:creationId xmlns:a16="http://schemas.microsoft.com/office/drawing/2014/main" id="{18DDACDF-A399-4990-B97C-E105A6C88D65}"/>
              </a:ext>
            </a:extLst>
          </p:cNvPr>
          <p:cNvSpPr>
            <a:spLocks noGrp="1"/>
          </p:cNvSpPr>
          <p:nvPr>
            <p:ph idx="4294967295"/>
          </p:nvPr>
        </p:nvSpPr>
        <p:spPr>
          <a:xfrm>
            <a:off x="3421063" y="1371600"/>
            <a:ext cx="8770937" cy="4718050"/>
          </a:xfrm>
        </p:spPr>
        <p:txBody>
          <a:bodyPr>
            <a:normAutofit fontScale="55000" lnSpcReduction="20000"/>
          </a:bodyPr>
          <a:lstStyle/>
          <a:p>
            <a:r>
              <a:rPr lang="en-GB" sz="1900" dirty="0"/>
              <a:t>Hayner, P B. (2011). </a:t>
            </a:r>
            <a:r>
              <a:rPr lang="en-GB" sz="1900" i="1" dirty="0"/>
              <a:t>Unspeakable Truths: Transitional Justice and the Challenge of Truth Commissions</a:t>
            </a:r>
            <a:r>
              <a:rPr lang="en-GB" sz="1900" dirty="0"/>
              <a:t>. 2nd ed. Abingdon, Oxon: Routledge.</a:t>
            </a:r>
          </a:p>
          <a:p>
            <a:r>
              <a:rPr lang="en-GB" sz="1900" dirty="0"/>
              <a:t> Johnson, S.K. (2018) ‘On our Knees: Christian Ritual in Residential Schools and the Truth and Reconciliation Commission of Canada’, </a:t>
            </a:r>
            <a:r>
              <a:rPr lang="en-GB" sz="1900" i="1" dirty="0"/>
              <a:t>Studies in Religion / Sciences Religieuses </a:t>
            </a:r>
            <a:r>
              <a:rPr lang="en-GB" sz="1900" dirty="0"/>
              <a:t>2018, 47(1), pp. 3–24.  DOI: 10.1177/0008429817733269</a:t>
            </a:r>
          </a:p>
          <a:p>
            <a:r>
              <a:rPr lang="en-GB" sz="1900" dirty="0"/>
              <a:t>Reynaud, A. (2014) ‘Dealing with Difficult Emotions: Anger at the Truth and Reconciliation Commission of Canada’, </a:t>
            </a:r>
            <a:r>
              <a:rPr lang="en-GB" sz="1900" i="1" dirty="0" err="1"/>
              <a:t>Anthropologica</a:t>
            </a:r>
            <a:r>
              <a:rPr lang="en-GB" sz="1900" dirty="0"/>
              <a:t>, 2014, 56, 2, pp. 369-382. </a:t>
            </a:r>
          </a:p>
          <a:p>
            <a:r>
              <a:rPr lang="en-GB" sz="1900" dirty="0" err="1"/>
              <a:t>Milloy</a:t>
            </a:r>
            <a:r>
              <a:rPr lang="en-GB" sz="1900" dirty="0"/>
              <a:t>, J. (2013) Doing Public History in Canada’s Truth and Reconciliation Commission, </a:t>
            </a:r>
            <a:r>
              <a:rPr lang="en-GB" sz="1900" i="1" dirty="0"/>
              <a:t>The Public Historian, 2013, </a:t>
            </a:r>
            <a:r>
              <a:rPr lang="en-GB" sz="1900" dirty="0"/>
              <a:t>35 (4), pp. 10-19.</a:t>
            </a:r>
          </a:p>
          <a:p>
            <a:r>
              <a:rPr lang="en-GB" sz="1900" dirty="0" err="1"/>
              <a:t>Czyzewski</a:t>
            </a:r>
            <a:r>
              <a:rPr lang="en-GB" sz="1900" dirty="0"/>
              <a:t>, K. (2011) The Truth and Reconciliation Commission of Canada: Insights into the Goal of Transformative Education, </a:t>
            </a:r>
            <a:r>
              <a:rPr lang="en-GB" sz="1900" i="1" dirty="0"/>
              <a:t>The International Indigenous Policy Journal, </a:t>
            </a:r>
            <a:r>
              <a:rPr lang="en-GB" sz="1900" dirty="0"/>
              <a:t>2 (3), Art. 4. </a:t>
            </a:r>
          </a:p>
          <a:p>
            <a:r>
              <a:rPr lang="en-GB" sz="1900" dirty="0"/>
              <a:t>Nagy, R. (2014) The Truth and Reconciliation Commission of Canada: Genesis and Design,      </a:t>
            </a:r>
            <a:r>
              <a:rPr lang="en-GB" sz="1900" i="1" dirty="0"/>
              <a:t>Canadian Journal of Law and Society / Revue Canadienne Droit et Société </a:t>
            </a:r>
            <a:r>
              <a:rPr lang="en-GB" sz="1900" dirty="0"/>
              <a:t>, 29 (2), pp. 199 – 217. doi:10.1017/cls.2014.8</a:t>
            </a:r>
          </a:p>
          <a:p>
            <a:r>
              <a:rPr lang="en-GB" sz="1900" dirty="0"/>
              <a:t>BBC (2014) </a:t>
            </a:r>
            <a:r>
              <a:rPr lang="en-GB" sz="1900" i="1" dirty="0"/>
              <a:t>Welsh and 19th century education</a:t>
            </a:r>
            <a:r>
              <a:rPr lang="en-GB" sz="1900" dirty="0"/>
              <a:t>, Available at: </a:t>
            </a:r>
            <a:r>
              <a:rPr lang="en-GB" sz="1900" dirty="0">
                <a:hlinkClick r:id="rId3"/>
              </a:rPr>
              <a:t>http://www.bbc.co.uk/wales/history/sites/themes/society/language_education.shtml</a:t>
            </a:r>
            <a:r>
              <a:rPr lang="en-GB" sz="1900" dirty="0"/>
              <a:t>  (Accessed 26th October 2018).</a:t>
            </a:r>
          </a:p>
          <a:p>
            <a:r>
              <a:rPr lang="en-GB" sz="1900" dirty="0"/>
              <a:t>YouTube (2016) </a:t>
            </a:r>
            <a:r>
              <a:rPr lang="en-GB" sz="1900" i="1" dirty="0"/>
              <a:t>Educating our youth - Truth and Reconciliation Commission of Canada</a:t>
            </a:r>
            <a:r>
              <a:rPr lang="en-GB" sz="1900" dirty="0"/>
              <a:t>, Available at: </a:t>
            </a:r>
            <a:r>
              <a:rPr lang="en-GB" sz="1900" dirty="0">
                <a:hlinkClick r:id="rId4"/>
              </a:rPr>
              <a:t>https://www.youtube.com/watch?v=rRZYRIC69Bw</a:t>
            </a:r>
            <a:r>
              <a:rPr lang="en-GB" sz="1900" dirty="0"/>
              <a:t> (Accessed 26th October 2018).</a:t>
            </a:r>
          </a:p>
          <a:p>
            <a:r>
              <a:rPr lang="en-GB" sz="1900" dirty="0"/>
              <a:t>YouTube (2013) </a:t>
            </a:r>
            <a:r>
              <a:rPr lang="en-GB" sz="1900" i="1" dirty="0"/>
              <a:t>Truth and Reconciliation Commission of Canada witnessing ceremony, </a:t>
            </a:r>
            <a:r>
              <a:rPr lang="en-GB" sz="1900" dirty="0"/>
              <a:t>Available at: </a:t>
            </a:r>
            <a:r>
              <a:rPr lang="en-GB" sz="1900" dirty="0">
                <a:hlinkClick r:id="rId5"/>
              </a:rPr>
              <a:t>https://www.youtube.com/watch?v=lc1cH2MLfYQ</a:t>
            </a:r>
            <a:r>
              <a:rPr lang="en-GB" sz="1900" dirty="0"/>
              <a:t>  </a:t>
            </a:r>
            <a:r>
              <a:rPr lang="en-GB" sz="1900" i="1" dirty="0"/>
              <a:t>(Accessed 26th October 2018).</a:t>
            </a:r>
            <a:r>
              <a:rPr lang="en-GB" sz="1900" dirty="0"/>
              <a:t> (Red sprite  drum group)</a:t>
            </a:r>
          </a:p>
          <a:p>
            <a:r>
              <a:rPr lang="en-GB" sz="1900" dirty="0"/>
              <a:t>Gettler, B. (2017) Historical Research at the Truth and </a:t>
            </a:r>
            <a:r>
              <a:rPr lang="en-GB" sz="1900" dirty="0" err="1"/>
              <a:t>reconcilication</a:t>
            </a:r>
            <a:r>
              <a:rPr lang="en-GB" sz="1900" dirty="0"/>
              <a:t> Commission of Canada, The </a:t>
            </a:r>
            <a:r>
              <a:rPr lang="en-GB" sz="1900" dirty="0" err="1"/>
              <a:t>Cananadian</a:t>
            </a:r>
            <a:r>
              <a:rPr lang="en-GB" sz="1900" dirty="0"/>
              <a:t> Historical Review, 2017, 98 (4) pp.641- 674. </a:t>
            </a:r>
          </a:p>
          <a:p>
            <a:r>
              <a:rPr lang="en-GB" sz="1900" dirty="0"/>
              <a:t>Schiffer, JJ. (2016) Understanding and addressing intergenerational trauma, </a:t>
            </a:r>
            <a:r>
              <a:rPr lang="en-GB" sz="1900" i="1" dirty="0"/>
              <a:t>"Indigenous People" issue of Visions Journal</a:t>
            </a:r>
            <a:r>
              <a:rPr lang="en-GB" sz="1900" dirty="0"/>
              <a:t>, 2016, 11 (4), p. 7</a:t>
            </a:r>
          </a:p>
          <a:p>
            <a:endParaRPr lang="en-GB" sz="1900" dirty="0"/>
          </a:p>
          <a:p>
            <a:endParaRPr lang="en-GB" dirty="0"/>
          </a:p>
        </p:txBody>
      </p:sp>
    </p:spTree>
    <p:extLst>
      <p:ext uri="{BB962C8B-B14F-4D97-AF65-F5344CB8AC3E}">
        <p14:creationId xmlns:p14="http://schemas.microsoft.com/office/powerpoint/2010/main" val="1525013112"/>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6863</TotalTime>
  <Words>2680</Words>
  <Application>Microsoft Office PowerPoint</Application>
  <PresentationFormat>Widescreen</PresentationFormat>
  <Paragraphs>124</Paragraphs>
  <Slides>10</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Schoolbook</vt:lpstr>
      <vt:lpstr>Corbel</vt:lpstr>
      <vt:lpstr>Feathered</vt:lpstr>
      <vt:lpstr>GROUP FACILITATION AND RESTORATIVE PRACTICES  Module code-M6X00967</vt:lpstr>
      <vt:lpstr>This oral seminar presentation will critically evaluate a Truth and Reconciliation Commission (case study) that illustrates the work and the effectiveness of the commission. </vt:lpstr>
      <vt:lpstr>“We must remember what happened in order to keep it from happening again”(Hayner, 2011. p1.)</vt:lpstr>
      <vt:lpstr>Canada</vt:lpstr>
      <vt:lpstr>PowerPoint Presentation</vt:lpstr>
      <vt:lpstr>Canada  2009 - 2015</vt:lpstr>
      <vt:lpstr> After the TRC</vt:lpstr>
      <vt:lpstr>Discussion Points </vt:lpstr>
      <vt:lpstr>Implications/Recommendations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FACILITATION AND RESTORATIVE PRACTICES  Module code-M6X00967</dc:title>
  <dc:creator>Helen Williams</dc:creator>
  <cp:lastModifiedBy>Helen Williams</cp:lastModifiedBy>
  <cp:revision>41</cp:revision>
  <dcterms:created xsi:type="dcterms:W3CDTF">2018-11-06T10:55:13Z</dcterms:created>
  <dcterms:modified xsi:type="dcterms:W3CDTF">2018-11-22T20:55:12Z</dcterms:modified>
</cp:coreProperties>
</file>