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41"/>
  </p:notesMasterIdLst>
  <p:sldIdLst>
    <p:sldId id="257" r:id="rId2"/>
    <p:sldId id="258" r:id="rId3"/>
    <p:sldId id="259" r:id="rId4"/>
    <p:sldId id="260" r:id="rId5"/>
    <p:sldId id="262" r:id="rId6"/>
    <p:sldId id="264" r:id="rId7"/>
    <p:sldId id="266" r:id="rId8"/>
    <p:sldId id="267" r:id="rId9"/>
    <p:sldId id="299" r:id="rId10"/>
    <p:sldId id="300"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94" r:id="rId29"/>
    <p:sldId id="295" r:id="rId30"/>
    <p:sldId id="296" r:id="rId31"/>
    <p:sldId id="285" r:id="rId32"/>
    <p:sldId id="286" r:id="rId33"/>
    <p:sldId id="287" r:id="rId34"/>
    <p:sldId id="288" r:id="rId35"/>
    <p:sldId id="289" r:id="rId36"/>
    <p:sldId id="290" r:id="rId37"/>
    <p:sldId id="291" r:id="rId38"/>
    <p:sldId id="292" r:id="rId39"/>
    <p:sldId id="293"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5D4E0E-2D78-4F90-AD26-93574B38A7B3}" type="datetimeFigureOut">
              <a:rPr lang="en-GB" smtClean="0"/>
              <a:pPr/>
              <a:t>26/11/2024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5DDAFA-9A1B-4B35-812D-7A743D540EE4}" type="slidenum">
              <a:rPr lang="en-GB" smtClean="0"/>
              <a:pPr/>
              <a:t>‹#›</a:t>
            </a:fld>
            <a:endParaRPr lang="en-GB"/>
          </a:p>
        </p:txBody>
      </p:sp>
    </p:spTree>
    <p:extLst>
      <p:ext uri="{BB962C8B-B14F-4D97-AF65-F5344CB8AC3E}">
        <p14:creationId xmlns:p14="http://schemas.microsoft.com/office/powerpoint/2010/main" val="2888441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46763A8-5201-43F6-A386-A70D6959ACB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46763A8-5201-43F6-A386-A70D6959ACB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DFB3547-95D3-4E1D-A9C2-261DCA00023C}" type="datetimeFigureOut">
              <a:rPr lang="en-GB" smtClean="0"/>
              <a:pPr/>
              <a:t>26/11/2024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ADFB3547-95D3-4E1D-A9C2-261DCA00023C}" type="datetimeFigureOut">
              <a:rPr lang="en-GB" smtClean="0"/>
              <a:pPr/>
              <a:t>26/11/2024</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46763A8-5201-43F6-A386-A70D6959ACB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18</a:t>
            </a:r>
            <a:r>
              <a:rPr lang="en-GB" baseline="30000"/>
              <a:t>th</a:t>
            </a:r>
            <a:r>
              <a:rPr lang="en-GB"/>
              <a:t> CENTURY BRITAIN</a:t>
            </a:r>
            <a:endParaRPr lang="en-GB" dirty="0"/>
          </a:p>
        </p:txBody>
      </p:sp>
      <p:pic>
        <p:nvPicPr>
          <p:cNvPr id="4" name="Content Placeholder 3" descr="22764860.jpg"/>
          <p:cNvPicPr>
            <a:picLocks noGrp="1" noChangeAspect="1"/>
          </p:cNvPicPr>
          <p:nvPr>
            <p:ph idx="1"/>
          </p:nvPr>
        </p:nvPicPr>
        <p:blipFill>
          <a:blip r:embed="rId2" cstate="print"/>
          <a:stretch>
            <a:fillRect/>
          </a:stretch>
        </p:blipFill>
        <p:spPr>
          <a:xfrm>
            <a:off x="1331640" y="1340768"/>
            <a:ext cx="6264696" cy="5184576"/>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DEFINITION</a:t>
            </a:r>
          </a:p>
        </p:txBody>
      </p:sp>
      <p:sp>
        <p:nvSpPr>
          <p:cNvPr id="3" name="Content Placeholder 2"/>
          <p:cNvSpPr>
            <a:spLocks noGrp="1"/>
          </p:cNvSpPr>
          <p:nvPr>
            <p:ph idx="1"/>
          </p:nvPr>
        </p:nvSpPr>
        <p:spPr/>
        <p:txBody>
          <a:bodyPr>
            <a:normAutofit lnSpcReduction="10000"/>
          </a:bodyPr>
          <a:lstStyle/>
          <a:p>
            <a:r>
              <a:rPr lang="en-GB" dirty="0"/>
              <a:t>England in many contemporary  definitions meant – England, Scotland, Ireland, Wales</a:t>
            </a:r>
          </a:p>
          <a:p>
            <a:r>
              <a:rPr lang="en-GB" b="1" dirty="0"/>
              <a:t> Wales :</a:t>
            </a:r>
          </a:p>
          <a:p>
            <a:r>
              <a:rPr lang="en-GB" dirty="0"/>
              <a:t> Coupled to English crown  and political structures through the Acts of Union 1535-42 (legally, politically, economically);</a:t>
            </a:r>
          </a:p>
          <a:p>
            <a:r>
              <a:rPr lang="en-GB" dirty="0"/>
              <a:t>Rural-based communities, no urban centre to nourish Enlightenment thought, but influential gentry with links to London; evangelical-based religious revival around Methodism coloured Welsh life;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a:t>
            </a:r>
          </a:p>
        </p:txBody>
      </p:sp>
      <p:sp>
        <p:nvSpPr>
          <p:cNvPr id="3" name="Content Placeholder 2"/>
          <p:cNvSpPr>
            <a:spLocks noGrp="1"/>
          </p:cNvSpPr>
          <p:nvPr>
            <p:ph idx="1"/>
          </p:nvPr>
        </p:nvSpPr>
        <p:spPr/>
        <p:txBody>
          <a:bodyPr>
            <a:normAutofit/>
          </a:bodyPr>
          <a:lstStyle/>
          <a:p>
            <a:r>
              <a:rPr lang="en-GB" dirty="0"/>
              <a:t>Wales contd...</a:t>
            </a:r>
          </a:p>
          <a:p>
            <a:r>
              <a:rPr lang="en-GB" dirty="0"/>
              <a:t>Progress made in education provision around SPCK and Circulating schools</a:t>
            </a:r>
          </a:p>
          <a:p>
            <a:r>
              <a:rPr lang="en-GB" dirty="0" err="1"/>
              <a:t>Bardic</a:t>
            </a:r>
            <a:r>
              <a:rPr lang="en-GB" dirty="0"/>
              <a:t>, scholarly cultural revival: Edward </a:t>
            </a:r>
            <a:r>
              <a:rPr lang="en-GB" dirty="0" err="1"/>
              <a:t>Lhuyd</a:t>
            </a:r>
            <a:r>
              <a:rPr lang="en-GB" dirty="0"/>
              <a:t> (1660-1709)</a:t>
            </a:r>
          </a:p>
          <a:p>
            <a:r>
              <a:rPr lang="en-GB" dirty="0"/>
              <a:t>Negative aspect to ‘revivalism’  - stifling of popular culture (dance and sports)</a:t>
            </a:r>
          </a:p>
          <a:p>
            <a:r>
              <a:rPr lang="en-GB" dirty="0"/>
              <a:t>Radical element in Welsh towns – Jacobin sympathies; Richard Price support for events in France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a:t>
            </a:r>
          </a:p>
        </p:txBody>
      </p:sp>
      <p:sp>
        <p:nvSpPr>
          <p:cNvPr id="3" name="Content Placeholder 2"/>
          <p:cNvSpPr>
            <a:spLocks noGrp="1"/>
          </p:cNvSpPr>
          <p:nvPr>
            <p:ph idx="1"/>
          </p:nvPr>
        </p:nvSpPr>
        <p:spPr/>
        <p:txBody>
          <a:bodyPr>
            <a:normAutofit fontScale="92500" lnSpcReduction="10000"/>
          </a:bodyPr>
          <a:lstStyle/>
          <a:p>
            <a:r>
              <a:rPr lang="en-GB" b="1" dirty="0"/>
              <a:t>Scotland:</a:t>
            </a:r>
          </a:p>
          <a:p>
            <a:r>
              <a:rPr lang="en-GB" dirty="0"/>
              <a:t>United politically with England in 1707; however many legal, educational institutions remained separate</a:t>
            </a:r>
          </a:p>
          <a:p>
            <a:r>
              <a:rPr lang="en-GB" dirty="0"/>
              <a:t>Can boast a distinct Enlightenment centred on Edinburgh and Glasgow</a:t>
            </a:r>
          </a:p>
          <a:p>
            <a:r>
              <a:rPr lang="en-GB" b="1" dirty="0"/>
              <a:t>Ireland:</a:t>
            </a:r>
          </a:p>
          <a:p>
            <a:r>
              <a:rPr lang="en-GB" dirty="0"/>
              <a:t>Enjoyed its own parliament, but English hegemony maintained through the real centre of power Dublin Castle; English officials ruled ‘colonial-like’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b="1" u="sng" dirty="0"/>
              <a:t>1. ENGLAND AND WALES: </a:t>
            </a:r>
          </a:p>
          <a:p>
            <a:r>
              <a:rPr lang="en-GB" dirty="0"/>
              <a:t>1700 – 5 MILLION</a:t>
            </a:r>
          </a:p>
          <a:p>
            <a:r>
              <a:rPr lang="en-GB" dirty="0"/>
              <a:t>1750 – 6 MILLION</a:t>
            </a:r>
          </a:p>
          <a:p>
            <a:r>
              <a:rPr lang="en-GB" dirty="0"/>
              <a:t>1801 – 9 MILLION (1</a:t>
            </a:r>
            <a:r>
              <a:rPr lang="en-GB" baseline="30000" dirty="0"/>
              <a:t>ST</a:t>
            </a:r>
            <a:r>
              <a:rPr lang="en-GB" dirty="0"/>
              <a:t> CENSUS)</a:t>
            </a:r>
          </a:p>
          <a:p>
            <a:endParaRPr lang="en-GB" dirty="0"/>
          </a:p>
          <a:p>
            <a:r>
              <a:rPr lang="en-GB" dirty="0"/>
              <a:t>SOURCE:   Michael Bartholomew et al, (</a:t>
            </a:r>
            <a:r>
              <a:rPr lang="en-GB" dirty="0" err="1"/>
              <a:t>eds</a:t>
            </a:r>
            <a:r>
              <a:rPr lang="en-GB" dirty="0"/>
              <a:t>), </a:t>
            </a:r>
            <a:r>
              <a:rPr lang="en-GB" i="1" dirty="0"/>
              <a:t>The Enlightenment </a:t>
            </a:r>
            <a:r>
              <a:rPr lang="en-GB" dirty="0"/>
              <a:t>(OUP, 1992), p.426.</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normAutofit/>
          </a:bodyPr>
          <a:lstStyle/>
          <a:p>
            <a:r>
              <a:rPr lang="en-GB" b="1" u="sng" dirty="0"/>
              <a:t>2. ENGLAND ON</a:t>
            </a:r>
            <a:r>
              <a:rPr lang="en-GB" u="sng" dirty="0"/>
              <a:t>LY:</a:t>
            </a:r>
          </a:p>
          <a:p>
            <a:r>
              <a:rPr lang="en-GB" dirty="0"/>
              <a:t>1757 – 6 MILLION		1819 – 11 MILLION</a:t>
            </a:r>
          </a:p>
          <a:p>
            <a:r>
              <a:rPr lang="en-GB" dirty="0"/>
              <a:t>1781 – 7 MILLION		1824 – 12 MILLION</a:t>
            </a:r>
          </a:p>
          <a:p>
            <a:r>
              <a:rPr lang="en-GB" dirty="0"/>
              <a:t>1794 – 8 MILLION		1830 – 13 MILLION</a:t>
            </a:r>
          </a:p>
          <a:p>
            <a:r>
              <a:rPr lang="en-GB" dirty="0"/>
              <a:t>1804 – 9 MILLION		1841 – 15 MILLION</a:t>
            </a:r>
          </a:p>
          <a:p>
            <a:r>
              <a:rPr lang="en-GB" dirty="0"/>
              <a:t>1812 – 10 MILLION</a:t>
            </a:r>
          </a:p>
          <a:p>
            <a:r>
              <a:rPr lang="en-GB" dirty="0"/>
              <a:t>Rate of increase: 10% (1781-91); 16% (1811-21)</a:t>
            </a:r>
          </a:p>
          <a:p>
            <a:r>
              <a:rPr lang="en-GB" b="1" dirty="0"/>
              <a:t>SOURCE</a:t>
            </a:r>
            <a:r>
              <a:rPr lang="en-GB" dirty="0"/>
              <a:t>: Edward </a:t>
            </a:r>
            <a:r>
              <a:rPr lang="en-GB" dirty="0" err="1"/>
              <a:t>Royle</a:t>
            </a:r>
            <a:r>
              <a:rPr lang="en-GB" dirty="0"/>
              <a:t>, </a:t>
            </a:r>
            <a:r>
              <a:rPr lang="en-GB" i="1" dirty="0"/>
              <a:t>Modern Britain </a:t>
            </a:r>
            <a:r>
              <a:rPr lang="en-GB" dirty="0"/>
              <a:t>(London: Arnold, 1987), p.42-3.</a:t>
            </a:r>
          </a:p>
          <a:p>
            <a:endParaRPr lang="en-GB" dirty="0"/>
          </a:p>
          <a:p>
            <a:endParaRPr lang="en-GB" u="sng"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 - URBAN</a:t>
            </a:r>
          </a:p>
        </p:txBody>
      </p:sp>
      <p:sp>
        <p:nvSpPr>
          <p:cNvPr id="3" name="Content Placeholder 2"/>
          <p:cNvSpPr>
            <a:spLocks noGrp="1"/>
          </p:cNvSpPr>
          <p:nvPr>
            <p:ph idx="1"/>
          </p:nvPr>
        </p:nvSpPr>
        <p:spPr/>
        <p:txBody>
          <a:bodyPr>
            <a:normAutofit/>
          </a:bodyPr>
          <a:lstStyle/>
          <a:p>
            <a:r>
              <a:rPr lang="en-GB" dirty="0"/>
              <a:t>LEEDS: 1700 – 7,000; 1775 – 24,000</a:t>
            </a:r>
          </a:p>
          <a:p>
            <a:endParaRPr lang="en-GB" dirty="0"/>
          </a:p>
          <a:p>
            <a:r>
              <a:rPr lang="en-GB" dirty="0"/>
              <a:t>BIRMINGHAM: 1700 – 8,000; 1775 – 40,000</a:t>
            </a:r>
          </a:p>
          <a:p>
            <a:endParaRPr lang="en-GB" dirty="0"/>
          </a:p>
          <a:p>
            <a:r>
              <a:rPr lang="en-GB" dirty="0"/>
              <a:t>NOTTINGHAM: 1700 – 7,000; 1775 – 16,000</a:t>
            </a:r>
          </a:p>
          <a:p>
            <a:endParaRPr lang="en-GB" dirty="0"/>
          </a:p>
          <a:p>
            <a:r>
              <a:rPr lang="en-GB" dirty="0"/>
              <a:t>SHEFFIELD: 1700 – 4,000; 1775 – 27,000</a:t>
            </a:r>
          </a:p>
          <a:p>
            <a:r>
              <a:rPr lang="en-GB" dirty="0"/>
              <a:t>Source: Michael Bartholomew, et al, (</a:t>
            </a:r>
            <a:r>
              <a:rPr lang="en-GB" dirty="0" err="1"/>
              <a:t>eds</a:t>
            </a:r>
            <a:r>
              <a:rPr lang="en-GB" dirty="0"/>
              <a:t>), </a:t>
            </a:r>
            <a:r>
              <a:rPr lang="en-GB" i="1" dirty="0"/>
              <a:t>The Enlightenment </a:t>
            </a:r>
            <a:r>
              <a:rPr lang="en-GB" dirty="0"/>
              <a:t>(</a:t>
            </a:r>
            <a:r>
              <a:rPr lang="en-GB" b="1" dirty="0"/>
              <a:t> O</a:t>
            </a:r>
            <a:r>
              <a:rPr lang="en-GB" dirty="0"/>
              <a:t>UP, 1992), p. 427.</a:t>
            </a:r>
          </a:p>
          <a:p>
            <a:endParaRPr lang="en-GB" b="1" dirty="0"/>
          </a:p>
          <a:p>
            <a:endParaRPr lang="en-GB" dirty="0"/>
          </a:p>
          <a:p>
            <a:endParaRPr lang="en-GB"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PERCEPTION AND REALITY</a:t>
            </a:r>
          </a:p>
        </p:txBody>
      </p:sp>
      <p:sp>
        <p:nvSpPr>
          <p:cNvPr id="3" name="Content Placeholder 2"/>
          <p:cNvSpPr>
            <a:spLocks noGrp="1"/>
          </p:cNvSpPr>
          <p:nvPr>
            <p:ph sz="half" idx="1"/>
          </p:nvPr>
        </p:nvSpPr>
        <p:spPr/>
        <p:txBody>
          <a:bodyPr>
            <a:normAutofit fontScale="85000" lnSpcReduction="20000"/>
          </a:bodyPr>
          <a:lstStyle/>
          <a:p>
            <a:r>
              <a:rPr lang="en-GB" dirty="0"/>
              <a:t>‘THE DESERTED VILLAGE’(1770) OLIVER GOLDSMITH, PICTURED, (1730?-74) – DESTRUCTION OF ANCIENT COMMUNITIES BY PROFIT-DRIVEN LANDOWNERS</a:t>
            </a:r>
          </a:p>
          <a:p>
            <a:r>
              <a:rPr lang="en-GB" dirty="0"/>
              <a:t>‘THE VILLAGE’ (1783) GEORGE CRABBE (1754-1832) – FACING DOWN OF THE ‘RURAL IDYLL’ FOR THE REALITIES OF VILLAGE LIFE’</a:t>
            </a:r>
          </a:p>
          <a:p>
            <a:endParaRPr lang="en-GB" dirty="0"/>
          </a:p>
        </p:txBody>
      </p:sp>
      <p:pic>
        <p:nvPicPr>
          <p:cNvPr id="5" name="Content Placeholder 4" descr="Detail-from-Sir-Joshua-Re-006.jpg"/>
          <p:cNvPicPr>
            <a:picLocks noGrp="1" noChangeAspect="1"/>
          </p:cNvPicPr>
          <p:nvPr>
            <p:ph sz="half" idx="2"/>
          </p:nvPr>
        </p:nvPicPr>
        <p:blipFill>
          <a:blip r:embed="rId2" cstate="print"/>
          <a:stretch>
            <a:fillRect/>
          </a:stretch>
        </p:blipFill>
        <p:spPr>
          <a:xfrm>
            <a:off x="5220072" y="1844824"/>
            <a:ext cx="3312368" cy="367240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a:t>
            </a:r>
          </a:p>
        </p:txBody>
      </p:sp>
      <p:sp>
        <p:nvSpPr>
          <p:cNvPr id="3" name="Content Placeholder 2"/>
          <p:cNvSpPr>
            <a:spLocks noGrp="1"/>
          </p:cNvSpPr>
          <p:nvPr>
            <p:ph sz="half" idx="1"/>
          </p:nvPr>
        </p:nvSpPr>
        <p:spPr/>
        <p:txBody>
          <a:bodyPr>
            <a:normAutofit lnSpcReduction="10000"/>
          </a:bodyPr>
          <a:lstStyle/>
          <a:p>
            <a:r>
              <a:rPr lang="en-GB" dirty="0"/>
              <a:t>Formal Acts of Parliament from 1750</a:t>
            </a:r>
          </a:p>
          <a:p>
            <a:r>
              <a:rPr lang="en-GB" dirty="0"/>
              <a:t>Open fields replaced by hedged/ditched system under one ownership</a:t>
            </a:r>
          </a:p>
          <a:p>
            <a:r>
              <a:rPr lang="en-GB" dirty="0"/>
              <a:t>Most prolific during high grain prices</a:t>
            </a:r>
          </a:p>
          <a:p>
            <a:r>
              <a:rPr lang="en-GB" dirty="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a:t>
            </a:r>
          </a:p>
        </p:txBody>
      </p:sp>
      <p:sp>
        <p:nvSpPr>
          <p:cNvPr id="5" name="Content Placeholder 4"/>
          <p:cNvSpPr>
            <a:spLocks noGrp="1"/>
          </p:cNvSpPr>
          <p:nvPr>
            <p:ph idx="1"/>
          </p:nvPr>
        </p:nvSpPr>
        <p:spPr/>
        <p:txBody>
          <a:bodyPr>
            <a:normAutofit/>
          </a:bodyPr>
          <a:lstStyle/>
          <a:p>
            <a:r>
              <a:rPr lang="en-GB" dirty="0"/>
              <a:t>Loss of common or waste land  - increase in landless; poor-law dependency; provided labour for industrial expansion </a:t>
            </a:r>
            <a:r>
              <a:rPr lang="en-GB" dirty="0" err="1"/>
              <a:t>e.g</a:t>
            </a:r>
            <a:r>
              <a:rPr lang="en-GB" dirty="0"/>
              <a:t> textiles and weaving</a:t>
            </a:r>
          </a:p>
          <a:p>
            <a:r>
              <a:rPr lang="en-GB" dirty="0"/>
              <a:t>Fed by aristocratic indulgences and the enclosed park</a:t>
            </a:r>
          </a:p>
          <a:p>
            <a:r>
              <a:rPr lang="en-GB" dirty="0"/>
              <a:t>Inevitable development of improved practices – crop rotation; husbandry; farm management</a:t>
            </a:r>
          </a:p>
          <a:p>
            <a:r>
              <a:rPr lang="en-GB" dirty="0"/>
              <a:t>Market forces – demand and price rises warranted increased grain yields</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LONDON</a:t>
            </a:r>
          </a:p>
        </p:txBody>
      </p:sp>
      <p:sp>
        <p:nvSpPr>
          <p:cNvPr id="5" name="Content Placeholder 4"/>
          <p:cNvSpPr>
            <a:spLocks noGrp="1"/>
          </p:cNvSpPr>
          <p:nvPr>
            <p:ph idx="1"/>
          </p:nvPr>
        </p:nvSpPr>
        <p:spPr/>
        <p:txBody>
          <a:bodyPr>
            <a:normAutofit/>
          </a:bodyPr>
          <a:lstStyle/>
          <a:p>
            <a:r>
              <a:rPr lang="en-GB" dirty="0"/>
              <a:t>Largest urban area in Europe: 1700 – 500,000; 1801 – 1 million</a:t>
            </a:r>
          </a:p>
          <a:p>
            <a:r>
              <a:rPr lang="en-GB" dirty="0"/>
              <a:t>Commercial and political capital; held parliament, court and all the trappings; centre for business and commerce; port of London centre for world commerce, colonial and slave trade, </a:t>
            </a:r>
          </a:p>
          <a:p>
            <a:r>
              <a:rPr lang="en-GB" dirty="0"/>
              <a:t>‘City of Vice’ unruly and demanded law enforcement – Henry Fielding’s ‘Bow Street Runners’ (1749)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INVESTMENT</a:t>
            </a:r>
          </a:p>
        </p:txBody>
      </p:sp>
      <p:sp>
        <p:nvSpPr>
          <p:cNvPr id="3" name="Content Placeholder 2"/>
          <p:cNvSpPr>
            <a:spLocks noGrp="1"/>
          </p:cNvSpPr>
          <p:nvPr>
            <p:ph idx="1"/>
          </p:nvPr>
        </p:nvSpPr>
        <p:spPr/>
        <p:txBody>
          <a:bodyPr>
            <a:normAutofit/>
          </a:bodyPr>
          <a:lstStyle/>
          <a:p>
            <a:r>
              <a:rPr lang="en-GB" dirty="0"/>
              <a:t>London increasingly the centre of expanding commercial empire, controlling trade routes to the Americas, Africa, East Indies</a:t>
            </a:r>
          </a:p>
          <a:p>
            <a:r>
              <a:rPr lang="en-GB" dirty="0"/>
              <a:t>By 1775 – 75% of all port business in Britain came through London</a:t>
            </a:r>
          </a:p>
          <a:p>
            <a:r>
              <a:rPr lang="en-GB" dirty="0"/>
              <a:t>Success = willingness to invest through secure banking institutions; profits reinvested into commercial venture abroad; backed by investment control – the Bank of England (</a:t>
            </a:r>
            <a:r>
              <a:rPr lang="en-GB" dirty="0" err="1"/>
              <a:t>estb</a:t>
            </a:r>
            <a:r>
              <a:rPr lang="en-GB" dirty="0"/>
              <a:t>’ 1694)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CRISES</a:t>
            </a:r>
          </a:p>
        </p:txBody>
      </p:sp>
      <p:sp>
        <p:nvSpPr>
          <p:cNvPr id="3" name="Content Placeholder 2"/>
          <p:cNvSpPr>
            <a:spLocks noGrp="1"/>
          </p:cNvSpPr>
          <p:nvPr>
            <p:ph idx="1"/>
          </p:nvPr>
        </p:nvSpPr>
        <p:spPr/>
        <p:txBody>
          <a:bodyPr>
            <a:normAutofit fontScale="92500" lnSpcReduction="10000"/>
          </a:bodyPr>
          <a:lstStyle/>
          <a:p>
            <a:r>
              <a:rPr lang="en-GB" dirty="0"/>
              <a:t>1. Perpetual warring threatened bankruptcy</a:t>
            </a:r>
          </a:p>
          <a:p>
            <a:r>
              <a:rPr lang="en-GB" dirty="0"/>
              <a:t>2. 1720 South Sea Bubble: over speculation into shares  of South Sea Company (set up in 1711 for trading rights after the War of Spanish Succession in exchange for taking on English debt following the conflict)</a:t>
            </a:r>
          </a:p>
          <a:p>
            <a:r>
              <a:rPr lang="en-GB" dirty="0"/>
              <a:t>Share price collapsed and many lost</a:t>
            </a:r>
          </a:p>
          <a:p>
            <a:r>
              <a:rPr lang="en-GB" dirty="0"/>
              <a:t>France institutes damaged long term (through the Mississippi Trading Co) – Banking interest moved to Switzerland; Britain recovered quickly – Bank of England stayed clear; stability aided future commercial and industrial expansion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ENGLISH SOCIETY</a:t>
            </a:r>
          </a:p>
        </p:txBody>
      </p:sp>
      <p:sp>
        <p:nvSpPr>
          <p:cNvPr id="3" name="Content Placeholder 2"/>
          <p:cNvSpPr>
            <a:spLocks noGrp="1"/>
          </p:cNvSpPr>
          <p:nvPr>
            <p:ph idx="1"/>
          </p:nvPr>
        </p:nvSpPr>
        <p:spPr/>
        <p:txBody>
          <a:bodyPr>
            <a:normAutofit/>
          </a:bodyPr>
          <a:lstStyle/>
          <a:p>
            <a:r>
              <a:rPr lang="en-GB" dirty="0"/>
              <a:t>Three broad groups:</a:t>
            </a:r>
          </a:p>
          <a:p>
            <a:r>
              <a:rPr lang="en-GB" dirty="0"/>
              <a:t>1. Peerage and landed gentry – approx 1% of population</a:t>
            </a:r>
          </a:p>
          <a:p>
            <a:r>
              <a:rPr lang="en-GB" dirty="0"/>
              <a:t>2. the ‘Middling sort’ – approx one third of population: upper echelons close to gentry; from holders of offices, industrialists and professionals to tradesmen and shopkeepers</a:t>
            </a:r>
          </a:p>
          <a:p>
            <a:r>
              <a:rPr lang="en-GB" dirty="0"/>
              <a:t>3. Lower orders – two thirds of the population; wide range of occupational based groups, including artisans and journeymen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3. 18</a:t>
            </a:r>
            <a:r>
              <a:rPr lang="en-GB" baseline="30000" dirty="0"/>
              <a:t>TH</a:t>
            </a:r>
            <a:r>
              <a:rPr lang="en-GB" dirty="0"/>
              <a:t> CENTURY POLITICS</a:t>
            </a:r>
          </a:p>
        </p:txBody>
      </p:sp>
      <p:sp>
        <p:nvSpPr>
          <p:cNvPr id="3" name="Content Placeholder 2"/>
          <p:cNvSpPr>
            <a:spLocks noGrp="1"/>
          </p:cNvSpPr>
          <p:nvPr>
            <p:ph idx="1"/>
          </p:nvPr>
        </p:nvSpPr>
        <p:spPr/>
        <p:txBody>
          <a:bodyPr>
            <a:normAutofit lnSpcReduction="10000"/>
          </a:bodyPr>
          <a:lstStyle/>
          <a:p>
            <a:r>
              <a:rPr lang="en-GB" dirty="0"/>
              <a:t>Early 18</a:t>
            </a:r>
            <a:r>
              <a:rPr lang="en-GB" baseline="30000" dirty="0"/>
              <a:t>th</a:t>
            </a:r>
            <a:r>
              <a:rPr lang="en-GB" dirty="0"/>
              <a:t> century politics evolved around:</a:t>
            </a:r>
          </a:p>
          <a:p>
            <a:r>
              <a:rPr lang="en-GB" dirty="0"/>
              <a:t>1. The ‘Act of Settlement’ - Hanoverian rule and the Stuart claim; fear of </a:t>
            </a:r>
            <a:r>
              <a:rPr lang="en-GB" dirty="0" err="1"/>
              <a:t>Jacobite</a:t>
            </a:r>
            <a:r>
              <a:rPr lang="en-GB" dirty="0"/>
              <a:t> plots and the claims of the Old Pretender, James Stuart (1715 Rising), and the New Pretender, Charles Stuart (Rebellion of 1745-6)</a:t>
            </a:r>
          </a:p>
          <a:p>
            <a:r>
              <a:rPr lang="en-GB" dirty="0"/>
              <a:t>2. Curtailing the power of the monarchy; Parliamentary curbs on Hanoverian powers; </a:t>
            </a:r>
          </a:p>
          <a:p>
            <a:r>
              <a:rPr lang="en-GB" dirty="0"/>
              <a:t>3 The British Constitution founded on ‘checks and balances’ around the Monarchy, Peers, Commons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GOVERNMENT</a:t>
            </a:r>
          </a:p>
        </p:txBody>
      </p:sp>
      <p:sp>
        <p:nvSpPr>
          <p:cNvPr id="5" name="Content Placeholder 4"/>
          <p:cNvSpPr>
            <a:spLocks noGrp="1"/>
          </p:cNvSpPr>
          <p:nvPr>
            <p:ph idx="1"/>
          </p:nvPr>
        </p:nvSpPr>
        <p:spPr/>
        <p:txBody>
          <a:bodyPr/>
          <a:lstStyle/>
          <a:p>
            <a:r>
              <a:rPr lang="en-GB" dirty="0"/>
              <a:t>1.Constitution grounded on belief that any single form of government will eventually evolve into its worst form and degenerate:</a:t>
            </a:r>
          </a:p>
          <a:p>
            <a:r>
              <a:rPr lang="en-GB" dirty="0"/>
              <a:t>The Monarchy restrained from Absolutism</a:t>
            </a:r>
          </a:p>
          <a:p>
            <a:r>
              <a:rPr lang="en-GB" dirty="0"/>
              <a:t>The Lords from Oligarchy</a:t>
            </a:r>
          </a:p>
          <a:p>
            <a:r>
              <a:rPr lang="en-GB" dirty="0"/>
              <a:t>The Commons from Anarchy</a:t>
            </a:r>
          </a:p>
          <a:p>
            <a:r>
              <a:rPr lang="en-GB" dirty="0"/>
              <a:t>2. A system admired elsewhere; </a:t>
            </a:r>
            <a:r>
              <a:rPr lang="en-GB" dirty="0" err="1"/>
              <a:t>e.g</a:t>
            </a:r>
            <a:r>
              <a:rPr lang="en-GB" dirty="0"/>
              <a:t> Voltaire during his exile in England 1726-9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GOVERNMENT </a:t>
            </a:r>
          </a:p>
        </p:txBody>
      </p:sp>
      <p:sp>
        <p:nvSpPr>
          <p:cNvPr id="3" name="Content Placeholder 2"/>
          <p:cNvSpPr>
            <a:spLocks noGrp="1"/>
          </p:cNvSpPr>
          <p:nvPr>
            <p:ph sz="half" idx="1"/>
          </p:nvPr>
        </p:nvSpPr>
        <p:spPr>
          <a:xfrm>
            <a:off x="457200" y="1600200"/>
            <a:ext cx="4038600" cy="4709120"/>
          </a:xfrm>
        </p:spPr>
        <p:txBody>
          <a:bodyPr>
            <a:normAutofit fontScale="77500" lnSpcReduction="20000"/>
          </a:bodyPr>
          <a:lstStyle/>
          <a:p>
            <a:r>
              <a:rPr lang="en-GB" b="1" dirty="0"/>
              <a:t>A BEACON</a:t>
            </a:r>
            <a:r>
              <a:rPr lang="en-GB" dirty="0"/>
              <a:t>:</a:t>
            </a:r>
          </a:p>
          <a:p>
            <a:r>
              <a:rPr lang="en-GB" dirty="0"/>
              <a:t>The British Constitution and perceived harmony between: Monarchy, Lords, Commons, and Judiciary</a:t>
            </a:r>
          </a:p>
          <a:p>
            <a:r>
              <a:rPr lang="en-GB" dirty="0"/>
              <a:t>Voltaire (1694-1778) : admired its checks and balances; its peace and prosperity; independent Judiciary; ability to redress; intellectual/political freedoms</a:t>
            </a:r>
          </a:p>
          <a:p>
            <a:r>
              <a:rPr lang="en-GB" dirty="0"/>
              <a:t>But never adopted as a blueprint, the preference in Europe was for Enlightened despots! </a:t>
            </a:r>
          </a:p>
          <a:p>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652120" y="1988840"/>
            <a:ext cx="2376264" cy="3888432"/>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GOVERNMENT</a:t>
            </a:r>
          </a:p>
        </p:txBody>
      </p:sp>
      <p:sp>
        <p:nvSpPr>
          <p:cNvPr id="6" name="Content Placeholder 5"/>
          <p:cNvSpPr>
            <a:spLocks noGrp="1"/>
          </p:cNvSpPr>
          <p:nvPr>
            <p:ph idx="1"/>
          </p:nvPr>
        </p:nvSpPr>
        <p:spPr/>
        <p:txBody>
          <a:bodyPr/>
          <a:lstStyle/>
          <a:p>
            <a:r>
              <a:rPr lang="en-GB" dirty="0"/>
              <a:t>1. Bicameral – Peers and Commons</a:t>
            </a:r>
          </a:p>
          <a:p>
            <a:r>
              <a:rPr lang="en-GB" dirty="0"/>
              <a:t>2. Restricted male franchise based on property qualification</a:t>
            </a:r>
          </a:p>
          <a:p>
            <a:r>
              <a:rPr lang="en-GB" dirty="0"/>
              <a:t>3. Patronage, ‘cronyism’,  strong </a:t>
            </a:r>
            <a:r>
              <a:rPr lang="en-GB"/>
              <a:t>family ties, </a:t>
            </a:r>
            <a:r>
              <a:rPr lang="en-GB" dirty="0"/>
              <a:t>maintained status quo</a:t>
            </a:r>
          </a:p>
          <a:p>
            <a:r>
              <a:rPr lang="en-GB" dirty="0"/>
              <a:t>4. System dogged by rotten boroughs and lack of urban representation; made more acute with growing urbanisation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WHIGS AND TORIES</a:t>
            </a:r>
          </a:p>
        </p:txBody>
      </p:sp>
      <p:sp>
        <p:nvSpPr>
          <p:cNvPr id="5" name="Content Placeholder 4"/>
          <p:cNvSpPr>
            <a:spLocks noGrp="1"/>
          </p:cNvSpPr>
          <p:nvPr>
            <p:ph idx="1"/>
          </p:nvPr>
        </p:nvSpPr>
        <p:spPr>
          <a:xfrm>
            <a:off x="395536" y="1484784"/>
            <a:ext cx="8229600" cy="4709160"/>
          </a:xfrm>
        </p:spPr>
        <p:txBody>
          <a:bodyPr>
            <a:normAutofit fontScale="92500"/>
          </a:bodyPr>
          <a:lstStyle/>
          <a:p>
            <a:r>
              <a:rPr lang="en-GB" dirty="0"/>
              <a:t>Until the late 18</a:t>
            </a:r>
            <a:r>
              <a:rPr lang="en-GB" baseline="30000" dirty="0"/>
              <a:t>th</a:t>
            </a:r>
            <a:r>
              <a:rPr lang="en-GB" dirty="0"/>
              <a:t> century Tories and Whigs represented loose groupings that saw:</a:t>
            </a:r>
          </a:p>
          <a:p>
            <a:r>
              <a:rPr lang="en-GB" dirty="0"/>
              <a:t>1. Tory – supporters of monarchy and the ‘Divine Right of Kings (and seen as </a:t>
            </a:r>
            <a:r>
              <a:rPr lang="en-GB" dirty="0" err="1"/>
              <a:t>Jacobite</a:t>
            </a:r>
            <a:r>
              <a:rPr lang="en-GB" dirty="0"/>
              <a:t> by opponents), the Anglican Church, and the Gentry</a:t>
            </a:r>
          </a:p>
          <a:p>
            <a:r>
              <a:rPr lang="en-GB" dirty="0"/>
              <a:t>2. Whig – seen as Constitutional Monarchists (anti-Absolutist;),pro-Hanoverian, and supporters of Protestant dissent</a:t>
            </a:r>
          </a:p>
          <a:p>
            <a:r>
              <a:rPr lang="en-GB" dirty="0"/>
              <a:t>1720s onwards saw split between ‘court’ (around Walpole) and ‘country’ anti-Walpole Whigs and Tories </a:t>
            </a:r>
          </a:p>
          <a:p>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WHIGS AND TORIES</a:t>
            </a:r>
          </a:p>
        </p:txBody>
      </p:sp>
      <p:sp>
        <p:nvSpPr>
          <p:cNvPr id="3" name="Content Placeholder 2"/>
          <p:cNvSpPr>
            <a:spLocks noGrp="1"/>
          </p:cNvSpPr>
          <p:nvPr>
            <p:ph idx="1"/>
          </p:nvPr>
        </p:nvSpPr>
        <p:spPr/>
        <p:txBody>
          <a:bodyPr>
            <a:normAutofit fontScale="92500" lnSpcReduction="20000"/>
          </a:bodyPr>
          <a:lstStyle/>
          <a:p>
            <a:r>
              <a:rPr lang="en-GB" dirty="0"/>
              <a:t>The late 18</a:t>
            </a:r>
            <a:r>
              <a:rPr lang="en-GB" baseline="30000" dirty="0"/>
              <a:t>th</a:t>
            </a:r>
            <a:r>
              <a:rPr lang="en-GB" dirty="0"/>
              <a:t> century witnessed power politics around those enjoying Royal support and those not</a:t>
            </a:r>
          </a:p>
          <a:p>
            <a:r>
              <a:rPr lang="en-GB" dirty="0"/>
              <a:t>Decades of Whig dominance ended as George III patronage moved to opposing factions, primarily led by Lord North – a period dominated by the loss of the American colonies</a:t>
            </a:r>
          </a:p>
          <a:p>
            <a:r>
              <a:rPr lang="en-GB" dirty="0"/>
              <a:t>Eventually emergence of Whig groupings around Charles Fox (</a:t>
            </a:r>
            <a:r>
              <a:rPr lang="en-GB" dirty="0" err="1"/>
              <a:t>Foxite</a:t>
            </a:r>
            <a:r>
              <a:rPr lang="en-GB" dirty="0"/>
              <a:t> Whigs) who supported a radical agenda supporting the American colonists and events in France, and those around William Pitt( </a:t>
            </a:r>
            <a:r>
              <a:rPr lang="en-GB" dirty="0" err="1"/>
              <a:t>Pittites</a:t>
            </a:r>
            <a:r>
              <a:rPr lang="en-GB" dirty="0"/>
              <a:t> - not yet termed Tory) who opposed the same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WHIGS AND TORIES</a:t>
            </a:r>
          </a:p>
        </p:txBody>
      </p:sp>
      <p:sp>
        <p:nvSpPr>
          <p:cNvPr id="3" name="Content Placeholder 2"/>
          <p:cNvSpPr>
            <a:spLocks noGrp="1"/>
          </p:cNvSpPr>
          <p:nvPr>
            <p:ph idx="1"/>
          </p:nvPr>
        </p:nvSpPr>
        <p:spPr/>
        <p:txBody>
          <a:bodyPr>
            <a:normAutofit fontScale="92500" lnSpcReduction="10000"/>
          </a:bodyPr>
          <a:lstStyle/>
          <a:p>
            <a:r>
              <a:rPr lang="en-GB"/>
              <a:t>Prolonged conflict saw </a:t>
            </a:r>
            <a:r>
              <a:rPr lang="en-GB" dirty="0"/>
              <a:t>the hardening of divisions around the two groups and more formal party entity around Whig and Tory</a:t>
            </a:r>
          </a:p>
          <a:p>
            <a:r>
              <a:rPr lang="en-GB" dirty="0"/>
              <a:t>Whigs remained out of power until 1830 and the reforming government under Earl Grey;  1834 saw Peel’s ‘reform to survive’ call to the Tories – the Tamworth Manifesto (forging of modern Conservatism)</a:t>
            </a:r>
          </a:p>
          <a:p>
            <a:r>
              <a:rPr lang="en-GB" dirty="0"/>
              <a:t>1850s – saw the emergence of a modern Liberal party out of Whigs, free-trade Tories (</a:t>
            </a:r>
            <a:r>
              <a:rPr lang="en-GB" dirty="0" err="1"/>
              <a:t>Peelites</a:t>
            </a:r>
            <a:r>
              <a:rPr lang="en-GB" dirty="0"/>
              <a:t>), free trade Radicals, and a modern Conservative party that steered through the 1867 Reform Act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LAW</a:t>
            </a:r>
          </a:p>
        </p:txBody>
      </p:sp>
      <p:sp>
        <p:nvSpPr>
          <p:cNvPr id="3" name="Content Placeholder 2"/>
          <p:cNvSpPr>
            <a:spLocks noGrp="1"/>
          </p:cNvSpPr>
          <p:nvPr>
            <p:ph sz="half" idx="1"/>
          </p:nvPr>
        </p:nvSpPr>
        <p:spPr/>
        <p:txBody>
          <a:bodyPr>
            <a:normAutofit fontScale="92500" lnSpcReduction="20000"/>
          </a:bodyPr>
          <a:lstStyle/>
          <a:p>
            <a:r>
              <a:rPr lang="en-GB" dirty="0"/>
              <a:t>Origins – Tudor Poor Laws (1550s and 1550s)</a:t>
            </a:r>
          </a:p>
          <a:p>
            <a:r>
              <a:rPr lang="en-GB" dirty="0"/>
              <a:t>1572 – first Poor Law tax</a:t>
            </a:r>
          </a:p>
          <a:p>
            <a:r>
              <a:rPr lang="en-GB" dirty="0"/>
              <a:t>1601 – Elizabethan Poor Law Tax – formalised relief; outdoor relief; Almshouses for elderly; correction for ‘idle’ poor</a:t>
            </a:r>
          </a:p>
          <a:p>
            <a:r>
              <a:rPr lang="en-GB" dirty="0"/>
              <a:t>1662 – Poor Relief Act – to residents of a parish only (prove a settlement); avoided the migration of </a:t>
            </a:r>
            <a:r>
              <a:rPr lang="en-GB" dirty="0" err="1"/>
              <a:t>destitutes</a:t>
            </a:r>
            <a:endParaRPr lang="en-GB" dirty="0"/>
          </a:p>
        </p:txBody>
      </p:sp>
      <p:pic>
        <p:nvPicPr>
          <p:cNvPr id="5" name="Content Placeholder 4" descr="workhouse.jpg"/>
          <p:cNvPicPr>
            <a:picLocks noGrp="1" noChangeAspect="1"/>
          </p:cNvPicPr>
          <p:nvPr>
            <p:ph sz="half" idx="2"/>
          </p:nvPr>
        </p:nvPicPr>
        <p:blipFill>
          <a:blip r:embed="rId2" cstate="print"/>
          <a:stretch>
            <a:fillRect/>
          </a:stretch>
        </p:blipFill>
        <p:spPr>
          <a:xfrm>
            <a:off x="4648200" y="1628800"/>
            <a:ext cx="4038600" cy="4320480"/>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LAW contd...</a:t>
            </a:r>
          </a:p>
        </p:txBody>
      </p:sp>
      <p:sp>
        <p:nvSpPr>
          <p:cNvPr id="3" name="Content Placeholder 2"/>
          <p:cNvSpPr>
            <a:spLocks noGrp="1"/>
          </p:cNvSpPr>
          <p:nvPr>
            <p:ph idx="1"/>
          </p:nvPr>
        </p:nvSpPr>
        <p:spPr/>
        <p:txBody>
          <a:bodyPr/>
          <a:lstStyle/>
          <a:p>
            <a:r>
              <a:rPr lang="en-GB" dirty="0"/>
              <a:t>Workhouses appeared late 17</a:t>
            </a:r>
            <a:r>
              <a:rPr lang="en-GB" baseline="30000" dirty="0"/>
              <a:t>th</a:t>
            </a:r>
            <a:r>
              <a:rPr lang="en-GB" dirty="0"/>
              <a:t> century – combination of almshouse and place of correction</a:t>
            </a:r>
          </a:p>
          <a:p>
            <a:r>
              <a:rPr lang="en-GB" dirty="0"/>
              <a:t>1723 – Workhouse Test Act – parochial, parish-based workhouses set up (nascent national network</a:t>
            </a:r>
          </a:p>
          <a:p>
            <a:r>
              <a:rPr lang="en-GB" dirty="0"/>
              <a:t>1782 Gilbert Act – workhouse relief for ill and aged only ; outdoor relief for the able bodied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SPEENHAMLAND</a:t>
            </a:r>
          </a:p>
        </p:txBody>
      </p:sp>
      <p:sp>
        <p:nvSpPr>
          <p:cNvPr id="3" name="Content Placeholder 2"/>
          <p:cNvSpPr>
            <a:spLocks noGrp="1"/>
          </p:cNvSpPr>
          <p:nvPr>
            <p:ph idx="1"/>
          </p:nvPr>
        </p:nvSpPr>
        <p:spPr/>
        <p:txBody>
          <a:bodyPr>
            <a:normAutofit lnSpcReduction="10000"/>
          </a:bodyPr>
          <a:lstStyle/>
          <a:p>
            <a:r>
              <a:rPr lang="en-GB" dirty="0"/>
              <a:t> set up in 1795 following meeting of magistrates in eponymous Berkshire town</a:t>
            </a:r>
          </a:p>
          <a:p>
            <a:r>
              <a:rPr lang="en-GB" dirty="0"/>
              <a:t> response to rising grain prices, poor harvest, and hoarding</a:t>
            </a:r>
          </a:p>
          <a:p>
            <a:r>
              <a:rPr lang="en-GB" dirty="0"/>
              <a:t>means-test based using a sliding scale and wage supplements; based on the price of a loaf and the size of a family</a:t>
            </a:r>
          </a:p>
          <a:p>
            <a:r>
              <a:rPr lang="en-GB" dirty="0"/>
              <a:t>proved costly – landowners and the parish tended to avoid the system and rely on the workhouse; subsidised farmers and encouraged low wages; </a:t>
            </a:r>
          </a:p>
          <a:p>
            <a:endParaRPr lang="en-GB" dirty="0"/>
          </a:p>
          <a:p>
            <a:endParaRPr lang="en-GB" dirty="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POOR LAW AMENDMENT 1834</a:t>
            </a:r>
          </a:p>
        </p:txBody>
      </p:sp>
      <p:sp>
        <p:nvSpPr>
          <p:cNvPr id="4" name="Content Placeholder 3"/>
          <p:cNvSpPr>
            <a:spLocks noGrp="1"/>
          </p:cNvSpPr>
          <p:nvPr>
            <p:ph sz="half" idx="1"/>
          </p:nvPr>
        </p:nvSpPr>
        <p:spPr/>
        <p:txBody>
          <a:bodyPr/>
          <a:lstStyle/>
          <a:p>
            <a:r>
              <a:rPr lang="en-GB" dirty="0"/>
              <a:t>Commission set up in 1832 (including Edward Chadwick 1800-90, social and public health reformer)</a:t>
            </a:r>
          </a:p>
          <a:p>
            <a:r>
              <a:rPr lang="en-GB" dirty="0" err="1"/>
              <a:t>Speenhamland</a:t>
            </a:r>
            <a:r>
              <a:rPr lang="en-GB" dirty="0"/>
              <a:t> seen to encourage pauperism and reliance on state and low wages</a:t>
            </a:r>
          </a:p>
          <a:p>
            <a:endParaRPr lang="en-GB" dirty="0"/>
          </a:p>
        </p:txBody>
      </p:sp>
      <p:pic>
        <p:nvPicPr>
          <p:cNvPr id="6" name="Content Placeholder 5" descr="200px-SirEdwinChadwick.jpg"/>
          <p:cNvPicPr>
            <a:picLocks noGrp="1" noChangeAspect="1"/>
          </p:cNvPicPr>
          <p:nvPr>
            <p:ph sz="half" idx="2"/>
          </p:nvPr>
        </p:nvPicPr>
        <p:blipFill>
          <a:blip r:embed="rId2" cstate="print"/>
          <a:stretch>
            <a:fillRect/>
          </a:stretch>
        </p:blipFill>
        <p:spPr>
          <a:xfrm rot="10800000" flipV="1">
            <a:off x="5436096" y="1700808"/>
            <a:ext cx="2952328" cy="4248472"/>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ACT OF 1834</a:t>
            </a:r>
          </a:p>
        </p:txBody>
      </p:sp>
      <p:sp>
        <p:nvSpPr>
          <p:cNvPr id="5" name="Content Placeholder 4"/>
          <p:cNvSpPr>
            <a:spLocks noGrp="1"/>
          </p:cNvSpPr>
          <p:nvPr>
            <p:ph idx="1"/>
          </p:nvPr>
        </p:nvSpPr>
        <p:spPr/>
        <p:txBody>
          <a:bodyPr>
            <a:normAutofit/>
          </a:bodyPr>
          <a:lstStyle/>
          <a:p>
            <a:r>
              <a:rPr lang="en-GB" dirty="0"/>
              <a:t>Commission to oversee ‘Poor Law Unions’</a:t>
            </a:r>
          </a:p>
          <a:p>
            <a:endParaRPr lang="en-GB" dirty="0"/>
          </a:p>
          <a:p>
            <a:r>
              <a:rPr lang="en-GB" dirty="0"/>
              <a:t>Workhouse provision within each union</a:t>
            </a:r>
          </a:p>
          <a:p>
            <a:endParaRPr lang="en-GB" dirty="0"/>
          </a:p>
          <a:p>
            <a:r>
              <a:rPr lang="en-GB" dirty="0"/>
              <a:t>Downgrading of outdoor relief – a last resort</a:t>
            </a:r>
          </a:p>
          <a:p>
            <a:endParaRPr lang="en-GB" dirty="0"/>
          </a:p>
          <a:p>
            <a:r>
              <a:rPr lang="en-GB" dirty="0"/>
              <a:t>Workhouse test – those in need required to enter a workhouse (in reality outdoor relief persisted)</a:t>
            </a:r>
          </a:p>
          <a:p>
            <a:endParaRPr lang="en-GB" dirty="0"/>
          </a:p>
          <a:p>
            <a:endParaRPr lang="en-GB" dirty="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THINKING BEHIND THE ACT</a:t>
            </a:r>
          </a:p>
        </p:txBody>
      </p:sp>
      <p:sp>
        <p:nvSpPr>
          <p:cNvPr id="4" name="Content Placeholder 3"/>
          <p:cNvSpPr>
            <a:spLocks noGrp="1"/>
          </p:cNvSpPr>
          <p:nvPr>
            <p:ph sz="half" idx="1"/>
          </p:nvPr>
        </p:nvSpPr>
        <p:spPr/>
        <p:txBody>
          <a:bodyPr>
            <a:normAutofit fontScale="92500" lnSpcReduction="20000"/>
          </a:bodyPr>
          <a:lstStyle/>
          <a:p>
            <a:r>
              <a:rPr lang="en-GB" dirty="0"/>
              <a:t>Thomas Malthus (1766-1834) – previous laws removed want, but encouraged large families, that increased want!</a:t>
            </a:r>
          </a:p>
          <a:p>
            <a:r>
              <a:rPr lang="en-GB" dirty="0"/>
              <a:t>Jeremy Bentham (1748-1832)- utilitarian  - people would always prefer relief to work; remove pauperism from view (the greatest happiness to the greatest number!)</a:t>
            </a:r>
          </a:p>
        </p:txBody>
      </p:sp>
      <p:pic>
        <p:nvPicPr>
          <p:cNvPr id="6" name="Content Placeholder 5" descr="bentham2.jpg"/>
          <p:cNvPicPr>
            <a:picLocks noGrp="1" noChangeAspect="1"/>
          </p:cNvPicPr>
          <p:nvPr>
            <p:ph sz="half" idx="2"/>
          </p:nvPr>
        </p:nvPicPr>
        <p:blipFill>
          <a:blip r:embed="rId2" cstate="print"/>
          <a:stretch>
            <a:fillRect/>
          </a:stretch>
        </p:blipFill>
        <p:spPr>
          <a:xfrm>
            <a:off x="5148064" y="1628800"/>
            <a:ext cx="3168352" cy="4464496"/>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BRITAIN’S LEAD !</a:t>
            </a:r>
          </a:p>
        </p:txBody>
      </p:sp>
      <p:sp>
        <p:nvSpPr>
          <p:cNvPr id="6" name="Content Placeholder 5"/>
          <p:cNvSpPr>
            <a:spLocks noGrp="1"/>
          </p:cNvSpPr>
          <p:nvPr>
            <p:ph idx="1"/>
          </p:nvPr>
        </p:nvSpPr>
        <p:spPr/>
        <p:txBody>
          <a:bodyPr/>
          <a:lstStyle/>
          <a:p>
            <a:r>
              <a:rPr lang="en-GB" dirty="0"/>
              <a:t>1. ABUNDANCE OF NATURAL RESOURCES</a:t>
            </a:r>
          </a:p>
          <a:p>
            <a:r>
              <a:rPr lang="en-GB" dirty="0"/>
              <a:t>2.  SCIENTIFIC AND TECHNICAL DEVELOPMENT</a:t>
            </a:r>
          </a:p>
          <a:p>
            <a:r>
              <a:rPr lang="en-GB" dirty="0"/>
              <a:t>3. AVOIDED RAVAGES OF WAR</a:t>
            </a:r>
          </a:p>
          <a:p>
            <a:r>
              <a:rPr lang="en-GB" dirty="0"/>
              <a:t>4. ISLAND RACE – STRONG ROYAL NAVY</a:t>
            </a:r>
          </a:p>
          <a:p>
            <a:r>
              <a:rPr lang="en-GB" dirty="0"/>
              <a:t>5.  POLITICAL STABILITY SINCE 1688?</a:t>
            </a:r>
          </a:p>
          <a:p>
            <a:r>
              <a:rPr lang="en-GB" dirty="0"/>
              <a:t>6. DENSE POPULATION – SUPPLY OF LABOUR</a:t>
            </a:r>
          </a:p>
          <a:p>
            <a:r>
              <a:rPr lang="en-GB" dirty="0"/>
              <a:t>7. CAPITAL INVESTMENT  ENCOURAGED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INDUSTRIAL REVOLUTION - IMPACT</a:t>
            </a:r>
          </a:p>
        </p:txBody>
      </p:sp>
      <p:sp>
        <p:nvSpPr>
          <p:cNvPr id="3" name="Content Placeholder 2"/>
          <p:cNvSpPr>
            <a:spLocks noGrp="1"/>
          </p:cNvSpPr>
          <p:nvPr>
            <p:ph idx="1"/>
          </p:nvPr>
        </p:nvSpPr>
        <p:spPr/>
        <p:txBody>
          <a:bodyPr>
            <a:normAutofit/>
          </a:bodyPr>
          <a:lstStyle/>
          <a:p>
            <a:r>
              <a:rPr lang="en-GB" dirty="0"/>
              <a:t>1. MAJOR EVENT THAT IMPACTED ON LIVES OF MANY </a:t>
            </a:r>
          </a:p>
          <a:p>
            <a:r>
              <a:rPr lang="en-GB" dirty="0"/>
              <a:t>2.  SOCIO-ECONOMIC IMPACT AND TRANSFORMATION</a:t>
            </a:r>
          </a:p>
          <a:p>
            <a:r>
              <a:rPr lang="en-GB" dirty="0"/>
              <a:t>3. MAJOR ECONOMIC GROWTH AND POPULATION RISE</a:t>
            </a:r>
          </a:p>
          <a:p>
            <a:r>
              <a:rPr lang="en-GB" dirty="0"/>
              <a:t>4. MIGRATION OF PEOPLES AND URBANISATION</a:t>
            </a:r>
          </a:p>
          <a:p>
            <a:r>
              <a:rPr lang="en-GB" dirty="0"/>
              <a:t>5. RISE OF MACHINE-BASED MANUFACTURING (MECHANISATION)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INDUSTRIAL REVOLUTION - IMPACT</a:t>
            </a:r>
          </a:p>
        </p:txBody>
      </p:sp>
      <p:sp>
        <p:nvSpPr>
          <p:cNvPr id="6" name="Content Placeholder 5"/>
          <p:cNvSpPr>
            <a:spLocks noGrp="1"/>
          </p:cNvSpPr>
          <p:nvPr>
            <p:ph idx="1"/>
          </p:nvPr>
        </p:nvSpPr>
        <p:spPr/>
        <p:txBody>
          <a:bodyPr>
            <a:normAutofit/>
          </a:bodyPr>
          <a:lstStyle/>
          <a:p>
            <a:r>
              <a:rPr lang="en-GB" dirty="0"/>
              <a:t>6. RISE IN PRODUCTION DUE TO INNOVATION, E.G. TEXTILES</a:t>
            </a:r>
          </a:p>
          <a:p>
            <a:r>
              <a:rPr lang="en-GB" dirty="0"/>
              <a:t>7. REFINEMENT IN IRON MAKING AND STEEL PRODUCTION</a:t>
            </a:r>
          </a:p>
          <a:p>
            <a:r>
              <a:rPr lang="en-GB" dirty="0"/>
              <a:t>8. TRANSPORT REVOLUTION – CANALS; ROADS; AND THE COMING OF THE RAILWAYS</a:t>
            </a:r>
          </a:p>
          <a:p>
            <a:endParaRPr lang="en-GB" dirty="0"/>
          </a:p>
          <a:p>
            <a:r>
              <a:rPr lang="en-GB" b="1" u="sng" dirty="0"/>
              <a:t>QUESTION </a:t>
            </a:r>
            <a:r>
              <a:rPr lang="en-GB" b="1" dirty="0"/>
              <a:t>– A TRUE REVOLUTION OR A MORE GRADUAL PROCESS?</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4. SCOTLAND – ‘THE FAR NORTH’</a:t>
            </a:r>
          </a:p>
        </p:txBody>
      </p:sp>
      <p:pic>
        <p:nvPicPr>
          <p:cNvPr id="4" name="Content Placeholder 3" descr="IH136039.jpg"/>
          <p:cNvPicPr>
            <a:picLocks noGrp="1" noChangeAspect="1"/>
          </p:cNvPicPr>
          <p:nvPr>
            <p:ph idx="1"/>
          </p:nvPr>
        </p:nvPicPr>
        <p:blipFill>
          <a:blip r:embed="rId2" cstate="print"/>
          <a:stretch>
            <a:fillRect/>
          </a:stretch>
        </p:blipFill>
        <p:spPr>
          <a:xfrm>
            <a:off x="2555776" y="1556792"/>
            <a:ext cx="3960440" cy="4536504"/>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ENLIGHTENMENT SCOTLAND</a:t>
            </a:r>
          </a:p>
        </p:txBody>
      </p:sp>
      <p:sp>
        <p:nvSpPr>
          <p:cNvPr id="3" name="Content Placeholder 2"/>
          <p:cNvSpPr>
            <a:spLocks noGrp="1"/>
          </p:cNvSpPr>
          <p:nvPr>
            <p:ph sz="half" idx="1"/>
          </p:nvPr>
        </p:nvSpPr>
        <p:spPr/>
        <p:txBody>
          <a:bodyPr>
            <a:normAutofit fontScale="92500" lnSpcReduction="10000"/>
          </a:bodyPr>
          <a:lstStyle/>
          <a:p>
            <a:r>
              <a:rPr lang="en-GB" dirty="0"/>
              <a:t>How did a country on the periphery of 18</a:t>
            </a:r>
            <a:r>
              <a:rPr lang="en-GB" baseline="30000" dirty="0"/>
              <a:t>th</a:t>
            </a:r>
            <a:r>
              <a:rPr lang="en-GB" dirty="0"/>
              <a:t> European culture contribute so much?</a:t>
            </a:r>
          </a:p>
          <a:p>
            <a:r>
              <a:rPr lang="en-GB" dirty="0"/>
              <a:t>e.g.  David Hume to philosophy (right); Adam Smith to economics; James Boswell to biography; James Lind to medicine; Robert Adam to architecture</a:t>
            </a:r>
          </a:p>
        </p:txBody>
      </p:sp>
      <p:pic>
        <p:nvPicPr>
          <p:cNvPr id="5" name="Picture 2" descr="David_Hume"/>
          <p:cNvPicPr>
            <a:picLocks noGrp="1" noChangeAspect="1" noChangeArrowheads="1"/>
          </p:cNvPicPr>
          <p:nvPr>
            <p:ph sz="half" idx="2"/>
          </p:nvPr>
        </p:nvPicPr>
        <p:blipFill>
          <a:blip r:embed="rId2" cstate="print"/>
          <a:srcRect/>
          <a:stretch>
            <a:fillRect/>
          </a:stretch>
        </p:blipFill>
        <p:spPr bwMode="auto">
          <a:xfrm>
            <a:off x="4716016" y="1844824"/>
            <a:ext cx="3528392" cy="4104456"/>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SOCIETY AND POLITICS</a:t>
            </a:r>
          </a:p>
        </p:txBody>
      </p:sp>
      <p:sp>
        <p:nvSpPr>
          <p:cNvPr id="5" name="Content Placeholder 4"/>
          <p:cNvSpPr>
            <a:spLocks noGrp="1"/>
          </p:cNvSpPr>
          <p:nvPr>
            <p:ph idx="1"/>
          </p:nvPr>
        </p:nvSpPr>
        <p:spPr/>
        <p:txBody>
          <a:bodyPr>
            <a:normAutofit/>
          </a:bodyPr>
          <a:lstStyle/>
          <a:p>
            <a:r>
              <a:rPr lang="en-GB" b="1" dirty="0"/>
              <a:t>Population </a:t>
            </a:r>
          </a:p>
          <a:p>
            <a:r>
              <a:rPr lang="en-GB" dirty="0"/>
              <a:t>1755: 1.3 million (Alexander Webster census); 1801: 1.6 million</a:t>
            </a:r>
          </a:p>
          <a:p>
            <a:endParaRPr lang="en-GB" dirty="0"/>
          </a:p>
          <a:p>
            <a:r>
              <a:rPr lang="en-GB" dirty="0"/>
              <a:t>Shift from the Highlands to the central belt</a:t>
            </a:r>
          </a:p>
          <a:p>
            <a:endParaRPr lang="en-GB" dirty="0"/>
          </a:p>
          <a:p>
            <a:r>
              <a:rPr lang="en-GB" dirty="0"/>
              <a:t>Glasgow 1755: 31,700; 1801: 83,700</a:t>
            </a:r>
          </a:p>
          <a:p>
            <a:endParaRPr lang="en-GB" dirty="0"/>
          </a:p>
          <a:p>
            <a:r>
              <a:rPr lang="en-GB" dirty="0"/>
              <a:t>Edinburgh 1801: 81,600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SOCIETY AND POLITICS</a:t>
            </a:r>
          </a:p>
        </p:txBody>
      </p:sp>
      <p:sp>
        <p:nvSpPr>
          <p:cNvPr id="3" name="Content Placeholder 2"/>
          <p:cNvSpPr>
            <a:spLocks noGrp="1"/>
          </p:cNvSpPr>
          <p:nvPr>
            <p:ph idx="1"/>
          </p:nvPr>
        </p:nvSpPr>
        <p:spPr/>
        <p:txBody>
          <a:bodyPr>
            <a:normAutofit/>
          </a:bodyPr>
          <a:lstStyle/>
          <a:p>
            <a:r>
              <a:rPr lang="en-GB" dirty="0"/>
              <a:t>The fall of James II witnessed the protestant ascendancy in Scotland around the Presbyterian church</a:t>
            </a:r>
          </a:p>
          <a:p>
            <a:r>
              <a:rPr lang="en-GB" dirty="0"/>
              <a:t>Tensions between Presbyterian and ‘non-</a:t>
            </a:r>
            <a:r>
              <a:rPr lang="en-GB" dirty="0" err="1"/>
              <a:t>juring</a:t>
            </a:r>
            <a:r>
              <a:rPr lang="en-GB" dirty="0"/>
              <a:t>’ </a:t>
            </a:r>
            <a:r>
              <a:rPr lang="en-GB" dirty="0" err="1"/>
              <a:t>Epicopalians</a:t>
            </a:r>
            <a:r>
              <a:rPr lang="en-GB" dirty="0"/>
              <a:t> (coloured by </a:t>
            </a:r>
            <a:r>
              <a:rPr lang="en-GB" dirty="0" err="1"/>
              <a:t>Jacobite</a:t>
            </a:r>
            <a:r>
              <a:rPr lang="en-GB" dirty="0"/>
              <a:t> sympathies)</a:t>
            </a:r>
          </a:p>
          <a:p>
            <a:r>
              <a:rPr lang="en-GB" dirty="0"/>
              <a:t>1707 Act of Union – ancient parliament lost</a:t>
            </a:r>
          </a:p>
          <a:p>
            <a:r>
              <a:rPr lang="en-GB" dirty="0"/>
              <a:t>1714-15 – Hanoverian line created ‘Old Pretender’ rebellion (James Stewart, son of James II)</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SOCIETY AND POLITICS</a:t>
            </a:r>
          </a:p>
        </p:txBody>
      </p:sp>
      <p:sp>
        <p:nvSpPr>
          <p:cNvPr id="3" name="Content Placeholder 2"/>
          <p:cNvSpPr>
            <a:spLocks noGrp="1"/>
          </p:cNvSpPr>
          <p:nvPr>
            <p:ph idx="1"/>
          </p:nvPr>
        </p:nvSpPr>
        <p:spPr/>
        <p:txBody>
          <a:bodyPr>
            <a:normAutofit lnSpcReduction="10000"/>
          </a:bodyPr>
          <a:lstStyle/>
          <a:p>
            <a:r>
              <a:rPr lang="en-GB" dirty="0"/>
              <a:t>1745-6: tensions between Gaelic-speaking Highlanders (together with </a:t>
            </a:r>
            <a:r>
              <a:rPr lang="en-GB" dirty="0" err="1"/>
              <a:t>Epicopalian</a:t>
            </a:r>
            <a:r>
              <a:rPr lang="en-GB" dirty="0"/>
              <a:t> lowland Scots), and English-speaking Presbyterians, (supported by an English-led Hanoverian army)</a:t>
            </a:r>
          </a:p>
          <a:p>
            <a:r>
              <a:rPr lang="en-GB" dirty="0"/>
              <a:t>Rebellion of the ‘Young Pretender’ Charles Edward Stewart (son of James Stewart)</a:t>
            </a:r>
          </a:p>
          <a:p>
            <a:r>
              <a:rPr lang="en-GB" dirty="0"/>
              <a:t>End of clan power in the Highlands, and arbitrary restrictions on customs and culture</a:t>
            </a:r>
          </a:p>
          <a:p>
            <a:r>
              <a:rPr lang="en-GB" dirty="0"/>
              <a:t>1773: richly observed by Samuel Johnson and the biographer James Boswell</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HIGHLANDS’</a:t>
            </a:r>
          </a:p>
        </p:txBody>
      </p:sp>
      <p:sp>
        <p:nvSpPr>
          <p:cNvPr id="5" name="Content Placeholder 4"/>
          <p:cNvSpPr>
            <a:spLocks noGrp="1"/>
          </p:cNvSpPr>
          <p:nvPr>
            <p:ph sz="half" idx="1"/>
          </p:nvPr>
        </p:nvSpPr>
        <p:spPr/>
        <p:txBody>
          <a:bodyPr>
            <a:normAutofit fontScale="92500" lnSpcReduction="10000"/>
          </a:bodyPr>
          <a:lstStyle/>
          <a:p>
            <a:r>
              <a:rPr lang="en-GB" dirty="0"/>
              <a:t>James Boswell (1740-95):</a:t>
            </a:r>
          </a:p>
          <a:p>
            <a:r>
              <a:rPr lang="en-GB" i="1" dirty="0"/>
              <a:t>A Journal of a Tour to the Hebrides </a:t>
            </a:r>
            <a:r>
              <a:rPr lang="en-GB" dirty="0"/>
              <a:t>(1795)</a:t>
            </a:r>
          </a:p>
          <a:p>
            <a:r>
              <a:rPr lang="en-GB" i="1" dirty="0"/>
              <a:t>The Life of Samuel Johnson </a:t>
            </a:r>
            <a:r>
              <a:rPr lang="en-GB" dirty="0"/>
              <a:t>(1791)</a:t>
            </a:r>
          </a:p>
          <a:p>
            <a:r>
              <a:rPr lang="en-GB" dirty="0"/>
              <a:t>For Samuel Johnson on Scotland see: ‘A Journey to the Western Isles of Scotland’ in Donald Green (ed.), </a:t>
            </a:r>
            <a:r>
              <a:rPr lang="en-GB" i="1" dirty="0"/>
              <a:t>Samuel Johnson </a:t>
            </a:r>
            <a:r>
              <a:rPr lang="en-GB" dirty="0"/>
              <a:t>(Oxford: OUP, 1984), pp.593-641 </a:t>
            </a:r>
          </a:p>
        </p:txBody>
      </p:sp>
      <p:pic>
        <p:nvPicPr>
          <p:cNvPr id="7" name="Picture 5" descr="redir?src=image&amp;clickedItemURN=http%3A%2F%2Fwww"/>
          <p:cNvPicPr>
            <a:picLocks noGrp="1" noChangeAspect="1" noChangeArrowheads="1"/>
          </p:cNvPicPr>
          <p:nvPr>
            <p:ph sz="half" idx="2"/>
          </p:nvPr>
        </p:nvPicPr>
        <p:blipFill>
          <a:blip r:embed="rId2" cstate="print"/>
          <a:srcRect/>
          <a:stretch>
            <a:fillRect/>
          </a:stretch>
        </p:blipFill>
        <p:spPr bwMode="auto">
          <a:xfrm>
            <a:off x="5148064" y="1772816"/>
            <a:ext cx="2756024" cy="4288780"/>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MIGRATION AND COMMERCE</a:t>
            </a:r>
          </a:p>
        </p:txBody>
      </p:sp>
      <p:sp>
        <p:nvSpPr>
          <p:cNvPr id="5" name="Content Placeholder 4"/>
          <p:cNvSpPr>
            <a:spLocks noGrp="1"/>
          </p:cNvSpPr>
          <p:nvPr>
            <p:ph idx="1"/>
          </p:nvPr>
        </p:nvSpPr>
        <p:spPr/>
        <p:txBody>
          <a:bodyPr>
            <a:normAutofit/>
          </a:bodyPr>
          <a:lstStyle/>
          <a:p>
            <a:r>
              <a:rPr lang="en-GB" dirty="0"/>
              <a:t>Internal migration from the north to the textile industries of Glasgow</a:t>
            </a:r>
          </a:p>
          <a:p>
            <a:r>
              <a:rPr lang="en-GB" dirty="0"/>
              <a:t>Emigration to Canada and West Indies</a:t>
            </a:r>
          </a:p>
          <a:p>
            <a:r>
              <a:rPr lang="en-GB" dirty="0"/>
              <a:t>Trade links forged with the New World – Glasgow links with Virginia tobacco; Scots involvement with the East India Company</a:t>
            </a:r>
          </a:p>
          <a:p>
            <a:r>
              <a:rPr lang="en-GB" dirty="0"/>
              <a:t>Period witnessed agricultural improvement and the emergence of the Scottish stately home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‘INDEPENDENCE IN ALL BUT NAME’</a:t>
            </a:r>
          </a:p>
        </p:txBody>
      </p:sp>
      <p:sp>
        <p:nvSpPr>
          <p:cNvPr id="3" name="Content Placeholder 2"/>
          <p:cNvSpPr>
            <a:spLocks noGrp="1"/>
          </p:cNvSpPr>
          <p:nvPr>
            <p:ph idx="1"/>
          </p:nvPr>
        </p:nvSpPr>
        <p:spPr/>
        <p:txBody>
          <a:bodyPr>
            <a:normAutofit fontScale="92500" lnSpcReduction="10000"/>
          </a:bodyPr>
          <a:lstStyle/>
          <a:p>
            <a:r>
              <a:rPr lang="en-GB" dirty="0"/>
              <a:t>Even after 1707 Scots enjoyed a degree of independence, as long as they returned M.P.s to London parliament </a:t>
            </a:r>
          </a:p>
          <a:p>
            <a:r>
              <a:rPr lang="en-GB" dirty="0"/>
              <a:t>Scotland retained its own system of law and hereditary landowners e.g. The </a:t>
            </a:r>
            <a:r>
              <a:rPr lang="en-GB" dirty="0" err="1"/>
              <a:t>Campbells</a:t>
            </a:r>
            <a:r>
              <a:rPr lang="en-GB" dirty="0"/>
              <a:t> and </a:t>
            </a:r>
            <a:r>
              <a:rPr lang="en-GB" dirty="0" err="1"/>
              <a:t>Gordons</a:t>
            </a:r>
            <a:r>
              <a:rPr lang="en-GB" dirty="0"/>
              <a:t> remained powerful</a:t>
            </a:r>
          </a:p>
          <a:p>
            <a:r>
              <a:rPr lang="en-GB" dirty="0"/>
              <a:t>Edinburgh retained its Law Courts and Supreme Court</a:t>
            </a:r>
          </a:p>
          <a:p>
            <a:r>
              <a:rPr lang="en-GB" dirty="0"/>
              <a:t>The Church of Scotland (the Kirk) Presbyterian and Calvinist in outlook, but did have links with Enlightenment thinkers – stress on education and logical, systematic thought</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EDINBURGH</a:t>
            </a:r>
          </a:p>
        </p:txBody>
      </p:sp>
      <p:sp>
        <p:nvSpPr>
          <p:cNvPr id="3" name="Content Placeholder 2"/>
          <p:cNvSpPr>
            <a:spLocks noGrp="1"/>
          </p:cNvSpPr>
          <p:nvPr>
            <p:ph idx="1"/>
          </p:nvPr>
        </p:nvSpPr>
        <p:spPr/>
        <p:txBody>
          <a:bodyPr>
            <a:normAutofit/>
          </a:bodyPr>
          <a:lstStyle/>
          <a:p>
            <a:r>
              <a:rPr lang="en-GB" dirty="0"/>
              <a:t>Centre of Enlightenment thought in Scotland</a:t>
            </a:r>
          </a:p>
          <a:p>
            <a:r>
              <a:rPr lang="en-GB" dirty="0"/>
              <a:t>1765 – major expansion of ‘new town’ by architect James Craig; regular Georgian streets, crescents and </a:t>
            </a:r>
            <a:r>
              <a:rPr lang="en-GB" dirty="0" err="1"/>
              <a:t>circusses</a:t>
            </a:r>
            <a:endParaRPr lang="en-GB" dirty="0"/>
          </a:p>
          <a:p>
            <a:r>
              <a:rPr lang="en-GB" dirty="0"/>
              <a:t>Plethora of debating societies and clubs, linked to the University and its Alumni</a:t>
            </a:r>
          </a:p>
          <a:p>
            <a:r>
              <a:rPr lang="en-GB" dirty="0"/>
              <a:t>All = a civilising of Scottish society</a:t>
            </a:r>
          </a:p>
          <a:p>
            <a:r>
              <a:rPr lang="en-GB" dirty="0"/>
              <a:t>Universities produced men of science and medicine – James Lind, Adam Smith, Joseph Black,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300</TotalTime>
  <Words>2297</Words>
  <Application>Microsoft Office PowerPoint</Application>
  <PresentationFormat>On-screen Show (4:3)</PresentationFormat>
  <Paragraphs>203</Paragraphs>
  <Slides>39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Book Antiqua</vt:lpstr>
      <vt:lpstr>Calibri</vt:lpstr>
      <vt:lpstr>Lucida Sans</vt:lpstr>
      <vt:lpstr>Wingdings</vt:lpstr>
      <vt:lpstr>Wingdings 2</vt:lpstr>
      <vt:lpstr>Wingdings 3</vt:lpstr>
      <vt:lpstr>Apex</vt:lpstr>
      <vt:lpstr>18th CENTURY BRITAIN</vt:lpstr>
      <vt:lpstr>1. DEFINITION</vt:lpstr>
      <vt:lpstr>DEFINITION</vt:lpstr>
      <vt:lpstr>DEFINITION</vt:lpstr>
      <vt:lpstr>POPULATION</vt:lpstr>
      <vt:lpstr>POPULATION</vt:lpstr>
      <vt:lpstr>POPULATION - URBAN</vt:lpstr>
      <vt:lpstr>PERCEPTION AND REALITY</vt:lpstr>
      <vt:lpstr>ENCLOSURE</vt:lpstr>
      <vt:lpstr>ENCLOSURE</vt:lpstr>
      <vt:lpstr>LONDON</vt:lpstr>
      <vt:lpstr>INVESTMENT</vt:lpstr>
      <vt:lpstr>CRISES</vt:lpstr>
      <vt:lpstr>2. ENGLISH SOCIETY</vt:lpstr>
      <vt:lpstr>3. 18TH CENTURY POLITICS</vt:lpstr>
      <vt:lpstr>GOVERNMENT</vt:lpstr>
      <vt:lpstr>GOVERNMENT </vt:lpstr>
      <vt:lpstr>GOVERNMENT</vt:lpstr>
      <vt:lpstr>WHIGS AND TORIES</vt:lpstr>
      <vt:lpstr>WHIGS AND TORIES</vt:lpstr>
      <vt:lpstr>WHIGS AND TORIES</vt:lpstr>
      <vt:lpstr>POOR LAW</vt:lpstr>
      <vt:lpstr>POOR LAW contd...</vt:lpstr>
      <vt:lpstr>SPEENHAMLAND</vt:lpstr>
      <vt:lpstr>POOR LAW AMENDMENT 1834</vt:lpstr>
      <vt:lpstr>THE ACT OF 1834</vt:lpstr>
      <vt:lpstr>THE THINKING BEHIND THE ACT</vt:lpstr>
      <vt:lpstr>BRITAIN’S LEAD !</vt:lpstr>
      <vt:lpstr>INDUSTRIAL REVOLUTION - IMPACT</vt:lpstr>
      <vt:lpstr>INDUSTRIAL REVOLUTION - IMPACT</vt:lpstr>
      <vt:lpstr>4. SCOTLAND – ‘THE FAR NORTH’</vt:lpstr>
      <vt:lpstr>ENLIGHTENMENT SCOTLAND</vt:lpstr>
      <vt:lpstr>SOCIETY AND POLITICS</vt:lpstr>
      <vt:lpstr>SOCIETY AND POLITICS</vt:lpstr>
      <vt:lpstr>SOCIETY AND POLITICS</vt:lpstr>
      <vt:lpstr>‘THE HIGHLANDS’</vt:lpstr>
      <vt:lpstr>MIGRATION AND COMMERCE</vt:lpstr>
      <vt:lpstr>‘INDEPENDENCE IN ALL BUT NAME’</vt:lpstr>
      <vt:lpstr>EDINBURGH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6002 – LECTURE 3</dc:title>
  <dc:creator>Sony</dc:creator>
  <cp:lastModifiedBy>Lester Mason</cp:lastModifiedBy>
  <cp:revision>36</cp:revision>
  <cp:lastPrinted>2013-01-31T17:47:38Z</cp:lastPrinted>
  <dcterms:created xsi:type="dcterms:W3CDTF">2011-02-13T12:07:57Z</dcterms:created>
  <dcterms:modified xsi:type="dcterms:W3CDTF">2024-11-26T11:24:42Z</dcterms:modified>
</cp:coreProperties>
</file>