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5" d="100"/>
          <a:sy n="55" d="100"/>
        </p:scale>
        <p:origin x="1096" y="36"/>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B9D910-CBF4-4950-B9A0-E0021CE0E697}" type="doc">
      <dgm:prSet loTypeId="urn:microsoft.com/office/officeart/2005/8/layout/vList2" loCatId="list" qsTypeId="urn:microsoft.com/office/officeart/2005/8/quickstyle/simple1#1" qsCatId="simple" csTypeId="urn:microsoft.com/office/officeart/2005/8/colors/accent1_2#1" csCatId="accent1"/>
      <dgm:spPr/>
      <dgm:t>
        <a:bodyPr/>
        <a:lstStyle/>
        <a:p>
          <a:endParaRPr lang="en-US"/>
        </a:p>
      </dgm:t>
    </dgm:pt>
    <dgm:pt modelId="{EE8F8571-CA14-4AB4-ACAB-29271E43A0BA}">
      <dgm:prSet custT="1"/>
      <dgm:spPr/>
      <dgm:t>
        <a:bodyPr/>
        <a:lstStyle/>
        <a:p>
          <a:r>
            <a:rPr lang="en-GB" sz="1600" dirty="0">
              <a:latin typeface="Arial" panose="020B0604020202020204" pitchFamily="34" charset="0"/>
              <a:cs typeface="Arial" panose="020B0604020202020204" pitchFamily="34" charset="0"/>
            </a:rPr>
            <a:t>Diabetes primarily affects the endocrine system, especially the pancreas, which normally regulates blood glucose. The pancreas contains specialised cells called β‑cells that produce insulin to lower blood glucose, and α‑cells that produce glucagon to raise it.</a:t>
          </a:r>
          <a:endParaRPr lang="en-US" sz="1600" dirty="0">
            <a:latin typeface="Arial" panose="020B0604020202020204" pitchFamily="34" charset="0"/>
            <a:cs typeface="Arial" panose="020B0604020202020204" pitchFamily="34" charset="0"/>
          </a:endParaRPr>
        </a:p>
      </dgm:t>
    </dgm:pt>
    <dgm:pt modelId="{97EA6C71-AC2C-4B91-A4BE-0E7E52172972}" type="parTrans" cxnId="{E9C06BB2-5853-4A0D-A393-1260C00BAE65}">
      <dgm:prSet/>
      <dgm:spPr/>
      <dgm:t>
        <a:bodyPr/>
        <a:lstStyle/>
        <a:p>
          <a:endParaRPr lang="en-US"/>
        </a:p>
      </dgm:t>
    </dgm:pt>
    <dgm:pt modelId="{89544083-BEFE-4A11-ADB6-FC68F6819483}" type="sibTrans" cxnId="{E9C06BB2-5853-4A0D-A393-1260C00BAE65}">
      <dgm:prSet/>
      <dgm:spPr/>
      <dgm:t>
        <a:bodyPr/>
        <a:lstStyle/>
        <a:p>
          <a:endParaRPr lang="en-US"/>
        </a:p>
      </dgm:t>
    </dgm:pt>
    <dgm:pt modelId="{7BFDBF78-E5A2-42AF-8895-E7B773B4E3EF}">
      <dgm:prSet custT="1"/>
      <dgm:spPr/>
      <dgm:t>
        <a:bodyPr/>
        <a:lstStyle/>
        <a:p>
          <a:r>
            <a:rPr lang="en-GB" sz="1600" dirty="0">
              <a:latin typeface="Arial" panose="020B0604020202020204" pitchFamily="34" charset="0"/>
              <a:cs typeface="Arial" panose="020B0604020202020204" pitchFamily="34" charset="0"/>
            </a:rPr>
            <a:t>The liver supports this system by storing glucose as glycogen and releasing it when needed, while the adrenal glands produce hormones such as cortisol that influence metabolism. </a:t>
          </a:r>
          <a:endParaRPr lang="en-US" sz="1600" dirty="0">
            <a:latin typeface="Arial" panose="020B0604020202020204" pitchFamily="34" charset="0"/>
            <a:cs typeface="Arial" panose="020B0604020202020204" pitchFamily="34" charset="0"/>
          </a:endParaRPr>
        </a:p>
      </dgm:t>
    </dgm:pt>
    <dgm:pt modelId="{2C0B80F1-469D-4AD5-B132-57FB566FE068}" type="parTrans" cxnId="{130D0AB6-352D-49EA-82C0-B5CDFA175C40}">
      <dgm:prSet/>
      <dgm:spPr/>
      <dgm:t>
        <a:bodyPr/>
        <a:lstStyle/>
        <a:p>
          <a:endParaRPr lang="en-US"/>
        </a:p>
      </dgm:t>
    </dgm:pt>
    <dgm:pt modelId="{4F197EE4-5D1A-4478-A378-3BC7CC22CDD4}" type="sibTrans" cxnId="{130D0AB6-352D-49EA-82C0-B5CDFA175C40}">
      <dgm:prSet/>
      <dgm:spPr/>
      <dgm:t>
        <a:bodyPr/>
        <a:lstStyle/>
        <a:p>
          <a:endParaRPr lang="en-US"/>
        </a:p>
      </dgm:t>
    </dgm:pt>
    <dgm:pt modelId="{14535056-2399-482D-96E9-2BC8483C20A4}">
      <dgm:prSet custT="1"/>
      <dgm:spPr/>
      <dgm:t>
        <a:bodyPr/>
        <a:lstStyle/>
        <a:p>
          <a:r>
            <a:rPr lang="en-GB" sz="1600" dirty="0">
              <a:latin typeface="Arial" panose="020B0604020202020204" pitchFamily="34" charset="0"/>
              <a:cs typeface="Arial" panose="020B0604020202020204" pitchFamily="34" charset="0"/>
            </a:rPr>
            <a:t>In diabetes, these normal functions are disrupted. In Type 1 diabetes, β‑cells are destroyed and insulin is no longer produced. In Type 2 diabetes, the body becomes resistant to insulin and cannot use it effectively. As a result, glucose remains in the bloodstream, causing persistent hyperglycaemia and leading to widespread damage across multiple body systems (Radka S., 2022). </a:t>
          </a:r>
          <a:endParaRPr lang="en-US" sz="1600" dirty="0">
            <a:latin typeface="Arial" panose="020B0604020202020204" pitchFamily="34" charset="0"/>
            <a:cs typeface="Arial" panose="020B0604020202020204" pitchFamily="34" charset="0"/>
          </a:endParaRPr>
        </a:p>
      </dgm:t>
    </dgm:pt>
    <dgm:pt modelId="{AAD39613-D107-4F54-8CF1-71B511D83ABB}" type="parTrans" cxnId="{288C01AB-9F61-48C5-8F76-0D64857B1103}">
      <dgm:prSet/>
      <dgm:spPr/>
      <dgm:t>
        <a:bodyPr/>
        <a:lstStyle/>
        <a:p>
          <a:endParaRPr lang="en-US"/>
        </a:p>
      </dgm:t>
    </dgm:pt>
    <dgm:pt modelId="{6B3849F3-692B-4220-878C-A731F977C4D2}" type="sibTrans" cxnId="{288C01AB-9F61-48C5-8F76-0D64857B1103}">
      <dgm:prSet/>
      <dgm:spPr/>
      <dgm:t>
        <a:bodyPr/>
        <a:lstStyle/>
        <a:p>
          <a:endParaRPr lang="en-US"/>
        </a:p>
      </dgm:t>
    </dgm:pt>
    <dgm:pt modelId="{460C6ED0-80B1-4BC5-9438-19F9FE6C6F86}" type="pres">
      <dgm:prSet presAssocID="{BAB9D910-CBF4-4950-B9A0-E0021CE0E697}" presName="linear" presStyleCnt="0">
        <dgm:presLayoutVars>
          <dgm:animLvl val="lvl"/>
          <dgm:resizeHandles val="exact"/>
        </dgm:presLayoutVars>
      </dgm:prSet>
      <dgm:spPr/>
    </dgm:pt>
    <dgm:pt modelId="{2A282DEF-DD1B-478D-A950-06835B6960CA}" type="pres">
      <dgm:prSet presAssocID="{EE8F8571-CA14-4AB4-ACAB-29271E43A0BA}" presName="parentText" presStyleLbl="node1" presStyleIdx="0" presStyleCnt="3">
        <dgm:presLayoutVars>
          <dgm:chMax val="0"/>
          <dgm:bulletEnabled val="1"/>
        </dgm:presLayoutVars>
      </dgm:prSet>
      <dgm:spPr/>
    </dgm:pt>
    <dgm:pt modelId="{FD79AA50-EB9D-47F1-8865-55D84325F9A9}" type="pres">
      <dgm:prSet presAssocID="{89544083-BEFE-4A11-ADB6-FC68F6819483}" presName="spacer" presStyleCnt="0"/>
      <dgm:spPr/>
    </dgm:pt>
    <dgm:pt modelId="{C9F5B3D4-A020-4887-8386-B2B20750DF15}" type="pres">
      <dgm:prSet presAssocID="{7BFDBF78-E5A2-42AF-8895-E7B773B4E3EF}" presName="parentText" presStyleLbl="node1" presStyleIdx="1" presStyleCnt="3">
        <dgm:presLayoutVars>
          <dgm:chMax val="0"/>
          <dgm:bulletEnabled val="1"/>
        </dgm:presLayoutVars>
      </dgm:prSet>
      <dgm:spPr/>
    </dgm:pt>
    <dgm:pt modelId="{45E9FE80-0155-4D16-AA10-4632EC515F02}" type="pres">
      <dgm:prSet presAssocID="{4F197EE4-5D1A-4478-A378-3BC7CC22CDD4}" presName="spacer" presStyleCnt="0"/>
      <dgm:spPr/>
    </dgm:pt>
    <dgm:pt modelId="{4EF27BFC-C391-4833-ABCE-9F02822BFD8C}" type="pres">
      <dgm:prSet presAssocID="{14535056-2399-482D-96E9-2BC8483C20A4}" presName="parentText" presStyleLbl="node1" presStyleIdx="2" presStyleCnt="3">
        <dgm:presLayoutVars>
          <dgm:chMax val="0"/>
          <dgm:bulletEnabled val="1"/>
        </dgm:presLayoutVars>
      </dgm:prSet>
      <dgm:spPr/>
    </dgm:pt>
  </dgm:ptLst>
  <dgm:cxnLst>
    <dgm:cxn modelId="{1915E76D-7FCE-4C81-925A-F11748EB3929}" type="presOf" srcId="{7BFDBF78-E5A2-42AF-8895-E7B773B4E3EF}" destId="{C9F5B3D4-A020-4887-8386-B2B20750DF15}" srcOrd="0" destOrd="0" presId="urn:microsoft.com/office/officeart/2005/8/layout/vList2"/>
    <dgm:cxn modelId="{6DE74DA1-3B9D-4AD4-8B78-DA1F9A2CC28B}" type="presOf" srcId="{BAB9D910-CBF4-4950-B9A0-E0021CE0E697}" destId="{460C6ED0-80B1-4BC5-9438-19F9FE6C6F86}" srcOrd="0" destOrd="0" presId="urn:microsoft.com/office/officeart/2005/8/layout/vList2"/>
    <dgm:cxn modelId="{BCE402A4-36F9-4000-AB49-CAFB9AA7DFE1}" type="presOf" srcId="{14535056-2399-482D-96E9-2BC8483C20A4}" destId="{4EF27BFC-C391-4833-ABCE-9F02822BFD8C}" srcOrd="0" destOrd="0" presId="urn:microsoft.com/office/officeart/2005/8/layout/vList2"/>
    <dgm:cxn modelId="{99E4B3A8-4862-4C18-A372-5B5EA9D39F74}" type="presOf" srcId="{EE8F8571-CA14-4AB4-ACAB-29271E43A0BA}" destId="{2A282DEF-DD1B-478D-A950-06835B6960CA}" srcOrd="0" destOrd="0" presId="urn:microsoft.com/office/officeart/2005/8/layout/vList2"/>
    <dgm:cxn modelId="{288C01AB-9F61-48C5-8F76-0D64857B1103}" srcId="{BAB9D910-CBF4-4950-B9A0-E0021CE0E697}" destId="{14535056-2399-482D-96E9-2BC8483C20A4}" srcOrd="2" destOrd="0" parTransId="{AAD39613-D107-4F54-8CF1-71B511D83ABB}" sibTransId="{6B3849F3-692B-4220-878C-A731F977C4D2}"/>
    <dgm:cxn modelId="{E9C06BB2-5853-4A0D-A393-1260C00BAE65}" srcId="{BAB9D910-CBF4-4950-B9A0-E0021CE0E697}" destId="{EE8F8571-CA14-4AB4-ACAB-29271E43A0BA}" srcOrd="0" destOrd="0" parTransId="{97EA6C71-AC2C-4B91-A4BE-0E7E52172972}" sibTransId="{89544083-BEFE-4A11-ADB6-FC68F6819483}"/>
    <dgm:cxn modelId="{130D0AB6-352D-49EA-82C0-B5CDFA175C40}" srcId="{BAB9D910-CBF4-4950-B9A0-E0021CE0E697}" destId="{7BFDBF78-E5A2-42AF-8895-E7B773B4E3EF}" srcOrd="1" destOrd="0" parTransId="{2C0B80F1-469D-4AD5-B132-57FB566FE068}" sibTransId="{4F197EE4-5D1A-4478-A378-3BC7CC22CDD4}"/>
    <dgm:cxn modelId="{C67C0A95-72DC-45D9-B06D-46C5C1115B30}" type="presParOf" srcId="{460C6ED0-80B1-4BC5-9438-19F9FE6C6F86}" destId="{2A282DEF-DD1B-478D-A950-06835B6960CA}" srcOrd="0" destOrd="0" presId="urn:microsoft.com/office/officeart/2005/8/layout/vList2"/>
    <dgm:cxn modelId="{7019D325-2571-4F56-A109-950FCE0E3F72}" type="presParOf" srcId="{460C6ED0-80B1-4BC5-9438-19F9FE6C6F86}" destId="{FD79AA50-EB9D-47F1-8865-55D84325F9A9}" srcOrd="1" destOrd="0" presId="urn:microsoft.com/office/officeart/2005/8/layout/vList2"/>
    <dgm:cxn modelId="{8591EBBF-056F-415B-A120-35C813CEA01B}" type="presParOf" srcId="{460C6ED0-80B1-4BC5-9438-19F9FE6C6F86}" destId="{C9F5B3D4-A020-4887-8386-B2B20750DF15}" srcOrd="2" destOrd="0" presId="urn:microsoft.com/office/officeart/2005/8/layout/vList2"/>
    <dgm:cxn modelId="{54BB2203-1FA8-41EE-BD18-194C70CE3B8D}" type="presParOf" srcId="{460C6ED0-80B1-4BC5-9438-19F9FE6C6F86}" destId="{45E9FE80-0155-4D16-AA10-4632EC515F02}" srcOrd="3" destOrd="0" presId="urn:microsoft.com/office/officeart/2005/8/layout/vList2"/>
    <dgm:cxn modelId="{0DBE1B6D-CF98-4DF7-879D-E949BDDA303B}" type="presParOf" srcId="{460C6ED0-80B1-4BC5-9438-19F9FE6C6F86}" destId="{4EF27BFC-C391-4833-ABCE-9F02822BFD8C}"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282DEF-DD1B-478D-A950-06835B6960CA}">
      <dsp:nvSpPr>
        <dsp:cNvPr id="0" name=""/>
        <dsp:cNvSpPr/>
      </dsp:nvSpPr>
      <dsp:spPr>
        <a:xfrm>
          <a:off x="0" y="1882"/>
          <a:ext cx="6210782" cy="1648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Diabetes primarily affects the endocrine system, especially the pancreas, which normally regulates blood glucose. The pancreas contains specialised cells called β‑cells that produce insulin to lower blood glucose, and α‑cells that produce glucagon to raise it.</a:t>
          </a:r>
          <a:endParaRPr lang="en-US" sz="1600" kern="1200" dirty="0">
            <a:latin typeface="Arial" panose="020B0604020202020204" pitchFamily="34" charset="0"/>
            <a:cs typeface="Arial" panose="020B0604020202020204" pitchFamily="34" charset="0"/>
          </a:endParaRPr>
        </a:p>
      </dsp:txBody>
      <dsp:txXfrm>
        <a:off x="80484" y="82366"/>
        <a:ext cx="6049814" cy="1487762"/>
      </dsp:txXfrm>
    </dsp:sp>
    <dsp:sp modelId="{C9F5B3D4-A020-4887-8386-B2B20750DF15}">
      <dsp:nvSpPr>
        <dsp:cNvPr id="0" name=""/>
        <dsp:cNvSpPr/>
      </dsp:nvSpPr>
      <dsp:spPr>
        <a:xfrm>
          <a:off x="0" y="1663930"/>
          <a:ext cx="6210782" cy="1648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The liver supports this system by storing glucose as glycogen and releasing it when needed, while the adrenal glands produce hormones such as cortisol that influence metabolism. </a:t>
          </a:r>
          <a:endParaRPr lang="en-US" sz="1600" kern="1200" dirty="0">
            <a:latin typeface="Arial" panose="020B0604020202020204" pitchFamily="34" charset="0"/>
            <a:cs typeface="Arial" panose="020B0604020202020204" pitchFamily="34" charset="0"/>
          </a:endParaRPr>
        </a:p>
      </dsp:txBody>
      <dsp:txXfrm>
        <a:off x="80484" y="1744414"/>
        <a:ext cx="6049814" cy="1487762"/>
      </dsp:txXfrm>
    </dsp:sp>
    <dsp:sp modelId="{4EF27BFC-C391-4833-ABCE-9F02822BFD8C}">
      <dsp:nvSpPr>
        <dsp:cNvPr id="0" name=""/>
        <dsp:cNvSpPr/>
      </dsp:nvSpPr>
      <dsp:spPr>
        <a:xfrm>
          <a:off x="0" y="3325977"/>
          <a:ext cx="6210782" cy="164873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 diabetes, these normal functions are disrupted. In Type 1 diabetes, β‑cells are destroyed and insulin is no longer produced. In Type 2 diabetes, the body becomes resistant to insulin and cannot use it effectively. As a result, glucose remains in the bloodstream, causing persistent hyperglycaemia and leading to widespread damage across multiple body systems (Radka S., 2022). </a:t>
          </a:r>
          <a:endParaRPr lang="en-US" sz="1600" kern="1200" dirty="0">
            <a:latin typeface="Arial" panose="020B0604020202020204" pitchFamily="34" charset="0"/>
            <a:cs typeface="Arial" panose="020B0604020202020204" pitchFamily="34" charset="0"/>
          </a:endParaRPr>
        </a:p>
      </dsp:txBody>
      <dsp:txXfrm>
        <a:off x="80484" y="3406461"/>
        <a:ext cx="6049814" cy="148776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35A858-9E0E-45B8-ACAA-DABF41143A78}" type="datetimeFigureOut">
              <a:rPr lang="en-GB" smtClean="0"/>
              <a:t>11/08/2026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BF7716-53D8-4814-B2D5-045BDB72E499}" type="slidenum">
              <a:rPr lang="en-GB" smtClean="0"/>
              <a:t>‹#›</a:t>
            </a:fld>
            <a:endParaRPr lang="en-GB"/>
          </a:p>
        </p:txBody>
      </p:sp>
    </p:spTree>
    <p:extLst>
      <p:ext uri="{BB962C8B-B14F-4D97-AF65-F5344CB8AC3E}">
        <p14:creationId xmlns:p14="http://schemas.microsoft.com/office/powerpoint/2010/main" val="4010570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BF7716-53D8-4814-B2D5-045BDB72E499}" type="slidenum">
              <a:rPr lang="en-GB" smtClean="0"/>
              <a:t>4</a:t>
            </a:fld>
            <a:endParaRPr lang="en-GB"/>
          </a:p>
        </p:txBody>
      </p:sp>
    </p:spTree>
    <p:extLst>
      <p:ext uri="{BB962C8B-B14F-4D97-AF65-F5344CB8AC3E}">
        <p14:creationId xmlns:p14="http://schemas.microsoft.com/office/powerpoint/2010/main" val="2491352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BF7716-53D8-4814-B2D5-045BDB72E499}" type="slidenum">
              <a:rPr lang="en-GB" smtClean="0"/>
              <a:t>9</a:t>
            </a:fld>
            <a:endParaRPr lang="en-GB"/>
          </a:p>
        </p:txBody>
      </p:sp>
    </p:spTree>
    <p:extLst>
      <p:ext uri="{BB962C8B-B14F-4D97-AF65-F5344CB8AC3E}">
        <p14:creationId xmlns:p14="http://schemas.microsoft.com/office/powerpoint/2010/main" val="3507236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26654-332A-41F2-CEB7-0F9FBBE996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B739C17-6A5F-382E-EA0C-20A6DC8589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D4AE73E-8FBF-7E07-4244-C4E5C7D526C9}"/>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5" name="Footer Placeholder 4">
            <a:extLst>
              <a:ext uri="{FF2B5EF4-FFF2-40B4-BE49-F238E27FC236}">
                <a16:creationId xmlns:a16="http://schemas.microsoft.com/office/drawing/2014/main" id="{D013E635-B3C4-2391-8AF0-36D081199B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FDABD0-4978-4B95-2048-742466482106}"/>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3728837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2F327-97B6-0029-DC12-3E72EB8BA55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F61CC54-93DF-E247-BC7E-CD0948874A4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80884F5-A1F4-A949-EE55-8C660B844EFB}"/>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5" name="Footer Placeholder 4">
            <a:extLst>
              <a:ext uri="{FF2B5EF4-FFF2-40B4-BE49-F238E27FC236}">
                <a16:creationId xmlns:a16="http://schemas.microsoft.com/office/drawing/2014/main" id="{4A4FC560-D4BA-6BB2-C4B4-9F606E992A4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0325B8-E588-A9BB-66DA-5E33DB1356B9}"/>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1075704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35648-5F25-9220-FBC4-284C7975175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39648D2-247B-1C1C-5D97-4150ACE169A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CEEE59-851D-5C13-2BAF-130B34B6D27A}"/>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5" name="Footer Placeholder 4">
            <a:extLst>
              <a:ext uri="{FF2B5EF4-FFF2-40B4-BE49-F238E27FC236}">
                <a16:creationId xmlns:a16="http://schemas.microsoft.com/office/drawing/2014/main" id="{07E57C48-6B45-AAF0-DA74-70ACBC1578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327A67-84B7-B126-C08D-0BBEF658D9E9}"/>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3592043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70D745-5152-AFAA-1BB5-46F16399A6D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0357C77-043A-F7B2-C655-A9718E42183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D0AF9E4-CFD5-8731-474C-DC2FD269B1C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27A79F4-0C03-C347-C4F7-649B4D96DFF1}"/>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6" name="Footer Placeholder 5">
            <a:extLst>
              <a:ext uri="{FF2B5EF4-FFF2-40B4-BE49-F238E27FC236}">
                <a16:creationId xmlns:a16="http://schemas.microsoft.com/office/drawing/2014/main" id="{3C6FDCEC-8E6B-B3D5-F672-56B4DBB4A3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3D774C-6162-3B62-6502-C12F092D92FB}"/>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3260073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5FB72-C115-A1DB-5027-3CAC258D4BD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82B0BD5-6F7D-810F-4843-71B4D180325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E50DE3-2D56-791E-75DE-F7559FFB1A3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FCA3B41-83E7-62B5-1616-A20C3EA51B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469ABCA-9EC9-4970-CDA9-609498B3B9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3789B9F-6C21-A91D-7926-C892E7536D21}"/>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8" name="Footer Placeholder 7">
            <a:extLst>
              <a:ext uri="{FF2B5EF4-FFF2-40B4-BE49-F238E27FC236}">
                <a16:creationId xmlns:a16="http://schemas.microsoft.com/office/drawing/2014/main" id="{B0321767-1082-B683-023B-F7FE809C6B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710B80-9EA8-4F88-EF8E-98BDF8964452}"/>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2822269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CA4EE-6731-E370-BF4C-DFE903C1710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EE34F9B-3235-5BD3-AACA-06241D14AC92}"/>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4" name="Footer Placeholder 3">
            <a:extLst>
              <a:ext uri="{FF2B5EF4-FFF2-40B4-BE49-F238E27FC236}">
                <a16:creationId xmlns:a16="http://schemas.microsoft.com/office/drawing/2014/main" id="{A1631B75-6ED4-157D-C34E-8604CA29358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22B4ED-1CAF-ED43-B732-7F2F2A9CEE98}"/>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3993631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AEA885-E841-04A3-9FBF-50B0BAD340DE}"/>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3" name="Footer Placeholder 2">
            <a:extLst>
              <a:ext uri="{FF2B5EF4-FFF2-40B4-BE49-F238E27FC236}">
                <a16:creationId xmlns:a16="http://schemas.microsoft.com/office/drawing/2014/main" id="{FD29E1ED-A70D-6C28-5676-53742F41A14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DE9B90-AB26-4485-F4DA-65A5E516D4BD}"/>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7676480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9994B-4520-F588-3F01-22FDEE8A4A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7E0551E-F513-EE28-C805-206032947B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0816F16-BB1A-CE6E-C642-C934EA13AC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1D3D4E-23FD-9757-3ABB-1EFA1F54CD97}"/>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6" name="Footer Placeholder 5">
            <a:extLst>
              <a:ext uri="{FF2B5EF4-FFF2-40B4-BE49-F238E27FC236}">
                <a16:creationId xmlns:a16="http://schemas.microsoft.com/office/drawing/2014/main" id="{2811D168-D198-E867-8514-B4126AC2DF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98A8B1-DAE2-C2A8-9838-5AD80A73FBD0}"/>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5988379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8A6E6-1E43-081D-286E-A81DC1C492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E3A81B-2264-F7D8-A9C2-F7ADA3E1B2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A5A91B-FE3D-F0F3-C224-A640059F35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E5BDD2-401E-C620-BE8F-C92CC6881901}"/>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6" name="Footer Placeholder 5">
            <a:extLst>
              <a:ext uri="{FF2B5EF4-FFF2-40B4-BE49-F238E27FC236}">
                <a16:creationId xmlns:a16="http://schemas.microsoft.com/office/drawing/2014/main" id="{834F7E60-A519-66B7-F9F4-C0CA1A90D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2A8AAB-7A61-C9B2-F038-CB5D001933A0}"/>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1521432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B0564-CE5F-1318-812B-F1D10CCE774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B7EC144-3BF8-D25B-8353-371465E25BF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7B17DC-C351-5598-6453-437F95FE0412}"/>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5" name="Footer Placeholder 4">
            <a:extLst>
              <a:ext uri="{FF2B5EF4-FFF2-40B4-BE49-F238E27FC236}">
                <a16:creationId xmlns:a16="http://schemas.microsoft.com/office/drawing/2014/main" id="{74834C67-0FDC-8FC5-F274-BD2CF9BBFD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381E60-D049-42B0-DE36-08A09231BA29}"/>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10474940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0D1114-F065-5E42-15EC-7B2B5AC8D29A}"/>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5D3E1C3-AD15-2786-8577-4FDEFB74BA3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1DDE269-22E8-245D-FB66-11D00510B30C}"/>
              </a:ext>
            </a:extLst>
          </p:cNvPr>
          <p:cNvSpPr>
            <a:spLocks noGrp="1"/>
          </p:cNvSpPr>
          <p:nvPr>
            <p:ph type="dt" sz="half" idx="10"/>
          </p:nvPr>
        </p:nvSpPr>
        <p:spPr/>
        <p:txBody>
          <a:bodyPr/>
          <a:lstStyle/>
          <a:p>
            <a:fld id="{0394B29F-04E3-4A55-BEF1-0973B7EE0960}" type="datetimeFigureOut">
              <a:rPr lang="en-GB" smtClean="0"/>
              <a:t>11/08/2026</a:t>
            </a:fld>
            <a:endParaRPr lang="en-GB"/>
          </a:p>
        </p:txBody>
      </p:sp>
      <p:sp>
        <p:nvSpPr>
          <p:cNvPr id="5" name="Footer Placeholder 4">
            <a:extLst>
              <a:ext uri="{FF2B5EF4-FFF2-40B4-BE49-F238E27FC236}">
                <a16:creationId xmlns:a16="http://schemas.microsoft.com/office/drawing/2014/main" id="{3A9235CA-DAAF-60BF-9D88-3F1123DBFC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E1F699-0DBD-BBC8-BF19-C7F9A6B777F3}"/>
              </a:ext>
            </a:extLst>
          </p:cNvPr>
          <p:cNvSpPr>
            <a:spLocks noGrp="1"/>
          </p:cNvSpPr>
          <p:nvPr>
            <p:ph type="sldNum" sz="quarter" idx="12"/>
          </p:nvPr>
        </p:nvSpPr>
        <p:spPr/>
        <p:txBody>
          <a:bodyPr/>
          <a:lstStyle/>
          <a:p>
            <a:fld id="{8EB8466A-D000-4DD6-9D1A-4CEC2FD7F86D}" type="slidenum">
              <a:rPr lang="en-GB" smtClean="0"/>
              <a:t>‹#›</a:t>
            </a:fld>
            <a:endParaRPr lang="en-GB"/>
          </a:p>
        </p:txBody>
      </p:sp>
    </p:spTree>
    <p:extLst>
      <p:ext uri="{BB962C8B-B14F-4D97-AF65-F5344CB8AC3E}">
        <p14:creationId xmlns:p14="http://schemas.microsoft.com/office/powerpoint/2010/main" val="1141396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8CF0D0-0D82-E681-C4E3-BEAA907EAB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AC1FB95-9F1C-B8CE-0DB3-90A158B9AB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88897D-AB00-A885-2111-E0E88F4A5A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394B29F-04E3-4A55-BEF1-0973B7EE0960}" type="datetimeFigureOut">
              <a:rPr lang="en-GB" smtClean="0"/>
              <a:t>11/08/2026</a:t>
            </a:fld>
            <a:endParaRPr lang="en-GB"/>
          </a:p>
        </p:txBody>
      </p:sp>
      <p:sp>
        <p:nvSpPr>
          <p:cNvPr id="5" name="Footer Placeholder 4">
            <a:extLst>
              <a:ext uri="{FF2B5EF4-FFF2-40B4-BE49-F238E27FC236}">
                <a16:creationId xmlns:a16="http://schemas.microsoft.com/office/drawing/2014/main" id="{EABF1898-24BC-F22F-CF4F-A9248CC209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BD92B29-983A-5CAA-5D0B-48F32A9027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B8466A-D000-4DD6-9D1A-4CEC2FD7F86D}" type="slidenum">
              <a:rPr lang="en-GB" smtClean="0"/>
              <a:t>‹#›</a:t>
            </a:fld>
            <a:endParaRPr lang="en-GB"/>
          </a:p>
        </p:txBody>
      </p:sp>
    </p:spTree>
    <p:extLst>
      <p:ext uri="{BB962C8B-B14F-4D97-AF65-F5344CB8AC3E}">
        <p14:creationId xmlns:p14="http://schemas.microsoft.com/office/powerpoint/2010/main" val="40060172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1.xml"/><Relationship Id="rId11" Type="http://schemas.openxmlformats.org/officeDocument/2006/relationships/image" Target="../media/image2.png"/><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1.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6.jp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hyperlink" Target="https://www.gov.uk/government/publications/the-nhs-constitution-for-england" TargetMode="External"/><Relationship Id="rId3" Type="http://schemas.openxmlformats.org/officeDocument/2006/relationships/slideLayout" Target="../slideLayouts/slideLayout2.xml"/><Relationship Id="rId7" Type="http://schemas.openxmlformats.org/officeDocument/2006/relationships/hyperlink" Target="https://www.nice.org.uk/guidance/ng28?utm_source=copilot.com"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nhs.uk/conditions/type-2-diabetes/" TargetMode="External"/><Relationship Id="rId5" Type="http://schemas.openxmlformats.org/officeDocument/2006/relationships/hyperlink" Target="https://diabetes-m.com/files/Diabetes-M-Body-Systems-Effect-Whitepaper.pdf" TargetMode="External"/><Relationship Id="rId4" Type="http://schemas.openxmlformats.org/officeDocument/2006/relationships/hyperlink" Target="https://www.who.int/news-room/fact-sheets/detail/diabetes"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9F4AD-8FE0-369B-9251-DE6EE0827B1F}"/>
              </a:ext>
            </a:extLst>
          </p:cNvPr>
          <p:cNvSpPr>
            <a:spLocks noGrp="1"/>
          </p:cNvSpPr>
          <p:nvPr>
            <p:ph type="ctrTitle"/>
          </p:nvPr>
        </p:nvSpPr>
        <p:spPr>
          <a:xfrm>
            <a:off x="740228" y="1041400"/>
            <a:ext cx="9144000" cy="2387600"/>
          </a:xfrm>
        </p:spPr>
        <p:txBody>
          <a:bodyPr>
            <a:normAutofit/>
          </a:bodyPr>
          <a:lstStyle/>
          <a:p>
            <a:pPr algn="l"/>
            <a:r>
              <a:rPr lang="en-GB" sz="2800" dirty="0">
                <a:latin typeface="Arial" panose="020B0604020202020204" pitchFamily="34" charset="0"/>
                <a:cs typeface="Arial" panose="020B0604020202020204" pitchFamily="34" charset="0"/>
              </a:rPr>
              <a:t>BMHP5032 Introduction to Physiology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Component 2 – Presentation </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Care Plan – Diabetes </a:t>
            </a:r>
            <a:br>
              <a:rPr lang="en-GB" sz="2800" dirty="0">
                <a:latin typeface="Arial" panose="020B060402020202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F0AD363-CB84-05DB-C3A7-E91F4E7930CA}"/>
              </a:ext>
            </a:extLst>
          </p:cNvPr>
          <p:cNvSpPr>
            <a:spLocks noGrp="1"/>
          </p:cNvSpPr>
          <p:nvPr>
            <p:ph type="subTitle" idx="1"/>
          </p:nvPr>
        </p:nvSpPr>
        <p:spPr>
          <a:xfrm>
            <a:off x="740228" y="3591152"/>
            <a:ext cx="9144000" cy="1655762"/>
          </a:xfrm>
        </p:spPr>
        <p:txBody>
          <a:bodyPr/>
          <a:lstStyle/>
          <a:p>
            <a:pPr algn="l"/>
            <a:r>
              <a:rPr lang="en-GB" dirty="0">
                <a:latin typeface="Arial" panose="020B0604020202020204" pitchFamily="34" charset="0"/>
                <a:cs typeface="Arial" panose="020B0604020202020204" pitchFamily="34" charset="0"/>
              </a:rPr>
              <a:t>Student ID: 2425494</a:t>
            </a:r>
          </a:p>
          <a:p>
            <a:pPr algn="l"/>
            <a:r>
              <a:rPr lang="en-GB" dirty="0">
                <a:latin typeface="Arial" panose="020B0604020202020204" pitchFamily="34" charset="0"/>
                <a:cs typeface="Arial" panose="020B0604020202020204" pitchFamily="34" charset="0"/>
              </a:rPr>
              <a:t>Student name: Tetiana Danylevska </a:t>
            </a:r>
          </a:p>
          <a:p>
            <a:pPr algn="l"/>
            <a:r>
              <a:rPr lang="en-GB" dirty="0">
                <a:latin typeface="Arial" panose="020B0604020202020204" pitchFamily="34" charset="0"/>
                <a:cs typeface="Arial" panose="020B0604020202020204" pitchFamily="34" charset="0"/>
              </a:rPr>
              <a:t>Lecturer name: Shaila Hussain </a:t>
            </a:r>
          </a:p>
        </p:txBody>
      </p:sp>
      <p:pic>
        <p:nvPicPr>
          <p:cNvPr id="5" name="Picture 4">
            <a:extLst>
              <a:ext uri="{FF2B5EF4-FFF2-40B4-BE49-F238E27FC236}">
                <a16:creationId xmlns:a16="http://schemas.microsoft.com/office/drawing/2014/main" id="{9A979EB6-7766-BA3C-49AC-BCB0CEC04EA5}"/>
              </a:ext>
            </a:extLst>
          </p:cNvPr>
          <p:cNvPicPr>
            <a:picLocks noChangeAspect="1"/>
          </p:cNvPicPr>
          <p:nvPr/>
        </p:nvPicPr>
        <p:blipFill>
          <a:blip r:embed="rId4"/>
          <a:stretch>
            <a:fillRect/>
          </a:stretch>
        </p:blipFill>
        <p:spPr>
          <a:xfrm>
            <a:off x="6716485" y="4086451"/>
            <a:ext cx="5290458" cy="2645229"/>
          </a:xfrm>
          <a:prstGeom prst="rect">
            <a:avLst/>
          </a:prstGeom>
        </p:spPr>
      </p:pic>
      <p:pic>
        <p:nvPicPr>
          <p:cNvPr id="19" name="Audio 18">
            <a:hlinkClick r:id="" action="ppaction://media"/>
            <a:extLst>
              <a:ext uri="{FF2B5EF4-FFF2-40B4-BE49-F238E27FC236}">
                <a16:creationId xmlns:a16="http://schemas.microsoft.com/office/drawing/2014/main" id="{C68866A4-7F6A-DD2B-D661-03A58C88C2D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04522023"/>
      </p:ext>
    </p:extLst>
  </p:cSld>
  <p:clrMapOvr>
    <a:masterClrMapping/>
  </p:clrMapOvr>
  <mc:AlternateContent xmlns:mc="http://schemas.openxmlformats.org/markup-compatibility/2006">
    <mc:Choice xmlns:p14="http://schemas.microsoft.com/office/powerpoint/2010/main" Requires="p14">
      <p:transition spd="slow" p14:dur="2000" advTm="11199"/>
    </mc:Choice>
    <mc:Fallback>
      <p:transition spd="slow" advTm="11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8" name="Rectangle 1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7DC7FD-8370-12C9-46C7-82ACC41048D7}"/>
              </a:ext>
            </a:extLst>
          </p:cNvPr>
          <p:cNvSpPr>
            <a:spLocks noGrp="1"/>
          </p:cNvSpPr>
          <p:nvPr>
            <p:ph type="title"/>
          </p:nvPr>
        </p:nvSpPr>
        <p:spPr>
          <a:xfrm>
            <a:off x="1043631" y="809898"/>
            <a:ext cx="9942716" cy="1554480"/>
          </a:xfrm>
        </p:spPr>
        <p:txBody>
          <a:bodyPr anchor="ctr">
            <a:normAutofit/>
          </a:bodyPr>
          <a:lstStyle/>
          <a:p>
            <a:r>
              <a:rPr lang="en-GB" sz="4800" b="1">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13679A00-0BF8-0AE1-381B-78DCD67A5F89}"/>
              </a:ext>
            </a:extLst>
          </p:cNvPr>
          <p:cNvSpPr>
            <a:spLocks noGrp="1"/>
          </p:cNvSpPr>
          <p:nvPr>
            <p:ph idx="1"/>
          </p:nvPr>
        </p:nvSpPr>
        <p:spPr>
          <a:xfrm>
            <a:off x="1045028" y="3017522"/>
            <a:ext cx="9941319" cy="3124658"/>
          </a:xfrm>
        </p:spPr>
        <p:txBody>
          <a:bodyPr anchor="ctr">
            <a:normAutofit/>
          </a:bodyPr>
          <a:lstStyle/>
          <a:p>
            <a:r>
              <a:rPr lang="en-GB" sz="1700" b="1">
                <a:latin typeface="Arial" panose="020B0604020202020204" pitchFamily="34" charset="0"/>
                <a:cs typeface="Arial" panose="020B0604020202020204" pitchFamily="34" charset="0"/>
              </a:rPr>
              <a:t>Information about patient: </a:t>
            </a:r>
            <a:r>
              <a:rPr lang="en-GB" sz="1700">
                <a:latin typeface="Arial" panose="020B0604020202020204" pitchFamily="34" charset="0"/>
                <a:cs typeface="Arial" panose="020B0604020202020204" pitchFamily="34" charset="0"/>
              </a:rPr>
              <a:t>Sara Brown, 35 years old. She lives in London, works full-time, diagnosed with Type 2 diabetes. </a:t>
            </a:r>
          </a:p>
          <a:p>
            <a:r>
              <a:rPr lang="en-GB" sz="1700" b="1">
                <a:latin typeface="Arial" panose="020B0604020202020204" pitchFamily="34" charset="0"/>
                <a:cs typeface="Arial" panose="020B0604020202020204" pitchFamily="34" charset="0"/>
              </a:rPr>
              <a:t>Condition:</a:t>
            </a:r>
            <a:r>
              <a:rPr lang="en-GB" sz="1700">
                <a:latin typeface="Arial" panose="020B0604020202020204" pitchFamily="34" charset="0"/>
                <a:cs typeface="Arial" panose="020B0604020202020204" pitchFamily="34" charset="0"/>
              </a:rPr>
              <a:t> Type 2 diabetes is a long-term condition, where the body can not use insulin properly, causing high blood pressure. If it is not managed properly, it can lead to serious complication such as heart disease, stroke, kidney disease, nerve damage and vision loss (WHO, 2024).</a:t>
            </a:r>
          </a:p>
          <a:p>
            <a:r>
              <a:rPr lang="en-GB" sz="1700" b="1">
                <a:latin typeface="Arial" panose="020B0604020202020204" pitchFamily="34" charset="0"/>
                <a:cs typeface="Arial" panose="020B0604020202020204" pitchFamily="34" charset="0"/>
              </a:rPr>
              <a:t>Why is this condition important in health and social care: </a:t>
            </a:r>
            <a:r>
              <a:rPr lang="en-GB" sz="1700">
                <a:latin typeface="Arial" panose="020B0604020202020204" pitchFamily="34" charset="0"/>
                <a:cs typeface="Arial" panose="020B0604020202020204" pitchFamily="34" charset="0"/>
              </a:rPr>
              <a:t>Diabetes is one of the most common long-term health conditions worldwide. It requires continuous support from healthcare professionals, regular monitoring, healthy lifestyle changes, and medication. Effective management improves quality of life and reduces the risk of serious complications and hospital admission (WHO, 2024).</a:t>
            </a:r>
            <a:endParaRPr lang="en-GB" sz="1700" b="1">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25" name="Audio 24">
            <a:hlinkClick r:id="" action="ppaction://media"/>
            <a:extLst>
              <a:ext uri="{FF2B5EF4-FFF2-40B4-BE49-F238E27FC236}">
                <a16:creationId xmlns:a16="http://schemas.microsoft.com/office/drawing/2014/main" id="{3C83D586-707B-90EA-E719-7ED5FDA8110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3526095"/>
      </p:ext>
    </p:extLst>
  </p:cSld>
  <p:clrMapOvr>
    <a:masterClrMapping/>
  </p:clrMapOvr>
  <mc:AlternateContent xmlns:mc="http://schemas.openxmlformats.org/markup-compatibility/2006">
    <mc:Choice xmlns:p14="http://schemas.microsoft.com/office/powerpoint/2010/main" Requires="p14">
      <p:transition spd="slow" p14:dur="2000" advTm="81864"/>
    </mc:Choice>
    <mc:Fallback>
      <p:transition spd="slow" advTm="81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6" name="Rectangle 2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Rectangle 2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935FC-07CB-9EA1-8816-F945847AF151}"/>
              </a:ext>
            </a:extLst>
          </p:cNvPr>
          <p:cNvSpPr>
            <a:spLocks noGrp="1"/>
          </p:cNvSpPr>
          <p:nvPr>
            <p:ph type="title"/>
          </p:nvPr>
        </p:nvSpPr>
        <p:spPr>
          <a:xfrm>
            <a:off x="1043631" y="809898"/>
            <a:ext cx="10173010" cy="1554480"/>
          </a:xfrm>
        </p:spPr>
        <p:txBody>
          <a:bodyPr anchor="ctr">
            <a:normAutofit/>
          </a:bodyPr>
          <a:lstStyle/>
          <a:p>
            <a:r>
              <a:rPr lang="en-GB" sz="4800" b="1">
                <a:latin typeface="Arial" panose="020B0604020202020204" pitchFamily="34" charset="0"/>
                <a:cs typeface="Arial" panose="020B0604020202020204" pitchFamily="34" charset="0"/>
              </a:rPr>
              <a:t>Information about person</a:t>
            </a:r>
          </a:p>
        </p:txBody>
      </p:sp>
      <p:cxnSp>
        <p:nvCxnSpPr>
          <p:cNvPr id="32" name="Straight Connector 31">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1" name="Content Placeholder 10">
            <a:extLst>
              <a:ext uri="{FF2B5EF4-FFF2-40B4-BE49-F238E27FC236}">
                <a16:creationId xmlns:a16="http://schemas.microsoft.com/office/drawing/2014/main" id="{B75C5EEE-78B0-7191-149C-C3C84D3A5125}"/>
              </a:ext>
            </a:extLst>
          </p:cNvPr>
          <p:cNvGraphicFramePr>
            <a:graphicFrameLocks noGrp="1"/>
          </p:cNvGraphicFramePr>
          <p:nvPr>
            <p:ph idx="1"/>
            <p:extLst>
              <p:ext uri="{D42A27DB-BD31-4B8C-83A1-F6EECF244321}">
                <p14:modId xmlns:p14="http://schemas.microsoft.com/office/powerpoint/2010/main" val="375197453"/>
              </p:ext>
            </p:extLst>
          </p:nvPr>
        </p:nvGraphicFramePr>
        <p:xfrm>
          <a:off x="1215342" y="2704014"/>
          <a:ext cx="9753151" cy="3523420"/>
        </p:xfrm>
        <a:graphic>
          <a:graphicData uri="http://schemas.openxmlformats.org/drawingml/2006/table">
            <a:tbl>
              <a:tblPr firstRow="1" bandRow="1">
                <a:tableStyleId>{5940675A-B579-460E-94D1-54222C63F5DA}</a:tableStyleId>
              </a:tblPr>
              <a:tblGrid>
                <a:gridCol w="4036922">
                  <a:extLst>
                    <a:ext uri="{9D8B030D-6E8A-4147-A177-3AD203B41FA5}">
                      <a16:colId xmlns:a16="http://schemas.microsoft.com/office/drawing/2014/main" val="402688253"/>
                    </a:ext>
                  </a:extLst>
                </a:gridCol>
                <a:gridCol w="5716229">
                  <a:extLst>
                    <a:ext uri="{9D8B030D-6E8A-4147-A177-3AD203B41FA5}">
                      <a16:colId xmlns:a16="http://schemas.microsoft.com/office/drawing/2014/main" val="3803333524"/>
                    </a:ext>
                  </a:extLst>
                </a:gridCol>
              </a:tblGrid>
              <a:tr h="352342">
                <a:tc>
                  <a:txBody>
                    <a:bodyPr/>
                    <a:lstStyle/>
                    <a:p>
                      <a:r>
                        <a:rPr lang="en-GB" sz="1500" b="1">
                          <a:latin typeface="Arial" panose="020B0604020202020204" pitchFamily="34" charset="0"/>
                          <a:cs typeface="Arial" panose="020B0604020202020204" pitchFamily="34" charset="0"/>
                        </a:rPr>
                        <a:t>Name </a:t>
                      </a:r>
                    </a:p>
                  </a:txBody>
                  <a:tcPr marL="58791" marR="58791" marT="29396" marB="29396" anchor="b"/>
                </a:tc>
                <a:tc>
                  <a:txBody>
                    <a:bodyPr/>
                    <a:lstStyle/>
                    <a:p>
                      <a:r>
                        <a:rPr lang="en-GB" sz="1500">
                          <a:latin typeface="Arial" panose="020B0604020202020204" pitchFamily="34" charset="0"/>
                          <a:cs typeface="Arial" panose="020B0604020202020204" pitchFamily="34" charset="0"/>
                        </a:rPr>
                        <a:t>Sara Brown </a:t>
                      </a:r>
                    </a:p>
                  </a:txBody>
                  <a:tcPr marL="58791" marR="58791" marT="29396" marB="29396" anchor="b"/>
                </a:tc>
                <a:extLst>
                  <a:ext uri="{0D108BD9-81ED-4DB2-BD59-A6C34878D82A}">
                    <a16:rowId xmlns:a16="http://schemas.microsoft.com/office/drawing/2014/main" val="3892566421"/>
                  </a:ext>
                </a:extLst>
              </a:tr>
              <a:tr h="352342">
                <a:tc>
                  <a:txBody>
                    <a:bodyPr/>
                    <a:lstStyle/>
                    <a:p>
                      <a:r>
                        <a:rPr lang="en-GB" sz="1500" b="1">
                          <a:latin typeface="Arial" panose="020B0604020202020204" pitchFamily="34" charset="0"/>
                          <a:cs typeface="Arial" panose="020B0604020202020204" pitchFamily="34" charset="0"/>
                        </a:rPr>
                        <a:t>Age</a:t>
                      </a:r>
                    </a:p>
                  </a:txBody>
                  <a:tcPr marL="58791" marR="58791" marT="29396" marB="29396" anchor="b"/>
                </a:tc>
                <a:tc>
                  <a:txBody>
                    <a:bodyPr/>
                    <a:lstStyle/>
                    <a:p>
                      <a:r>
                        <a:rPr lang="en-GB" sz="1500">
                          <a:latin typeface="Arial" panose="020B0604020202020204" pitchFamily="34" charset="0"/>
                          <a:cs typeface="Arial" panose="020B0604020202020204" pitchFamily="34" charset="0"/>
                        </a:rPr>
                        <a:t>35 years old</a:t>
                      </a:r>
                    </a:p>
                  </a:txBody>
                  <a:tcPr marL="58791" marR="58791" marT="29396" marB="29396" anchor="b"/>
                </a:tc>
                <a:extLst>
                  <a:ext uri="{0D108BD9-81ED-4DB2-BD59-A6C34878D82A}">
                    <a16:rowId xmlns:a16="http://schemas.microsoft.com/office/drawing/2014/main" val="4212615175"/>
                  </a:ext>
                </a:extLst>
              </a:tr>
              <a:tr h="352342">
                <a:tc>
                  <a:txBody>
                    <a:bodyPr/>
                    <a:lstStyle/>
                    <a:p>
                      <a:r>
                        <a:rPr lang="en-GB" sz="1500" b="1">
                          <a:latin typeface="Arial" panose="020B0604020202020204" pitchFamily="34" charset="0"/>
                          <a:cs typeface="Arial" panose="020B0604020202020204" pitchFamily="34" charset="0"/>
                        </a:rPr>
                        <a:t>Gender </a:t>
                      </a:r>
                    </a:p>
                  </a:txBody>
                  <a:tcPr marL="58791" marR="58791" marT="29396" marB="29396" anchor="b"/>
                </a:tc>
                <a:tc>
                  <a:txBody>
                    <a:bodyPr/>
                    <a:lstStyle/>
                    <a:p>
                      <a:r>
                        <a:rPr lang="en-GB" sz="1500">
                          <a:latin typeface="Arial" panose="020B0604020202020204" pitchFamily="34" charset="0"/>
                          <a:cs typeface="Arial" panose="020B0604020202020204" pitchFamily="34" charset="0"/>
                        </a:rPr>
                        <a:t>Female </a:t>
                      </a:r>
                    </a:p>
                  </a:txBody>
                  <a:tcPr marL="58791" marR="58791" marT="29396" marB="29396" anchor="b"/>
                </a:tc>
                <a:extLst>
                  <a:ext uri="{0D108BD9-81ED-4DB2-BD59-A6C34878D82A}">
                    <a16:rowId xmlns:a16="http://schemas.microsoft.com/office/drawing/2014/main" val="4195352398"/>
                  </a:ext>
                </a:extLst>
              </a:tr>
              <a:tr h="352342">
                <a:tc>
                  <a:txBody>
                    <a:bodyPr/>
                    <a:lstStyle/>
                    <a:p>
                      <a:r>
                        <a:rPr lang="en-GB" sz="1500" b="1">
                          <a:latin typeface="Arial" panose="020B0604020202020204" pitchFamily="34" charset="0"/>
                          <a:cs typeface="Arial" panose="020B0604020202020204" pitchFamily="34" charset="0"/>
                        </a:rPr>
                        <a:t>Heigh </a:t>
                      </a:r>
                    </a:p>
                  </a:txBody>
                  <a:tcPr marL="58791" marR="58791" marT="29396" marB="29396" anchor="b"/>
                </a:tc>
                <a:tc>
                  <a:txBody>
                    <a:bodyPr/>
                    <a:lstStyle/>
                    <a:p>
                      <a:r>
                        <a:rPr lang="en-GB" sz="1500">
                          <a:latin typeface="Arial" panose="020B0604020202020204" pitchFamily="34" charset="0"/>
                          <a:cs typeface="Arial" panose="020B0604020202020204" pitchFamily="34" charset="0"/>
                        </a:rPr>
                        <a:t>167 cm</a:t>
                      </a:r>
                    </a:p>
                  </a:txBody>
                  <a:tcPr marL="58791" marR="58791" marT="29396" marB="29396" anchor="b"/>
                </a:tc>
                <a:extLst>
                  <a:ext uri="{0D108BD9-81ED-4DB2-BD59-A6C34878D82A}">
                    <a16:rowId xmlns:a16="http://schemas.microsoft.com/office/drawing/2014/main" val="1988179807"/>
                  </a:ext>
                </a:extLst>
              </a:tr>
              <a:tr h="352342">
                <a:tc>
                  <a:txBody>
                    <a:bodyPr/>
                    <a:lstStyle/>
                    <a:p>
                      <a:r>
                        <a:rPr lang="en-GB" sz="1500" b="1">
                          <a:latin typeface="Arial" panose="020B0604020202020204" pitchFamily="34" charset="0"/>
                          <a:cs typeface="Arial" panose="020B0604020202020204" pitchFamily="34" charset="0"/>
                        </a:rPr>
                        <a:t>Weigh </a:t>
                      </a:r>
                    </a:p>
                  </a:txBody>
                  <a:tcPr marL="58791" marR="58791" marT="29396" marB="29396" anchor="b"/>
                </a:tc>
                <a:tc>
                  <a:txBody>
                    <a:bodyPr/>
                    <a:lstStyle/>
                    <a:p>
                      <a:r>
                        <a:rPr lang="en-GB" sz="1500">
                          <a:latin typeface="Arial" panose="020B0604020202020204" pitchFamily="34" charset="0"/>
                          <a:cs typeface="Arial" panose="020B0604020202020204" pitchFamily="34" charset="0"/>
                        </a:rPr>
                        <a:t>81 kg </a:t>
                      </a:r>
                    </a:p>
                  </a:txBody>
                  <a:tcPr marL="58791" marR="58791" marT="29396" marB="29396" anchor="b"/>
                </a:tc>
                <a:extLst>
                  <a:ext uri="{0D108BD9-81ED-4DB2-BD59-A6C34878D82A}">
                    <a16:rowId xmlns:a16="http://schemas.microsoft.com/office/drawing/2014/main" val="1347743516"/>
                  </a:ext>
                </a:extLst>
              </a:tr>
              <a:tr h="352342">
                <a:tc>
                  <a:txBody>
                    <a:bodyPr/>
                    <a:lstStyle/>
                    <a:p>
                      <a:r>
                        <a:rPr lang="en-GB" sz="1500" b="1" dirty="0">
                          <a:latin typeface="Arial" panose="020B0604020202020204" pitchFamily="34" charset="0"/>
                          <a:cs typeface="Arial" panose="020B0604020202020204" pitchFamily="34" charset="0"/>
                        </a:rPr>
                        <a:t>Blood pressure  </a:t>
                      </a:r>
                    </a:p>
                  </a:txBody>
                  <a:tcPr marL="58791" marR="58791" marT="29396" marB="29396" anchor="b"/>
                </a:tc>
                <a:tc>
                  <a:txBody>
                    <a:bodyPr/>
                    <a:lstStyle/>
                    <a:p>
                      <a:r>
                        <a:rPr lang="en-GB" sz="1500" dirty="0">
                          <a:latin typeface="Arial" panose="020B0604020202020204" pitchFamily="34" charset="0"/>
                          <a:cs typeface="Arial" panose="020B0604020202020204" pitchFamily="34" charset="0"/>
                        </a:rPr>
                        <a:t>148/92 mmHg </a:t>
                      </a:r>
                    </a:p>
                  </a:txBody>
                  <a:tcPr marL="58791" marR="58791" marT="29396" marB="29396" anchor="b"/>
                </a:tc>
                <a:extLst>
                  <a:ext uri="{0D108BD9-81ED-4DB2-BD59-A6C34878D82A}">
                    <a16:rowId xmlns:a16="http://schemas.microsoft.com/office/drawing/2014/main" val="359449924"/>
                  </a:ext>
                </a:extLst>
              </a:tr>
              <a:tr h="352342">
                <a:tc>
                  <a:txBody>
                    <a:bodyPr/>
                    <a:lstStyle/>
                    <a:p>
                      <a:r>
                        <a:rPr lang="en-GB" sz="1500" b="1">
                          <a:latin typeface="Arial" panose="020B0604020202020204" pitchFamily="34" charset="0"/>
                          <a:cs typeface="Arial" panose="020B0604020202020204" pitchFamily="34" charset="0"/>
                        </a:rPr>
                        <a:t>Body mass index </a:t>
                      </a:r>
                    </a:p>
                  </a:txBody>
                  <a:tcPr marL="58791" marR="58791" marT="29396" marB="29396" anchor="b"/>
                </a:tc>
                <a:tc>
                  <a:txBody>
                    <a:bodyPr/>
                    <a:lstStyle/>
                    <a:p>
                      <a:r>
                        <a:rPr lang="en-GB" sz="1500" dirty="0">
                          <a:latin typeface="Arial" panose="020B0604020202020204" pitchFamily="34" charset="0"/>
                          <a:cs typeface="Arial" panose="020B0604020202020204" pitchFamily="34" charset="0"/>
                        </a:rPr>
                        <a:t>29 kg/m2 </a:t>
                      </a:r>
                    </a:p>
                  </a:txBody>
                  <a:tcPr marL="58791" marR="58791" marT="29396" marB="29396" anchor="b"/>
                </a:tc>
                <a:extLst>
                  <a:ext uri="{0D108BD9-81ED-4DB2-BD59-A6C34878D82A}">
                    <a16:rowId xmlns:a16="http://schemas.microsoft.com/office/drawing/2014/main" val="315022883"/>
                  </a:ext>
                </a:extLst>
              </a:tr>
              <a:tr h="352342">
                <a:tc>
                  <a:txBody>
                    <a:bodyPr/>
                    <a:lstStyle/>
                    <a:p>
                      <a:r>
                        <a:rPr lang="en-GB" sz="1500" b="1">
                          <a:latin typeface="Arial" panose="020B0604020202020204" pitchFamily="34" charset="0"/>
                          <a:cs typeface="Arial" panose="020B0604020202020204" pitchFamily="34" charset="0"/>
                        </a:rPr>
                        <a:t>Blood glucose </a:t>
                      </a:r>
                    </a:p>
                  </a:txBody>
                  <a:tcPr marL="58791" marR="58791" marT="29396" marB="29396" anchor="b"/>
                </a:tc>
                <a:tc>
                  <a:txBody>
                    <a:bodyPr/>
                    <a:lstStyle/>
                    <a:p>
                      <a:r>
                        <a:rPr lang="en-GB" sz="1500">
                          <a:latin typeface="Arial" panose="020B0604020202020204" pitchFamily="34" charset="0"/>
                          <a:cs typeface="Arial" panose="020B0604020202020204" pitchFamily="34" charset="0"/>
                        </a:rPr>
                        <a:t>9.8 mmol/L</a:t>
                      </a:r>
                    </a:p>
                  </a:txBody>
                  <a:tcPr marL="58791" marR="58791" marT="29396" marB="29396" anchor="b"/>
                </a:tc>
                <a:extLst>
                  <a:ext uri="{0D108BD9-81ED-4DB2-BD59-A6C34878D82A}">
                    <a16:rowId xmlns:a16="http://schemas.microsoft.com/office/drawing/2014/main" val="3605359209"/>
                  </a:ext>
                </a:extLst>
              </a:tr>
              <a:tr h="352342">
                <a:tc>
                  <a:txBody>
                    <a:bodyPr/>
                    <a:lstStyle/>
                    <a:p>
                      <a:r>
                        <a:rPr lang="en-GB" sz="1500" b="1">
                          <a:latin typeface="Arial" panose="020B0604020202020204" pitchFamily="34" charset="0"/>
                          <a:cs typeface="Arial" panose="020B0604020202020204" pitchFamily="34" charset="0"/>
                        </a:rPr>
                        <a:t>Occupation </a:t>
                      </a:r>
                    </a:p>
                  </a:txBody>
                  <a:tcPr marL="58791" marR="58791" marT="29396" marB="29396" anchor="b"/>
                </a:tc>
                <a:tc>
                  <a:txBody>
                    <a:bodyPr/>
                    <a:lstStyle/>
                    <a:p>
                      <a:r>
                        <a:rPr lang="en-GB" sz="1500">
                          <a:latin typeface="Arial" panose="020B0604020202020204" pitchFamily="34" charset="0"/>
                          <a:cs typeface="Arial" panose="020B0604020202020204" pitchFamily="34" charset="0"/>
                        </a:rPr>
                        <a:t>Full-time office worker </a:t>
                      </a:r>
                    </a:p>
                  </a:txBody>
                  <a:tcPr marL="58791" marR="58791" marT="29396" marB="29396" anchor="b"/>
                </a:tc>
                <a:extLst>
                  <a:ext uri="{0D108BD9-81ED-4DB2-BD59-A6C34878D82A}">
                    <a16:rowId xmlns:a16="http://schemas.microsoft.com/office/drawing/2014/main" val="1664979537"/>
                  </a:ext>
                </a:extLst>
              </a:tr>
              <a:tr h="352342">
                <a:tc>
                  <a:txBody>
                    <a:bodyPr/>
                    <a:lstStyle/>
                    <a:p>
                      <a:r>
                        <a:rPr lang="en-GB" sz="1500" b="1">
                          <a:latin typeface="Arial" panose="020B0604020202020204" pitchFamily="34" charset="0"/>
                          <a:cs typeface="Arial" panose="020B0604020202020204" pitchFamily="34" charset="0"/>
                        </a:rPr>
                        <a:t>Living situation </a:t>
                      </a:r>
                    </a:p>
                  </a:txBody>
                  <a:tcPr marL="58791" marR="58791" marT="29396" marB="29396" anchor="b"/>
                </a:tc>
                <a:tc>
                  <a:txBody>
                    <a:bodyPr/>
                    <a:lstStyle/>
                    <a:p>
                      <a:r>
                        <a:rPr lang="en-GB" sz="1500" dirty="0">
                          <a:latin typeface="Arial" panose="020B0604020202020204" pitchFamily="34" charset="0"/>
                          <a:cs typeface="Arial" panose="020B0604020202020204" pitchFamily="34" charset="0"/>
                        </a:rPr>
                        <a:t>Lives with her husband and two kids </a:t>
                      </a:r>
                    </a:p>
                  </a:txBody>
                  <a:tcPr marL="58791" marR="58791" marT="29396" marB="29396" anchor="b"/>
                </a:tc>
                <a:extLst>
                  <a:ext uri="{0D108BD9-81ED-4DB2-BD59-A6C34878D82A}">
                    <a16:rowId xmlns:a16="http://schemas.microsoft.com/office/drawing/2014/main" val="1642913678"/>
                  </a:ext>
                </a:extLst>
              </a:tr>
            </a:tbl>
          </a:graphicData>
        </a:graphic>
      </p:graphicFrame>
      <p:pic>
        <p:nvPicPr>
          <p:cNvPr id="13" name="Audio 12">
            <a:hlinkClick r:id="" action="ppaction://media"/>
            <a:extLst>
              <a:ext uri="{FF2B5EF4-FFF2-40B4-BE49-F238E27FC236}">
                <a16:creationId xmlns:a16="http://schemas.microsoft.com/office/drawing/2014/main" id="{73245E4B-2DA8-3A81-EFE1-0E558D4D955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5349221"/>
      </p:ext>
    </p:extLst>
  </p:cSld>
  <p:clrMapOvr>
    <a:masterClrMapping/>
  </p:clrMapOvr>
  <mc:AlternateContent xmlns:mc="http://schemas.openxmlformats.org/markup-compatibility/2006">
    <mc:Choice xmlns:p14="http://schemas.microsoft.com/office/powerpoint/2010/main" Requires="p14">
      <p:transition spd="slow" p14:dur="2000" advTm="104601"/>
    </mc:Choice>
    <mc:Fallback>
      <p:transition spd="slow" advTm="104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9AB1C-35B2-2224-28C4-F37AF70681FA}"/>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Anatomy and Physiology</a:t>
            </a:r>
          </a:p>
        </p:txBody>
      </p:sp>
      <p:graphicFrame>
        <p:nvGraphicFramePr>
          <p:cNvPr id="8" name="Content Placeholder 2">
            <a:extLst>
              <a:ext uri="{FF2B5EF4-FFF2-40B4-BE49-F238E27FC236}">
                <a16:creationId xmlns:a16="http://schemas.microsoft.com/office/drawing/2014/main" id="{59823C5D-E147-0C49-7892-CB218F9EEC3B}"/>
              </a:ext>
            </a:extLst>
          </p:cNvPr>
          <p:cNvGraphicFramePr>
            <a:graphicFrameLocks noGrp="1"/>
          </p:cNvGraphicFramePr>
          <p:nvPr>
            <p:ph idx="1"/>
            <p:extLst>
              <p:ext uri="{D42A27DB-BD31-4B8C-83A1-F6EECF244321}">
                <p14:modId xmlns:p14="http://schemas.microsoft.com/office/powerpoint/2010/main" val="3164599536"/>
              </p:ext>
            </p:extLst>
          </p:nvPr>
        </p:nvGraphicFramePr>
        <p:xfrm>
          <a:off x="5850038" y="1516283"/>
          <a:ext cx="6210782" cy="497659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Picture 4">
            <a:extLst>
              <a:ext uri="{FF2B5EF4-FFF2-40B4-BE49-F238E27FC236}">
                <a16:creationId xmlns:a16="http://schemas.microsoft.com/office/drawing/2014/main" id="{8564C26A-D5C9-91DA-FC37-CB1A29B496BA}"/>
              </a:ext>
            </a:extLst>
          </p:cNvPr>
          <p:cNvPicPr>
            <a:picLocks noChangeAspect="1"/>
          </p:cNvPicPr>
          <p:nvPr/>
        </p:nvPicPr>
        <p:blipFill>
          <a:blip r:embed="rId10"/>
          <a:stretch>
            <a:fillRect/>
          </a:stretch>
        </p:blipFill>
        <p:spPr>
          <a:xfrm>
            <a:off x="261096" y="2303362"/>
            <a:ext cx="5182326" cy="3245432"/>
          </a:xfrm>
          <a:prstGeom prst="rect">
            <a:avLst/>
          </a:prstGeom>
        </p:spPr>
      </p:pic>
      <p:sp>
        <p:nvSpPr>
          <p:cNvPr id="6" name="TextBox 5">
            <a:extLst>
              <a:ext uri="{FF2B5EF4-FFF2-40B4-BE49-F238E27FC236}">
                <a16:creationId xmlns:a16="http://schemas.microsoft.com/office/drawing/2014/main" id="{4C8960EA-2129-FE26-4EAB-D5EB46CFCF62}"/>
              </a:ext>
            </a:extLst>
          </p:cNvPr>
          <p:cNvSpPr txBox="1"/>
          <p:nvPr/>
        </p:nvSpPr>
        <p:spPr>
          <a:xfrm>
            <a:off x="339524" y="5619271"/>
            <a:ext cx="558894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Available at: https://byjus.com/biology/diabetes-mellitus/</a:t>
            </a:r>
          </a:p>
        </p:txBody>
      </p:sp>
      <p:pic>
        <p:nvPicPr>
          <p:cNvPr id="9" name="Audio 8">
            <a:hlinkClick r:id="" action="ppaction://media"/>
            <a:extLst>
              <a:ext uri="{FF2B5EF4-FFF2-40B4-BE49-F238E27FC236}">
                <a16:creationId xmlns:a16="http://schemas.microsoft.com/office/drawing/2014/main" id="{B4B53B02-BC42-790C-AD19-34958E97CA0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54330943"/>
      </p:ext>
    </p:extLst>
  </p:cSld>
  <p:clrMapOvr>
    <a:masterClrMapping/>
  </p:clrMapOvr>
  <mc:AlternateContent xmlns:mc="http://schemas.openxmlformats.org/markup-compatibility/2006">
    <mc:Choice xmlns:p14="http://schemas.microsoft.com/office/powerpoint/2010/main" Requires="p14">
      <p:transition spd="slow" p14:dur="2000" advTm="111091"/>
    </mc:Choice>
    <mc:Fallback>
      <p:transition spd="slow" advTm="1110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5FD69-AA35-F45F-4E46-6146833DB024}"/>
              </a:ext>
            </a:extLst>
          </p:cNvPr>
          <p:cNvSpPr>
            <a:spLocks noGrp="1"/>
          </p:cNvSpPr>
          <p:nvPr>
            <p:ph type="title"/>
          </p:nvPr>
        </p:nvSpPr>
        <p:spPr>
          <a:xfrm>
            <a:off x="838200" y="0"/>
            <a:ext cx="10515600" cy="1325563"/>
          </a:xfrm>
        </p:spPr>
        <p:txBody>
          <a:bodyPr>
            <a:normAutofit/>
          </a:bodyPr>
          <a:lstStyle/>
          <a:p>
            <a:pPr algn="ctr"/>
            <a:r>
              <a:rPr lang="en-GB" sz="2800" b="1" dirty="0">
                <a:latin typeface="Arial" panose="020B0604020202020204" pitchFamily="34" charset="0"/>
                <a:cs typeface="Arial" panose="020B0604020202020204" pitchFamily="34" charset="0"/>
              </a:rPr>
              <a:t>Care Plan 1/3 (Lifestyle and Health Behaviour) </a:t>
            </a:r>
          </a:p>
        </p:txBody>
      </p:sp>
      <p:graphicFrame>
        <p:nvGraphicFramePr>
          <p:cNvPr id="8" name="Content Placeholder 7">
            <a:extLst>
              <a:ext uri="{FF2B5EF4-FFF2-40B4-BE49-F238E27FC236}">
                <a16:creationId xmlns:a16="http://schemas.microsoft.com/office/drawing/2014/main" id="{3A5D0A42-7326-05F4-5F10-2536532645DF}"/>
              </a:ext>
            </a:extLst>
          </p:cNvPr>
          <p:cNvGraphicFramePr>
            <a:graphicFrameLocks noGrp="1"/>
          </p:cNvGraphicFramePr>
          <p:nvPr>
            <p:ph idx="1"/>
            <p:extLst>
              <p:ext uri="{D42A27DB-BD31-4B8C-83A1-F6EECF244321}">
                <p14:modId xmlns:p14="http://schemas.microsoft.com/office/powerpoint/2010/main" val="3197576732"/>
              </p:ext>
            </p:extLst>
          </p:nvPr>
        </p:nvGraphicFramePr>
        <p:xfrm>
          <a:off x="166869" y="1131144"/>
          <a:ext cx="8849811" cy="5520361"/>
        </p:xfrm>
        <a:graphic>
          <a:graphicData uri="http://schemas.openxmlformats.org/drawingml/2006/table">
            <a:tbl>
              <a:tblPr firstRow="1" bandRow="1">
                <a:tableStyleId>{5940675A-B579-460E-94D1-54222C63F5DA}</a:tableStyleId>
              </a:tblPr>
              <a:tblGrid>
                <a:gridCol w="2949937">
                  <a:extLst>
                    <a:ext uri="{9D8B030D-6E8A-4147-A177-3AD203B41FA5}">
                      <a16:colId xmlns:a16="http://schemas.microsoft.com/office/drawing/2014/main" val="147276125"/>
                    </a:ext>
                  </a:extLst>
                </a:gridCol>
                <a:gridCol w="2949937">
                  <a:extLst>
                    <a:ext uri="{9D8B030D-6E8A-4147-A177-3AD203B41FA5}">
                      <a16:colId xmlns:a16="http://schemas.microsoft.com/office/drawing/2014/main" val="3944961439"/>
                    </a:ext>
                  </a:extLst>
                </a:gridCol>
                <a:gridCol w="2949937">
                  <a:extLst>
                    <a:ext uri="{9D8B030D-6E8A-4147-A177-3AD203B41FA5}">
                      <a16:colId xmlns:a16="http://schemas.microsoft.com/office/drawing/2014/main" val="2490175986"/>
                    </a:ext>
                  </a:extLst>
                </a:gridCol>
              </a:tblGrid>
              <a:tr h="348258">
                <a:tc>
                  <a:txBody>
                    <a:bodyPr/>
                    <a:lstStyle/>
                    <a:p>
                      <a:r>
                        <a:rPr lang="en-GB" b="1" dirty="0">
                          <a:latin typeface="Arial" panose="020B0604020202020204" pitchFamily="34" charset="0"/>
                          <a:cs typeface="Arial" panose="020B0604020202020204" pitchFamily="34" charset="0"/>
                        </a:rPr>
                        <a:t>Lifestyle Factor </a:t>
                      </a:r>
                    </a:p>
                  </a:txBody>
                  <a:tcPr/>
                </a:tc>
                <a:tc>
                  <a:txBody>
                    <a:bodyPr/>
                    <a:lstStyle/>
                    <a:p>
                      <a:r>
                        <a:rPr lang="en-GB" b="1" dirty="0">
                          <a:latin typeface="Arial" panose="020B0604020202020204" pitchFamily="34" charset="0"/>
                          <a:cs typeface="Arial" panose="020B0604020202020204" pitchFamily="34" charset="0"/>
                        </a:rPr>
                        <a:t>Current lifestyle </a:t>
                      </a:r>
                    </a:p>
                  </a:txBody>
                  <a:tcPr/>
                </a:tc>
                <a:tc>
                  <a:txBody>
                    <a:bodyPr/>
                    <a:lstStyle/>
                    <a:p>
                      <a:r>
                        <a:rPr lang="en-GB" b="1" dirty="0">
                          <a:latin typeface="Arial" panose="020B0604020202020204" pitchFamily="34" charset="0"/>
                          <a:cs typeface="Arial" panose="020B0604020202020204" pitchFamily="34" charset="0"/>
                        </a:rPr>
                        <a:t>Impact on Type 2 Diabetes </a:t>
                      </a:r>
                    </a:p>
                  </a:txBody>
                  <a:tcPr/>
                </a:tc>
                <a:extLst>
                  <a:ext uri="{0D108BD9-81ED-4DB2-BD59-A6C34878D82A}">
                    <a16:rowId xmlns:a16="http://schemas.microsoft.com/office/drawing/2014/main" val="77872478"/>
                  </a:ext>
                </a:extLst>
              </a:tr>
              <a:tr h="870644">
                <a:tc>
                  <a:txBody>
                    <a:bodyPr/>
                    <a:lstStyle/>
                    <a:p>
                      <a:r>
                        <a:rPr lang="en-GB" sz="1600" i="1" dirty="0"/>
                        <a:t>Family history</a:t>
                      </a:r>
                    </a:p>
                  </a:txBody>
                  <a:tcPr/>
                </a:tc>
                <a:tc>
                  <a:txBody>
                    <a:bodyPr/>
                    <a:lstStyle/>
                    <a:p>
                      <a:r>
                        <a:rPr lang="en-GB" sz="1600" dirty="0"/>
                        <a:t>Father have Type 2 diabetes </a:t>
                      </a:r>
                    </a:p>
                  </a:txBody>
                  <a:tcPr/>
                </a:tc>
                <a:tc>
                  <a:txBody>
                    <a:bodyPr/>
                    <a:lstStyle/>
                    <a:p>
                      <a:r>
                        <a:rPr lang="en-GB" sz="1600" dirty="0"/>
                        <a:t>Family history increases the risk of developing Type 2 diabetes (WHO, 2024)</a:t>
                      </a:r>
                    </a:p>
                  </a:txBody>
                  <a:tcPr/>
                </a:tc>
                <a:extLst>
                  <a:ext uri="{0D108BD9-81ED-4DB2-BD59-A6C34878D82A}">
                    <a16:rowId xmlns:a16="http://schemas.microsoft.com/office/drawing/2014/main" val="2945477847"/>
                  </a:ext>
                </a:extLst>
              </a:tr>
              <a:tr h="870644">
                <a:tc>
                  <a:txBody>
                    <a:bodyPr/>
                    <a:lstStyle/>
                    <a:p>
                      <a:r>
                        <a:rPr lang="en-GB" sz="1600" i="1" dirty="0"/>
                        <a:t>Diet </a:t>
                      </a:r>
                    </a:p>
                  </a:txBody>
                  <a:tcPr/>
                </a:tc>
                <a:tc>
                  <a:txBody>
                    <a:bodyPr/>
                    <a:lstStyle/>
                    <a:p>
                      <a:r>
                        <a:rPr lang="en-GB" sz="1600" dirty="0"/>
                        <a:t>Normal nutrition is absent, only snacks, due to contact work commitments </a:t>
                      </a:r>
                    </a:p>
                  </a:txBody>
                  <a:tcPr/>
                </a:tc>
                <a:tc>
                  <a:txBody>
                    <a:bodyPr/>
                    <a:lstStyle/>
                    <a:p>
                      <a:r>
                        <a:rPr lang="en-GB" sz="1600" dirty="0"/>
                        <a:t>Increases blood glucose and weight (WHO, 2024)</a:t>
                      </a:r>
                    </a:p>
                  </a:txBody>
                  <a:tcPr/>
                </a:tc>
                <a:extLst>
                  <a:ext uri="{0D108BD9-81ED-4DB2-BD59-A6C34878D82A}">
                    <a16:rowId xmlns:a16="http://schemas.microsoft.com/office/drawing/2014/main" val="1192993540"/>
                  </a:ext>
                </a:extLst>
              </a:tr>
              <a:tr h="609451">
                <a:tc>
                  <a:txBody>
                    <a:bodyPr/>
                    <a:lstStyle/>
                    <a:p>
                      <a:r>
                        <a:rPr lang="en-GB" sz="1600" i="1" dirty="0"/>
                        <a:t>Exercise  </a:t>
                      </a:r>
                    </a:p>
                  </a:txBody>
                  <a:tcPr/>
                </a:tc>
                <a:tc>
                  <a:txBody>
                    <a:bodyPr/>
                    <a:lstStyle/>
                    <a:p>
                      <a:r>
                        <a:rPr lang="en-GB" sz="1600" dirty="0"/>
                        <a:t>Walks less than 40 minutes twice a week</a:t>
                      </a:r>
                    </a:p>
                  </a:txBody>
                  <a:tcPr/>
                </a:tc>
                <a:tc>
                  <a:txBody>
                    <a:bodyPr/>
                    <a:lstStyle/>
                    <a:p>
                      <a:r>
                        <a:rPr lang="en-GB" sz="1600" dirty="0"/>
                        <a:t>Low physical activity reduces insulin sensitively (WHO, 2024)</a:t>
                      </a:r>
                    </a:p>
                  </a:txBody>
                  <a:tcPr/>
                </a:tc>
                <a:extLst>
                  <a:ext uri="{0D108BD9-81ED-4DB2-BD59-A6C34878D82A}">
                    <a16:rowId xmlns:a16="http://schemas.microsoft.com/office/drawing/2014/main" val="348668753"/>
                  </a:ext>
                </a:extLst>
              </a:tr>
              <a:tr h="1131838">
                <a:tc>
                  <a:txBody>
                    <a:bodyPr/>
                    <a:lstStyle/>
                    <a:p>
                      <a:r>
                        <a:rPr lang="en-GB" sz="1600" i="1" dirty="0"/>
                        <a:t>Smoking </a:t>
                      </a:r>
                    </a:p>
                  </a:txBody>
                  <a:tcPr/>
                </a:tc>
                <a:tc>
                  <a:txBody>
                    <a:bodyPr/>
                    <a:lstStyle/>
                    <a:p>
                      <a:r>
                        <a:rPr lang="en-GB" sz="1600" dirty="0"/>
                        <a:t>Smokes 5-10 cigarettes a day to cope with stress</a:t>
                      </a:r>
                    </a:p>
                  </a:txBody>
                  <a:tcPr/>
                </a:tc>
                <a:tc>
                  <a:txBody>
                    <a:bodyPr/>
                    <a:lstStyle/>
                    <a:p>
                      <a:r>
                        <a:rPr lang="en-GB" sz="1600" dirty="0"/>
                        <a:t>Smoking worsens insulin resistance and increases the risk of heart disease and diabetes complication (NHS, 2025)</a:t>
                      </a:r>
                    </a:p>
                  </a:txBody>
                  <a:tcPr/>
                </a:tc>
                <a:extLst>
                  <a:ext uri="{0D108BD9-81ED-4DB2-BD59-A6C34878D82A}">
                    <a16:rowId xmlns:a16="http://schemas.microsoft.com/office/drawing/2014/main" val="3021857156"/>
                  </a:ext>
                </a:extLst>
              </a:tr>
              <a:tr h="348258">
                <a:tc>
                  <a:txBody>
                    <a:bodyPr/>
                    <a:lstStyle/>
                    <a:p>
                      <a:r>
                        <a:rPr lang="en-GB" sz="1600" i="1" dirty="0"/>
                        <a:t>Alcohol </a:t>
                      </a:r>
                    </a:p>
                  </a:txBody>
                  <a:tcPr/>
                </a:tc>
                <a:tc>
                  <a:txBody>
                    <a:bodyPr/>
                    <a:lstStyle/>
                    <a:p>
                      <a:r>
                        <a:rPr lang="en-GB" sz="1600" dirty="0"/>
                        <a:t>N/A</a:t>
                      </a:r>
                    </a:p>
                  </a:txBody>
                  <a:tcPr/>
                </a:tc>
                <a:tc>
                  <a:txBody>
                    <a:bodyPr/>
                    <a:lstStyle/>
                    <a:p>
                      <a:r>
                        <a:rPr lang="en-GB" sz="1600" dirty="0"/>
                        <a:t>N/A</a:t>
                      </a:r>
                    </a:p>
                  </a:txBody>
                  <a:tcPr/>
                </a:tc>
                <a:extLst>
                  <a:ext uri="{0D108BD9-81ED-4DB2-BD59-A6C34878D82A}">
                    <a16:rowId xmlns:a16="http://schemas.microsoft.com/office/drawing/2014/main" val="2192599046"/>
                  </a:ext>
                </a:extLst>
              </a:tr>
              <a:tr h="870644">
                <a:tc>
                  <a:txBody>
                    <a:bodyPr/>
                    <a:lstStyle/>
                    <a:p>
                      <a:r>
                        <a:rPr lang="en-GB" sz="1600" i="1" dirty="0"/>
                        <a:t>Sleep </a:t>
                      </a:r>
                    </a:p>
                  </a:txBody>
                  <a:tcPr/>
                </a:tc>
                <a:tc>
                  <a:txBody>
                    <a:bodyPr/>
                    <a:lstStyle/>
                    <a:p>
                      <a:r>
                        <a:rPr lang="en-GB" sz="1600" dirty="0"/>
                        <a:t>Sleeps 5-7 hours per night </a:t>
                      </a:r>
                    </a:p>
                  </a:txBody>
                  <a:tcPr/>
                </a:tc>
                <a:tc>
                  <a:txBody>
                    <a:bodyPr/>
                    <a:lstStyle/>
                    <a:p>
                      <a:r>
                        <a:rPr lang="en-GB" sz="1600" dirty="0"/>
                        <a:t>Poor sleep makes blood glucose control more difficult </a:t>
                      </a:r>
                    </a:p>
                  </a:txBody>
                  <a:tcPr/>
                </a:tc>
                <a:extLst>
                  <a:ext uri="{0D108BD9-81ED-4DB2-BD59-A6C34878D82A}">
                    <a16:rowId xmlns:a16="http://schemas.microsoft.com/office/drawing/2014/main" val="907888614"/>
                  </a:ext>
                </a:extLst>
              </a:tr>
            </a:tbl>
          </a:graphicData>
        </a:graphic>
      </p:graphicFrame>
      <p:pic>
        <p:nvPicPr>
          <p:cNvPr id="20" name="Picture 20" descr="Woman at an office desk in the evening with snacks, illustrating current lifestyle"/>
          <p:cNvPicPr>
            <a:picLocks noChangeAspect="1"/>
          </p:cNvPicPr>
          <p:nvPr/>
        </p:nvPicPr>
        <p:blipFill>
          <a:blip r:embed="rId4"/>
          <a:srcRect l="10600" r="10600"/>
          <a:stretch>
            <a:fillRect/>
          </a:stretch>
        </p:blipFill>
        <p:spPr>
          <a:xfrm>
            <a:off x="9200000" y="1400000"/>
            <a:ext cx="2760000" cy="5251505"/>
          </a:xfrm>
          <a:prstGeom prst="rect">
            <a:avLst/>
          </a:prstGeom>
        </p:spPr>
      </p:pic>
      <p:pic>
        <p:nvPicPr>
          <p:cNvPr id="6" name="Audio 5">
            <a:hlinkClick r:id="" action="ppaction://media"/>
            <a:extLst>
              <a:ext uri="{FF2B5EF4-FFF2-40B4-BE49-F238E27FC236}">
                <a16:creationId xmlns:a16="http://schemas.microsoft.com/office/drawing/2014/main" id="{EDDACBD3-7248-0CF2-4C21-D1C08C8CF2A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37189228"/>
      </p:ext>
    </p:extLst>
  </p:cSld>
  <p:clrMapOvr>
    <a:masterClrMapping/>
  </p:clrMapOvr>
  <mc:AlternateContent xmlns:mc="http://schemas.openxmlformats.org/markup-compatibility/2006">
    <mc:Choice xmlns:p14="http://schemas.microsoft.com/office/powerpoint/2010/main" Requires="p14">
      <p:transition spd="slow" p14:dur="2000" advTm="152231"/>
    </mc:Choice>
    <mc:Fallback>
      <p:transition spd="slow" advTm="152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ABB8DD-05CA-A997-F344-F1FDE3892842}"/>
              </a:ext>
            </a:extLst>
          </p:cNvPr>
          <p:cNvSpPr>
            <a:spLocks noGrp="1"/>
          </p:cNvSpPr>
          <p:nvPr>
            <p:ph type="title"/>
          </p:nvPr>
        </p:nvSpPr>
        <p:spPr>
          <a:xfrm>
            <a:off x="793662" y="386930"/>
            <a:ext cx="10066122" cy="1298448"/>
          </a:xfrm>
        </p:spPr>
        <p:txBody>
          <a:bodyPr vert="horz" lIns="91440" tIns="45720" rIns="91440" bIns="45720" rtlCol="0" anchor="b">
            <a:normAutofit/>
          </a:bodyPr>
          <a:lstStyle/>
          <a:p>
            <a:r>
              <a:rPr lang="en-US" sz="4800" b="1" kern="1200">
                <a:solidFill>
                  <a:schemeClr val="tx1"/>
                </a:solidFill>
                <a:latin typeface="+mj-lt"/>
                <a:ea typeface="+mj-ea"/>
                <a:cs typeface="+mj-cs"/>
              </a:rPr>
              <a:t>Care Plan 2/3 (Everyday routines)</a:t>
            </a:r>
          </a:p>
        </p:txBody>
      </p:sp>
      <p:sp>
        <p:nvSpPr>
          <p:cNvPr id="44" name="Rectangle 4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6D46931-605A-0108-C88F-169E4472C876}"/>
              </a:ext>
            </a:extLst>
          </p:cNvPr>
          <p:cNvSpPr txBox="1"/>
          <p:nvPr/>
        </p:nvSpPr>
        <p:spPr>
          <a:xfrm>
            <a:off x="7820438" y="2898379"/>
            <a:ext cx="3722261" cy="3453903"/>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She always fells tired during the day and needs to take medication and monitor her blood glucose regularly. </a:t>
            </a:r>
          </a:p>
          <a:p>
            <a:pPr indent="-228600">
              <a:lnSpc>
                <a:spcPct val="90000"/>
              </a:lnSpc>
              <a:spcAft>
                <a:spcPts val="600"/>
              </a:spcAft>
              <a:buFont typeface="Arial" panose="020B0604020202020204" pitchFamily="34" charset="0"/>
              <a:buChar char="•"/>
            </a:pPr>
            <a:r>
              <a:rPr lang="en-US" sz="2000" dirty="0">
                <a:latin typeface="Arial" panose="020B0604020202020204" pitchFamily="34" charset="0"/>
                <a:cs typeface="Arial" panose="020B0604020202020204" pitchFamily="34" charset="0"/>
              </a:rPr>
              <a:t>Regular appointments and advice from a dietitian on healthy eating helps her manage her routine safely</a:t>
            </a:r>
          </a:p>
        </p:txBody>
      </p:sp>
      <p:sp>
        <p:nvSpPr>
          <p:cNvPr id="48" name="Rectangle 4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A015DAE5-1E02-613E-BF12-B60DFED48C85}"/>
              </a:ext>
            </a:extLst>
          </p:cNvPr>
          <p:cNvGraphicFramePr>
            <a:graphicFrameLocks noGrp="1"/>
          </p:cNvGraphicFramePr>
          <p:nvPr>
            <p:ph idx="1"/>
            <p:extLst>
              <p:ext uri="{D42A27DB-BD31-4B8C-83A1-F6EECF244321}">
                <p14:modId xmlns:p14="http://schemas.microsoft.com/office/powerpoint/2010/main" val="3924294310"/>
              </p:ext>
            </p:extLst>
          </p:nvPr>
        </p:nvGraphicFramePr>
        <p:xfrm>
          <a:off x="138896" y="2340441"/>
          <a:ext cx="7522205" cy="4035758"/>
        </p:xfrm>
        <a:graphic>
          <a:graphicData uri="http://schemas.openxmlformats.org/drawingml/2006/table">
            <a:tbl>
              <a:tblPr firstRow="1" bandRow="1">
                <a:solidFill>
                  <a:schemeClr val="bg1">
                    <a:lumMod val="95000"/>
                  </a:schemeClr>
                </a:solidFill>
                <a:tableStyleId>{8799B23B-EC83-4686-B30A-512413B5E67A}</a:tableStyleId>
              </a:tblPr>
              <a:tblGrid>
                <a:gridCol w="2070258">
                  <a:extLst>
                    <a:ext uri="{9D8B030D-6E8A-4147-A177-3AD203B41FA5}">
                      <a16:colId xmlns:a16="http://schemas.microsoft.com/office/drawing/2014/main" val="3043803043"/>
                    </a:ext>
                  </a:extLst>
                </a:gridCol>
                <a:gridCol w="5451947">
                  <a:extLst>
                    <a:ext uri="{9D8B030D-6E8A-4147-A177-3AD203B41FA5}">
                      <a16:colId xmlns:a16="http://schemas.microsoft.com/office/drawing/2014/main" val="850166814"/>
                    </a:ext>
                  </a:extLst>
                </a:gridCol>
              </a:tblGrid>
              <a:tr h="438921">
                <a:tc>
                  <a:txBody>
                    <a:bodyPr/>
                    <a:lstStyle/>
                    <a:p>
                      <a:r>
                        <a:rPr lang="en-GB" sz="1500" b="1" cap="none" spc="0" dirty="0">
                          <a:solidFill>
                            <a:schemeClr val="tx1"/>
                          </a:solidFill>
                          <a:latin typeface="Arial" panose="020B0604020202020204" pitchFamily="34" charset="0"/>
                          <a:cs typeface="Arial" panose="020B0604020202020204" pitchFamily="34" charset="0"/>
                        </a:rPr>
                        <a:t>Time </a:t>
                      </a:r>
                    </a:p>
                  </a:txBody>
                  <a:tcPr marL="59953" marR="77269" marT="17129" marB="128471" anchor="b">
                    <a:lnL w="12700" cmpd="sng">
                      <a:noFill/>
                    </a:lnL>
                    <a:lnR w="12700" cmpd="sng">
                      <a:noFill/>
                    </a:lnR>
                    <a:lnT w="9525" cap="flat" cmpd="sng" algn="ctr">
                      <a:noFill/>
                      <a:prstDash val="solid"/>
                    </a:lnT>
                    <a:lnB w="38100" cmpd="sng">
                      <a:noFill/>
                    </a:lnB>
                    <a:solidFill>
                      <a:schemeClr val="bg1">
                        <a:lumMod val="95000"/>
                      </a:schemeClr>
                    </a:solidFill>
                  </a:tcPr>
                </a:tc>
                <a:tc>
                  <a:txBody>
                    <a:bodyPr/>
                    <a:lstStyle/>
                    <a:p>
                      <a:r>
                        <a:rPr lang="en-GB" sz="1500" b="1" cap="none" spc="0">
                          <a:solidFill>
                            <a:schemeClr val="tx1"/>
                          </a:solidFill>
                          <a:latin typeface="Arial" panose="020B0604020202020204" pitchFamily="34" charset="0"/>
                          <a:cs typeface="Arial" panose="020B0604020202020204" pitchFamily="34" charset="0"/>
                        </a:rPr>
                        <a:t>Routine </a:t>
                      </a:r>
                    </a:p>
                  </a:txBody>
                  <a:tcPr marL="59953" marR="77269" marT="17129" marB="128471" anchor="b">
                    <a:lnL w="12700" cmpd="sng">
                      <a:noFill/>
                    </a:lnL>
                    <a:lnR w="12700" cmpd="sng">
                      <a:noFill/>
                    </a:lnR>
                    <a:lnT w="9525" cap="flat" cmpd="sng" algn="ctr">
                      <a:noFill/>
                      <a:prstDash val="solid"/>
                    </a:lnT>
                    <a:lnB w="38100" cmpd="sng">
                      <a:noFill/>
                    </a:lnB>
                    <a:solidFill>
                      <a:schemeClr val="bg1">
                        <a:lumMod val="95000"/>
                      </a:schemeClr>
                    </a:solidFill>
                  </a:tcPr>
                </a:tc>
                <a:extLst>
                  <a:ext uri="{0D108BD9-81ED-4DB2-BD59-A6C34878D82A}">
                    <a16:rowId xmlns:a16="http://schemas.microsoft.com/office/drawing/2014/main" val="1641674341"/>
                  </a:ext>
                </a:extLst>
              </a:tr>
              <a:tr h="561697">
                <a:tc>
                  <a:txBody>
                    <a:bodyPr/>
                    <a:lstStyle/>
                    <a:p>
                      <a:r>
                        <a:rPr lang="en-GB" sz="1400" cap="none" spc="0" dirty="0">
                          <a:solidFill>
                            <a:schemeClr val="tx1"/>
                          </a:solidFill>
                          <a:latin typeface="Arial" panose="020B0604020202020204" pitchFamily="34" charset="0"/>
                          <a:cs typeface="Arial" panose="020B0604020202020204" pitchFamily="34" charset="0"/>
                        </a:rPr>
                        <a:t>6:30 am</a:t>
                      </a:r>
                    </a:p>
                  </a:txBody>
                  <a:tcPr marL="59953" marR="77269" marT="17129" marB="128471">
                    <a:lnL w="12700" cap="flat" cmpd="sng" algn="ctr">
                      <a:solidFill>
                        <a:schemeClr val="accent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1400" cap="none" spc="0">
                          <a:solidFill>
                            <a:schemeClr val="tx1"/>
                          </a:solidFill>
                          <a:latin typeface="Arial" panose="020B0604020202020204" pitchFamily="34" charset="0"/>
                          <a:cs typeface="Arial" panose="020B0604020202020204" pitchFamily="34" charset="0"/>
                        </a:rPr>
                        <a:t>Wakes up, prepares food for her family, takes </a:t>
                      </a:r>
                      <a:r>
                        <a:rPr lang="en-GB" sz="1400" kern="1200" cap="none" spc="0">
                          <a:solidFill>
                            <a:schemeClr val="tx1"/>
                          </a:solidFill>
                          <a:latin typeface="Arial" panose="020B0604020202020204" pitchFamily="34" charset="0"/>
                          <a:cs typeface="Arial" panose="020B0604020202020204" pitchFamily="34" charset="0"/>
                        </a:rPr>
                        <a:t>Metformin</a:t>
                      </a:r>
                      <a:r>
                        <a:rPr lang="en-GB" sz="1400" cap="none" spc="0">
                          <a:solidFill>
                            <a:schemeClr val="tx1"/>
                          </a:solidFill>
                          <a:latin typeface="Arial" panose="020B0604020202020204" pitchFamily="34" charset="0"/>
                          <a:cs typeface="Arial" panose="020B0604020202020204" pitchFamily="34" charset="0"/>
                        </a:rPr>
                        <a:t> 500 mg, and often has coffee with a snack </a:t>
                      </a:r>
                    </a:p>
                  </a:txBody>
                  <a:tcPr marL="59953" marR="77269" marT="17129" marB="128471">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3488792816"/>
                  </a:ext>
                </a:extLst>
              </a:tr>
              <a:tr h="561697">
                <a:tc>
                  <a:txBody>
                    <a:bodyPr/>
                    <a:lstStyle/>
                    <a:p>
                      <a:r>
                        <a:rPr lang="en-GB" sz="1400" cap="none" spc="0" dirty="0">
                          <a:solidFill>
                            <a:schemeClr val="tx1"/>
                          </a:solidFill>
                          <a:latin typeface="Arial" panose="020B0604020202020204" pitchFamily="34" charset="0"/>
                          <a:cs typeface="Arial" panose="020B0604020202020204" pitchFamily="34" charset="0"/>
                        </a:rPr>
                        <a:t>8:30 am – 5:00 pm </a:t>
                      </a:r>
                    </a:p>
                  </a:txBody>
                  <a:tcPr marL="59953" marR="77269" marT="17129" marB="12847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latin typeface="Arial" panose="020B0604020202020204" pitchFamily="34" charset="0"/>
                          <a:cs typeface="Arial" panose="020B0604020202020204" pitchFamily="34" charset="0"/>
                        </a:rPr>
                        <a:t>Works in an office and spends most of the day sitting. Eats crisps, chocolate  and can smoke during breaks</a:t>
                      </a:r>
                    </a:p>
                  </a:txBody>
                  <a:tcPr marL="59953" marR="77269" marT="17129" marB="12847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871376856"/>
                  </a:ext>
                </a:extLst>
              </a:tr>
              <a:tr h="561697">
                <a:tc>
                  <a:txBody>
                    <a:bodyPr/>
                    <a:lstStyle/>
                    <a:p>
                      <a:r>
                        <a:rPr lang="en-GB" sz="1400" cap="none" spc="0" dirty="0">
                          <a:solidFill>
                            <a:schemeClr val="tx1"/>
                          </a:solidFill>
                          <a:latin typeface="Arial" panose="020B0604020202020204" pitchFamily="34" charset="0"/>
                          <a:cs typeface="Arial" panose="020B0604020202020204" pitchFamily="34" charset="0"/>
                        </a:rPr>
                        <a:t>6:00 pm </a:t>
                      </a:r>
                    </a:p>
                  </a:txBody>
                  <a:tcPr marL="59953" marR="77269" marT="17129" marB="12847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latin typeface="Arial" panose="020B0604020202020204" pitchFamily="34" charset="0"/>
                          <a:cs typeface="Arial" panose="020B0604020202020204" pitchFamily="34" charset="0"/>
                        </a:rPr>
                        <a:t>Returns home, prepares dinner for her family but prefers fast food and food that doesn’t take long to cook</a:t>
                      </a:r>
                    </a:p>
                  </a:txBody>
                  <a:tcPr marL="59953" marR="77269" marT="17129" marB="12847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3521929696"/>
                  </a:ext>
                </a:extLst>
              </a:tr>
              <a:tr h="561697">
                <a:tc>
                  <a:txBody>
                    <a:bodyPr/>
                    <a:lstStyle/>
                    <a:p>
                      <a:r>
                        <a:rPr lang="en-GB" sz="1400" cap="none" spc="0">
                          <a:solidFill>
                            <a:schemeClr val="tx1"/>
                          </a:solidFill>
                          <a:latin typeface="Arial" panose="020B0604020202020204" pitchFamily="34" charset="0"/>
                          <a:cs typeface="Arial" panose="020B0604020202020204" pitchFamily="34" charset="0"/>
                        </a:rPr>
                        <a:t>Evening </a:t>
                      </a:r>
                    </a:p>
                  </a:txBody>
                  <a:tcPr marL="59953" marR="77269" marT="17129" marB="12847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latin typeface="Arial" panose="020B0604020202020204" pitchFamily="34" charset="0"/>
                          <a:cs typeface="Arial" panose="020B0604020202020204" pitchFamily="34" charset="0"/>
                        </a:rPr>
                        <a:t>Smokes, monitors her blood glucose and take her medication as prescribed </a:t>
                      </a:r>
                    </a:p>
                  </a:txBody>
                  <a:tcPr marL="59953" marR="77269" marT="17129" marB="12847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2860494680"/>
                  </a:ext>
                </a:extLst>
              </a:tr>
              <a:tr h="377534">
                <a:tc>
                  <a:txBody>
                    <a:bodyPr/>
                    <a:lstStyle/>
                    <a:p>
                      <a:r>
                        <a:rPr lang="en-GB" sz="1400" cap="none" spc="0">
                          <a:solidFill>
                            <a:schemeClr val="tx1"/>
                          </a:solidFill>
                          <a:latin typeface="Arial" panose="020B0604020202020204" pitchFamily="34" charset="0"/>
                          <a:cs typeface="Arial" panose="020B0604020202020204" pitchFamily="34" charset="0"/>
                        </a:rPr>
                        <a:t>10:30 – 11:00 pm </a:t>
                      </a:r>
                    </a:p>
                  </a:txBody>
                  <a:tcPr marL="59953" marR="77269" marT="17129" marB="128471">
                    <a:lnL w="12700" cap="flat" cmpd="sng" algn="ctr">
                      <a:solidFill>
                        <a:schemeClr val="accent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1400" cap="none" spc="0" dirty="0">
                          <a:solidFill>
                            <a:schemeClr val="tx1"/>
                          </a:solidFill>
                          <a:latin typeface="Arial" panose="020B0604020202020204" pitchFamily="34" charset="0"/>
                          <a:cs typeface="Arial" panose="020B0604020202020204" pitchFamily="34" charset="0"/>
                        </a:rPr>
                        <a:t>Goes to bed late and sleeps only 5-7 hours </a:t>
                      </a:r>
                    </a:p>
                  </a:txBody>
                  <a:tcPr marL="59953" marR="77269" marT="17129" marB="128471">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55081976"/>
                  </a:ext>
                </a:extLst>
              </a:tr>
              <a:tr h="930023">
                <a:tc>
                  <a:txBody>
                    <a:bodyPr/>
                    <a:lstStyle/>
                    <a:p>
                      <a:r>
                        <a:rPr lang="en-GB" sz="1400" cap="none" spc="0">
                          <a:solidFill>
                            <a:schemeClr val="tx1"/>
                          </a:solidFill>
                          <a:latin typeface="Arial" panose="020B0604020202020204" pitchFamily="34" charset="0"/>
                          <a:cs typeface="Arial" panose="020B0604020202020204" pitchFamily="34" charset="0"/>
                        </a:rPr>
                        <a:t>Regular care </a:t>
                      </a:r>
                    </a:p>
                  </a:txBody>
                  <a:tcPr marL="59953" marR="77269" marT="17129" marB="128471">
                    <a:lnL w="12700" cap="flat" cmpd="sng" algn="ctr">
                      <a:solidFill>
                        <a:schemeClr val="accent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1400" cap="none" spc="0" dirty="0">
                          <a:solidFill>
                            <a:schemeClr val="tx1"/>
                          </a:solidFill>
                          <a:latin typeface="Arial" panose="020B0604020202020204" pitchFamily="34" charset="0"/>
                          <a:cs typeface="Arial" panose="020B0604020202020204" pitchFamily="34" charset="0"/>
                        </a:rPr>
                        <a:t>Attends GP and diabetes appointments every 3 – 6 months, has blood tests every 3 – 6 months, annual eye screening, annual foot examination, and regular blood pressure and weight checks</a:t>
                      </a:r>
                    </a:p>
                  </a:txBody>
                  <a:tcPr marL="59953" marR="77269" marT="17129" marB="128471">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765515564"/>
                  </a:ext>
                </a:extLst>
              </a:tr>
            </a:tbl>
          </a:graphicData>
        </a:graphic>
      </p:graphicFrame>
      <p:pic>
        <p:nvPicPr>
          <p:cNvPr id="8" name="Audio 7">
            <a:hlinkClick r:id="" action="ppaction://media"/>
            <a:extLst>
              <a:ext uri="{FF2B5EF4-FFF2-40B4-BE49-F238E27FC236}">
                <a16:creationId xmlns:a16="http://schemas.microsoft.com/office/drawing/2014/main" id="{1B9555BE-D2CA-FE8B-5EB5-6AB20CBEE41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1045063"/>
      </p:ext>
    </p:extLst>
  </p:cSld>
  <p:clrMapOvr>
    <a:masterClrMapping/>
  </p:clrMapOvr>
  <mc:AlternateContent xmlns:mc="http://schemas.openxmlformats.org/markup-compatibility/2006">
    <mc:Choice xmlns:p14="http://schemas.microsoft.com/office/powerpoint/2010/main" Requires="p14">
      <p:transition spd="slow" p14:dur="2000" advTm="141467"/>
    </mc:Choice>
    <mc:Fallback>
      <p:transition spd="slow" advTm="1414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D2B36A-70BC-2EA6-0345-135E61B6985C}"/>
              </a:ext>
            </a:extLst>
          </p:cNvPr>
          <p:cNvSpPr>
            <a:spLocks noGrp="1"/>
          </p:cNvSpPr>
          <p:nvPr>
            <p:ph type="title"/>
          </p:nvPr>
        </p:nvSpPr>
        <p:spPr>
          <a:xfrm>
            <a:off x="808638" y="386930"/>
            <a:ext cx="9236700" cy="1188950"/>
          </a:xfrm>
        </p:spPr>
        <p:txBody>
          <a:bodyPr anchor="b">
            <a:normAutofit/>
          </a:bodyPr>
          <a:lstStyle/>
          <a:p>
            <a:r>
              <a:rPr lang="en-GB" sz="3800" b="1">
                <a:latin typeface="Arial" panose="020B0604020202020204" pitchFamily="34" charset="0"/>
                <a:cs typeface="Arial" panose="020B0604020202020204" pitchFamily="34" charset="0"/>
              </a:rPr>
              <a:t>Care Plan 3/3 (Communication and Ethical Considerations) </a:t>
            </a:r>
          </a:p>
        </p:txBody>
      </p:sp>
      <p:grpSp>
        <p:nvGrpSpPr>
          <p:cNvPr id="17" name="Group 16">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0FB166-7557-C846-6C85-5BF6CAF9E5E7}"/>
              </a:ext>
            </a:extLst>
          </p:cNvPr>
          <p:cNvSpPr>
            <a:spLocks noGrp="1"/>
          </p:cNvSpPr>
          <p:nvPr>
            <p:ph idx="1"/>
          </p:nvPr>
        </p:nvSpPr>
        <p:spPr>
          <a:xfrm>
            <a:off x="496919" y="2326511"/>
            <a:ext cx="10440409" cy="3708529"/>
          </a:xfrm>
        </p:spPr>
        <p:txBody>
          <a:bodyPr anchor="ctr">
            <a:noAutofit/>
          </a:bodyPr>
          <a:lstStyle/>
          <a:p>
            <a:pPr marL="0" indent="0">
              <a:buNone/>
            </a:pPr>
            <a:r>
              <a:rPr lang="en-GB" sz="1600" dirty="0">
                <a:latin typeface="Arial" panose="020B0604020202020204" pitchFamily="34" charset="0"/>
                <a:cs typeface="Arial" panose="020B0604020202020204" pitchFamily="34" charset="0"/>
              </a:rPr>
              <a:t>Communication with a Sars who living with type 2 diabetes should be clear, simple, and respectful. NICE stresses the need for individualised care and shared decision‑making (NICE NG28, 2015). Treatment should explain in plain language, check understanding, and keep the tone non‑judgemental, especially around weight and lifestyle. Family or carers are involved only with the person’s consent, in line with NHS confidentiality standards (NHS Constitution, 2021).</a:t>
            </a:r>
          </a:p>
          <a:p>
            <a:pPr marL="0" indent="0">
              <a:buNone/>
            </a:pPr>
            <a:r>
              <a:rPr lang="en-GB" sz="1600" dirty="0">
                <a:latin typeface="Arial" panose="020B0604020202020204" pitchFamily="34" charset="0"/>
                <a:cs typeface="Arial" panose="020B0604020202020204" pitchFamily="34" charset="0"/>
              </a:rPr>
              <a:t>Ethical principles guide all interactions: </a:t>
            </a:r>
          </a:p>
          <a:p>
            <a:r>
              <a:rPr lang="en-GB" sz="1600" dirty="0">
                <a:latin typeface="Arial" panose="020B0604020202020204" pitchFamily="34" charset="0"/>
                <a:cs typeface="Arial" panose="020B0604020202020204" pitchFamily="34" charset="0"/>
              </a:rPr>
              <a:t>Consent: Explain benefits and risks of treatments so the person can make informed choices (NICE NG28).</a:t>
            </a:r>
          </a:p>
          <a:p>
            <a:r>
              <a:rPr lang="en-GB" sz="1600" dirty="0">
                <a:latin typeface="Arial" panose="020B0604020202020204" pitchFamily="34" charset="0"/>
                <a:cs typeface="Arial" panose="020B0604020202020204" pitchFamily="34" charset="0"/>
              </a:rPr>
              <a:t>Confidentiality: Share information only with permission (NHS Confidentiality Code of Practice).</a:t>
            </a:r>
          </a:p>
          <a:p>
            <a:r>
              <a:rPr lang="en-GB" sz="1600" dirty="0">
                <a:latin typeface="Arial" panose="020B0604020202020204" pitchFamily="34" charset="0"/>
                <a:cs typeface="Arial" panose="020B0604020202020204" pitchFamily="34" charset="0"/>
              </a:rPr>
              <a:t>Dignity: Use respectful language and consider cultural needs (NHS Constitution).</a:t>
            </a:r>
          </a:p>
          <a:p>
            <a:r>
              <a:rPr lang="en-GB" sz="1600" dirty="0">
                <a:latin typeface="Arial" panose="020B0604020202020204" pitchFamily="34" charset="0"/>
                <a:cs typeface="Arial" panose="020B0604020202020204" pitchFamily="34" charset="0"/>
              </a:rPr>
              <a:t>Autonomy: Support the person to lead decisions about diet, medication, and monitoring (NICE NG28).</a:t>
            </a:r>
          </a:p>
          <a:p>
            <a:pPr marL="0" indent="0">
              <a:buNone/>
            </a:pPr>
            <a:r>
              <a:rPr lang="en-GB" sz="1600" dirty="0">
                <a:latin typeface="Arial" panose="020B0604020202020204" pitchFamily="34" charset="0"/>
                <a:cs typeface="Arial" panose="020B0604020202020204" pitchFamily="34" charset="0"/>
              </a:rPr>
              <a:t>NICE NG28 supports this approach by requiring structured education, personalised advice, and collaborative decision‑making. NHS guidance reinforces respect, privacy, and patient involvement, ensuring communication remains ethical and person‑centred (NICE, 2015). </a:t>
            </a:r>
          </a:p>
        </p:txBody>
      </p:sp>
      <p:pic>
        <p:nvPicPr>
          <p:cNvPr id="9" name="Audio 8">
            <a:hlinkClick r:id="" action="ppaction://media"/>
            <a:extLst>
              <a:ext uri="{FF2B5EF4-FFF2-40B4-BE49-F238E27FC236}">
                <a16:creationId xmlns:a16="http://schemas.microsoft.com/office/drawing/2014/main" id="{6A7854DB-8A4C-0FC5-3EBB-4C0704FA78C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0174558"/>
      </p:ext>
    </p:extLst>
  </p:cSld>
  <p:clrMapOvr>
    <a:masterClrMapping/>
  </p:clrMapOvr>
  <mc:AlternateContent xmlns:mc="http://schemas.openxmlformats.org/markup-compatibility/2006">
    <mc:Choice xmlns:p14="http://schemas.microsoft.com/office/powerpoint/2010/main" Requires="p14">
      <p:transition spd="slow" p14:dur="2000" advTm="144563"/>
    </mc:Choice>
    <mc:Fallback>
      <p:transition spd="slow" advTm="1445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1" name="Rectangle 2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E6CF3-63D8-0FF5-11F8-04D45CCC23CC}"/>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b="1">
                <a:solidFill>
                  <a:srgbClr val="FFFFFF"/>
                </a:solidFill>
              </a:rPr>
              <a:t>Risk Factors</a:t>
            </a:r>
          </a:p>
        </p:txBody>
      </p:sp>
      <p:sp>
        <p:nvSpPr>
          <p:cNvPr id="7" name="TextBox 6">
            <a:extLst>
              <a:ext uri="{FF2B5EF4-FFF2-40B4-BE49-F238E27FC236}">
                <a16:creationId xmlns:a16="http://schemas.microsoft.com/office/drawing/2014/main" id="{E19B14B7-ECC2-9F6F-520A-D6544094FDC8}"/>
              </a:ext>
            </a:extLst>
          </p:cNvPr>
          <p:cNvSpPr txBox="1"/>
          <p:nvPr/>
        </p:nvSpPr>
        <p:spPr>
          <a:xfrm>
            <a:off x="533595" y="5933005"/>
            <a:ext cx="3291839" cy="830453"/>
          </a:xfrm>
          <a:prstGeom prst="rect">
            <a:avLst/>
          </a:prstGeom>
        </p:spPr>
        <p:txBody>
          <a:bodyPr vert="horz" lIns="91440" tIns="45720" rIns="91440" bIns="45720" rtlCol="0" anchor="ctr">
            <a:normAutofit/>
          </a:bodyPr>
          <a:lstStyle/>
          <a:p>
            <a:pPr>
              <a:lnSpc>
                <a:spcPct val="90000"/>
              </a:lnSpc>
              <a:spcBef>
                <a:spcPts val="1000"/>
              </a:spcBef>
            </a:pPr>
            <a:r>
              <a:rPr lang="en-US" sz="1300" dirty="0"/>
              <a:t>Available at: https://askthenurseexpert.com/risk-factors-and-precautions-for-diabetes-mellitus/ </a:t>
            </a:r>
          </a:p>
        </p:txBody>
      </p:sp>
      <p:pic>
        <p:nvPicPr>
          <p:cNvPr id="6" name="Picture 5">
            <a:extLst>
              <a:ext uri="{FF2B5EF4-FFF2-40B4-BE49-F238E27FC236}">
                <a16:creationId xmlns:a16="http://schemas.microsoft.com/office/drawing/2014/main" id="{2B6E6A7D-9FE4-01ED-35AD-252F67F0F74F}"/>
              </a:ext>
            </a:extLst>
          </p:cNvPr>
          <p:cNvPicPr>
            <a:picLocks noChangeAspect="1"/>
          </p:cNvPicPr>
          <p:nvPr/>
        </p:nvPicPr>
        <p:blipFill>
          <a:blip r:embed="rId4"/>
          <a:stretch>
            <a:fillRect/>
          </a:stretch>
        </p:blipFill>
        <p:spPr>
          <a:xfrm>
            <a:off x="1536682" y="1928621"/>
            <a:ext cx="3997637" cy="3997637"/>
          </a:xfrm>
          <a:prstGeom prst="rect">
            <a:avLst/>
          </a:prstGeom>
        </p:spPr>
      </p:pic>
      <p:graphicFrame>
        <p:nvGraphicFramePr>
          <p:cNvPr id="4" name="Content Placeholder 3">
            <a:extLst>
              <a:ext uri="{FF2B5EF4-FFF2-40B4-BE49-F238E27FC236}">
                <a16:creationId xmlns:a16="http://schemas.microsoft.com/office/drawing/2014/main" id="{ECF94574-73F6-4614-FE4E-D16F7CD7A09E}"/>
              </a:ext>
            </a:extLst>
          </p:cNvPr>
          <p:cNvGraphicFramePr>
            <a:graphicFrameLocks noGrp="1"/>
          </p:cNvGraphicFramePr>
          <p:nvPr>
            <p:ph idx="1"/>
            <p:extLst>
              <p:ext uri="{D42A27DB-BD31-4B8C-83A1-F6EECF244321}">
                <p14:modId xmlns:p14="http://schemas.microsoft.com/office/powerpoint/2010/main" val="938010808"/>
              </p:ext>
            </p:extLst>
          </p:nvPr>
        </p:nvGraphicFramePr>
        <p:xfrm>
          <a:off x="6220213" y="1715208"/>
          <a:ext cx="5791199" cy="4930072"/>
        </p:xfrm>
        <a:graphic>
          <a:graphicData uri="http://schemas.openxmlformats.org/drawingml/2006/table">
            <a:tbl>
              <a:tblPr firstRow="1" bandRow="1">
                <a:solidFill>
                  <a:schemeClr val="bg1"/>
                </a:solidFill>
                <a:tableStyleId>{5940675A-B579-460E-94D1-54222C63F5DA}</a:tableStyleId>
              </a:tblPr>
              <a:tblGrid>
                <a:gridCol w="1854410">
                  <a:extLst>
                    <a:ext uri="{9D8B030D-6E8A-4147-A177-3AD203B41FA5}">
                      <a16:colId xmlns:a16="http://schemas.microsoft.com/office/drawing/2014/main" val="4023035939"/>
                    </a:ext>
                  </a:extLst>
                </a:gridCol>
                <a:gridCol w="1985159">
                  <a:extLst>
                    <a:ext uri="{9D8B030D-6E8A-4147-A177-3AD203B41FA5}">
                      <a16:colId xmlns:a16="http://schemas.microsoft.com/office/drawing/2014/main" val="2807377014"/>
                    </a:ext>
                  </a:extLst>
                </a:gridCol>
                <a:gridCol w="1951630">
                  <a:extLst>
                    <a:ext uri="{9D8B030D-6E8A-4147-A177-3AD203B41FA5}">
                      <a16:colId xmlns:a16="http://schemas.microsoft.com/office/drawing/2014/main" val="1843194492"/>
                    </a:ext>
                  </a:extLst>
                </a:gridCol>
              </a:tblGrid>
              <a:tr h="342118">
                <a:tc>
                  <a:txBody>
                    <a:bodyPr/>
                    <a:lstStyle/>
                    <a:p>
                      <a:r>
                        <a:rPr lang="en-GB" sz="900" b="0" cap="none" spc="0">
                          <a:solidFill>
                            <a:schemeClr val="bg1"/>
                          </a:solidFill>
                          <a:latin typeface="Arial" panose="020B0604020202020204" pitchFamily="34" charset="0"/>
                          <a:cs typeface="Arial" panose="020B0604020202020204" pitchFamily="34" charset="0"/>
                        </a:rPr>
                        <a:t>Risk factor</a:t>
                      </a:r>
                    </a:p>
                  </a:txBody>
                  <a:tcPr marL="76205" marR="39865" marT="58619" marB="58619"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900" b="0" cap="none" spc="0">
                          <a:solidFill>
                            <a:schemeClr val="bg1"/>
                          </a:solidFill>
                          <a:latin typeface="Arial" panose="020B0604020202020204" pitchFamily="34" charset="0"/>
                          <a:cs typeface="Arial" panose="020B0604020202020204" pitchFamily="34" charset="0"/>
                        </a:rPr>
                        <a:t>Effect </a:t>
                      </a:r>
                    </a:p>
                  </a:txBody>
                  <a:tcPr marL="76205" marR="39865" marT="58619" marB="58619"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r>
                        <a:rPr lang="en-GB" sz="900" b="0" cap="none" spc="0">
                          <a:solidFill>
                            <a:schemeClr val="bg1"/>
                          </a:solidFill>
                          <a:latin typeface="Arial" panose="020B0604020202020204" pitchFamily="34" charset="0"/>
                          <a:cs typeface="Arial" panose="020B0604020202020204" pitchFamily="34" charset="0"/>
                        </a:rPr>
                        <a:t>Can it be reduced?</a:t>
                      </a:r>
                    </a:p>
                  </a:txBody>
                  <a:tcPr marL="76205" marR="39865" marT="58619" marB="58619"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972486030"/>
                  </a:ext>
                </a:extLst>
              </a:tr>
              <a:tr h="679416">
                <a:tc>
                  <a:txBody>
                    <a:bodyPr/>
                    <a:lstStyle/>
                    <a:p>
                      <a:r>
                        <a:rPr lang="en-GB" sz="1200" cap="none" spc="0" dirty="0">
                          <a:solidFill>
                            <a:schemeClr val="tx1"/>
                          </a:solidFill>
                          <a:latin typeface="Arial" panose="020B0604020202020204" pitchFamily="34" charset="0"/>
                          <a:cs typeface="Arial" panose="020B0604020202020204" pitchFamily="34" charset="0"/>
                        </a:rPr>
                        <a:t>Family history </a:t>
                      </a:r>
                    </a:p>
                  </a:txBody>
                  <a:tcPr marL="76205" marR="39865" marT="58619" marB="58619">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200" cap="none" spc="0">
                          <a:solidFill>
                            <a:schemeClr val="tx1"/>
                          </a:solidFill>
                          <a:latin typeface="Arial" panose="020B0604020202020204" pitchFamily="34" charset="0"/>
                          <a:cs typeface="Arial" panose="020B0604020202020204" pitchFamily="34" charset="0"/>
                        </a:rPr>
                        <a:t>Father has Type 2 diabetes, increasing her risk </a:t>
                      </a:r>
                    </a:p>
                  </a:txBody>
                  <a:tcPr marL="76205" marR="39865" marT="58619" marB="58619">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200" cap="none" spc="0">
                          <a:solidFill>
                            <a:schemeClr val="tx1"/>
                          </a:solidFill>
                          <a:latin typeface="Arial" panose="020B0604020202020204" pitchFamily="34" charset="0"/>
                          <a:cs typeface="Arial" panose="020B0604020202020204" pitchFamily="34" charset="0"/>
                        </a:rPr>
                        <a:t>No </a:t>
                      </a:r>
                    </a:p>
                  </a:txBody>
                  <a:tcPr marL="76205" marR="39865" marT="58619" marB="58619">
                    <a:lnL w="19050" cap="flat" cmpd="sng" algn="ctr">
                      <a:solidFill>
                        <a:schemeClr val="tx1"/>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3701280235"/>
                  </a:ext>
                </a:extLst>
              </a:tr>
              <a:tr h="848065">
                <a:tc>
                  <a:txBody>
                    <a:bodyPr/>
                    <a:lstStyle/>
                    <a:p>
                      <a:r>
                        <a:rPr lang="en-GB" sz="1200" cap="none" spc="0">
                          <a:solidFill>
                            <a:schemeClr val="tx1"/>
                          </a:solidFill>
                          <a:latin typeface="Arial" panose="020B0604020202020204" pitchFamily="34" charset="0"/>
                          <a:cs typeface="Arial" panose="020B0604020202020204" pitchFamily="34" charset="0"/>
                        </a:rPr>
                        <a:t>Age (35 years) </a:t>
                      </a:r>
                    </a:p>
                  </a:txBody>
                  <a:tcPr marL="76205" marR="39865" marT="58619" marB="586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200" cap="none" spc="0" dirty="0">
                          <a:solidFill>
                            <a:schemeClr val="tx1"/>
                          </a:solidFill>
                          <a:latin typeface="Arial" panose="020B0604020202020204" pitchFamily="34" charset="0"/>
                          <a:cs typeface="Arial" panose="020B0604020202020204" pitchFamily="34" charset="0"/>
                        </a:rPr>
                        <a:t>The risk of Type 2 diabetes increases with age, especially with other risk factors</a:t>
                      </a:r>
                    </a:p>
                  </a:txBody>
                  <a:tcPr marL="76205" marR="39865" marT="58619" marB="586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200" cap="none" spc="0">
                          <a:solidFill>
                            <a:schemeClr val="tx1"/>
                          </a:solidFill>
                          <a:latin typeface="Arial" panose="020B0604020202020204" pitchFamily="34" charset="0"/>
                          <a:cs typeface="Arial" panose="020B0604020202020204" pitchFamily="34" charset="0"/>
                        </a:rPr>
                        <a:t>No</a:t>
                      </a:r>
                    </a:p>
                  </a:txBody>
                  <a:tcPr marL="76205" marR="39865" marT="58619" marB="586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084527418"/>
                  </a:ext>
                </a:extLst>
              </a:tr>
              <a:tr h="679416">
                <a:tc>
                  <a:txBody>
                    <a:bodyPr/>
                    <a:lstStyle/>
                    <a:p>
                      <a:r>
                        <a:rPr lang="en-GB" sz="1200" cap="none" spc="0">
                          <a:solidFill>
                            <a:schemeClr val="tx1"/>
                          </a:solidFill>
                          <a:latin typeface="Arial" panose="020B0604020202020204" pitchFamily="34" charset="0"/>
                          <a:cs typeface="Arial" panose="020B0604020202020204" pitchFamily="34" charset="0"/>
                        </a:rPr>
                        <a:t>Overweight </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200" cap="none" spc="0">
                          <a:solidFill>
                            <a:schemeClr val="tx1"/>
                          </a:solidFill>
                          <a:latin typeface="Arial" panose="020B0604020202020204" pitchFamily="34" charset="0"/>
                          <a:cs typeface="Arial" panose="020B0604020202020204" pitchFamily="34" charset="0"/>
                        </a:rPr>
                        <a:t>Increases insulin resistance and blood glucose levels </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200" cap="none" spc="0">
                          <a:solidFill>
                            <a:schemeClr val="tx1"/>
                          </a:solidFill>
                          <a:latin typeface="Arial" panose="020B0604020202020204" pitchFamily="34" charset="0"/>
                          <a:cs typeface="Arial" panose="020B0604020202020204" pitchFamily="34" charset="0"/>
                        </a:rPr>
                        <a:t>Weight loss</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96999515"/>
                  </a:ext>
                </a:extLst>
              </a:tr>
              <a:tr h="679416">
                <a:tc>
                  <a:txBody>
                    <a:bodyPr/>
                    <a:lstStyle/>
                    <a:p>
                      <a:r>
                        <a:rPr lang="en-GB" sz="1200" cap="none" spc="0">
                          <a:solidFill>
                            <a:schemeClr val="tx1"/>
                          </a:solidFill>
                          <a:latin typeface="Arial" panose="020B0604020202020204" pitchFamily="34" charset="0"/>
                          <a:cs typeface="Arial" panose="020B0604020202020204" pitchFamily="34" charset="0"/>
                        </a:rPr>
                        <a:t>Unhealthy diet </a:t>
                      </a:r>
                    </a:p>
                  </a:txBody>
                  <a:tcPr marL="76205" marR="39865" marT="58619" marB="586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200" cap="none" spc="0">
                          <a:solidFill>
                            <a:schemeClr val="tx1"/>
                          </a:solidFill>
                          <a:latin typeface="Arial" panose="020B0604020202020204" pitchFamily="34" charset="0"/>
                          <a:cs typeface="Arial" panose="020B0604020202020204" pitchFamily="34" charset="0"/>
                        </a:rPr>
                        <a:t>A high intake of sugary snacks and fast - food increases blood glucose </a:t>
                      </a:r>
                    </a:p>
                  </a:txBody>
                  <a:tcPr marL="76205" marR="39865" marT="58619" marB="586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200" cap="none" spc="0" dirty="0">
                          <a:solidFill>
                            <a:schemeClr val="tx1"/>
                          </a:solidFill>
                          <a:latin typeface="Arial" panose="020B0604020202020204" pitchFamily="34" charset="0"/>
                          <a:cs typeface="Arial" panose="020B0604020202020204" pitchFamily="34" charset="0"/>
                        </a:rPr>
                        <a:t>Healthy eating </a:t>
                      </a:r>
                    </a:p>
                  </a:txBody>
                  <a:tcPr marL="76205" marR="39865" marT="58619" marB="586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3688704846"/>
                  </a:ext>
                </a:extLst>
              </a:tr>
              <a:tr h="679416">
                <a:tc>
                  <a:txBody>
                    <a:bodyPr/>
                    <a:lstStyle/>
                    <a:p>
                      <a:r>
                        <a:rPr lang="en-GB" sz="1200" cap="none" spc="0">
                          <a:solidFill>
                            <a:schemeClr val="tx1"/>
                          </a:solidFill>
                          <a:latin typeface="Arial" panose="020B0604020202020204" pitchFamily="34" charset="0"/>
                          <a:cs typeface="Arial" panose="020B0604020202020204" pitchFamily="34" charset="0"/>
                        </a:rPr>
                        <a:t>Smoking (5-10 cigarettes/day)</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200" cap="none" spc="0">
                          <a:solidFill>
                            <a:schemeClr val="tx1"/>
                          </a:solidFill>
                          <a:latin typeface="Arial" panose="020B0604020202020204" pitchFamily="34" charset="0"/>
                          <a:cs typeface="Arial" panose="020B0604020202020204" pitchFamily="34" charset="0"/>
                        </a:rPr>
                        <a:t>Increases the risk of heart disease and diabetes complication </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r>
                        <a:rPr lang="en-GB" sz="1200" cap="none" spc="0" dirty="0">
                          <a:solidFill>
                            <a:schemeClr val="tx1"/>
                          </a:solidFill>
                          <a:latin typeface="Arial" panose="020B0604020202020204" pitchFamily="34" charset="0"/>
                          <a:cs typeface="Arial" panose="020B0604020202020204" pitchFamily="34" charset="0"/>
                        </a:rPr>
                        <a:t>Stop smoking </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4234427921"/>
                  </a:ext>
                </a:extLst>
              </a:tr>
              <a:tr h="510766">
                <a:tc>
                  <a:txBody>
                    <a:bodyPr/>
                    <a:lstStyle/>
                    <a:p>
                      <a:r>
                        <a:rPr lang="en-GB" sz="1200" cap="none" spc="0">
                          <a:solidFill>
                            <a:schemeClr val="tx1"/>
                          </a:solidFill>
                          <a:latin typeface="Arial" panose="020B0604020202020204" pitchFamily="34" charset="0"/>
                          <a:cs typeface="Arial" panose="020B0604020202020204" pitchFamily="34" charset="0"/>
                        </a:rPr>
                        <a:t>Sedentary office job </a:t>
                      </a:r>
                    </a:p>
                  </a:txBody>
                  <a:tcPr marL="76205" marR="39865" marT="58619" marB="586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200" cap="none" spc="0">
                          <a:solidFill>
                            <a:schemeClr val="tx1"/>
                          </a:solidFill>
                          <a:latin typeface="Arial" panose="020B0604020202020204" pitchFamily="34" charset="0"/>
                          <a:cs typeface="Arial" panose="020B0604020202020204" pitchFamily="34" charset="0"/>
                        </a:rPr>
                        <a:t>Low physically activity reduces insulin sensitivity </a:t>
                      </a:r>
                    </a:p>
                  </a:txBody>
                  <a:tcPr marL="76205" marR="39865" marT="58619" marB="58619">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200" cap="none" spc="0" dirty="0">
                          <a:solidFill>
                            <a:schemeClr val="tx1"/>
                          </a:solidFill>
                          <a:latin typeface="Arial" panose="020B0604020202020204" pitchFamily="34" charset="0"/>
                          <a:cs typeface="Arial" panose="020B0604020202020204" pitchFamily="34" charset="0"/>
                        </a:rPr>
                        <a:t>Increase physical activity </a:t>
                      </a:r>
                    </a:p>
                  </a:txBody>
                  <a:tcPr marL="76205" marR="39865" marT="58619" marB="58619">
                    <a:lnL w="19050" cap="flat" cmpd="sng" algn="ctr">
                      <a:solidFill>
                        <a:schemeClr val="tx1"/>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08608369"/>
                  </a:ext>
                </a:extLst>
              </a:tr>
              <a:tr h="510766">
                <a:tc>
                  <a:txBody>
                    <a:bodyPr/>
                    <a:lstStyle/>
                    <a:p>
                      <a:r>
                        <a:rPr lang="en-GB" sz="1200" cap="none" spc="0">
                          <a:solidFill>
                            <a:schemeClr val="tx1"/>
                          </a:solidFill>
                          <a:latin typeface="Arial" panose="020B0604020202020204" pitchFamily="34" charset="0"/>
                          <a:cs typeface="Arial" panose="020B0604020202020204" pitchFamily="34" charset="0"/>
                        </a:rPr>
                        <a:t>Poor sleep </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r>
                        <a:rPr lang="en-GB" sz="1200" cap="none" spc="0">
                          <a:solidFill>
                            <a:schemeClr val="tx1"/>
                          </a:solidFill>
                          <a:latin typeface="Arial" panose="020B0604020202020204" pitchFamily="34" charset="0"/>
                          <a:cs typeface="Arial" panose="020B0604020202020204" pitchFamily="34" charset="0"/>
                        </a:rPr>
                        <a:t>Makes blood glucose control more difficult </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tc>
                  <a:txBody>
                    <a:bodyPr/>
                    <a:lstStyle/>
                    <a:p>
                      <a:r>
                        <a:rPr lang="en-GB" sz="1200" cap="none" spc="0" dirty="0">
                          <a:solidFill>
                            <a:schemeClr val="tx1"/>
                          </a:solidFill>
                          <a:latin typeface="Arial" panose="020B0604020202020204" pitchFamily="34" charset="0"/>
                          <a:cs typeface="Arial" panose="020B0604020202020204" pitchFamily="34" charset="0"/>
                        </a:rPr>
                        <a:t>Improve sleep habits </a:t>
                      </a:r>
                    </a:p>
                  </a:txBody>
                  <a:tcPr marL="76205" marR="39865" marT="58619" marB="58619">
                    <a:lnL w="19050" cap="flat" cmpd="sng" algn="ctr">
                      <a:solidFill>
                        <a:schemeClr val="tx1"/>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755506693"/>
                  </a:ext>
                </a:extLst>
              </a:tr>
            </a:tbl>
          </a:graphicData>
        </a:graphic>
      </p:graphicFrame>
      <p:pic>
        <p:nvPicPr>
          <p:cNvPr id="5" name="Audio 4">
            <a:hlinkClick r:id="" action="ppaction://media"/>
            <a:extLst>
              <a:ext uri="{FF2B5EF4-FFF2-40B4-BE49-F238E27FC236}">
                <a16:creationId xmlns:a16="http://schemas.microsoft.com/office/drawing/2014/main" id="{5B6B9275-8756-8087-2A2D-361EEA15D2F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0297721"/>
      </p:ext>
    </p:extLst>
  </p:cSld>
  <p:clrMapOvr>
    <a:masterClrMapping/>
  </p:clrMapOvr>
  <mc:AlternateContent xmlns:mc="http://schemas.openxmlformats.org/markup-compatibility/2006">
    <mc:Choice xmlns:p14="http://schemas.microsoft.com/office/powerpoint/2010/main" Requires="p14">
      <p:transition spd="slow" p14:dur="2000" advTm="154080"/>
    </mc:Choice>
    <mc:Fallback>
      <p:transition spd="slow" advTm="154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5F986-2DED-81C3-F2E8-E1B0F404A54E}"/>
              </a:ext>
            </a:extLst>
          </p:cNvPr>
          <p:cNvSpPr>
            <a:spLocks noGrp="1"/>
          </p:cNvSpPr>
          <p:nvPr>
            <p:ph type="title"/>
          </p:nvPr>
        </p:nvSpPr>
        <p:spPr>
          <a:xfrm>
            <a:off x="793662" y="386930"/>
            <a:ext cx="10066122" cy="1298448"/>
          </a:xfrm>
        </p:spPr>
        <p:txBody>
          <a:bodyPr anchor="b">
            <a:normAutofit/>
          </a:bodyPr>
          <a:lstStyle/>
          <a:p>
            <a:r>
              <a:rPr lang="en-GB" sz="4800" b="1">
                <a:latin typeface="Arial" panose="020B0604020202020204" pitchFamily="34" charset="0"/>
                <a:cs typeface="Arial" panose="020B0604020202020204" pitchFamily="34" charset="0"/>
              </a:rPr>
              <a:t>Recommendation</a:t>
            </a:r>
          </a:p>
        </p:txBody>
      </p:sp>
      <p:sp>
        <p:nvSpPr>
          <p:cNvPr id="54" name="Rectangle 5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CCC1B3-D1A2-4723-9466-82D3723B655A}"/>
              </a:ext>
            </a:extLst>
          </p:cNvPr>
          <p:cNvSpPr>
            <a:spLocks noGrp="1"/>
          </p:cNvSpPr>
          <p:nvPr>
            <p:ph idx="1"/>
          </p:nvPr>
        </p:nvSpPr>
        <p:spPr>
          <a:xfrm>
            <a:off x="496918" y="2253748"/>
            <a:ext cx="5630067" cy="4166651"/>
          </a:xfrm>
        </p:spPr>
        <p:txBody>
          <a:bodyPr anchor="ctr">
            <a:noAutofit/>
          </a:bodyPr>
          <a:lstStyle/>
          <a:p>
            <a:pPr marL="0" indent="0">
              <a:buNone/>
            </a:pPr>
            <a:r>
              <a:rPr lang="en-GB" sz="1600" dirty="0">
                <a:latin typeface="Arial" panose="020B0604020202020204" pitchFamily="34" charset="0"/>
                <a:cs typeface="Arial" panose="020B0604020202020204" pitchFamily="34" charset="0"/>
              </a:rPr>
              <a:t>Recommendations include that Sarah should continue to take her medication as prescribed and attend regular appointments with her GP and diabetes nurse. She should improve her diet (eating a more balanced diet and reducing snacking), stop smoking, increase physical activity, lose weight and get 7–9 hours of sleep per night to improve blood glucose control and reduce the risk of complications. </a:t>
            </a:r>
          </a:p>
          <a:p>
            <a:pPr marL="0" indent="0">
              <a:buNone/>
            </a:pPr>
            <a:r>
              <a:rPr lang="en-GB" sz="1600" dirty="0">
                <a:latin typeface="Arial" panose="020B0604020202020204" pitchFamily="34" charset="0"/>
                <a:cs typeface="Arial" panose="020B0604020202020204" pitchFamily="34" charset="0"/>
              </a:rPr>
              <a:t>These recommendations are supported by NHS and NICE guidelines (NG28), which emphasise individualised care, regular monitoring of HbA1c, blood pressure, weight and annual eye and foot examinations. Ongoing support from her husband, family, GP, diabetes nurse and dietitian will help her to manage her condition, adopt a healthier lifestyle and improve her long-term health and quality of life (NICE, 2015). </a:t>
            </a:r>
          </a:p>
        </p:txBody>
      </p:sp>
      <p:pic>
        <p:nvPicPr>
          <p:cNvPr id="40" name="Picture 40" descr="Woman walking outdoors with healthy food, illustrating recommended lifestyle changes"/>
          <p:cNvPicPr>
            <a:picLocks noChangeAspect="1"/>
          </p:cNvPicPr>
          <p:nvPr/>
        </p:nvPicPr>
        <p:blipFill>
          <a:blip r:embed="rId5"/>
          <a:srcRect b="303"/>
          <a:stretch>
            <a:fillRect/>
          </a:stretch>
        </p:blipFill>
        <p:spPr>
          <a:xfrm>
            <a:off x="6623904" y="2484255"/>
            <a:ext cx="3725533" cy="3714244"/>
          </a:xfrm>
          <a:prstGeom prst="rect">
            <a:avLst/>
          </a:prstGeom>
        </p:spPr>
      </p:pic>
      <p:sp>
        <p:nvSpPr>
          <p:cNvPr id="58" name="Rectangle 5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Audio 4">
            <a:hlinkClick r:id="" action="ppaction://media"/>
            <a:extLst>
              <a:ext uri="{FF2B5EF4-FFF2-40B4-BE49-F238E27FC236}">
                <a16:creationId xmlns:a16="http://schemas.microsoft.com/office/drawing/2014/main" id="{923553CB-6E6E-2470-055F-7F506672F72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79274772"/>
      </p:ext>
    </p:extLst>
  </p:cSld>
  <p:clrMapOvr>
    <a:masterClrMapping/>
  </p:clrMapOvr>
  <mc:AlternateContent xmlns:mc="http://schemas.openxmlformats.org/markup-compatibility/2006">
    <mc:Choice xmlns:p14="http://schemas.microsoft.com/office/powerpoint/2010/main" Requires="p14">
      <p:transition spd="slow" p14:dur="2000" advTm="114328"/>
    </mc:Choice>
    <mc:Fallback>
      <p:transition spd="slow" advTm="1143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FC7CA3-E337-703A-A669-15E0E2A75075}"/>
              </a:ext>
            </a:extLst>
          </p:cNvPr>
          <p:cNvSpPr>
            <a:spLocks noGrp="1"/>
          </p:cNvSpPr>
          <p:nvPr>
            <p:ph type="title"/>
          </p:nvPr>
        </p:nvSpPr>
        <p:spPr>
          <a:xfrm>
            <a:off x="793662" y="386930"/>
            <a:ext cx="10066122" cy="1298448"/>
          </a:xfrm>
        </p:spPr>
        <p:txBody>
          <a:bodyPr anchor="b">
            <a:normAutofit/>
          </a:bodyPr>
          <a:lstStyle/>
          <a:p>
            <a:r>
              <a:rPr lang="en-GB" sz="4800" b="1">
                <a:latin typeface="Arial" panose="020B0604020202020204" pitchFamily="34" charset="0"/>
                <a:cs typeface="Arial" panose="020B0604020202020204" pitchFamily="34" charset="0"/>
              </a:rPr>
              <a:t>Conclusion</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7831D-C1AD-D2EA-7AE5-103A785BB1D6}"/>
              </a:ext>
            </a:extLst>
          </p:cNvPr>
          <p:cNvSpPr>
            <a:spLocks noGrp="1"/>
          </p:cNvSpPr>
          <p:nvPr>
            <p:ph idx="1"/>
          </p:nvPr>
        </p:nvSpPr>
        <p:spPr>
          <a:xfrm>
            <a:off x="174282" y="2599509"/>
            <a:ext cx="5649144" cy="3639450"/>
          </a:xfrm>
        </p:spPr>
        <p:txBody>
          <a:bodyPr anchor="ctr">
            <a:normAutofit/>
          </a:bodyPr>
          <a:lstStyle/>
          <a:p>
            <a:pPr marL="0" indent="0">
              <a:buNone/>
            </a:pPr>
            <a:r>
              <a:rPr lang="en-GB" sz="1700" dirty="0">
                <a:latin typeface="Arial" panose="020B0604020202020204" pitchFamily="34" charset="0"/>
                <a:cs typeface="Arial" panose="020B0604020202020204" pitchFamily="34" charset="0"/>
              </a:rPr>
              <a:t>Sara’s case shows that managing type 2 diabetes involves more than medication alone. Her diet, physical activities, smoking, sleep and family history can all influence her health and increase the risk of complications. A personalised care plan support Sara in making realistic lifestyle changes and managing her condition effectively. Regular monitoring, healthcare appointments and clear communication are also important. A person – centred approach is important because it respects her choices, needs and independence. With support from healthcare professionals, Sara can reduce the risk of complication and improve her quality life. </a:t>
            </a:r>
          </a:p>
        </p:txBody>
      </p:sp>
      <p:pic>
        <p:nvPicPr>
          <p:cNvPr id="5" name="Picture 4">
            <a:extLst>
              <a:ext uri="{FF2B5EF4-FFF2-40B4-BE49-F238E27FC236}">
                <a16:creationId xmlns:a16="http://schemas.microsoft.com/office/drawing/2014/main" id="{7D68F2AF-51E8-A8C7-2DD0-DBCEEEC58231}"/>
              </a:ext>
            </a:extLst>
          </p:cNvPr>
          <p:cNvPicPr>
            <a:picLocks noChangeAspect="1"/>
          </p:cNvPicPr>
          <p:nvPr/>
        </p:nvPicPr>
        <p:blipFill>
          <a:blip r:embed="rId4"/>
          <a:stretch>
            <a:fillRect/>
          </a:stretch>
        </p:blipFill>
        <p:spPr>
          <a:xfrm>
            <a:off x="5911532" y="2892862"/>
            <a:ext cx="5150277" cy="2897030"/>
          </a:xfrm>
          <a:prstGeom prst="rect">
            <a:avLst/>
          </a:prstGeom>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03A03D8-6217-36AF-E156-06FF32F15439}"/>
              </a:ext>
            </a:extLst>
          </p:cNvPr>
          <p:cNvSpPr txBox="1"/>
          <p:nvPr/>
        </p:nvSpPr>
        <p:spPr>
          <a:xfrm>
            <a:off x="5911532" y="5500189"/>
            <a:ext cx="5150277" cy="289703"/>
          </a:xfrm>
          <a:prstGeom prst="rect">
            <a:avLst/>
          </a:prstGeom>
          <a:solidFill>
            <a:srgbClr val="000000">
              <a:alpha val="50000"/>
            </a:srgbClr>
          </a:solidFill>
          <a:ln>
            <a:noFill/>
          </a:ln>
        </p:spPr>
        <p:txBody>
          <a:bodyPr wrap="square" rtlCol="0">
            <a:noAutofit/>
          </a:bodyPr>
          <a:lstStyle/>
          <a:p>
            <a:pPr algn="ctr">
              <a:spcAft>
                <a:spcPts val="600"/>
              </a:spcAft>
            </a:pPr>
            <a:r>
              <a:rPr lang="en-GB" sz="1100">
                <a:solidFill>
                  <a:srgbClr val="FFFFFF"/>
                </a:solidFill>
              </a:rPr>
              <a:t>Available at: https://www.horizonhomessupportedliving.co.uk/</a:t>
            </a:r>
          </a:p>
        </p:txBody>
      </p:sp>
      <p:pic>
        <p:nvPicPr>
          <p:cNvPr id="7" name="Audio 6">
            <a:hlinkClick r:id="" action="ppaction://media"/>
            <a:extLst>
              <a:ext uri="{FF2B5EF4-FFF2-40B4-BE49-F238E27FC236}">
                <a16:creationId xmlns:a16="http://schemas.microsoft.com/office/drawing/2014/main" id="{FA2FAB1A-BDB8-E329-068C-FAB749DD48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1501130"/>
      </p:ext>
    </p:extLst>
  </p:cSld>
  <p:clrMapOvr>
    <a:masterClrMapping/>
  </p:clrMapOvr>
  <mc:AlternateContent xmlns:mc="http://schemas.openxmlformats.org/markup-compatibility/2006">
    <mc:Choice xmlns:p14="http://schemas.microsoft.com/office/powerpoint/2010/main" Requires="p14">
      <p:transition spd="slow" p14:dur="2000" advTm="51235"/>
    </mc:Choice>
    <mc:Fallback>
      <p:transition spd="slow" advTm="51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B08C9F-986F-B872-26BA-12A685D94829}"/>
              </a:ext>
            </a:extLst>
          </p:cNvPr>
          <p:cNvSpPr>
            <a:spLocks noGrp="1"/>
          </p:cNvSpPr>
          <p:nvPr>
            <p:ph type="title"/>
          </p:nvPr>
        </p:nvSpPr>
        <p:spPr>
          <a:xfrm>
            <a:off x="1043631" y="809898"/>
            <a:ext cx="9942716" cy="1554480"/>
          </a:xfrm>
        </p:spPr>
        <p:txBody>
          <a:bodyPr anchor="ctr">
            <a:normAutofit/>
          </a:bodyPr>
          <a:lstStyle/>
          <a:p>
            <a:r>
              <a:rPr lang="en-GB" sz="4800" b="1">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8DC815C7-D79D-D0B0-EC45-FBEA810A344B}"/>
              </a:ext>
            </a:extLst>
          </p:cNvPr>
          <p:cNvSpPr>
            <a:spLocks noGrp="1"/>
          </p:cNvSpPr>
          <p:nvPr>
            <p:ph idx="1"/>
          </p:nvPr>
        </p:nvSpPr>
        <p:spPr>
          <a:xfrm>
            <a:off x="1045028" y="2560321"/>
            <a:ext cx="9941319" cy="4396055"/>
          </a:xfrm>
        </p:spPr>
        <p:txBody>
          <a:bodyPr anchor="ctr">
            <a:normAutofit/>
          </a:bodyPr>
          <a:lstStyle/>
          <a:p>
            <a:pPr marL="0" indent="0">
              <a:buNone/>
            </a:pPr>
            <a:r>
              <a:rPr lang="en-GB" sz="1800" dirty="0">
                <a:latin typeface="Arial" panose="020B0604020202020204" pitchFamily="34" charset="0"/>
                <a:cs typeface="Arial" panose="020B0604020202020204" pitchFamily="34" charset="0"/>
              </a:rPr>
              <a:t>WHO (2024) Diabetes. Availabvle at: </a:t>
            </a:r>
            <a:r>
              <a:rPr lang="en-GB" sz="1800" dirty="0">
                <a:latin typeface="Arial" panose="020B0604020202020204" pitchFamily="34" charset="0"/>
                <a:cs typeface="Arial" panose="020B0604020202020204" pitchFamily="34" charset="0"/>
                <a:hlinkClick r:id="rId4"/>
              </a:rPr>
              <a:t>https://www.who.int/news-room/fact-sheets/detail/diabetes</a:t>
            </a:r>
            <a:r>
              <a:rPr lang="en-GB" sz="1800" dirty="0">
                <a:latin typeface="Arial" panose="020B0604020202020204" pitchFamily="34" charset="0"/>
                <a:cs typeface="Arial" panose="020B0604020202020204" pitchFamily="34" charset="0"/>
              </a:rPr>
              <a:t> (Accessed 6th August 2026) </a:t>
            </a:r>
          </a:p>
          <a:p>
            <a:pPr marL="0" indent="0">
              <a:buNone/>
            </a:pPr>
            <a:r>
              <a:rPr lang="en-GB" sz="1800" dirty="0">
                <a:latin typeface="Arial" panose="020B0604020202020204" pitchFamily="34" charset="0"/>
                <a:cs typeface="Arial" panose="020B0604020202020204" pitchFamily="34" charset="0"/>
              </a:rPr>
              <a:t>Radka S. (2022) Diabetes and its Effect on Every System in the Body. Available at: </a:t>
            </a:r>
            <a:r>
              <a:rPr lang="en-GB" sz="1800" dirty="0">
                <a:latin typeface="Arial" panose="020B0604020202020204" pitchFamily="34" charset="0"/>
                <a:cs typeface="Arial" panose="020B0604020202020204" pitchFamily="34" charset="0"/>
                <a:hlinkClick r:id="rId5"/>
              </a:rPr>
              <a:t>https://diabetes-m.com/files/Diabetes-M-Body-Systems-Effect-Whitepaper.pdf</a:t>
            </a:r>
            <a:r>
              <a:rPr lang="en-GB" sz="1800" dirty="0">
                <a:latin typeface="Arial" panose="020B0604020202020204" pitchFamily="34" charset="0"/>
                <a:cs typeface="Arial" panose="020B0604020202020204" pitchFamily="34" charset="0"/>
              </a:rPr>
              <a:t> (Accessed 6th August 2026) </a:t>
            </a:r>
          </a:p>
          <a:p>
            <a:pPr marL="0" indent="0">
              <a:buNone/>
            </a:pPr>
            <a:r>
              <a:rPr lang="en-GB" sz="1800" dirty="0">
                <a:latin typeface="Arial" panose="020B0604020202020204" pitchFamily="34" charset="0"/>
                <a:cs typeface="Arial" panose="020B0604020202020204" pitchFamily="34" charset="0"/>
              </a:rPr>
              <a:t>NHS (2025) Type 2 diabetes. Available at: </a:t>
            </a:r>
            <a:r>
              <a:rPr lang="en-GB" sz="1800" dirty="0">
                <a:latin typeface="Arial" panose="020B0604020202020204" pitchFamily="34" charset="0"/>
                <a:cs typeface="Arial" panose="020B0604020202020204" pitchFamily="34" charset="0"/>
                <a:hlinkClick r:id="rId6"/>
              </a:rPr>
              <a:t>https://www.nhs.uk/conditions/type-2-diabetes/</a:t>
            </a:r>
            <a:r>
              <a:rPr lang="en-GB" sz="1800" dirty="0">
                <a:latin typeface="Arial" panose="020B0604020202020204" pitchFamily="34" charset="0"/>
                <a:cs typeface="Arial" panose="020B0604020202020204" pitchFamily="34" charset="0"/>
              </a:rPr>
              <a:t> (Accessed 6</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August 2026) </a:t>
            </a:r>
          </a:p>
          <a:p>
            <a:pPr marL="0" indent="0">
              <a:buNone/>
            </a:pPr>
            <a:r>
              <a:rPr lang="en-GB" sz="1800" dirty="0">
                <a:latin typeface="Arial" panose="020B0604020202020204" pitchFamily="34" charset="0"/>
                <a:cs typeface="Arial" panose="020B0604020202020204" pitchFamily="34" charset="0"/>
              </a:rPr>
              <a:t>NICE (2026) Type 2 diabetes in adults: management. Available at: </a:t>
            </a:r>
            <a:r>
              <a:rPr lang="en-GB" sz="1800" dirty="0">
                <a:latin typeface="Arial" panose="020B0604020202020204" pitchFamily="34" charset="0"/>
                <a:cs typeface="Arial" panose="020B0604020202020204" pitchFamily="34" charset="0"/>
                <a:hlinkClick r:id="rId7"/>
              </a:rPr>
              <a:t>https://www.nice.org.uk/guidance/ng28?utm_source=copilot.com</a:t>
            </a:r>
            <a:r>
              <a:rPr lang="en-GB" sz="1800" dirty="0">
                <a:latin typeface="Arial" panose="020B0604020202020204" pitchFamily="34" charset="0"/>
                <a:cs typeface="Arial" panose="020B0604020202020204" pitchFamily="34" charset="0"/>
              </a:rPr>
              <a:t> (Accessed 7</a:t>
            </a:r>
            <a:r>
              <a:rPr lang="en-GB" sz="1800" baseline="30000" dirty="0">
                <a:latin typeface="Arial" panose="020B0604020202020204" pitchFamily="34" charset="0"/>
                <a:cs typeface="Arial" panose="020B0604020202020204" pitchFamily="34" charset="0"/>
              </a:rPr>
              <a:t>th</a:t>
            </a:r>
            <a:r>
              <a:rPr lang="en-GB" sz="1800" dirty="0">
                <a:latin typeface="Arial" panose="020B0604020202020204" pitchFamily="34" charset="0"/>
                <a:cs typeface="Arial" panose="020B0604020202020204" pitchFamily="34" charset="0"/>
              </a:rPr>
              <a:t> August 2026) </a:t>
            </a:r>
          </a:p>
          <a:p>
            <a:pPr marL="0" indent="0">
              <a:buNone/>
            </a:pPr>
            <a:r>
              <a:rPr lang="en-GB" sz="1800" dirty="0">
                <a:latin typeface="Arial" panose="020B0604020202020204" pitchFamily="34" charset="0"/>
                <a:cs typeface="Arial" panose="020B0604020202020204" pitchFamily="34" charset="0"/>
              </a:rPr>
              <a:t>GOV UK (2023) NHS Constitution for England. Available at: </a:t>
            </a:r>
            <a:r>
              <a:rPr lang="en-GB" sz="1800" dirty="0">
                <a:latin typeface="Arial" panose="020B0604020202020204" pitchFamily="34" charset="0"/>
                <a:cs typeface="Arial" panose="020B0604020202020204" pitchFamily="34" charset="0"/>
                <a:hlinkClick r:id="rId8"/>
              </a:rPr>
              <a:t>https://www.gov.uk/government/publications/the-nhs-constitution-for-england</a:t>
            </a:r>
            <a:r>
              <a:rPr lang="en-GB" sz="1800" dirty="0">
                <a:latin typeface="Arial" panose="020B0604020202020204" pitchFamily="34" charset="0"/>
                <a:cs typeface="Arial" panose="020B0604020202020204" pitchFamily="34" charset="0"/>
              </a:rPr>
              <a:t> (Accessed 7th August 2026) </a:t>
            </a:r>
          </a:p>
          <a:p>
            <a:pPr marL="0" indent="0">
              <a:buNone/>
            </a:pPr>
            <a:endParaRPr lang="en-GB" sz="1800" dirty="0">
              <a:latin typeface="Arial" panose="020B0604020202020204" pitchFamily="34" charset="0"/>
              <a:cs typeface="Arial" panose="020B0604020202020204" pitchFamily="34" charset="0"/>
            </a:endParaRPr>
          </a:p>
          <a:p>
            <a:pPr marL="0" indent="0">
              <a:buNone/>
            </a:pPr>
            <a:endParaRPr lang="en-GB" sz="1500" dirty="0">
              <a:latin typeface="Arial" panose="020B0604020202020204" pitchFamily="34" charset="0"/>
              <a:cs typeface="Arial" panose="020B0604020202020204" pitchFamily="34"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DA5A9983-2AE5-317A-067F-E062FC3A032A}"/>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46827343"/>
      </p:ext>
    </p:extLst>
  </p:cSld>
  <p:clrMapOvr>
    <a:masterClrMapping/>
  </p:clrMapOvr>
  <mc:AlternateContent xmlns:mc="http://schemas.openxmlformats.org/markup-compatibility/2006">
    <mc:Choice xmlns:p14="http://schemas.microsoft.com/office/powerpoint/2010/main" Requires="p14">
      <p:transition spd="slow" p14:dur="2000" advTm="8227"/>
    </mc:Choice>
    <mc:Fallback>
      <p:transition spd="slow" advTm="82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324</TotalTime>
  <Words>1455</Words>
  <Application>Microsoft Office PowerPoint</Application>
  <PresentationFormat>Widescreen</PresentationFormat>
  <Paragraphs>121</Paragraphs>
  <Slides>11</Slides>
  <Notes>2</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BMHP5032 Introduction to Physiology  Component 2 – Presentation  Care Plan – Diabetes  </vt:lpstr>
      <vt:lpstr>Introduction</vt:lpstr>
      <vt:lpstr>Information about person</vt:lpstr>
      <vt:lpstr>Anatomy and Physiology</vt:lpstr>
      <vt:lpstr>Care Plan 1/3 (Lifestyle and Health Behaviour) </vt:lpstr>
      <vt:lpstr>Care Plan 2/3 (Everyday routines)</vt:lpstr>
      <vt:lpstr>Care Plan 3/3 (Communication and Ethical Considerations) </vt:lpstr>
      <vt:lpstr>Risk Factors</vt:lpstr>
      <vt:lpstr>Recommendation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Oleksandr Danylevskyi</dc:creator>
  <cp:lastModifiedBy>Oleksandr Danylevskyi</cp:lastModifiedBy>
  <cp:revision>23</cp:revision>
  <dcterms:created xsi:type="dcterms:W3CDTF">2026-08-07T08:14:37Z</dcterms:created>
  <dcterms:modified xsi:type="dcterms:W3CDTF">2026-08-11T10:15:07Z</dcterms:modified>
</cp:coreProperties>
</file>