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tags/tag1.xml" ContentType="application/vnd.openxmlformats-officedocument.presentationml.tags+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tags/tag2.xml" ContentType="application/vnd.openxmlformats-officedocument.presentationml.tags+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758" r:id="rId1"/>
  </p:sldMasterIdLst>
  <p:notesMasterIdLst>
    <p:notesMasterId r:id="rId26"/>
  </p:notesMasterIdLst>
  <p:handoutMasterIdLst>
    <p:handoutMasterId r:id="rId27"/>
  </p:handoutMasterIdLst>
  <p:sldIdLst>
    <p:sldId id="326" r:id="rId2"/>
    <p:sldId id="259" r:id="rId3"/>
    <p:sldId id="260" r:id="rId4"/>
    <p:sldId id="261" r:id="rId5"/>
    <p:sldId id="262" r:id="rId6"/>
    <p:sldId id="263" r:id="rId7"/>
    <p:sldId id="264" r:id="rId8"/>
    <p:sldId id="265" r:id="rId9"/>
    <p:sldId id="270" r:id="rId10"/>
    <p:sldId id="271" r:id="rId11"/>
    <p:sldId id="272" r:id="rId12"/>
    <p:sldId id="273" r:id="rId13"/>
    <p:sldId id="276" r:id="rId14"/>
    <p:sldId id="277" r:id="rId15"/>
    <p:sldId id="278" r:id="rId16"/>
    <p:sldId id="279" r:id="rId17"/>
    <p:sldId id="283" r:id="rId18"/>
    <p:sldId id="287" r:id="rId19"/>
    <p:sldId id="399" r:id="rId20"/>
    <p:sldId id="297" r:id="rId21"/>
    <p:sldId id="303" r:id="rId22"/>
    <p:sldId id="322" r:id="rId23"/>
    <p:sldId id="327" r:id="rId24"/>
    <p:sldId id="312" r:id="rId25"/>
  </p:sldIdLst>
  <p:sldSz cx="9144000" cy="6858000" type="screen4x3"/>
  <p:notesSz cx="9372600" cy="7086600"/>
  <p:defaultTextStyle>
    <a:defPPr>
      <a:defRPr lang="en-US"/>
    </a:defPPr>
    <a:lvl1pPr algn="l" rtl="0" fontAlgn="base">
      <a:spcBef>
        <a:spcPct val="0"/>
      </a:spcBef>
      <a:spcAft>
        <a:spcPct val="0"/>
      </a:spcAft>
      <a:defRPr kern="1200">
        <a:solidFill>
          <a:schemeClr val="tx1"/>
        </a:solidFill>
        <a:latin typeface="Arial" charset="0"/>
        <a:ea typeface="+mn-ea"/>
        <a:cs typeface="Arial" charset="0"/>
      </a:defRPr>
    </a:lvl1pPr>
    <a:lvl2pPr marL="457200" algn="l" rtl="0" fontAlgn="base">
      <a:spcBef>
        <a:spcPct val="0"/>
      </a:spcBef>
      <a:spcAft>
        <a:spcPct val="0"/>
      </a:spcAft>
      <a:defRPr kern="1200">
        <a:solidFill>
          <a:schemeClr val="tx1"/>
        </a:solidFill>
        <a:latin typeface="Arial" charset="0"/>
        <a:ea typeface="+mn-ea"/>
        <a:cs typeface="Arial" charset="0"/>
      </a:defRPr>
    </a:lvl2pPr>
    <a:lvl3pPr marL="914400" algn="l" rtl="0" fontAlgn="base">
      <a:spcBef>
        <a:spcPct val="0"/>
      </a:spcBef>
      <a:spcAft>
        <a:spcPct val="0"/>
      </a:spcAft>
      <a:defRPr kern="1200">
        <a:solidFill>
          <a:schemeClr val="tx1"/>
        </a:solidFill>
        <a:latin typeface="Arial" charset="0"/>
        <a:ea typeface="+mn-ea"/>
        <a:cs typeface="Arial" charset="0"/>
      </a:defRPr>
    </a:lvl3pPr>
    <a:lvl4pPr marL="1371600" algn="l" rtl="0" fontAlgn="base">
      <a:spcBef>
        <a:spcPct val="0"/>
      </a:spcBef>
      <a:spcAft>
        <a:spcPct val="0"/>
      </a:spcAft>
      <a:defRPr kern="1200">
        <a:solidFill>
          <a:schemeClr val="tx1"/>
        </a:solidFill>
        <a:latin typeface="Arial" charset="0"/>
        <a:ea typeface="+mn-ea"/>
        <a:cs typeface="Arial" charset="0"/>
      </a:defRPr>
    </a:lvl4pPr>
    <a:lvl5pPr marL="1828800" algn="l" rtl="0" fontAlgn="base">
      <a:spcBef>
        <a:spcPct val="0"/>
      </a:spcBef>
      <a:spcAft>
        <a:spcPct val="0"/>
      </a:spcAft>
      <a:defRPr kern="1200">
        <a:solidFill>
          <a:schemeClr val="tx1"/>
        </a:solidFill>
        <a:latin typeface="Arial" charset="0"/>
        <a:ea typeface="+mn-ea"/>
        <a:cs typeface="Arial" charset="0"/>
      </a:defRPr>
    </a:lvl5pPr>
    <a:lvl6pPr marL="2286000" algn="l" defTabSz="914400" rtl="0" eaLnBrk="1" latinLnBrk="0" hangingPunct="1">
      <a:defRPr kern="1200">
        <a:solidFill>
          <a:schemeClr val="tx1"/>
        </a:solidFill>
        <a:latin typeface="Arial" charset="0"/>
        <a:ea typeface="+mn-ea"/>
        <a:cs typeface="Arial" charset="0"/>
      </a:defRPr>
    </a:lvl6pPr>
    <a:lvl7pPr marL="2743200" algn="l" defTabSz="914400" rtl="0" eaLnBrk="1" latinLnBrk="0" hangingPunct="1">
      <a:defRPr kern="1200">
        <a:solidFill>
          <a:schemeClr val="tx1"/>
        </a:solidFill>
        <a:latin typeface="Arial" charset="0"/>
        <a:ea typeface="+mn-ea"/>
        <a:cs typeface="Arial" charset="0"/>
      </a:defRPr>
    </a:lvl7pPr>
    <a:lvl8pPr marL="3200400" algn="l" defTabSz="914400" rtl="0" eaLnBrk="1" latinLnBrk="0" hangingPunct="1">
      <a:defRPr kern="1200">
        <a:solidFill>
          <a:schemeClr val="tx1"/>
        </a:solidFill>
        <a:latin typeface="Arial" charset="0"/>
        <a:ea typeface="+mn-ea"/>
        <a:cs typeface="Arial" charset="0"/>
      </a:defRPr>
    </a:lvl8pPr>
    <a:lvl9pPr marL="3657600" algn="l" defTabSz="914400" rtl="0" eaLnBrk="1" latinLnBrk="0" hangingPunct="1">
      <a:defRPr kern="1200">
        <a:solidFill>
          <a:schemeClr val="tx1"/>
        </a:solidFill>
        <a:latin typeface="Arial" charset="0"/>
        <a:ea typeface="+mn-ea"/>
        <a:cs typeface="Arial"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Nanette Stillwell" initials="NBS" lastIdx="5" clrIdx="0"/>
  <p:cmAuthor id="1" name="Gerald Titchener" initials="GT" lastIdx="1" clrIdx="1"/>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364162"/>
    <a:srgbClr val="1B70A5"/>
    <a:srgbClr val="FFFFFF"/>
    <a:srgbClr val="96CDEE"/>
    <a:srgbClr val="0F3F5D"/>
    <a:srgbClr val="01773A"/>
    <a:srgbClr val="156B13"/>
    <a:srgbClr val="008000"/>
    <a:srgbClr val="F20000"/>
    <a:srgbClr val="66CC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2721" autoAdjust="0"/>
    <p:restoredTop sz="93462" autoAdjust="0"/>
  </p:normalViewPr>
  <p:slideViewPr>
    <p:cSldViewPr>
      <p:cViewPr varScale="1">
        <p:scale>
          <a:sx n="102" d="100"/>
          <a:sy n="102" d="100"/>
        </p:scale>
        <p:origin x="2052" y="318"/>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66" d="100"/>
        <a:sy n="66" d="100"/>
      </p:scale>
      <p:origin x="0" y="0"/>
    </p:cViewPr>
  </p:sorter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commentAuthors" Target="commentAuthor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handoutMaster" Target="handoutMasters/handoutMaster1.xml"/><Relationship Id="rId30"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4061460" cy="354330"/>
          </a:xfrm>
          <a:prstGeom prst="rect">
            <a:avLst/>
          </a:prstGeom>
        </p:spPr>
        <p:txBody>
          <a:bodyPr vert="horz" lIns="94046" tIns="47023" rIns="94046" bIns="47023" rtlCol="0"/>
          <a:lstStyle>
            <a:lvl1pPr algn="l">
              <a:defRPr sz="1200"/>
            </a:lvl1pPr>
          </a:lstStyle>
          <a:p>
            <a:endParaRPr lang="en-US"/>
          </a:p>
        </p:txBody>
      </p:sp>
      <p:sp>
        <p:nvSpPr>
          <p:cNvPr id="3" name="Date Placeholder 2"/>
          <p:cNvSpPr>
            <a:spLocks noGrp="1"/>
          </p:cNvSpPr>
          <p:nvPr>
            <p:ph type="dt" sz="quarter" idx="1"/>
          </p:nvPr>
        </p:nvSpPr>
        <p:spPr>
          <a:xfrm>
            <a:off x="5308971" y="0"/>
            <a:ext cx="4061460" cy="354330"/>
          </a:xfrm>
          <a:prstGeom prst="rect">
            <a:avLst/>
          </a:prstGeom>
        </p:spPr>
        <p:txBody>
          <a:bodyPr vert="horz" lIns="94046" tIns="47023" rIns="94046" bIns="47023" rtlCol="0"/>
          <a:lstStyle>
            <a:lvl1pPr algn="r">
              <a:defRPr sz="1200"/>
            </a:lvl1pPr>
          </a:lstStyle>
          <a:p>
            <a:fld id="{4EE4060F-EC6E-45B5-96F1-A60F0585115B}" type="datetimeFigureOut">
              <a:rPr lang="en-US" smtClean="0"/>
              <a:pPr/>
              <a:t>10/26/2025</a:t>
            </a:fld>
            <a:endParaRPr lang="en-US"/>
          </a:p>
        </p:txBody>
      </p:sp>
      <p:sp>
        <p:nvSpPr>
          <p:cNvPr id="4" name="Footer Placeholder 3"/>
          <p:cNvSpPr>
            <a:spLocks noGrp="1"/>
          </p:cNvSpPr>
          <p:nvPr>
            <p:ph type="ftr" sz="quarter" idx="2"/>
          </p:nvPr>
        </p:nvSpPr>
        <p:spPr>
          <a:xfrm>
            <a:off x="0" y="6731040"/>
            <a:ext cx="4061460" cy="354330"/>
          </a:xfrm>
          <a:prstGeom prst="rect">
            <a:avLst/>
          </a:prstGeom>
        </p:spPr>
        <p:txBody>
          <a:bodyPr vert="horz" lIns="94046" tIns="47023" rIns="94046" bIns="47023" rtlCol="0" anchor="b"/>
          <a:lstStyle>
            <a:lvl1pPr algn="l">
              <a:defRPr sz="1200"/>
            </a:lvl1pPr>
          </a:lstStyle>
          <a:p>
            <a:endParaRPr lang="en-US"/>
          </a:p>
        </p:txBody>
      </p:sp>
      <p:sp>
        <p:nvSpPr>
          <p:cNvPr id="5" name="Slide Number Placeholder 4"/>
          <p:cNvSpPr>
            <a:spLocks noGrp="1"/>
          </p:cNvSpPr>
          <p:nvPr>
            <p:ph type="sldNum" sz="quarter" idx="3"/>
          </p:nvPr>
        </p:nvSpPr>
        <p:spPr>
          <a:xfrm>
            <a:off x="5308971" y="6731040"/>
            <a:ext cx="4061460" cy="354330"/>
          </a:xfrm>
          <a:prstGeom prst="rect">
            <a:avLst/>
          </a:prstGeom>
        </p:spPr>
        <p:txBody>
          <a:bodyPr vert="horz" lIns="94046" tIns="47023" rIns="94046" bIns="47023" rtlCol="0" anchor="b"/>
          <a:lstStyle>
            <a:lvl1pPr algn="r">
              <a:defRPr sz="1200"/>
            </a:lvl1pPr>
          </a:lstStyle>
          <a:p>
            <a:fld id="{A987596C-5E44-4393-BE44-DB7D499825F1}" type="slidenum">
              <a:rPr lang="en-US" smtClean="0"/>
              <a:pPr/>
              <a:t>‹#›</a:t>
            </a:fld>
            <a:endParaRPr lang="en-US"/>
          </a:p>
        </p:txBody>
      </p:sp>
    </p:spTree>
    <p:extLst>
      <p:ext uri="{BB962C8B-B14F-4D97-AF65-F5344CB8AC3E}">
        <p14:creationId xmlns:p14="http://schemas.microsoft.com/office/powerpoint/2010/main" val="283420640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4061460" cy="354330"/>
          </a:xfrm>
          <a:prstGeom prst="rect">
            <a:avLst/>
          </a:prstGeom>
        </p:spPr>
        <p:txBody>
          <a:bodyPr vert="horz" lIns="94046" tIns="47023" rIns="94046" bIns="47023" rtlCol="0"/>
          <a:lstStyle>
            <a:lvl1pPr algn="l">
              <a:defRPr sz="1200"/>
            </a:lvl1pPr>
          </a:lstStyle>
          <a:p>
            <a:pPr>
              <a:defRPr/>
            </a:pPr>
            <a:endParaRPr lang="en-US" dirty="0"/>
          </a:p>
        </p:txBody>
      </p:sp>
      <p:sp>
        <p:nvSpPr>
          <p:cNvPr id="3" name="Date Placeholder 2"/>
          <p:cNvSpPr>
            <a:spLocks noGrp="1"/>
          </p:cNvSpPr>
          <p:nvPr>
            <p:ph type="dt" idx="1"/>
          </p:nvPr>
        </p:nvSpPr>
        <p:spPr>
          <a:xfrm>
            <a:off x="5308971" y="0"/>
            <a:ext cx="4061460" cy="354330"/>
          </a:xfrm>
          <a:prstGeom prst="rect">
            <a:avLst/>
          </a:prstGeom>
        </p:spPr>
        <p:txBody>
          <a:bodyPr vert="horz" lIns="94046" tIns="47023" rIns="94046" bIns="47023" rtlCol="0"/>
          <a:lstStyle>
            <a:lvl1pPr algn="r">
              <a:defRPr sz="1200"/>
            </a:lvl1pPr>
          </a:lstStyle>
          <a:p>
            <a:pPr>
              <a:defRPr/>
            </a:pPr>
            <a:fld id="{46950642-C6F2-4E46-90C1-0B12B643B3D7}" type="datetimeFigureOut">
              <a:rPr lang="en-US"/>
              <a:pPr>
                <a:defRPr/>
              </a:pPr>
              <a:t>10/26/2025</a:t>
            </a:fld>
            <a:endParaRPr lang="en-US" dirty="0"/>
          </a:p>
        </p:txBody>
      </p:sp>
      <p:sp>
        <p:nvSpPr>
          <p:cNvPr id="4" name="Slide Image Placeholder 3"/>
          <p:cNvSpPr>
            <a:spLocks noGrp="1" noRot="1" noChangeAspect="1"/>
          </p:cNvSpPr>
          <p:nvPr>
            <p:ph type="sldImg" idx="2"/>
          </p:nvPr>
        </p:nvSpPr>
        <p:spPr>
          <a:xfrm>
            <a:off x="2914650" y="531813"/>
            <a:ext cx="3543300" cy="2657475"/>
          </a:xfrm>
          <a:prstGeom prst="rect">
            <a:avLst/>
          </a:prstGeom>
          <a:noFill/>
          <a:ln w="12700">
            <a:solidFill>
              <a:prstClr val="black"/>
            </a:solidFill>
          </a:ln>
        </p:spPr>
        <p:txBody>
          <a:bodyPr vert="horz" lIns="94046" tIns="47023" rIns="94046" bIns="47023" rtlCol="0" anchor="ctr"/>
          <a:lstStyle/>
          <a:p>
            <a:pPr lvl="0"/>
            <a:endParaRPr lang="en-US" noProof="0" dirty="0"/>
          </a:p>
        </p:txBody>
      </p:sp>
      <p:sp>
        <p:nvSpPr>
          <p:cNvPr id="5" name="Notes Placeholder 4"/>
          <p:cNvSpPr>
            <a:spLocks noGrp="1"/>
          </p:cNvSpPr>
          <p:nvPr>
            <p:ph type="body" sz="quarter" idx="3"/>
          </p:nvPr>
        </p:nvSpPr>
        <p:spPr>
          <a:xfrm>
            <a:off x="937260" y="3366135"/>
            <a:ext cx="7498080" cy="3188970"/>
          </a:xfrm>
          <a:prstGeom prst="rect">
            <a:avLst/>
          </a:prstGeom>
        </p:spPr>
        <p:txBody>
          <a:bodyPr vert="horz" lIns="94046" tIns="47023" rIns="94046" bIns="47023" rtlCol="0">
            <a:normAutofit/>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6" name="Footer Placeholder 5"/>
          <p:cNvSpPr>
            <a:spLocks noGrp="1"/>
          </p:cNvSpPr>
          <p:nvPr>
            <p:ph type="ftr" sz="quarter" idx="4"/>
          </p:nvPr>
        </p:nvSpPr>
        <p:spPr>
          <a:xfrm>
            <a:off x="0" y="6731040"/>
            <a:ext cx="4061460" cy="354330"/>
          </a:xfrm>
          <a:prstGeom prst="rect">
            <a:avLst/>
          </a:prstGeom>
        </p:spPr>
        <p:txBody>
          <a:bodyPr vert="horz" lIns="94046" tIns="47023" rIns="94046" bIns="47023" rtlCol="0" anchor="b"/>
          <a:lstStyle>
            <a:lvl1pPr algn="l">
              <a:defRPr sz="1200"/>
            </a:lvl1pPr>
          </a:lstStyle>
          <a:p>
            <a:pPr>
              <a:defRPr/>
            </a:pPr>
            <a:endParaRPr lang="en-US" dirty="0"/>
          </a:p>
        </p:txBody>
      </p:sp>
      <p:sp>
        <p:nvSpPr>
          <p:cNvPr id="7" name="Slide Number Placeholder 6"/>
          <p:cNvSpPr>
            <a:spLocks noGrp="1"/>
          </p:cNvSpPr>
          <p:nvPr>
            <p:ph type="sldNum" sz="quarter" idx="5"/>
          </p:nvPr>
        </p:nvSpPr>
        <p:spPr>
          <a:xfrm>
            <a:off x="5308971" y="6731040"/>
            <a:ext cx="4061460" cy="354330"/>
          </a:xfrm>
          <a:prstGeom prst="rect">
            <a:avLst/>
          </a:prstGeom>
        </p:spPr>
        <p:txBody>
          <a:bodyPr vert="horz" lIns="94046" tIns="47023" rIns="94046" bIns="47023" rtlCol="0" anchor="b"/>
          <a:lstStyle>
            <a:lvl1pPr algn="r">
              <a:defRPr sz="1200"/>
            </a:lvl1pPr>
          </a:lstStyle>
          <a:p>
            <a:pPr>
              <a:defRPr/>
            </a:pPr>
            <a:fld id="{CAA8545F-A231-4F50-B1F1-95F56EBB643D}" type="slidenum">
              <a:rPr lang="en-US"/>
              <a:pPr>
                <a:defRPr/>
              </a:pPr>
              <a:t>‹#›</a:t>
            </a:fld>
            <a:endParaRPr lang="en-US" dirty="0"/>
          </a:p>
        </p:txBody>
      </p:sp>
    </p:spTree>
    <p:extLst>
      <p:ext uri="{BB962C8B-B14F-4D97-AF65-F5344CB8AC3E}">
        <p14:creationId xmlns:p14="http://schemas.microsoft.com/office/powerpoint/2010/main" val="3154640507"/>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mn-ea"/>
        <a:cs typeface="+mn-cs"/>
      </a:defRPr>
    </a:lvl1pPr>
    <a:lvl2pPr marL="457200" algn="l" rtl="0" eaLnBrk="0" fontAlgn="base" hangingPunct="0">
      <a:spcBef>
        <a:spcPct val="30000"/>
      </a:spcBef>
      <a:spcAft>
        <a:spcPct val="0"/>
      </a:spcAft>
      <a:defRPr sz="1200" kern="1200">
        <a:solidFill>
          <a:schemeClr val="tx1"/>
        </a:solidFill>
        <a:latin typeface="+mn-lt"/>
        <a:ea typeface="+mn-ea"/>
        <a:cs typeface="+mn-cs"/>
      </a:defRPr>
    </a:lvl2pPr>
    <a:lvl3pPr marL="914400" algn="l" rtl="0" eaLnBrk="0" fontAlgn="base" hangingPunct="0">
      <a:spcBef>
        <a:spcPct val="30000"/>
      </a:spcBef>
      <a:spcAft>
        <a:spcPct val="0"/>
      </a:spcAft>
      <a:defRPr sz="1200" kern="1200">
        <a:solidFill>
          <a:schemeClr val="tx1"/>
        </a:solidFill>
        <a:latin typeface="+mn-lt"/>
        <a:ea typeface="+mn-ea"/>
        <a:cs typeface="+mn-cs"/>
      </a:defRPr>
    </a:lvl3pPr>
    <a:lvl4pPr marL="1371600" algn="l" rtl="0" eaLnBrk="0" fontAlgn="base" hangingPunct="0">
      <a:spcBef>
        <a:spcPct val="30000"/>
      </a:spcBef>
      <a:spcAft>
        <a:spcPct val="0"/>
      </a:spcAft>
      <a:defRPr sz="1200" kern="1200">
        <a:solidFill>
          <a:schemeClr val="tx1"/>
        </a:solidFill>
        <a:latin typeface="+mn-lt"/>
        <a:ea typeface="+mn-ea"/>
        <a:cs typeface="+mn-cs"/>
      </a:defRPr>
    </a:lvl4pPr>
    <a:lvl5pPr marL="1828800" algn="l" rtl="0" eaLnBrk="0" fontAlgn="base" hangingPunct="0">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6" name="Rectangle 7"/>
          <p:cNvSpPr>
            <a:spLocks noGrp="1" noChangeArrowheads="1"/>
          </p:cNvSpPr>
          <p:nvPr>
            <p:ph type="sldNum" sz="quarter" idx="5"/>
          </p:nvPr>
        </p:nvSpPr>
        <p:spPr>
          <a:noFill/>
        </p:spPr>
        <p:txBody>
          <a:bodyPr/>
          <a:lstStyle>
            <a:lvl1pPr defTabSz="966788" eaLnBrk="0" hangingPunct="0">
              <a:defRPr>
                <a:solidFill>
                  <a:schemeClr val="tx1"/>
                </a:solidFill>
                <a:latin typeface="Arial" panose="020B0604020202020204" pitchFamily="34" charset="0"/>
              </a:defRPr>
            </a:lvl1pPr>
            <a:lvl2pPr marL="785813" indent="-303213" defTabSz="966788" eaLnBrk="0" hangingPunct="0">
              <a:defRPr>
                <a:solidFill>
                  <a:schemeClr val="tx1"/>
                </a:solidFill>
                <a:latin typeface="Arial" panose="020B0604020202020204" pitchFamily="34" charset="0"/>
              </a:defRPr>
            </a:lvl2pPr>
            <a:lvl3pPr marL="1208088" indent="-241300" defTabSz="966788" eaLnBrk="0" hangingPunct="0">
              <a:defRPr>
                <a:solidFill>
                  <a:schemeClr val="tx1"/>
                </a:solidFill>
                <a:latin typeface="Arial" panose="020B0604020202020204" pitchFamily="34" charset="0"/>
              </a:defRPr>
            </a:lvl3pPr>
            <a:lvl4pPr marL="1692275" indent="-242888" defTabSz="966788" eaLnBrk="0" hangingPunct="0">
              <a:defRPr>
                <a:solidFill>
                  <a:schemeClr val="tx1"/>
                </a:solidFill>
                <a:latin typeface="Arial" panose="020B0604020202020204" pitchFamily="34" charset="0"/>
              </a:defRPr>
            </a:lvl4pPr>
            <a:lvl5pPr marL="2174875" indent="-241300" defTabSz="966788" eaLnBrk="0" hangingPunct="0">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pPr eaLnBrk="1" hangingPunct="1"/>
            <a:fld id="{111398F3-39E2-4533-BE81-C17086BFD6F1}" type="slidenum">
              <a:rPr lang="en-US" altLang="en-US">
                <a:latin typeface="Times New Roman" panose="02020603050405020304" pitchFamily="18" charset="0"/>
              </a:rPr>
              <a:pPr eaLnBrk="1" hangingPunct="1"/>
              <a:t>2</a:t>
            </a:fld>
            <a:endParaRPr lang="en-US" altLang="en-US">
              <a:latin typeface="Times New Roman" panose="02020603050405020304" pitchFamily="18" charset="0"/>
            </a:endParaRPr>
          </a:p>
        </p:txBody>
      </p:sp>
      <p:sp>
        <p:nvSpPr>
          <p:cNvPr id="67587" name="Rectangle 2"/>
          <p:cNvSpPr>
            <a:spLocks noGrp="1" noRot="1" noChangeAspect="1" noChangeArrowheads="1" noTextEdit="1"/>
          </p:cNvSpPr>
          <p:nvPr>
            <p:ph type="sldImg"/>
          </p:nvPr>
        </p:nvSpPr>
        <p:spPr>
          <a:ln/>
        </p:spPr>
      </p:sp>
      <p:sp>
        <p:nvSpPr>
          <p:cNvPr id="73732" name="Rectangle 3"/>
          <p:cNvSpPr>
            <a:spLocks noGrp="1" noChangeArrowheads="1"/>
          </p:cNvSpPr>
          <p:nvPr>
            <p:ph type="body" idx="1"/>
          </p:nvPr>
        </p:nvSpPr>
        <p:spPr/>
        <p:txBody>
          <a:bodyPr>
            <a:normAutofit fontScale="85000" lnSpcReduction="20000"/>
          </a:bodyPr>
          <a:lstStyle/>
          <a:p>
            <a:pPr eaLnBrk="1" hangingPunct="1">
              <a:defRPr/>
            </a:pPr>
            <a:r>
              <a:rPr lang="en-US" altLang="en-US" b="1" dirty="0">
                <a:latin typeface="Times New Roman" pitchFamily="18" charset="0"/>
              </a:rPr>
              <a:t>Learning Objectives </a:t>
            </a:r>
          </a:p>
          <a:p>
            <a:pPr marL="342900" indent="-342900">
              <a:spcBef>
                <a:spcPct val="20000"/>
              </a:spcBef>
              <a:buFontTx/>
              <a:buChar char="•"/>
              <a:defRPr/>
            </a:pPr>
            <a:r>
              <a:rPr lang="en-US" altLang="en-US" sz="2600" kern="0" dirty="0">
                <a:solidFill>
                  <a:srgbClr val="222222"/>
                </a:solidFill>
                <a:latin typeface="Arial"/>
              </a:rPr>
              <a:t>Upon completion of this material, you should be able to:</a:t>
            </a:r>
          </a:p>
          <a:p>
            <a:pPr marL="742950" lvl="1" indent="-285750">
              <a:spcBef>
                <a:spcPct val="20000"/>
              </a:spcBef>
              <a:buFontTx/>
              <a:buChar char="–"/>
              <a:defRPr/>
            </a:pPr>
            <a:r>
              <a:rPr lang="en-US" altLang="en-US" sz="2400" kern="0" dirty="0">
                <a:solidFill>
                  <a:srgbClr val="222222"/>
                </a:solidFill>
                <a:latin typeface="Arial"/>
              </a:rPr>
              <a:t>Identify and describe the categories and models of intrusion detection and prevention systems</a:t>
            </a:r>
          </a:p>
          <a:p>
            <a:pPr marL="742950" lvl="1" indent="-285750">
              <a:spcBef>
                <a:spcPct val="20000"/>
              </a:spcBef>
              <a:buFontTx/>
              <a:buChar char="–"/>
              <a:defRPr/>
            </a:pPr>
            <a:r>
              <a:rPr lang="en-US" altLang="en-US" sz="2400" kern="0" dirty="0">
                <a:solidFill>
                  <a:srgbClr val="222222"/>
                </a:solidFill>
                <a:latin typeface="Arial"/>
              </a:rPr>
              <a:t>Describe the detection approaches employed by modern intrusion detection and prevention systems</a:t>
            </a:r>
          </a:p>
          <a:p>
            <a:pPr marL="742950" lvl="1" indent="-285750">
              <a:spcBef>
                <a:spcPct val="20000"/>
              </a:spcBef>
              <a:buFontTx/>
              <a:buChar char="–"/>
              <a:defRPr/>
            </a:pPr>
            <a:r>
              <a:rPr lang="en-US" altLang="en-US" sz="2400" kern="0" dirty="0">
                <a:solidFill>
                  <a:srgbClr val="222222"/>
                </a:solidFill>
                <a:latin typeface="Arial"/>
              </a:rPr>
              <a:t>Define and describe honeypots, honeynets, and padded cell systems</a:t>
            </a:r>
          </a:p>
          <a:p>
            <a:pPr marL="742950" lvl="1" indent="-285750">
              <a:spcBef>
                <a:spcPct val="20000"/>
              </a:spcBef>
              <a:buFontTx/>
              <a:buChar char="–"/>
              <a:defRPr/>
            </a:pPr>
            <a:r>
              <a:rPr lang="en-US" altLang="en-US" sz="2400" kern="0" dirty="0">
                <a:solidFill>
                  <a:srgbClr val="222222"/>
                </a:solidFill>
                <a:latin typeface="Arial"/>
              </a:rPr>
              <a:t>List and define the major categories of scanning and analysis tools, and describe the specific tools used within each category</a:t>
            </a:r>
          </a:p>
          <a:p>
            <a:pPr eaLnBrk="1" hangingPunct="1">
              <a:defRPr/>
            </a:pPr>
            <a:endParaRPr lang="en-US" altLang="en-US" b="1" dirty="0">
              <a:latin typeface="Times New Roman" pitchFamily="18" charset="0"/>
            </a:endParaRPr>
          </a:p>
        </p:txBody>
      </p:sp>
    </p:spTree>
    <p:extLst>
      <p:ext uri="{BB962C8B-B14F-4D97-AF65-F5344CB8AC3E}">
        <p14:creationId xmlns:p14="http://schemas.microsoft.com/office/powerpoint/2010/main" val="132914656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10" name="Slide Image Placeholder 1"/>
          <p:cNvSpPr>
            <a:spLocks noGrp="1" noRot="1" noChangeAspect="1" noTextEdit="1"/>
          </p:cNvSpPr>
          <p:nvPr>
            <p:ph type="sldImg"/>
          </p:nvPr>
        </p:nvSpPr>
        <p:spPr>
          <a:ln/>
        </p:spPr>
      </p:sp>
      <p:sp>
        <p:nvSpPr>
          <p:cNvPr id="3" name="Notes Placeholder 2"/>
          <p:cNvSpPr>
            <a:spLocks noGrp="1"/>
          </p:cNvSpPr>
          <p:nvPr>
            <p:ph type="body" idx="1"/>
          </p:nvPr>
        </p:nvSpPr>
        <p:spPr/>
        <p:txBody>
          <a:bodyPr>
            <a:normAutofit fontScale="77500" lnSpcReduction="20000"/>
          </a:bodyPr>
          <a:lstStyle/>
          <a:p>
            <a:r>
              <a:rPr lang="en-GB" sz="1200" b="0" i="0" u="none" strike="noStrike" kern="1200" baseline="0" dirty="0">
                <a:solidFill>
                  <a:schemeClr val="tx1"/>
                </a:solidFill>
                <a:latin typeface="+mn-lt"/>
                <a:ea typeface="+mn-ea"/>
                <a:cs typeface="+mn-cs"/>
              </a:rPr>
              <a:t>The protection of an organization’s information assets relies at least as much on managerial controls as on technical safeguards, but properly implemented technical solutions guided by policy are an essential component of an information security program. Chapter 6 introduced the subject of security technology and covered some specific technologies, including firewalls, dial-up protection mechanisms, content filtering, and VPNs. </a:t>
            </a:r>
          </a:p>
          <a:p>
            <a:endParaRPr lang="en-GB" sz="1200" b="0" i="0" u="none" strike="noStrike" kern="1200" baseline="0" dirty="0">
              <a:solidFill>
                <a:schemeClr val="tx1"/>
              </a:solidFill>
              <a:latin typeface="+mn-lt"/>
              <a:ea typeface="+mn-ea"/>
              <a:cs typeface="+mn-cs"/>
            </a:endParaRPr>
          </a:p>
          <a:p>
            <a:r>
              <a:rPr lang="en-GB" sz="1200" b="0" i="0" u="none" strike="noStrike" kern="1200" baseline="0" dirty="0">
                <a:solidFill>
                  <a:schemeClr val="tx1"/>
                </a:solidFill>
                <a:latin typeface="+mn-lt"/>
                <a:ea typeface="+mn-ea"/>
                <a:cs typeface="+mn-cs"/>
              </a:rPr>
              <a:t>This lecture builds on that discussion by describing additional, more advanced technologies that organizations can use to enhance the security of their information assets. These technologies include intrusion detection and prevention</a:t>
            </a:r>
          </a:p>
          <a:p>
            <a:r>
              <a:rPr lang="en-GB" sz="1200" b="0" i="0" u="none" strike="noStrike" kern="1200" baseline="0" dirty="0">
                <a:solidFill>
                  <a:schemeClr val="tx1"/>
                </a:solidFill>
                <a:latin typeface="+mn-lt"/>
                <a:ea typeface="+mn-ea"/>
                <a:cs typeface="+mn-cs"/>
              </a:rPr>
              <a:t>systems, honeypots, </a:t>
            </a:r>
            <a:r>
              <a:rPr lang="en-GB" sz="1200" b="0" i="0" u="none" strike="noStrike" kern="1200" baseline="0" dirty="0" err="1">
                <a:solidFill>
                  <a:schemeClr val="tx1"/>
                </a:solidFill>
                <a:latin typeface="+mn-lt"/>
                <a:ea typeface="+mn-ea"/>
                <a:cs typeface="+mn-cs"/>
              </a:rPr>
              <a:t>honeynets</a:t>
            </a:r>
            <a:r>
              <a:rPr lang="en-GB" sz="1200" b="0" i="0" u="none" strike="noStrike" kern="1200" baseline="0" dirty="0">
                <a:solidFill>
                  <a:schemeClr val="tx1"/>
                </a:solidFill>
                <a:latin typeface="+mn-lt"/>
                <a:ea typeface="+mn-ea"/>
                <a:cs typeface="+mn-cs"/>
              </a:rPr>
              <a:t>, padded cell systems, and scanning and analysis tools.</a:t>
            </a:r>
            <a:endParaRPr lang="en-US" b="1" dirty="0"/>
          </a:p>
          <a:p>
            <a:pPr>
              <a:defRPr/>
            </a:pPr>
            <a:endParaRPr lang="en-US" b="1" dirty="0"/>
          </a:p>
          <a:p>
            <a:pPr>
              <a:defRPr/>
            </a:pPr>
            <a:r>
              <a:rPr lang="en-US" b="1" dirty="0"/>
              <a:t>Introduction</a:t>
            </a:r>
          </a:p>
          <a:p>
            <a:pPr marL="342900" indent="-342900">
              <a:spcBef>
                <a:spcPct val="20000"/>
              </a:spcBef>
              <a:buFontTx/>
              <a:buChar char="•"/>
              <a:defRPr/>
            </a:pPr>
            <a:r>
              <a:rPr lang="en-US" altLang="en-US" sz="2600" kern="0" dirty="0">
                <a:solidFill>
                  <a:srgbClr val="222222"/>
                </a:solidFill>
                <a:latin typeface="Arial"/>
              </a:rPr>
              <a:t>Protection of organizations assets relies as much on managerial controls as on technical safeguards</a:t>
            </a:r>
          </a:p>
          <a:p>
            <a:pPr marL="342900" indent="-342900">
              <a:spcBef>
                <a:spcPct val="20000"/>
              </a:spcBef>
              <a:buFontTx/>
              <a:buChar char="•"/>
              <a:defRPr/>
            </a:pPr>
            <a:r>
              <a:rPr lang="en-US" altLang="en-US" sz="2600" kern="0" dirty="0">
                <a:solidFill>
                  <a:srgbClr val="222222"/>
                </a:solidFill>
                <a:latin typeface="Arial"/>
              </a:rPr>
              <a:t>Properly implemented technical solutions guided by policy are essential to an information security program</a:t>
            </a:r>
          </a:p>
          <a:p>
            <a:pPr marL="342900" indent="-342900">
              <a:spcBef>
                <a:spcPct val="20000"/>
              </a:spcBef>
              <a:buFontTx/>
              <a:buChar char="•"/>
              <a:defRPr/>
            </a:pPr>
            <a:r>
              <a:rPr lang="en-US" altLang="en-US" sz="2600" kern="0" dirty="0">
                <a:solidFill>
                  <a:srgbClr val="222222"/>
                </a:solidFill>
                <a:latin typeface="Arial"/>
              </a:rPr>
              <a:t>Advanced technologies can be used to enhance the security of information assets</a:t>
            </a:r>
          </a:p>
          <a:p>
            <a:pPr>
              <a:defRPr/>
            </a:pPr>
            <a:endParaRPr lang="en-US" b="1" dirty="0"/>
          </a:p>
        </p:txBody>
      </p:sp>
      <p:sp>
        <p:nvSpPr>
          <p:cNvPr id="68612" name="Slide Number Placeholder 3"/>
          <p:cNvSpPr>
            <a:spLocks noGrp="1"/>
          </p:cNvSpPr>
          <p:nvPr>
            <p:ph type="sldNum" sz="quarter" idx="5"/>
          </p:nvPr>
        </p:nvSpPr>
        <p:spPr>
          <a:noFill/>
        </p:spPr>
        <p:txBody>
          <a:bodyPr/>
          <a:lstStyle>
            <a:lvl1pPr defTabSz="966788" eaLnBrk="0" hangingPunct="0">
              <a:defRPr>
                <a:solidFill>
                  <a:schemeClr val="tx1"/>
                </a:solidFill>
                <a:latin typeface="Arial" panose="020B0604020202020204" pitchFamily="34" charset="0"/>
              </a:defRPr>
            </a:lvl1pPr>
            <a:lvl2pPr marL="785813" indent="-303213" defTabSz="966788" eaLnBrk="0" hangingPunct="0">
              <a:defRPr>
                <a:solidFill>
                  <a:schemeClr val="tx1"/>
                </a:solidFill>
                <a:latin typeface="Arial" panose="020B0604020202020204" pitchFamily="34" charset="0"/>
              </a:defRPr>
            </a:lvl2pPr>
            <a:lvl3pPr marL="1208088" indent="-241300" defTabSz="966788" eaLnBrk="0" hangingPunct="0">
              <a:defRPr>
                <a:solidFill>
                  <a:schemeClr val="tx1"/>
                </a:solidFill>
                <a:latin typeface="Arial" panose="020B0604020202020204" pitchFamily="34" charset="0"/>
              </a:defRPr>
            </a:lvl3pPr>
            <a:lvl4pPr marL="1692275" indent="-242888" defTabSz="966788" eaLnBrk="0" hangingPunct="0">
              <a:defRPr>
                <a:solidFill>
                  <a:schemeClr val="tx1"/>
                </a:solidFill>
                <a:latin typeface="Arial" panose="020B0604020202020204" pitchFamily="34" charset="0"/>
              </a:defRPr>
            </a:lvl4pPr>
            <a:lvl5pPr marL="2174875" indent="-241300" defTabSz="966788" eaLnBrk="0" hangingPunct="0">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fld id="{6EAD78EB-5BB2-4A95-8470-8457CC447118}" type="slidenum">
              <a:rPr lang="en-US" altLang="en-US"/>
              <a:pPr/>
              <a:t>3</a:t>
            </a:fld>
            <a:endParaRPr lang="en-US" altLang="en-US"/>
          </a:p>
        </p:txBody>
      </p:sp>
    </p:spTree>
    <p:extLst>
      <p:ext uri="{BB962C8B-B14F-4D97-AF65-F5344CB8AC3E}">
        <p14:creationId xmlns:p14="http://schemas.microsoft.com/office/powerpoint/2010/main" val="46182905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4" name="Rectangle 7"/>
          <p:cNvSpPr>
            <a:spLocks noGrp="1" noChangeArrowheads="1"/>
          </p:cNvSpPr>
          <p:nvPr>
            <p:ph type="sldNum" sz="quarter" idx="5"/>
          </p:nvPr>
        </p:nvSpPr>
        <p:spPr>
          <a:noFill/>
        </p:spPr>
        <p:txBody>
          <a:bodyPr/>
          <a:lstStyle>
            <a:lvl1pPr defTabSz="966788" eaLnBrk="0" hangingPunct="0">
              <a:defRPr>
                <a:solidFill>
                  <a:schemeClr val="tx1"/>
                </a:solidFill>
                <a:latin typeface="Arial" panose="020B0604020202020204" pitchFamily="34" charset="0"/>
              </a:defRPr>
            </a:lvl1pPr>
            <a:lvl2pPr marL="785813" indent="-303213" defTabSz="966788" eaLnBrk="0" hangingPunct="0">
              <a:defRPr>
                <a:solidFill>
                  <a:schemeClr val="tx1"/>
                </a:solidFill>
                <a:latin typeface="Arial" panose="020B0604020202020204" pitchFamily="34" charset="0"/>
              </a:defRPr>
            </a:lvl2pPr>
            <a:lvl3pPr marL="1208088" indent="-241300" defTabSz="966788" eaLnBrk="0" hangingPunct="0">
              <a:defRPr>
                <a:solidFill>
                  <a:schemeClr val="tx1"/>
                </a:solidFill>
                <a:latin typeface="Arial" panose="020B0604020202020204" pitchFamily="34" charset="0"/>
              </a:defRPr>
            </a:lvl3pPr>
            <a:lvl4pPr marL="1692275" indent="-242888" defTabSz="966788" eaLnBrk="0" hangingPunct="0">
              <a:defRPr>
                <a:solidFill>
                  <a:schemeClr val="tx1"/>
                </a:solidFill>
                <a:latin typeface="Arial" panose="020B0604020202020204" pitchFamily="34" charset="0"/>
              </a:defRPr>
            </a:lvl4pPr>
            <a:lvl5pPr marL="2174875" indent="-241300" defTabSz="966788" eaLnBrk="0" hangingPunct="0">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pPr eaLnBrk="1" hangingPunct="1"/>
            <a:fld id="{E05DDC8B-9DE9-4ED0-AF8E-35AD45298FEF}" type="slidenum">
              <a:rPr lang="en-US" altLang="en-US">
                <a:latin typeface="Times New Roman" panose="02020603050405020304" pitchFamily="18" charset="0"/>
              </a:rPr>
              <a:pPr eaLnBrk="1" hangingPunct="1"/>
              <a:t>4</a:t>
            </a:fld>
            <a:endParaRPr lang="en-US" altLang="en-US">
              <a:latin typeface="Times New Roman" panose="02020603050405020304" pitchFamily="18" charset="0"/>
            </a:endParaRPr>
          </a:p>
        </p:txBody>
      </p:sp>
      <p:sp>
        <p:nvSpPr>
          <p:cNvPr id="69635" name="Rectangle 2"/>
          <p:cNvSpPr>
            <a:spLocks noGrp="1" noRot="1" noChangeAspect="1" noChangeArrowheads="1" noTextEdit="1"/>
          </p:cNvSpPr>
          <p:nvPr>
            <p:ph type="sldImg"/>
          </p:nvPr>
        </p:nvSpPr>
        <p:spPr>
          <a:ln/>
        </p:spPr>
      </p:sp>
      <p:sp>
        <p:nvSpPr>
          <p:cNvPr id="74756" name="Rectangle 3"/>
          <p:cNvSpPr>
            <a:spLocks noGrp="1" noChangeArrowheads="1"/>
          </p:cNvSpPr>
          <p:nvPr>
            <p:ph type="body" idx="1"/>
          </p:nvPr>
        </p:nvSpPr>
        <p:spPr/>
        <p:txBody>
          <a:bodyPr>
            <a:normAutofit fontScale="70000" lnSpcReduction="20000"/>
          </a:bodyPr>
          <a:lstStyle/>
          <a:p>
            <a:r>
              <a:rPr lang="en-GB" sz="1200" b="0" i="0" u="none" strike="noStrike" kern="1200" baseline="0" dirty="0">
                <a:solidFill>
                  <a:schemeClr val="tx1"/>
                </a:solidFill>
                <a:latin typeface="+mn-lt"/>
                <a:ea typeface="+mn-ea"/>
                <a:cs typeface="+mn-cs"/>
              </a:rPr>
              <a:t>Often, the differences among intrusion types lie with the attacker—some intruders don’t care which organizations they harm and prefer to remain anonymous, while others crave notoriety. While every intrusion is an incident,</a:t>
            </a:r>
          </a:p>
          <a:p>
            <a:r>
              <a:rPr lang="en-GB" sz="1200" b="0" i="0" u="none" strike="noStrike" kern="1200" baseline="0" dirty="0">
                <a:solidFill>
                  <a:schemeClr val="tx1"/>
                </a:solidFill>
                <a:latin typeface="+mn-lt"/>
                <a:ea typeface="+mn-ea"/>
                <a:cs typeface="+mn-cs"/>
              </a:rPr>
              <a:t>not every incident is an intrusion; examples include service outages and natural disasters.</a:t>
            </a:r>
            <a:endParaRPr lang="en-US" altLang="en-US" b="1" dirty="0">
              <a:latin typeface="Times New Roman" pitchFamily="18" charset="0"/>
            </a:endParaRPr>
          </a:p>
          <a:p>
            <a:pPr eaLnBrk="1" hangingPunct="1">
              <a:defRPr/>
            </a:pPr>
            <a:endParaRPr lang="en-US" altLang="en-US" b="1" dirty="0">
              <a:latin typeface="Times New Roman" pitchFamily="18" charset="0"/>
            </a:endParaRPr>
          </a:p>
          <a:p>
            <a:pPr eaLnBrk="1" hangingPunct="1">
              <a:defRPr/>
            </a:pPr>
            <a:endParaRPr lang="en-US" altLang="en-US" b="1" dirty="0">
              <a:latin typeface="Times New Roman" pitchFamily="18" charset="0"/>
            </a:endParaRPr>
          </a:p>
          <a:p>
            <a:pPr eaLnBrk="1" hangingPunct="1">
              <a:defRPr/>
            </a:pPr>
            <a:r>
              <a:rPr lang="en-US" altLang="en-US" b="1" dirty="0">
                <a:latin typeface="Times New Roman" pitchFamily="18" charset="0"/>
              </a:rPr>
              <a:t>Intrusion Detection and Prevention Systems</a:t>
            </a:r>
          </a:p>
          <a:p>
            <a:pPr marL="342900" indent="-342900">
              <a:spcBef>
                <a:spcPct val="20000"/>
              </a:spcBef>
              <a:buFontTx/>
              <a:buChar char="•"/>
              <a:defRPr/>
            </a:pPr>
            <a:r>
              <a:rPr lang="en-US" altLang="en-US" sz="2600" kern="0" dirty="0">
                <a:solidFill>
                  <a:srgbClr val="222222"/>
                </a:solidFill>
                <a:latin typeface="Arial"/>
              </a:rPr>
              <a:t>An intrusion occurs when an attacker attempts to gain entry into or disrupt the normal operations of an organization’s information systems</a:t>
            </a:r>
          </a:p>
          <a:p>
            <a:pPr marL="342900" indent="-342900">
              <a:spcBef>
                <a:spcPct val="20000"/>
              </a:spcBef>
              <a:buFontTx/>
              <a:buChar char="•"/>
              <a:defRPr/>
            </a:pPr>
            <a:r>
              <a:rPr lang="en-US" altLang="en-US" sz="2600" kern="0" dirty="0">
                <a:solidFill>
                  <a:srgbClr val="222222"/>
                </a:solidFill>
                <a:latin typeface="Arial"/>
              </a:rPr>
              <a:t>Intrusion prevention consists of activities that deter an intrusion</a:t>
            </a:r>
          </a:p>
          <a:p>
            <a:pPr marL="342900" indent="-342900">
              <a:spcBef>
                <a:spcPct val="20000"/>
              </a:spcBef>
              <a:buFontTx/>
              <a:buChar char="•"/>
              <a:defRPr/>
            </a:pPr>
            <a:r>
              <a:rPr lang="en-US" altLang="en-US" sz="2600" kern="0" dirty="0">
                <a:solidFill>
                  <a:srgbClr val="222222"/>
                </a:solidFill>
                <a:latin typeface="Arial"/>
              </a:rPr>
              <a:t>Intrusion detection consists of procedures and systems that identify system intrusions</a:t>
            </a:r>
          </a:p>
          <a:p>
            <a:pPr marL="342900" indent="-342900">
              <a:spcBef>
                <a:spcPct val="20000"/>
              </a:spcBef>
              <a:buFontTx/>
              <a:buChar char="•"/>
              <a:defRPr/>
            </a:pPr>
            <a:r>
              <a:rPr lang="en-US" altLang="en-US" sz="2600" kern="0" dirty="0">
                <a:solidFill>
                  <a:srgbClr val="222222"/>
                </a:solidFill>
                <a:latin typeface="Arial"/>
              </a:rPr>
              <a:t>Intrusion reaction encompasses actions an organization undertakes when intrusion event is detected</a:t>
            </a:r>
          </a:p>
        </p:txBody>
      </p:sp>
    </p:spTree>
    <p:extLst>
      <p:ext uri="{BB962C8B-B14F-4D97-AF65-F5344CB8AC3E}">
        <p14:creationId xmlns:p14="http://schemas.microsoft.com/office/powerpoint/2010/main" val="284104513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8" name="Rectangle 7"/>
          <p:cNvSpPr>
            <a:spLocks noGrp="1" noChangeArrowheads="1"/>
          </p:cNvSpPr>
          <p:nvPr>
            <p:ph type="sldNum" sz="quarter" idx="5"/>
          </p:nvPr>
        </p:nvSpPr>
        <p:spPr>
          <a:noFill/>
        </p:spPr>
        <p:txBody>
          <a:bodyPr/>
          <a:lstStyle>
            <a:lvl1pPr defTabSz="966788" eaLnBrk="0" hangingPunct="0">
              <a:defRPr>
                <a:solidFill>
                  <a:schemeClr val="tx1"/>
                </a:solidFill>
                <a:latin typeface="Arial" panose="020B0604020202020204" pitchFamily="34" charset="0"/>
              </a:defRPr>
            </a:lvl1pPr>
            <a:lvl2pPr marL="785813" indent="-303213" defTabSz="966788" eaLnBrk="0" hangingPunct="0">
              <a:defRPr>
                <a:solidFill>
                  <a:schemeClr val="tx1"/>
                </a:solidFill>
                <a:latin typeface="Arial" panose="020B0604020202020204" pitchFamily="34" charset="0"/>
              </a:defRPr>
            </a:lvl2pPr>
            <a:lvl3pPr marL="1208088" indent="-241300" defTabSz="966788" eaLnBrk="0" hangingPunct="0">
              <a:defRPr>
                <a:solidFill>
                  <a:schemeClr val="tx1"/>
                </a:solidFill>
                <a:latin typeface="Arial" panose="020B0604020202020204" pitchFamily="34" charset="0"/>
              </a:defRPr>
            </a:lvl3pPr>
            <a:lvl4pPr marL="1692275" indent="-242888" defTabSz="966788" eaLnBrk="0" hangingPunct="0">
              <a:defRPr>
                <a:solidFill>
                  <a:schemeClr val="tx1"/>
                </a:solidFill>
                <a:latin typeface="Arial" panose="020B0604020202020204" pitchFamily="34" charset="0"/>
              </a:defRPr>
            </a:lvl4pPr>
            <a:lvl5pPr marL="2174875" indent="-241300" defTabSz="966788" eaLnBrk="0" hangingPunct="0">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pPr eaLnBrk="1" hangingPunct="1"/>
            <a:fld id="{BDCF653E-CA89-4B3D-9B9A-48590DEF3314}" type="slidenum">
              <a:rPr lang="en-US" altLang="en-US">
                <a:latin typeface="Times New Roman" panose="02020603050405020304" pitchFamily="18" charset="0"/>
              </a:rPr>
              <a:pPr eaLnBrk="1" hangingPunct="1"/>
              <a:t>5</a:t>
            </a:fld>
            <a:endParaRPr lang="en-US" altLang="en-US">
              <a:latin typeface="Times New Roman" panose="02020603050405020304" pitchFamily="18" charset="0"/>
            </a:endParaRPr>
          </a:p>
        </p:txBody>
      </p:sp>
      <p:sp>
        <p:nvSpPr>
          <p:cNvPr id="70659" name="Rectangle 2"/>
          <p:cNvSpPr>
            <a:spLocks noGrp="1" noRot="1" noChangeAspect="1" noChangeArrowheads="1" noTextEdit="1"/>
          </p:cNvSpPr>
          <p:nvPr>
            <p:ph type="sldImg"/>
          </p:nvPr>
        </p:nvSpPr>
        <p:spPr>
          <a:ln/>
        </p:spPr>
      </p:sp>
      <p:sp>
        <p:nvSpPr>
          <p:cNvPr id="76804" name="Rectangle 3"/>
          <p:cNvSpPr>
            <a:spLocks noGrp="1" noChangeArrowheads="1"/>
          </p:cNvSpPr>
          <p:nvPr>
            <p:ph type="body" idx="1"/>
          </p:nvPr>
        </p:nvSpPr>
        <p:spPr/>
        <p:txBody>
          <a:bodyPr>
            <a:normAutofit fontScale="47500" lnSpcReduction="20000"/>
          </a:bodyPr>
          <a:lstStyle/>
          <a:p>
            <a:r>
              <a:rPr lang="en-GB" sz="1200" b="0" i="0" u="none" strike="noStrike" kern="1200" baseline="0" dirty="0">
                <a:solidFill>
                  <a:schemeClr val="tx1"/>
                </a:solidFill>
                <a:latin typeface="+mn-lt"/>
                <a:ea typeface="+mn-ea"/>
                <a:cs typeface="+mn-cs"/>
              </a:rPr>
              <a:t>A current extension of IDS technology is the incorporation of intrusion prevention technology, which can prevent an intrusion from successfully attacking the organization by means of an active response. Because</a:t>
            </a:r>
          </a:p>
          <a:p>
            <a:r>
              <a:rPr lang="en-GB" sz="1200" b="0" i="0" u="none" strike="noStrike" kern="1200" baseline="0" dirty="0">
                <a:solidFill>
                  <a:schemeClr val="tx1"/>
                </a:solidFill>
                <a:latin typeface="+mn-lt"/>
                <a:ea typeface="+mn-ea"/>
                <a:cs typeface="+mn-cs"/>
              </a:rPr>
              <a:t>you seldom find such technology that does not also have detection capabilities, the term intrusion detection and prevention system (IDPS) is commonly used.</a:t>
            </a:r>
            <a:endParaRPr lang="en-US" altLang="en-US" b="1" dirty="0">
              <a:latin typeface="Times New Roman" pitchFamily="18" charset="0"/>
            </a:endParaRPr>
          </a:p>
          <a:p>
            <a:pPr eaLnBrk="1" hangingPunct="1">
              <a:lnSpc>
                <a:spcPct val="128000"/>
              </a:lnSpc>
              <a:spcBef>
                <a:spcPts val="3000"/>
              </a:spcBef>
              <a:spcAft>
                <a:spcPts val="600"/>
              </a:spcAft>
              <a:defRPr/>
            </a:pPr>
            <a:endParaRPr lang="en-US" altLang="en-US" b="1" dirty="0">
              <a:latin typeface="Times New Roman" pitchFamily="18" charset="0"/>
            </a:endParaRPr>
          </a:p>
          <a:p>
            <a:pPr eaLnBrk="1" hangingPunct="1">
              <a:lnSpc>
                <a:spcPct val="128000"/>
              </a:lnSpc>
              <a:spcBef>
                <a:spcPts val="3000"/>
              </a:spcBef>
              <a:spcAft>
                <a:spcPts val="600"/>
              </a:spcAft>
              <a:defRPr/>
            </a:pPr>
            <a:endParaRPr lang="en-US" altLang="en-US" b="1" dirty="0">
              <a:latin typeface="Times New Roman" pitchFamily="18" charset="0"/>
            </a:endParaRPr>
          </a:p>
          <a:p>
            <a:pPr eaLnBrk="1" hangingPunct="1">
              <a:lnSpc>
                <a:spcPct val="128000"/>
              </a:lnSpc>
              <a:spcBef>
                <a:spcPts val="3000"/>
              </a:spcBef>
              <a:spcAft>
                <a:spcPts val="600"/>
              </a:spcAft>
              <a:defRPr/>
            </a:pPr>
            <a:r>
              <a:rPr lang="en-US" altLang="en-US" b="1" dirty="0">
                <a:latin typeface="Times New Roman" pitchFamily="18" charset="0"/>
              </a:rPr>
              <a:t>Intrusion Detection and Prevention Systems (IDPSs)</a:t>
            </a:r>
          </a:p>
          <a:p>
            <a:pPr marL="342900" indent="-342900">
              <a:spcBef>
                <a:spcPct val="20000"/>
              </a:spcBef>
              <a:buFontTx/>
              <a:buChar char="•"/>
              <a:defRPr/>
            </a:pPr>
            <a:r>
              <a:rPr lang="en-US" altLang="en-US" sz="2600" kern="0" dirty="0">
                <a:solidFill>
                  <a:srgbClr val="222222"/>
                </a:solidFill>
                <a:latin typeface="Arial"/>
              </a:rPr>
              <a:t>Intrusion correction activities: complete restoration of operations to a normal state and seek to identify source and method of intrusion</a:t>
            </a:r>
          </a:p>
          <a:p>
            <a:pPr marL="342900" indent="-342900">
              <a:spcBef>
                <a:spcPct val="20000"/>
              </a:spcBef>
              <a:buFontTx/>
              <a:buChar char="•"/>
              <a:defRPr/>
            </a:pPr>
            <a:r>
              <a:rPr lang="en-US" altLang="en-US" sz="2600" kern="0" dirty="0">
                <a:solidFill>
                  <a:srgbClr val="222222"/>
                </a:solidFill>
                <a:latin typeface="Arial"/>
              </a:rPr>
              <a:t>Intrusion detection systems detect a violation of its configuration and activate alarm</a:t>
            </a:r>
          </a:p>
          <a:p>
            <a:pPr marL="342900" indent="-342900">
              <a:spcBef>
                <a:spcPct val="20000"/>
              </a:spcBef>
              <a:buFontTx/>
              <a:buChar char="•"/>
              <a:defRPr/>
            </a:pPr>
            <a:r>
              <a:rPr lang="en-US" altLang="en-US" sz="2600" kern="0" dirty="0">
                <a:solidFill>
                  <a:srgbClr val="222222"/>
                </a:solidFill>
                <a:latin typeface="Arial"/>
              </a:rPr>
              <a:t>Many IDPSs enable administrators to configure systems to notify them directly of trouble via e-mail or pagers</a:t>
            </a:r>
          </a:p>
          <a:p>
            <a:pPr marL="342900" indent="-342900">
              <a:spcBef>
                <a:spcPct val="20000"/>
              </a:spcBef>
              <a:buFontTx/>
              <a:buChar char="•"/>
              <a:defRPr/>
            </a:pPr>
            <a:r>
              <a:rPr lang="en-US" altLang="en-US" sz="2600" kern="0" dirty="0">
                <a:solidFill>
                  <a:srgbClr val="222222"/>
                </a:solidFill>
                <a:latin typeface="Arial"/>
              </a:rPr>
              <a:t>Systems can also be configured to notify an external security service organization of a “break-in” </a:t>
            </a:r>
          </a:p>
        </p:txBody>
      </p:sp>
    </p:spTree>
    <p:extLst>
      <p:ext uri="{BB962C8B-B14F-4D97-AF65-F5344CB8AC3E}">
        <p14:creationId xmlns:p14="http://schemas.microsoft.com/office/powerpoint/2010/main" val="351189703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2" name="Rectangle 7"/>
          <p:cNvSpPr>
            <a:spLocks noGrp="1" noChangeArrowheads="1"/>
          </p:cNvSpPr>
          <p:nvPr>
            <p:ph type="sldNum" sz="quarter" idx="5"/>
          </p:nvPr>
        </p:nvSpPr>
        <p:spPr>
          <a:noFill/>
        </p:spPr>
        <p:txBody>
          <a:bodyPr/>
          <a:lstStyle>
            <a:lvl1pPr defTabSz="966788" eaLnBrk="0" hangingPunct="0">
              <a:defRPr>
                <a:solidFill>
                  <a:schemeClr val="tx1"/>
                </a:solidFill>
                <a:latin typeface="Arial" panose="020B0604020202020204" pitchFamily="34" charset="0"/>
              </a:defRPr>
            </a:lvl1pPr>
            <a:lvl2pPr marL="785813" indent="-303213" defTabSz="966788" eaLnBrk="0" hangingPunct="0">
              <a:defRPr>
                <a:solidFill>
                  <a:schemeClr val="tx1"/>
                </a:solidFill>
                <a:latin typeface="Arial" panose="020B0604020202020204" pitchFamily="34" charset="0"/>
              </a:defRPr>
            </a:lvl2pPr>
            <a:lvl3pPr marL="1208088" indent="-241300" defTabSz="966788" eaLnBrk="0" hangingPunct="0">
              <a:defRPr>
                <a:solidFill>
                  <a:schemeClr val="tx1"/>
                </a:solidFill>
                <a:latin typeface="Arial" panose="020B0604020202020204" pitchFamily="34" charset="0"/>
              </a:defRPr>
            </a:lvl3pPr>
            <a:lvl4pPr marL="1692275" indent="-242888" defTabSz="966788" eaLnBrk="0" hangingPunct="0">
              <a:defRPr>
                <a:solidFill>
                  <a:schemeClr val="tx1"/>
                </a:solidFill>
                <a:latin typeface="Arial" panose="020B0604020202020204" pitchFamily="34" charset="0"/>
              </a:defRPr>
            </a:lvl4pPr>
            <a:lvl5pPr marL="2174875" indent="-241300" defTabSz="966788" eaLnBrk="0" hangingPunct="0">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pPr eaLnBrk="1" hangingPunct="1"/>
            <a:fld id="{DC36BA4C-8B8E-4967-A8A4-EA7FFDDBEDE7}" type="slidenum">
              <a:rPr lang="en-US" altLang="en-US">
                <a:latin typeface="Times New Roman" panose="02020603050405020304" pitchFamily="18" charset="0"/>
              </a:rPr>
              <a:pPr eaLnBrk="1" hangingPunct="1"/>
              <a:t>6</a:t>
            </a:fld>
            <a:endParaRPr lang="en-US" altLang="en-US">
              <a:latin typeface="Times New Roman" panose="02020603050405020304" pitchFamily="18" charset="0"/>
            </a:endParaRPr>
          </a:p>
        </p:txBody>
      </p:sp>
      <p:sp>
        <p:nvSpPr>
          <p:cNvPr id="71683" name="Rectangle 2"/>
          <p:cNvSpPr>
            <a:spLocks noGrp="1" noRot="1" noChangeAspect="1" noChangeArrowheads="1" noTextEdit="1"/>
          </p:cNvSpPr>
          <p:nvPr>
            <p:ph type="sldImg"/>
          </p:nvPr>
        </p:nvSpPr>
        <p:spPr>
          <a:ln/>
        </p:spPr>
      </p:sp>
      <p:sp>
        <p:nvSpPr>
          <p:cNvPr id="77828" name="Rectangle 3"/>
          <p:cNvSpPr>
            <a:spLocks noGrp="1" noChangeArrowheads="1"/>
          </p:cNvSpPr>
          <p:nvPr>
            <p:ph type="body" idx="1"/>
          </p:nvPr>
        </p:nvSpPr>
        <p:spPr/>
        <p:txBody>
          <a:bodyPr>
            <a:normAutofit fontScale="25000" lnSpcReduction="20000"/>
          </a:bodyPr>
          <a:lstStyle/>
          <a:p>
            <a:r>
              <a:rPr lang="en-GB" sz="1200" b="0" i="0" u="none" strike="noStrike" kern="1200" baseline="0" dirty="0">
                <a:solidFill>
                  <a:schemeClr val="tx1"/>
                </a:solidFill>
                <a:latin typeface="+mn-lt"/>
                <a:ea typeface="+mn-ea"/>
                <a:cs typeface="+mn-cs"/>
              </a:rPr>
              <a:t>To understand how an IDPS works, you must first become familiar with some IDPS terminology.</a:t>
            </a:r>
            <a:endParaRPr lang="en-US" altLang="en-US" b="1" dirty="0">
              <a:latin typeface="Times New Roman" pitchFamily="18" charset="0"/>
              <a:cs typeface="Times New Roman" pitchFamily="18" charset="0"/>
            </a:endParaRPr>
          </a:p>
          <a:p>
            <a:pPr eaLnBrk="1" hangingPunct="1">
              <a:defRPr/>
            </a:pPr>
            <a:endParaRPr lang="en-US" altLang="en-US" b="1" dirty="0">
              <a:latin typeface="Times New Roman" pitchFamily="18" charset="0"/>
              <a:cs typeface="Times New Roman" pitchFamily="18" charset="0"/>
            </a:endParaRPr>
          </a:p>
          <a:p>
            <a:r>
              <a:rPr lang="en-GB" sz="1200" b="0" i="0" u="none" strike="noStrike" kern="1200" baseline="0" dirty="0">
                <a:solidFill>
                  <a:schemeClr val="tx1"/>
                </a:solidFill>
                <a:latin typeface="+mn-lt"/>
                <a:ea typeface="+mn-ea"/>
                <a:cs typeface="+mn-cs"/>
              </a:rPr>
              <a:t>• </a:t>
            </a:r>
            <a:r>
              <a:rPr lang="en-GB" sz="1200" b="1" i="0" u="none" strike="noStrike" kern="1200" baseline="0" dirty="0">
                <a:solidFill>
                  <a:schemeClr val="tx1"/>
                </a:solidFill>
                <a:latin typeface="+mn-lt"/>
                <a:ea typeface="+mn-ea"/>
                <a:cs typeface="+mn-cs"/>
              </a:rPr>
              <a:t>Alarm clustering and compaction: </a:t>
            </a:r>
            <a:r>
              <a:rPr lang="en-GB" sz="1200" b="0" i="0" u="none" strike="noStrike" kern="1200" baseline="0" dirty="0">
                <a:solidFill>
                  <a:schemeClr val="tx1"/>
                </a:solidFill>
                <a:latin typeface="+mn-lt"/>
                <a:ea typeface="+mn-ea"/>
                <a:cs typeface="+mn-cs"/>
              </a:rPr>
              <a:t>A process of grouping almost identical alarms that occur nearly at the same time into a single higher-level alarm. This consolidation reduces the number of alarms, which reduces administrative overhead and identifies a relationship among multiple alarms. Clustering may be based on combinations of frequency, similarity in attack signature, similarity in attack target, or other criteria that are defined by system administrators.</a:t>
            </a:r>
          </a:p>
          <a:p>
            <a:endParaRPr lang="en-GB" sz="1200" b="0" i="0" u="none" strike="noStrike" kern="1200" baseline="0" dirty="0">
              <a:solidFill>
                <a:schemeClr val="tx1"/>
              </a:solidFill>
              <a:latin typeface="+mn-lt"/>
              <a:ea typeface="+mn-ea"/>
              <a:cs typeface="+mn-cs"/>
            </a:endParaRPr>
          </a:p>
          <a:p>
            <a:r>
              <a:rPr lang="en-GB" sz="1200" b="0" i="0" u="none" strike="noStrike" kern="1200" baseline="0" dirty="0">
                <a:solidFill>
                  <a:schemeClr val="tx1"/>
                </a:solidFill>
                <a:latin typeface="+mn-lt"/>
                <a:ea typeface="+mn-ea"/>
                <a:cs typeface="+mn-cs"/>
              </a:rPr>
              <a:t>• </a:t>
            </a:r>
            <a:r>
              <a:rPr lang="en-GB" sz="1200" b="1" i="0" u="none" strike="noStrike" kern="1200" baseline="0" dirty="0">
                <a:solidFill>
                  <a:schemeClr val="tx1"/>
                </a:solidFill>
                <a:latin typeface="+mn-lt"/>
                <a:ea typeface="+mn-ea"/>
                <a:cs typeface="+mn-cs"/>
              </a:rPr>
              <a:t>Alarm filtering</a:t>
            </a:r>
            <a:r>
              <a:rPr lang="en-GB" sz="1200" b="0" i="0" u="none" strike="noStrike" kern="1200" baseline="0" dirty="0">
                <a:solidFill>
                  <a:schemeClr val="tx1"/>
                </a:solidFill>
                <a:latin typeface="+mn-lt"/>
                <a:ea typeface="+mn-ea"/>
                <a:cs typeface="+mn-cs"/>
              </a:rPr>
              <a:t>: The process of classifying IDPS alerts so they can be more effectively managed. An IDPS administrator can set up alarm filtering by running the system for a while to track the types of false positives it generates and then adjusting the alarm classifications. For example, the administrator may set the IDPS to discard alarms produced by false attack stimuli or normal network operations. Alarm filters are similar to packet filters in that they can filter items by their source or destination IP addresses, but they can also filter by operating systems, confidence values, alarm type, or alarm severity.</a:t>
            </a:r>
          </a:p>
          <a:p>
            <a:endParaRPr lang="en-GB" sz="1200" b="0" i="0" u="none" strike="noStrike" kern="1200" baseline="0" dirty="0">
              <a:solidFill>
                <a:schemeClr val="tx1"/>
              </a:solidFill>
              <a:latin typeface="+mn-lt"/>
              <a:ea typeface="+mn-ea"/>
              <a:cs typeface="+mn-cs"/>
            </a:endParaRPr>
          </a:p>
          <a:p>
            <a:r>
              <a:rPr lang="en-GB" sz="1200" b="0" i="0" u="none" strike="noStrike" kern="1200" baseline="0" dirty="0">
                <a:solidFill>
                  <a:schemeClr val="tx1"/>
                </a:solidFill>
                <a:latin typeface="+mn-lt"/>
                <a:ea typeface="+mn-ea"/>
                <a:cs typeface="+mn-cs"/>
              </a:rPr>
              <a:t>• </a:t>
            </a:r>
            <a:r>
              <a:rPr lang="en-GB" sz="1200" b="1" i="0" u="none" strike="noStrike" kern="1200" baseline="0" dirty="0">
                <a:solidFill>
                  <a:schemeClr val="tx1"/>
                </a:solidFill>
                <a:latin typeface="+mn-lt"/>
                <a:ea typeface="+mn-ea"/>
                <a:cs typeface="+mn-cs"/>
              </a:rPr>
              <a:t>Alert or alarm</a:t>
            </a:r>
            <a:r>
              <a:rPr lang="en-GB" sz="1200" b="0" i="0" u="none" strike="noStrike" kern="1200" baseline="0" dirty="0">
                <a:solidFill>
                  <a:schemeClr val="tx1"/>
                </a:solidFill>
                <a:latin typeface="+mn-lt"/>
                <a:ea typeface="+mn-ea"/>
                <a:cs typeface="+mn-cs"/>
              </a:rPr>
              <a:t>: An indication or notification that a system has just been attacked or is under attack. IDPS alerts and alarms take the form of audible signals, e-mail messages, pager notifications, or pop-up windows. </a:t>
            </a:r>
          </a:p>
          <a:p>
            <a:endParaRPr lang="en-GB" sz="1200" b="0" i="0" u="none" strike="noStrike" kern="1200" baseline="0" dirty="0">
              <a:solidFill>
                <a:schemeClr val="tx1"/>
              </a:solidFill>
              <a:latin typeface="+mn-lt"/>
              <a:ea typeface="+mn-ea"/>
              <a:cs typeface="+mn-cs"/>
            </a:endParaRPr>
          </a:p>
          <a:p>
            <a:r>
              <a:rPr lang="en-GB" sz="1200" b="0" i="0" u="none" strike="noStrike" kern="1200" baseline="0" dirty="0">
                <a:solidFill>
                  <a:schemeClr val="tx1"/>
                </a:solidFill>
                <a:latin typeface="+mn-lt"/>
                <a:ea typeface="+mn-ea"/>
                <a:cs typeface="+mn-cs"/>
              </a:rPr>
              <a:t>• </a:t>
            </a:r>
            <a:r>
              <a:rPr lang="en-GB" sz="1200" b="1" i="0" u="none" strike="noStrike" kern="1200" baseline="0" dirty="0">
                <a:solidFill>
                  <a:schemeClr val="tx1"/>
                </a:solidFill>
                <a:latin typeface="+mn-lt"/>
                <a:ea typeface="+mn-ea"/>
                <a:cs typeface="+mn-cs"/>
              </a:rPr>
              <a:t>Confidence value: </a:t>
            </a:r>
            <a:r>
              <a:rPr lang="en-GB" sz="1200" b="0" i="0" u="none" strike="noStrike" kern="1200" baseline="0" dirty="0">
                <a:solidFill>
                  <a:schemeClr val="tx1"/>
                </a:solidFill>
                <a:latin typeface="+mn-lt"/>
                <a:ea typeface="+mn-ea"/>
                <a:cs typeface="+mn-cs"/>
              </a:rPr>
              <a:t>The measure of an IDPS’s ability to correctly detect and identify certain types of attacks. The confidence value an organization places in the IDPS is based on experience and past performance measurements. The confidence value, which is based on fuzzy logic, helps an administrator determine the likelihood that an IDPS alert or alarm indicates an actual attack in progress. For example, if a system deemed 90 percent capable of accurately reporting a denial-of-service (</a:t>
            </a:r>
            <a:r>
              <a:rPr lang="en-GB" sz="1200" b="0" i="0" u="none" strike="noStrike" kern="1200" baseline="0" dirty="0" err="1">
                <a:solidFill>
                  <a:schemeClr val="tx1"/>
                </a:solidFill>
                <a:latin typeface="+mn-lt"/>
                <a:ea typeface="+mn-ea"/>
                <a:cs typeface="+mn-cs"/>
              </a:rPr>
              <a:t>DoS</a:t>
            </a:r>
            <a:r>
              <a:rPr lang="en-GB" sz="1200" b="0" i="0" u="none" strike="noStrike" kern="1200" baseline="0" dirty="0">
                <a:solidFill>
                  <a:schemeClr val="tx1"/>
                </a:solidFill>
                <a:latin typeface="+mn-lt"/>
                <a:ea typeface="+mn-ea"/>
                <a:cs typeface="+mn-cs"/>
              </a:rPr>
              <a:t>) attack sends a </a:t>
            </a:r>
            <a:r>
              <a:rPr lang="en-GB" sz="1200" b="0" i="0" u="none" strike="noStrike" kern="1200" baseline="0" dirty="0" err="1">
                <a:solidFill>
                  <a:schemeClr val="tx1"/>
                </a:solidFill>
                <a:latin typeface="+mn-lt"/>
                <a:ea typeface="+mn-ea"/>
                <a:cs typeface="+mn-cs"/>
              </a:rPr>
              <a:t>DoS</a:t>
            </a:r>
            <a:r>
              <a:rPr lang="en-GB" sz="1200" b="0" i="0" u="none" strike="noStrike" kern="1200" baseline="0" dirty="0">
                <a:solidFill>
                  <a:schemeClr val="tx1"/>
                </a:solidFill>
                <a:latin typeface="+mn-lt"/>
                <a:ea typeface="+mn-ea"/>
                <a:cs typeface="+mn-cs"/>
              </a:rPr>
              <a:t> alert, there is a high probability that an actual attack is occurring. </a:t>
            </a:r>
          </a:p>
          <a:p>
            <a:endParaRPr lang="en-GB" sz="1200" b="0" i="0" u="none" strike="noStrike" kern="1200" baseline="0" dirty="0">
              <a:solidFill>
                <a:schemeClr val="tx1"/>
              </a:solidFill>
              <a:latin typeface="+mn-lt"/>
              <a:ea typeface="+mn-ea"/>
              <a:cs typeface="+mn-cs"/>
            </a:endParaRPr>
          </a:p>
          <a:p>
            <a:r>
              <a:rPr lang="en-GB" sz="1200" b="0" i="0" u="none" strike="noStrike" kern="1200" baseline="0" dirty="0">
                <a:solidFill>
                  <a:schemeClr val="tx1"/>
                </a:solidFill>
                <a:latin typeface="+mn-lt"/>
                <a:ea typeface="+mn-ea"/>
                <a:cs typeface="+mn-cs"/>
              </a:rPr>
              <a:t>• </a:t>
            </a:r>
            <a:r>
              <a:rPr lang="en-GB" sz="1200" b="1" i="0" u="none" strike="noStrike" kern="1200" baseline="0" dirty="0">
                <a:solidFill>
                  <a:schemeClr val="tx1"/>
                </a:solidFill>
                <a:latin typeface="+mn-lt"/>
                <a:ea typeface="+mn-ea"/>
                <a:cs typeface="+mn-cs"/>
              </a:rPr>
              <a:t>Evasion: </a:t>
            </a:r>
            <a:r>
              <a:rPr lang="en-GB" sz="1200" b="0" i="0" u="none" strike="noStrike" kern="1200" baseline="0" dirty="0">
                <a:solidFill>
                  <a:schemeClr val="tx1"/>
                </a:solidFill>
                <a:latin typeface="+mn-lt"/>
                <a:ea typeface="+mn-ea"/>
                <a:cs typeface="+mn-cs"/>
              </a:rPr>
              <a:t>The process by which attackers change the format and/or timing of their activities to avoid being detected by an IDPS.</a:t>
            </a:r>
          </a:p>
          <a:p>
            <a:endParaRPr lang="en-GB" altLang="en-US" sz="1200" b="0" i="0" u="none" strike="noStrike" kern="1200" baseline="0" dirty="0">
              <a:solidFill>
                <a:schemeClr val="tx1"/>
              </a:solidFill>
              <a:latin typeface="+mn-lt"/>
              <a:ea typeface="+mn-ea"/>
              <a:cs typeface="+mn-cs"/>
            </a:endParaRPr>
          </a:p>
          <a:p>
            <a:r>
              <a:rPr lang="en-GB" sz="1200" b="0" i="0" u="none" strike="noStrike" kern="1200" baseline="0" dirty="0">
                <a:solidFill>
                  <a:schemeClr val="tx1"/>
                </a:solidFill>
                <a:latin typeface="+mn-lt"/>
                <a:ea typeface="+mn-ea"/>
                <a:cs typeface="+mn-cs"/>
              </a:rPr>
              <a:t>• </a:t>
            </a:r>
            <a:r>
              <a:rPr lang="en-GB" sz="1200" b="1" i="0" u="none" strike="noStrike" kern="1200" baseline="0" dirty="0">
                <a:solidFill>
                  <a:schemeClr val="tx1"/>
                </a:solidFill>
                <a:latin typeface="+mn-lt"/>
                <a:ea typeface="+mn-ea"/>
                <a:cs typeface="+mn-cs"/>
              </a:rPr>
              <a:t>False attack stimulus</a:t>
            </a:r>
            <a:r>
              <a:rPr lang="en-GB" sz="1200" b="0" i="0" u="none" strike="noStrike" kern="1200" baseline="0" dirty="0">
                <a:solidFill>
                  <a:schemeClr val="tx1"/>
                </a:solidFill>
                <a:latin typeface="+mn-lt"/>
                <a:ea typeface="+mn-ea"/>
                <a:cs typeface="+mn-cs"/>
              </a:rPr>
              <a:t>: An event that triggers an alarm when no actual attack is in progress. Scenarios that test the configuration of IDPSs may use false attack stimuli to determine if the IDPSs can distinguish between these stimuli and real attacks. • False negative: The failure of an IDPS to react to an actual attack event. This is the most grievous IDPS failure, given that its purpose is to detect and respond to attacks.</a:t>
            </a:r>
          </a:p>
          <a:p>
            <a:endParaRPr lang="en-GB" sz="1200" b="0" i="0" u="none" strike="noStrike" kern="1200" baseline="0" dirty="0">
              <a:solidFill>
                <a:schemeClr val="tx1"/>
              </a:solidFill>
              <a:latin typeface="+mn-lt"/>
              <a:ea typeface="+mn-ea"/>
              <a:cs typeface="+mn-cs"/>
            </a:endParaRPr>
          </a:p>
          <a:p>
            <a:r>
              <a:rPr lang="en-GB" sz="1200" b="0" i="0" u="none" strike="noStrike" kern="1200" baseline="0" dirty="0">
                <a:solidFill>
                  <a:schemeClr val="tx1"/>
                </a:solidFill>
                <a:latin typeface="+mn-lt"/>
                <a:ea typeface="+mn-ea"/>
                <a:cs typeface="+mn-cs"/>
              </a:rPr>
              <a:t>• </a:t>
            </a:r>
            <a:r>
              <a:rPr lang="en-GB" sz="1200" b="1" i="0" u="none" strike="noStrike" kern="1200" baseline="0" dirty="0">
                <a:solidFill>
                  <a:schemeClr val="tx1"/>
                </a:solidFill>
                <a:latin typeface="+mn-lt"/>
                <a:ea typeface="+mn-ea"/>
                <a:cs typeface="+mn-cs"/>
              </a:rPr>
              <a:t>False positive</a:t>
            </a:r>
            <a:r>
              <a:rPr lang="en-GB" sz="1200" b="0" i="0" u="none" strike="noStrike" kern="1200" baseline="0" dirty="0">
                <a:solidFill>
                  <a:schemeClr val="tx1"/>
                </a:solidFill>
                <a:latin typeface="+mn-lt"/>
                <a:ea typeface="+mn-ea"/>
                <a:cs typeface="+mn-cs"/>
              </a:rPr>
              <a:t>: An alert or alarm that occurs in the absence of an actual attack. A false positive can sometimes be produced when an IDPS mistakes normal system activity for an attack. False positives tend to make users insensitive to alarms and thus reduce their reactions to actual intrusion events.</a:t>
            </a:r>
          </a:p>
          <a:p>
            <a:endParaRPr lang="en-GB" sz="1200" b="0" i="0" u="none" strike="noStrike" kern="1200" baseline="0" dirty="0">
              <a:solidFill>
                <a:schemeClr val="tx1"/>
              </a:solidFill>
              <a:latin typeface="+mn-lt"/>
              <a:ea typeface="+mn-ea"/>
              <a:cs typeface="+mn-cs"/>
            </a:endParaRPr>
          </a:p>
          <a:p>
            <a:r>
              <a:rPr lang="en-GB" sz="1200" b="0" i="0" u="none" strike="noStrike" kern="1200" baseline="0" dirty="0">
                <a:solidFill>
                  <a:schemeClr val="tx1"/>
                </a:solidFill>
                <a:latin typeface="+mn-lt"/>
                <a:ea typeface="+mn-ea"/>
                <a:cs typeface="+mn-cs"/>
              </a:rPr>
              <a:t>• </a:t>
            </a:r>
            <a:r>
              <a:rPr lang="en-GB" sz="1200" b="1" i="0" u="none" strike="noStrike" kern="1200" baseline="0" dirty="0">
                <a:solidFill>
                  <a:schemeClr val="tx1"/>
                </a:solidFill>
                <a:latin typeface="+mn-lt"/>
                <a:ea typeface="+mn-ea"/>
                <a:cs typeface="+mn-cs"/>
              </a:rPr>
              <a:t>Noise</a:t>
            </a:r>
            <a:r>
              <a:rPr lang="en-GB" sz="1200" b="0" i="0" u="none" strike="noStrike" kern="1200" baseline="0" dirty="0">
                <a:solidFill>
                  <a:schemeClr val="tx1"/>
                </a:solidFill>
                <a:latin typeface="+mn-lt"/>
                <a:ea typeface="+mn-ea"/>
                <a:cs typeface="+mn-cs"/>
              </a:rPr>
              <a:t>: Alarm events that are accurate and noteworthy but do not pose significant threats to information security. Unsuccessful attacks are the most common source of IDPS noise, although some noise might be triggered by scanning and enumeration tools run by network users without harmful intent. </a:t>
            </a:r>
          </a:p>
          <a:p>
            <a:endParaRPr lang="en-GB" sz="1200" b="0" i="0" u="none" strike="noStrike" kern="1200" baseline="0" dirty="0">
              <a:solidFill>
                <a:schemeClr val="tx1"/>
              </a:solidFill>
              <a:latin typeface="+mn-lt"/>
              <a:ea typeface="+mn-ea"/>
              <a:cs typeface="+mn-cs"/>
            </a:endParaRPr>
          </a:p>
          <a:p>
            <a:r>
              <a:rPr lang="en-GB" sz="1200" b="0" i="0" u="none" strike="noStrike" kern="1200" baseline="0" dirty="0">
                <a:solidFill>
                  <a:schemeClr val="tx1"/>
                </a:solidFill>
                <a:latin typeface="+mn-lt"/>
                <a:ea typeface="+mn-ea"/>
                <a:cs typeface="+mn-cs"/>
              </a:rPr>
              <a:t>• </a:t>
            </a:r>
            <a:r>
              <a:rPr lang="en-GB" sz="1200" b="1" i="0" u="none" strike="noStrike" kern="1200" baseline="0" dirty="0">
                <a:solidFill>
                  <a:schemeClr val="tx1"/>
                </a:solidFill>
                <a:latin typeface="+mn-lt"/>
                <a:ea typeface="+mn-ea"/>
                <a:cs typeface="+mn-cs"/>
              </a:rPr>
              <a:t>Site policy</a:t>
            </a:r>
            <a:r>
              <a:rPr lang="en-GB" sz="1200" b="0" i="0" u="none" strike="noStrike" kern="1200" baseline="0" dirty="0">
                <a:solidFill>
                  <a:schemeClr val="tx1"/>
                </a:solidFill>
                <a:latin typeface="+mn-lt"/>
                <a:ea typeface="+mn-ea"/>
                <a:cs typeface="+mn-cs"/>
              </a:rPr>
              <a:t>: The rules and configuration guidelines governing the implementation and operation of IDPSs within the organization. • Site policy awareness: An IDPS’s ability to dynamically modify its configuration in response to environmental activity. A so-called dynamic IDPS can adapt its reactions in response to administrator guidance over time and the local environment. A dynamic IDPS logs events that fit a specific profile instead of minor events, such as file modifications or failed user logins. A smart IDPS knows when it does not need to alert the administrator—for example, when an attack is using a known and documented exploit from which the system is protected.</a:t>
            </a:r>
          </a:p>
          <a:p>
            <a:endParaRPr lang="en-GB" sz="1200" b="0" i="0" u="none" strike="noStrike" kern="1200" baseline="0" dirty="0">
              <a:solidFill>
                <a:schemeClr val="tx1"/>
              </a:solidFill>
              <a:latin typeface="+mn-lt"/>
              <a:ea typeface="+mn-ea"/>
              <a:cs typeface="+mn-cs"/>
            </a:endParaRPr>
          </a:p>
          <a:p>
            <a:r>
              <a:rPr lang="en-GB" sz="1200" b="0" i="0" u="none" strike="noStrike" kern="1200" baseline="0" dirty="0">
                <a:solidFill>
                  <a:schemeClr val="tx1"/>
                </a:solidFill>
                <a:latin typeface="+mn-lt"/>
                <a:ea typeface="+mn-ea"/>
                <a:cs typeface="+mn-cs"/>
              </a:rPr>
              <a:t>• </a:t>
            </a:r>
            <a:r>
              <a:rPr lang="en-GB" sz="1200" b="1" i="0" u="none" strike="noStrike" kern="1200" baseline="0" dirty="0">
                <a:solidFill>
                  <a:schemeClr val="tx1"/>
                </a:solidFill>
                <a:latin typeface="+mn-lt"/>
                <a:ea typeface="+mn-ea"/>
                <a:cs typeface="+mn-cs"/>
              </a:rPr>
              <a:t>True attack stimulus</a:t>
            </a:r>
            <a:r>
              <a:rPr lang="en-GB" sz="1200" b="0" i="0" u="none" strike="noStrike" kern="1200" baseline="0" dirty="0">
                <a:solidFill>
                  <a:schemeClr val="tx1"/>
                </a:solidFill>
                <a:latin typeface="+mn-lt"/>
                <a:ea typeface="+mn-ea"/>
                <a:cs typeface="+mn-cs"/>
              </a:rPr>
              <a:t>: An event that triggers an alarm and causes an IDPS to react as if a real attack is in progress. The event may be an actual attack, in which an attacker is attempting a system compromise, or it may be a drill, in which security personnel are using hacker tools to test a network segment.</a:t>
            </a:r>
          </a:p>
          <a:p>
            <a:endParaRPr lang="en-GB" sz="1200" b="0" i="0" u="none" strike="noStrike" kern="1200" baseline="0" dirty="0">
              <a:solidFill>
                <a:schemeClr val="tx1"/>
              </a:solidFill>
              <a:latin typeface="+mn-lt"/>
              <a:ea typeface="+mn-ea"/>
              <a:cs typeface="+mn-cs"/>
            </a:endParaRPr>
          </a:p>
          <a:p>
            <a:r>
              <a:rPr lang="en-GB" sz="1200" b="0" i="0" u="none" strike="noStrike" kern="1200" baseline="0" dirty="0">
                <a:solidFill>
                  <a:schemeClr val="tx1"/>
                </a:solidFill>
                <a:latin typeface="+mn-lt"/>
                <a:ea typeface="+mn-ea"/>
                <a:cs typeface="+mn-cs"/>
              </a:rPr>
              <a:t>• </a:t>
            </a:r>
            <a:r>
              <a:rPr lang="en-GB" sz="1200" b="1" i="0" u="none" strike="noStrike" kern="1200" baseline="0" dirty="0">
                <a:solidFill>
                  <a:schemeClr val="tx1"/>
                </a:solidFill>
                <a:latin typeface="+mn-lt"/>
                <a:ea typeface="+mn-ea"/>
                <a:cs typeface="+mn-cs"/>
              </a:rPr>
              <a:t> </a:t>
            </a:r>
            <a:r>
              <a:rPr lang="en-GB" sz="1200" b="0" i="0" u="none" strike="noStrike" kern="1200" baseline="0" dirty="0">
                <a:solidFill>
                  <a:schemeClr val="tx1"/>
                </a:solidFill>
                <a:latin typeface="+mn-lt"/>
                <a:ea typeface="+mn-ea"/>
                <a:cs typeface="+mn-cs"/>
              </a:rPr>
              <a:t>: The process of adjusting an IDPS to maximize its efficiency in detecting true positives while minimizing false positives and false negatives.</a:t>
            </a:r>
            <a:endParaRPr lang="en-US" altLang="en-US" b="1" dirty="0">
              <a:latin typeface="Times New Roman" pitchFamily="18" charset="0"/>
              <a:cs typeface="Times New Roman" pitchFamily="18" charset="0"/>
            </a:endParaRPr>
          </a:p>
          <a:p>
            <a:pPr eaLnBrk="1" hangingPunct="1">
              <a:defRPr/>
            </a:pPr>
            <a:endParaRPr lang="en-US" altLang="en-US" b="1" dirty="0">
              <a:latin typeface="Times New Roman" pitchFamily="18" charset="0"/>
              <a:cs typeface="Times New Roman" pitchFamily="18" charset="0"/>
            </a:endParaRPr>
          </a:p>
          <a:p>
            <a:pPr eaLnBrk="1" hangingPunct="1">
              <a:defRPr/>
            </a:pPr>
            <a:endParaRPr lang="en-US" altLang="en-US" b="1" dirty="0">
              <a:latin typeface="Times New Roman" pitchFamily="18" charset="0"/>
              <a:cs typeface="Times New Roman" pitchFamily="18" charset="0"/>
            </a:endParaRPr>
          </a:p>
          <a:p>
            <a:pPr eaLnBrk="1" hangingPunct="1">
              <a:defRPr/>
            </a:pPr>
            <a:endParaRPr lang="en-US" altLang="en-US" b="1" dirty="0">
              <a:latin typeface="Times New Roman" pitchFamily="18" charset="0"/>
              <a:cs typeface="Times New Roman" pitchFamily="18" charset="0"/>
            </a:endParaRPr>
          </a:p>
          <a:p>
            <a:pPr eaLnBrk="1" hangingPunct="1">
              <a:defRPr/>
            </a:pPr>
            <a:endParaRPr lang="en-US" altLang="en-US" b="1" dirty="0">
              <a:latin typeface="Times New Roman" pitchFamily="18" charset="0"/>
              <a:cs typeface="Times New Roman" pitchFamily="18" charset="0"/>
            </a:endParaRPr>
          </a:p>
          <a:p>
            <a:pPr eaLnBrk="1" hangingPunct="1">
              <a:defRPr/>
            </a:pPr>
            <a:endParaRPr lang="en-US" altLang="en-US" b="1" dirty="0">
              <a:latin typeface="Times New Roman" pitchFamily="18" charset="0"/>
              <a:cs typeface="Times New Roman" pitchFamily="18" charset="0"/>
            </a:endParaRPr>
          </a:p>
          <a:p>
            <a:pPr eaLnBrk="1" hangingPunct="1">
              <a:defRPr/>
            </a:pPr>
            <a:r>
              <a:rPr lang="en-US" altLang="en-US" b="1" dirty="0">
                <a:latin typeface="Times New Roman" pitchFamily="18" charset="0"/>
                <a:cs typeface="Times New Roman" pitchFamily="18" charset="0"/>
              </a:rPr>
              <a:t>IDPS Terminology</a:t>
            </a:r>
          </a:p>
          <a:p>
            <a:pPr marL="342900" indent="-342900">
              <a:spcBef>
                <a:spcPct val="20000"/>
              </a:spcBef>
              <a:buFontTx/>
              <a:buChar char="•"/>
              <a:defRPr/>
            </a:pPr>
            <a:r>
              <a:rPr lang="en-US" altLang="en-US" sz="2200" kern="0" dirty="0">
                <a:solidFill>
                  <a:srgbClr val="222222"/>
                </a:solidFill>
                <a:latin typeface="Arial"/>
              </a:rPr>
              <a:t>Alarm clustering and compaction</a:t>
            </a:r>
          </a:p>
          <a:p>
            <a:pPr marL="342900" indent="-342900">
              <a:spcBef>
                <a:spcPct val="20000"/>
              </a:spcBef>
              <a:buFontTx/>
              <a:buChar char="•"/>
              <a:defRPr/>
            </a:pPr>
            <a:r>
              <a:rPr lang="en-US" altLang="en-US" sz="2200" kern="0" dirty="0">
                <a:solidFill>
                  <a:srgbClr val="222222"/>
                </a:solidFill>
                <a:latin typeface="Arial"/>
              </a:rPr>
              <a:t>Alarm filtering</a:t>
            </a:r>
          </a:p>
          <a:p>
            <a:pPr marL="342900" indent="-342900">
              <a:spcBef>
                <a:spcPct val="20000"/>
              </a:spcBef>
              <a:buFontTx/>
              <a:buChar char="•"/>
              <a:defRPr/>
            </a:pPr>
            <a:r>
              <a:rPr lang="en-US" altLang="en-US" sz="2200" kern="0" dirty="0">
                <a:solidFill>
                  <a:srgbClr val="222222"/>
                </a:solidFill>
                <a:latin typeface="Arial"/>
              </a:rPr>
              <a:t>Alert or alarm</a:t>
            </a:r>
          </a:p>
          <a:p>
            <a:pPr marL="342900" indent="-342900">
              <a:spcBef>
                <a:spcPct val="20000"/>
              </a:spcBef>
              <a:buFontTx/>
              <a:buChar char="•"/>
              <a:defRPr/>
            </a:pPr>
            <a:r>
              <a:rPr lang="en-US" altLang="en-US" sz="2200" kern="0" dirty="0">
                <a:solidFill>
                  <a:srgbClr val="222222"/>
                </a:solidFill>
                <a:latin typeface="Arial"/>
              </a:rPr>
              <a:t>Confidence value</a:t>
            </a:r>
          </a:p>
          <a:p>
            <a:pPr marL="342900" indent="-342900">
              <a:spcBef>
                <a:spcPct val="20000"/>
              </a:spcBef>
              <a:buFontTx/>
              <a:buChar char="•"/>
              <a:defRPr/>
            </a:pPr>
            <a:r>
              <a:rPr lang="en-US" altLang="en-US" sz="2200" kern="0" dirty="0">
                <a:solidFill>
                  <a:srgbClr val="222222"/>
                </a:solidFill>
                <a:latin typeface="Arial"/>
              </a:rPr>
              <a:t>Evasion</a:t>
            </a:r>
          </a:p>
          <a:p>
            <a:pPr marL="342900" indent="-342900">
              <a:spcBef>
                <a:spcPct val="20000"/>
              </a:spcBef>
              <a:buFontTx/>
              <a:buChar char="•"/>
              <a:defRPr/>
            </a:pPr>
            <a:r>
              <a:rPr lang="en-US" altLang="en-US" sz="2200" kern="0" dirty="0">
                <a:solidFill>
                  <a:srgbClr val="222222"/>
                </a:solidFill>
                <a:latin typeface="Arial"/>
              </a:rPr>
              <a:t>False attack stimulus </a:t>
            </a:r>
          </a:p>
          <a:p>
            <a:pPr marL="342900" indent="-342900">
              <a:spcBef>
                <a:spcPct val="20000"/>
              </a:spcBef>
              <a:buFontTx/>
              <a:buChar char="•"/>
              <a:defRPr/>
            </a:pPr>
            <a:r>
              <a:rPr lang="en-US" altLang="en-US" sz="2200" kern="0" dirty="0">
                <a:solidFill>
                  <a:srgbClr val="222222"/>
                </a:solidFill>
                <a:latin typeface="Arial"/>
              </a:rPr>
              <a:t>False negative and false positive</a:t>
            </a:r>
          </a:p>
          <a:p>
            <a:pPr marL="342900" indent="-342900">
              <a:spcBef>
                <a:spcPct val="20000"/>
              </a:spcBef>
              <a:buFontTx/>
              <a:buChar char="•"/>
              <a:defRPr/>
            </a:pPr>
            <a:r>
              <a:rPr lang="en-US" altLang="en-US" sz="2200" kern="0" dirty="0">
                <a:solidFill>
                  <a:srgbClr val="222222"/>
                </a:solidFill>
                <a:latin typeface="Arial"/>
              </a:rPr>
              <a:t>Noise </a:t>
            </a:r>
          </a:p>
          <a:p>
            <a:pPr marL="342900" indent="-342900">
              <a:spcBef>
                <a:spcPct val="20000"/>
              </a:spcBef>
              <a:buFontTx/>
              <a:buChar char="•"/>
              <a:defRPr/>
            </a:pPr>
            <a:r>
              <a:rPr lang="en-US" altLang="en-US" sz="2200" kern="0" dirty="0">
                <a:solidFill>
                  <a:srgbClr val="222222"/>
                </a:solidFill>
                <a:latin typeface="Arial"/>
              </a:rPr>
              <a:t>Site policy</a:t>
            </a:r>
          </a:p>
          <a:p>
            <a:pPr marL="342900" indent="-342900">
              <a:spcBef>
                <a:spcPct val="20000"/>
              </a:spcBef>
              <a:buFontTx/>
              <a:buChar char="•"/>
              <a:defRPr/>
            </a:pPr>
            <a:r>
              <a:rPr lang="en-US" altLang="en-US" sz="2200" kern="0" dirty="0">
                <a:solidFill>
                  <a:srgbClr val="222222"/>
                </a:solidFill>
                <a:latin typeface="Arial"/>
              </a:rPr>
              <a:t>Site policy awareness</a:t>
            </a:r>
          </a:p>
          <a:p>
            <a:pPr marL="342900" indent="-342900">
              <a:spcBef>
                <a:spcPct val="20000"/>
              </a:spcBef>
              <a:buFontTx/>
              <a:buChar char="•"/>
              <a:defRPr/>
            </a:pPr>
            <a:r>
              <a:rPr lang="en-US" altLang="en-US" sz="2200" kern="0" dirty="0">
                <a:solidFill>
                  <a:srgbClr val="222222"/>
                </a:solidFill>
                <a:latin typeface="Arial"/>
              </a:rPr>
              <a:t>True attack stimulus</a:t>
            </a:r>
          </a:p>
          <a:p>
            <a:pPr marL="342900" indent="-342900">
              <a:spcBef>
                <a:spcPct val="20000"/>
              </a:spcBef>
              <a:buFontTx/>
              <a:buChar char="•"/>
              <a:defRPr/>
            </a:pPr>
            <a:r>
              <a:rPr lang="en-US" altLang="en-US" sz="2200" kern="0" dirty="0">
                <a:solidFill>
                  <a:srgbClr val="222222"/>
                </a:solidFill>
                <a:latin typeface="Arial"/>
              </a:rPr>
              <a:t>Tuning</a:t>
            </a:r>
          </a:p>
        </p:txBody>
      </p:sp>
    </p:spTree>
    <p:extLst>
      <p:ext uri="{BB962C8B-B14F-4D97-AF65-F5344CB8AC3E}">
        <p14:creationId xmlns:p14="http://schemas.microsoft.com/office/powerpoint/2010/main" val="199727475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6" name="Rectangle 7"/>
          <p:cNvSpPr>
            <a:spLocks noGrp="1" noChangeArrowheads="1"/>
          </p:cNvSpPr>
          <p:nvPr>
            <p:ph type="sldNum" sz="quarter" idx="5"/>
          </p:nvPr>
        </p:nvSpPr>
        <p:spPr>
          <a:noFill/>
        </p:spPr>
        <p:txBody>
          <a:bodyPr/>
          <a:lstStyle>
            <a:lvl1pPr defTabSz="966788" eaLnBrk="0" hangingPunct="0">
              <a:defRPr>
                <a:solidFill>
                  <a:schemeClr val="tx1"/>
                </a:solidFill>
                <a:latin typeface="Arial" panose="020B0604020202020204" pitchFamily="34" charset="0"/>
              </a:defRPr>
            </a:lvl1pPr>
            <a:lvl2pPr marL="785813" indent="-303213" defTabSz="966788" eaLnBrk="0" hangingPunct="0">
              <a:defRPr>
                <a:solidFill>
                  <a:schemeClr val="tx1"/>
                </a:solidFill>
                <a:latin typeface="Arial" panose="020B0604020202020204" pitchFamily="34" charset="0"/>
              </a:defRPr>
            </a:lvl2pPr>
            <a:lvl3pPr marL="1208088" indent="-241300" defTabSz="966788" eaLnBrk="0" hangingPunct="0">
              <a:defRPr>
                <a:solidFill>
                  <a:schemeClr val="tx1"/>
                </a:solidFill>
                <a:latin typeface="Arial" panose="020B0604020202020204" pitchFamily="34" charset="0"/>
              </a:defRPr>
            </a:lvl3pPr>
            <a:lvl4pPr marL="1692275" indent="-242888" defTabSz="966788" eaLnBrk="0" hangingPunct="0">
              <a:defRPr>
                <a:solidFill>
                  <a:schemeClr val="tx1"/>
                </a:solidFill>
                <a:latin typeface="Arial" panose="020B0604020202020204" pitchFamily="34" charset="0"/>
              </a:defRPr>
            </a:lvl4pPr>
            <a:lvl5pPr marL="2174875" indent="-241300" defTabSz="966788" eaLnBrk="0" hangingPunct="0">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pPr eaLnBrk="1" hangingPunct="1"/>
            <a:fld id="{C753FCE2-1222-477E-9D7F-E5481A55021E}" type="slidenum">
              <a:rPr lang="en-US" altLang="en-US">
                <a:latin typeface="Times New Roman" panose="02020603050405020304" pitchFamily="18" charset="0"/>
              </a:rPr>
              <a:pPr eaLnBrk="1" hangingPunct="1"/>
              <a:t>7</a:t>
            </a:fld>
            <a:endParaRPr lang="en-US" altLang="en-US">
              <a:latin typeface="Times New Roman" panose="02020603050405020304" pitchFamily="18" charset="0"/>
            </a:endParaRPr>
          </a:p>
        </p:txBody>
      </p:sp>
      <p:sp>
        <p:nvSpPr>
          <p:cNvPr id="72707" name="Rectangle 2"/>
          <p:cNvSpPr>
            <a:spLocks noGrp="1" noRot="1" noChangeAspect="1" noChangeArrowheads="1" noTextEdit="1"/>
          </p:cNvSpPr>
          <p:nvPr>
            <p:ph type="sldImg"/>
          </p:nvPr>
        </p:nvSpPr>
        <p:spPr>
          <a:ln/>
        </p:spPr>
      </p:sp>
      <p:sp>
        <p:nvSpPr>
          <p:cNvPr id="78852" name="Rectangle 3"/>
          <p:cNvSpPr>
            <a:spLocks noGrp="1" noChangeArrowheads="1"/>
          </p:cNvSpPr>
          <p:nvPr>
            <p:ph type="body" idx="1"/>
          </p:nvPr>
        </p:nvSpPr>
        <p:spPr/>
        <p:txBody>
          <a:bodyPr>
            <a:normAutofit fontScale="40000" lnSpcReduction="20000"/>
          </a:bodyPr>
          <a:lstStyle/>
          <a:p>
            <a:r>
              <a:rPr lang="en-GB" sz="1200" b="0" i="0" u="none" strike="noStrike" kern="1200" baseline="0" dirty="0">
                <a:solidFill>
                  <a:schemeClr val="tx1"/>
                </a:solidFill>
                <a:latin typeface="+mn-lt"/>
                <a:ea typeface="+mn-ea"/>
                <a:cs typeface="+mn-cs"/>
              </a:rPr>
              <a:t>There are several compelling reasons to acquire and use an IDPS, beginning with its primary function of intrusion detection. These reasons include documentation, deterrence, and other Benefits</a:t>
            </a:r>
          </a:p>
          <a:p>
            <a:endParaRPr lang="en-GB" altLang="en-US" sz="1200" b="0" i="0" u="none" strike="noStrike" kern="1200" baseline="0" dirty="0">
              <a:solidFill>
                <a:schemeClr val="tx1"/>
              </a:solidFill>
              <a:latin typeface="+mn-lt"/>
              <a:ea typeface="+mn-ea"/>
              <a:cs typeface="+mn-cs"/>
            </a:endParaRPr>
          </a:p>
          <a:p>
            <a:r>
              <a:rPr lang="en-GB" sz="1200" b="0" i="0" u="none" strike="noStrike" kern="1200" baseline="0" dirty="0">
                <a:solidFill>
                  <a:schemeClr val="tx1"/>
                </a:solidFill>
                <a:latin typeface="+mn-lt"/>
                <a:ea typeface="+mn-ea"/>
                <a:cs typeface="+mn-cs"/>
              </a:rPr>
              <a:t>IDPSs can also help administrators detect the preambles to attacks, which are known as attack reconnaissance. Most attacks begin with an organized and thorough probing of the organization’s network environment and its </a:t>
            </a:r>
            <a:r>
              <a:rPr lang="en-GB" sz="1200" b="0" i="0" u="none" strike="noStrike" kern="1200" baseline="0" dirty="0" err="1">
                <a:solidFill>
                  <a:schemeClr val="tx1"/>
                </a:solidFill>
                <a:latin typeface="+mn-lt"/>
                <a:ea typeface="+mn-ea"/>
                <a:cs typeface="+mn-cs"/>
              </a:rPr>
              <a:t>defenses</a:t>
            </a:r>
            <a:r>
              <a:rPr lang="en-GB" sz="1200" b="0" i="0" u="none" strike="noStrike" kern="1200" baseline="0" dirty="0">
                <a:solidFill>
                  <a:schemeClr val="tx1"/>
                </a:solidFill>
                <a:latin typeface="+mn-lt"/>
                <a:ea typeface="+mn-ea"/>
                <a:cs typeface="+mn-cs"/>
              </a:rPr>
              <a:t>. This initial probing is called doorknob rattling and is accomplished through two general activities. </a:t>
            </a:r>
            <a:r>
              <a:rPr lang="en-GB" sz="1200" b="0" i="0" u="none" strike="noStrike" kern="1200" baseline="0" dirty="0" err="1">
                <a:solidFill>
                  <a:schemeClr val="tx1"/>
                </a:solidFill>
                <a:latin typeface="+mn-lt"/>
                <a:ea typeface="+mn-ea"/>
                <a:cs typeface="+mn-cs"/>
              </a:rPr>
              <a:t>Footprinting</a:t>
            </a:r>
            <a:r>
              <a:rPr lang="en-GB" sz="1200" b="0" i="0" u="none" strike="noStrike" kern="1200" baseline="0" dirty="0">
                <a:solidFill>
                  <a:schemeClr val="tx1"/>
                </a:solidFill>
                <a:latin typeface="+mn-lt"/>
                <a:ea typeface="+mn-ea"/>
                <a:cs typeface="+mn-cs"/>
              </a:rPr>
              <a:t> refers to activities that gather information about the organization and its network activities and assets, while fingerprinting refers to activities that scan network locales for active systems and then identify the network services offered by the host systems. A system that can detect the early warning signs of </a:t>
            </a:r>
            <a:r>
              <a:rPr lang="en-GB" sz="1200" b="0" i="0" u="none" strike="noStrike" kern="1200" baseline="0" dirty="0" err="1">
                <a:solidFill>
                  <a:schemeClr val="tx1"/>
                </a:solidFill>
                <a:latin typeface="+mn-lt"/>
                <a:ea typeface="+mn-ea"/>
                <a:cs typeface="+mn-cs"/>
              </a:rPr>
              <a:t>footprinting</a:t>
            </a:r>
            <a:r>
              <a:rPr lang="en-GB" sz="1200" b="0" i="0" u="none" strike="noStrike" kern="1200" baseline="0" dirty="0">
                <a:solidFill>
                  <a:schemeClr val="tx1"/>
                </a:solidFill>
                <a:latin typeface="+mn-lt"/>
                <a:ea typeface="+mn-ea"/>
                <a:cs typeface="+mn-cs"/>
              </a:rPr>
              <a:t> and fingerprinting functions like a </a:t>
            </a:r>
            <a:r>
              <a:rPr lang="en-GB" sz="1200" b="0" i="0" u="none" strike="noStrike" kern="1200" baseline="0" dirty="0" err="1">
                <a:solidFill>
                  <a:schemeClr val="tx1"/>
                </a:solidFill>
                <a:latin typeface="+mn-lt"/>
                <a:ea typeface="+mn-ea"/>
                <a:cs typeface="+mn-cs"/>
              </a:rPr>
              <a:t>neighborhood</a:t>
            </a:r>
            <a:r>
              <a:rPr lang="en-GB" sz="1200" b="0" i="0" u="none" strike="noStrike" kern="1200" baseline="0" dirty="0">
                <a:solidFill>
                  <a:schemeClr val="tx1"/>
                </a:solidFill>
                <a:latin typeface="+mn-lt"/>
                <a:ea typeface="+mn-ea"/>
                <a:cs typeface="+mn-cs"/>
              </a:rPr>
              <a:t> watch that spots would-be burglars as they case the community. This early detection enables administrators to prepare for a potential attack or to minimize potential losses from an attack.</a:t>
            </a:r>
          </a:p>
          <a:p>
            <a:endParaRPr lang="en-GB" altLang="en-US" sz="1200" b="0" i="0" u="none" strike="noStrike" kern="1200" baseline="0" dirty="0">
              <a:solidFill>
                <a:schemeClr val="tx1"/>
              </a:solidFill>
              <a:latin typeface="+mn-lt"/>
              <a:ea typeface="+mn-ea"/>
              <a:cs typeface="+mn-cs"/>
            </a:endParaRPr>
          </a:p>
          <a:p>
            <a:r>
              <a:rPr lang="en-GB" sz="1200" b="0" i="0" u="none" strike="noStrike" kern="1200" baseline="0" dirty="0">
                <a:solidFill>
                  <a:schemeClr val="tx1"/>
                </a:solidFill>
                <a:latin typeface="+mn-lt"/>
                <a:ea typeface="+mn-ea"/>
                <a:cs typeface="+mn-cs"/>
              </a:rPr>
              <a:t>Data Collection In the process of </a:t>
            </a:r>
            <a:r>
              <a:rPr lang="en-GB" sz="1200" b="0" i="0" u="none" strike="noStrike" kern="1200" baseline="0" dirty="0" err="1">
                <a:solidFill>
                  <a:schemeClr val="tx1"/>
                </a:solidFill>
                <a:latin typeface="+mn-lt"/>
                <a:ea typeface="+mn-ea"/>
                <a:cs typeface="+mn-cs"/>
              </a:rPr>
              <a:t>analyzing</a:t>
            </a:r>
            <a:r>
              <a:rPr lang="en-GB" sz="1200" b="0" i="0" u="none" strike="noStrike" kern="1200" baseline="0" dirty="0">
                <a:solidFill>
                  <a:schemeClr val="tx1"/>
                </a:solidFill>
                <a:latin typeface="+mn-lt"/>
                <a:ea typeface="+mn-ea"/>
                <a:cs typeface="+mn-cs"/>
              </a:rPr>
              <a:t> data and network activity, IDPSs can be configured to log data for later analysis. This logging function allows the organization to examine what happened after an intrusion occurred and why. As an accountability function, logging may even provide the who if the individual responsible for the intrusion works within the organization. Even when intruders are not internal, some information may be available, such as where they are connecting from (IP address) and how they connected (browser details). Logging also allows improvement in incident response; evaluation by specialized log monitors, as described later in this chapter; and assessment of the effectiveness of the IDPS itself.</a:t>
            </a:r>
            <a:endParaRPr lang="en-US" altLang="en-US" b="1" dirty="0">
              <a:latin typeface="Times New Roman" pitchFamily="18" charset="0"/>
            </a:endParaRPr>
          </a:p>
          <a:p>
            <a:pPr eaLnBrk="1" hangingPunct="1">
              <a:defRPr/>
            </a:pPr>
            <a:endParaRPr lang="en-US" altLang="en-US" b="1" dirty="0">
              <a:latin typeface="Times New Roman" pitchFamily="18" charset="0"/>
            </a:endParaRPr>
          </a:p>
          <a:p>
            <a:r>
              <a:rPr lang="en-GB" sz="1200" b="0" i="0" u="none" strike="noStrike" kern="1200" baseline="0" dirty="0">
                <a:solidFill>
                  <a:schemeClr val="tx1"/>
                </a:solidFill>
                <a:latin typeface="+mn-lt"/>
                <a:ea typeface="+mn-ea"/>
                <a:cs typeface="+mn-cs"/>
              </a:rPr>
              <a:t>Attack Deterrence Another reason to install an IDPS is that it serves as a deterrent by increasing the fear of detection among would-be attackers. If internal and external users know that an organization has an IDPS, they are less likely to probe the system or attempt to compromise it, just as criminals are much less likely to break into a house that appears to have a burglar alarm.</a:t>
            </a:r>
          </a:p>
          <a:p>
            <a:endParaRPr lang="en-GB" altLang="en-US" sz="1200" b="0" i="0" u="none" strike="noStrike" kern="1200" baseline="0" dirty="0">
              <a:solidFill>
                <a:schemeClr val="tx1"/>
              </a:solidFill>
              <a:latin typeface="+mn-lt"/>
              <a:ea typeface="+mn-ea"/>
              <a:cs typeface="+mn-cs"/>
            </a:endParaRPr>
          </a:p>
          <a:p>
            <a:r>
              <a:rPr lang="en-GB" sz="1200" b="0" i="0" u="none" strike="noStrike" kern="1200" baseline="0" dirty="0">
                <a:solidFill>
                  <a:schemeClr val="tx1"/>
                </a:solidFill>
                <a:latin typeface="+mn-lt"/>
                <a:ea typeface="+mn-ea"/>
                <a:cs typeface="+mn-cs"/>
              </a:rPr>
              <a:t>Other Reasons to Deploy an IDPS Data collected by an IDPS can also help management with quality assurance and continuous improvement; IDPSs consistently pick up information about attacks that have successfully compromised the outer layers of information security controls, such as a firewall. This information can be used to identify and repair flaws in the security and network architectures, which helps the organization expedite its incident response and make other continuous improvements.</a:t>
            </a:r>
            <a:endParaRPr lang="en-GB" altLang="en-US" sz="1200" b="0" i="0" u="none" strike="noStrike" kern="1200" baseline="0" dirty="0">
              <a:solidFill>
                <a:schemeClr val="tx1"/>
              </a:solidFill>
              <a:latin typeface="+mn-lt"/>
              <a:ea typeface="+mn-ea"/>
              <a:cs typeface="+mn-cs"/>
            </a:endParaRPr>
          </a:p>
          <a:p>
            <a:endParaRPr lang="en-US" altLang="en-US" b="1" dirty="0">
              <a:latin typeface="Times New Roman" pitchFamily="18" charset="0"/>
            </a:endParaRPr>
          </a:p>
          <a:p>
            <a:pPr eaLnBrk="1" hangingPunct="1">
              <a:defRPr/>
            </a:pPr>
            <a:endParaRPr lang="en-US" altLang="en-US" b="1" dirty="0">
              <a:latin typeface="Times New Roman" pitchFamily="18" charset="0"/>
            </a:endParaRPr>
          </a:p>
          <a:p>
            <a:pPr eaLnBrk="1" hangingPunct="1">
              <a:defRPr/>
            </a:pPr>
            <a:endParaRPr lang="en-US" altLang="en-US" b="1" dirty="0">
              <a:latin typeface="Times New Roman" pitchFamily="18" charset="0"/>
            </a:endParaRPr>
          </a:p>
          <a:p>
            <a:pPr eaLnBrk="1" hangingPunct="1">
              <a:defRPr/>
            </a:pPr>
            <a:r>
              <a:rPr lang="en-US" altLang="en-US" b="1" dirty="0">
                <a:latin typeface="Times New Roman" pitchFamily="18" charset="0"/>
              </a:rPr>
              <a:t>Why Use an IDPS?</a:t>
            </a:r>
          </a:p>
          <a:p>
            <a:pPr marL="342900" indent="-342900">
              <a:spcBef>
                <a:spcPct val="20000"/>
              </a:spcBef>
              <a:buFontTx/>
              <a:buChar char="•"/>
              <a:defRPr/>
            </a:pPr>
            <a:r>
              <a:rPr lang="en-US" altLang="en-US" dirty="0">
                <a:latin typeface="Times New Roman" pitchFamily="18" charset="0"/>
              </a:rPr>
              <a:t> </a:t>
            </a:r>
            <a:r>
              <a:rPr lang="en-US" altLang="en-US" sz="2600" kern="0" dirty="0">
                <a:solidFill>
                  <a:srgbClr val="222222"/>
                </a:solidFill>
                <a:latin typeface="Arial"/>
              </a:rPr>
              <a:t>Intrusion detection:</a:t>
            </a:r>
          </a:p>
          <a:p>
            <a:pPr marL="742950" lvl="1" indent="-285750">
              <a:spcBef>
                <a:spcPct val="20000"/>
              </a:spcBef>
              <a:buFontTx/>
              <a:buChar char="–"/>
              <a:defRPr/>
            </a:pPr>
            <a:r>
              <a:rPr lang="en-US" altLang="en-US" sz="2300" kern="0" dirty="0">
                <a:solidFill>
                  <a:srgbClr val="222222"/>
                </a:solidFill>
                <a:latin typeface="Arial"/>
              </a:rPr>
              <a:t>Primary purpose to identify and report an intrusion</a:t>
            </a:r>
          </a:p>
          <a:p>
            <a:pPr marL="742950" lvl="1" indent="-285750">
              <a:spcBef>
                <a:spcPct val="20000"/>
              </a:spcBef>
              <a:buFontTx/>
              <a:buChar char="–"/>
              <a:defRPr/>
            </a:pPr>
            <a:r>
              <a:rPr lang="en-US" altLang="en-US" sz="2300" kern="0" dirty="0">
                <a:solidFill>
                  <a:srgbClr val="222222"/>
                </a:solidFill>
                <a:latin typeface="Arial"/>
              </a:rPr>
              <a:t>Can quickly contain attack and prevent/mitigate loss or damage</a:t>
            </a:r>
          </a:p>
          <a:p>
            <a:pPr marL="742950" lvl="1" indent="-285750">
              <a:spcBef>
                <a:spcPct val="20000"/>
              </a:spcBef>
              <a:buFontTx/>
              <a:buChar char="–"/>
              <a:defRPr/>
            </a:pPr>
            <a:r>
              <a:rPr lang="en-US" altLang="en-US" sz="2300" kern="0" dirty="0">
                <a:solidFill>
                  <a:srgbClr val="222222"/>
                </a:solidFill>
                <a:latin typeface="Arial"/>
              </a:rPr>
              <a:t>Detect and deal with preambles to attacks</a:t>
            </a:r>
          </a:p>
          <a:p>
            <a:pPr marL="342900" indent="-342900">
              <a:spcBef>
                <a:spcPct val="20000"/>
              </a:spcBef>
              <a:buFontTx/>
              <a:buChar char="•"/>
              <a:defRPr/>
            </a:pPr>
            <a:r>
              <a:rPr lang="en-US" altLang="en-US" sz="2600" kern="0" dirty="0">
                <a:solidFill>
                  <a:srgbClr val="222222"/>
                </a:solidFill>
                <a:latin typeface="Arial"/>
              </a:rPr>
              <a:t>Data collection allows organization to examine what happened after an intrusion and why</a:t>
            </a:r>
          </a:p>
          <a:p>
            <a:pPr marL="342900" indent="-342900">
              <a:spcBef>
                <a:spcPct val="20000"/>
              </a:spcBef>
              <a:buFontTx/>
              <a:buChar char="•"/>
              <a:defRPr/>
            </a:pPr>
            <a:r>
              <a:rPr lang="en-US" altLang="en-US" sz="2600" kern="0" dirty="0">
                <a:solidFill>
                  <a:srgbClr val="222222"/>
                </a:solidFill>
                <a:latin typeface="Arial"/>
              </a:rPr>
              <a:t>Serves as a deterrent by increasing fear of detection</a:t>
            </a:r>
          </a:p>
          <a:p>
            <a:pPr marL="342900" indent="-342900">
              <a:spcBef>
                <a:spcPct val="20000"/>
              </a:spcBef>
              <a:buFontTx/>
              <a:buChar char="•"/>
              <a:defRPr/>
            </a:pPr>
            <a:r>
              <a:rPr lang="en-US" altLang="en-US" sz="2600" kern="0" dirty="0">
                <a:solidFill>
                  <a:srgbClr val="222222"/>
                </a:solidFill>
                <a:latin typeface="Arial"/>
              </a:rPr>
              <a:t>Can help management with quality assurance and continuous improvement</a:t>
            </a:r>
          </a:p>
        </p:txBody>
      </p:sp>
    </p:spTree>
    <p:extLst>
      <p:ext uri="{BB962C8B-B14F-4D97-AF65-F5344CB8AC3E}">
        <p14:creationId xmlns:p14="http://schemas.microsoft.com/office/powerpoint/2010/main" val="6615546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30" name="Rectangle 7"/>
          <p:cNvSpPr>
            <a:spLocks noGrp="1" noChangeArrowheads="1"/>
          </p:cNvSpPr>
          <p:nvPr>
            <p:ph type="sldNum" sz="quarter" idx="5"/>
          </p:nvPr>
        </p:nvSpPr>
        <p:spPr>
          <a:noFill/>
        </p:spPr>
        <p:txBody>
          <a:bodyPr/>
          <a:lstStyle>
            <a:lvl1pPr defTabSz="966788" eaLnBrk="0" hangingPunct="0">
              <a:defRPr>
                <a:solidFill>
                  <a:schemeClr val="tx1"/>
                </a:solidFill>
                <a:latin typeface="Arial" panose="020B0604020202020204" pitchFamily="34" charset="0"/>
              </a:defRPr>
            </a:lvl1pPr>
            <a:lvl2pPr marL="785813" indent="-303213" defTabSz="966788" eaLnBrk="0" hangingPunct="0">
              <a:defRPr>
                <a:solidFill>
                  <a:schemeClr val="tx1"/>
                </a:solidFill>
                <a:latin typeface="Arial" panose="020B0604020202020204" pitchFamily="34" charset="0"/>
              </a:defRPr>
            </a:lvl2pPr>
            <a:lvl3pPr marL="1208088" indent="-241300" defTabSz="966788" eaLnBrk="0" hangingPunct="0">
              <a:defRPr>
                <a:solidFill>
                  <a:schemeClr val="tx1"/>
                </a:solidFill>
                <a:latin typeface="Arial" panose="020B0604020202020204" pitchFamily="34" charset="0"/>
              </a:defRPr>
            </a:lvl3pPr>
            <a:lvl4pPr marL="1692275" indent="-242888" defTabSz="966788" eaLnBrk="0" hangingPunct="0">
              <a:defRPr>
                <a:solidFill>
                  <a:schemeClr val="tx1"/>
                </a:solidFill>
                <a:latin typeface="Arial" panose="020B0604020202020204" pitchFamily="34" charset="0"/>
              </a:defRPr>
            </a:lvl4pPr>
            <a:lvl5pPr marL="2174875" indent="-241300" defTabSz="966788" eaLnBrk="0" hangingPunct="0">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pPr eaLnBrk="1" hangingPunct="1"/>
            <a:fld id="{E0A30C51-21CF-4D4B-8C2A-FC2DCDBA47E4}" type="slidenum">
              <a:rPr lang="en-US" altLang="en-US">
                <a:latin typeface="Times New Roman" panose="02020603050405020304" pitchFamily="18" charset="0"/>
              </a:rPr>
              <a:pPr eaLnBrk="1" hangingPunct="1"/>
              <a:t>8</a:t>
            </a:fld>
            <a:endParaRPr lang="en-US" altLang="en-US">
              <a:latin typeface="Times New Roman" panose="02020603050405020304" pitchFamily="18" charset="0"/>
            </a:endParaRPr>
          </a:p>
        </p:txBody>
      </p:sp>
      <p:sp>
        <p:nvSpPr>
          <p:cNvPr id="73731" name="Rectangle 2"/>
          <p:cNvSpPr>
            <a:spLocks noGrp="1" noRot="1" noChangeAspect="1" noChangeArrowheads="1" noTextEdit="1"/>
          </p:cNvSpPr>
          <p:nvPr>
            <p:ph type="sldImg"/>
          </p:nvPr>
        </p:nvSpPr>
        <p:spPr>
          <a:ln/>
        </p:spPr>
      </p:sp>
      <p:sp>
        <p:nvSpPr>
          <p:cNvPr id="79876" name="Rectangle 3"/>
          <p:cNvSpPr>
            <a:spLocks noGrp="1" noChangeArrowheads="1"/>
          </p:cNvSpPr>
          <p:nvPr>
            <p:ph type="body" idx="1"/>
          </p:nvPr>
        </p:nvSpPr>
        <p:spPr/>
        <p:txBody>
          <a:bodyPr>
            <a:normAutofit fontScale="77500" lnSpcReduction="20000"/>
          </a:bodyPr>
          <a:lstStyle/>
          <a:p>
            <a:r>
              <a:rPr lang="en-GB" sz="1200" b="0" i="0" u="none" strike="noStrike" kern="1200" baseline="0" dirty="0">
                <a:solidFill>
                  <a:schemeClr val="tx1"/>
                </a:solidFill>
                <a:latin typeface="+mn-lt"/>
                <a:ea typeface="+mn-ea"/>
                <a:cs typeface="+mn-cs"/>
              </a:rPr>
              <a:t>A network-based IDPS (NIDPS) consists of a specialized hardware appliance and/or software designed to monitor network traffic. The NIDPS may include separate management software, referred to as a console, and a number of specialized</a:t>
            </a:r>
          </a:p>
          <a:p>
            <a:r>
              <a:rPr lang="en-GB" sz="1200" b="0" i="0" u="none" strike="noStrike" kern="1200" baseline="0" dirty="0">
                <a:solidFill>
                  <a:schemeClr val="tx1"/>
                </a:solidFill>
                <a:latin typeface="+mn-lt"/>
                <a:ea typeface="+mn-ea"/>
                <a:cs typeface="+mn-cs"/>
              </a:rPr>
              <a:t>hardware and/or software components referred to as agents or sensors. These agents can be installed on other network segments and/or network technologies to remotely monitor network traffic at multiple locations for a potential intrusion, reporting back to the central NIDPS application.</a:t>
            </a:r>
          </a:p>
          <a:p>
            <a:endParaRPr lang="en-US" altLang="en-US" b="1" dirty="0">
              <a:latin typeface="Times New Roman" pitchFamily="18" charset="0"/>
              <a:cs typeface="Times New Roman" pitchFamily="18" charset="0"/>
            </a:endParaRPr>
          </a:p>
          <a:p>
            <a:pPr eaLnBrk="1" hangingPunct="1">
              <a:defRPr/>
            </a:pPr>
            <a:endParaRPr lang="en-US" altLang="en-US" b="1" dirty="0">
              <a:latin typeface="Times New Roman" pitchFamily="18" charset="0"/>
              <a:cs typeface="Times New Roman" pitchFamily="18" charset="0"/>
            </a:endParaRPr>
          </a:p>
          <a:p>
            <a:pPr eaLnBrk="1" hangingPunct="1">
              <a:defRPr/>
            </a:pPr>
            <a:r>
              <a:rPr lang="en-US" altLang="en-US" b="1" dirty="0">
                <a:latin typeface="Times New Roman" pitchFamily="18" charset="0"/>
                <a:cs typeface="Times New Roman" pitchFamily="18" charset="0"/>
              </a:rPr>
              <a:t>Types of IDPSs and Detection Methods</a:t>
            </a:r>
          </a:p>
          <a:p>
            <a:pPr marL="342900" indent="-342900">
              <a:spcBef>
                <a:spcPct val="20000"/>
              </a:spcBef>
              <a:buFontTx/>
              <a:buChar char="•"/>
              <a:defRPr/>
            </a:pPr>
            <a:r>
              <a:rPr lang="en-US" altLang="en-US" sz="2600" kern="0" dirty="0">
                <a:solidFill>
                  <a:srgbClr val="222222"/>
                </a:solidFill>
                <a:latin typeface="Arial"/>
              </a:rPr>
              <a:t>IDPSs operate as network-based or host-based systems</a:t>
            </a:r>
          </a:p>
          <a:p>
            <a:pPr marL="342900" indent="-342900">
              <a:spcBef>
                <a:spcPct val="20000"/>
              </a:spcBef>
              <a:buFontTx/>
              <a:buChar char="•"/>
              <a:defRPr/>
            </a:pPr>
            <a:r>
              <a:rPr lang="en-US" altLang="en-US" sz="2600" kern="0" dirty="0">
                <a:solidFill>
                  <a:srgbClr val="222222"/>
                </a:solidFill>
                <a:latin typeface="Arial"/>
              </a:rPr>
              <a:t>Network-based IDPS is focused on protecting network information assets</a:t>
            </a:r>
          </a:p>
          <a:p>
            <a:pPr marL="742950" lvl="1" indent="-285750">
              <a:spcBef>
                <a:spcPct val="20000"/>
              </a:spcBef>
              <a:buFontTx/>
              <a:buChar char="–"/>
              <a:defRPr/>
            </a:pPr>
            <a:r>
              <a:rPr lang="en-US" altLang="en-US" sz="2400" kern="0" dirty="0">
                <a:solidFill>
                  <a:srgbClr val="222222"/>
                </a:solidFill>
                <a:latin typeface="Arial"/>
              </a:rPr>
              <a:t>Wireless IDPS: focuses on wireless networks</a:t>
            </a:r>
          </a:p>
          <a:p>
            <a:pPr marL="742950" lvl="1" indent="-285750">
              <a:spcBef>
                <a:spcPct val="20000"/>
              </a:spcBef>
              <a:buFontTx/>
              <a:buChar char="–"/>
              <a:defRPr/>
            </a:pPr>
            <a:r>
              <a:rPr lang="en-US" altLang="en-US" sz="2400" kern="0" dirty="0">
                <a:solidFill>
                  <a:srgbClr val="222222"/>
                </a:solidFill>
                <a:latin typeface="Arial"/>
              </a:rPr>
              <a:t>Network behavior analysis IDPS: examines traffic flow on a network in an attempt to recognize abnormal patterns</a:t>
            </a:r>
          </a:p>
        </p:txBody>
      </p:sp>
    </p:spTree>
    <p:extLst>
      <p:ext uri="{BB962C8B-B14F-4D97-AF65-F5344CB8AC3E}">
        <p14:creationId xmlns:p14="http://schemas.microsoft.com/office/powerpoint/2010/main" val="400757115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6" name="Rectangle 7"/>
          <p:cNvSpPr>
            <a:spLocks noGrp="1" noChangeArrowheads="1"/>
          </p:cNvSpPr>
          <p:nvPr>
            <p:ph type="sldNum" sz="quarter" idx="5"/>
          </p:nvPr>
        </p:nvSpPr>
        <p:spPr>
          <a:noFill/>
        </p:spPr>
        <p:txBody>
          <a:bodyPr/>
          <a:lstStyle>
            <a:lvl1pPr defTabSz="966788" eaLnBrk="0" hangingPunct="0">
              <a:defRPr>
                <a:solidFill>
                  <a:schemeClr val="tx1"/>
                </a:solidFill>
                <a:latin typeface="Arial" panose="020B0604020202020204" pitchFamily="34" charset="0"/>
              </a:defRPr>
            </a:lvl1pPr>
            <a:lvl2pPr marL="785813" indent="-303213" defTabSz="966788" eaLnBrk="0" hangingPunct="0">
              <a:defRPr>
                <a:solidFill>
                  <a:schemeClr val="tx1"/>
                </a:solidFill>
                <a:latin typeface="Arial" panose="020B0604020202020204" pitchFamily="34" charset="0"/>
              </a:defRPr>
            </a:lvl2pPr>
            <a:lvl3pPr marL="1208088" indent="-241300" defTabSz="966788" eaLnBrk="0" hangingPunct="0">
              <a:defRPr>
                <a:solidFill>
                  <a:schemeClr val="tx1"/>
                </a:solidFill>
                <a:latin typeface="Arial" panose="020B0604020202020204" pitchFamily="34" charset="0"/>
              </a:defRPr>
            </a:lvl3pPr>
            <a:lvl4pPr marL="1692275" indent="-242888" defTabSz="966788" eaLnBrk="0" hangingPunct="0">
              <a:defRPr>
                <a:solidFill>
                  <a:schemeClr val="tx1"/>
                </a:solidFill>
                <a:latin typeface="Arial" panose="020B0604020202020204" pitchFamily="34" charset="0"/>
              </a:defRPr>
            </a:lvl4pPr>
            <a:lvl5pPr marL="2174875" indent="-241300" defTabSz="966788" eaLnBrk="0" hangingPunct="0">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pPr eaLnBrk="1" hangingPunct="1"/>
            <a:fld id="{874F9EC4-2B26-4092-8655-4D9C2BBB08A7}" type="slidenum">
              <a:rPr lang="en-US" altLang="en-US">
                <a:latin typeface="Times New Roman" panose="02020603050405020304" pitchFamily="18" charset="0"/>
              </a:rPr>
              <a:pPr eaLnBrk="1" hangingPunct="1"/>
              <a:t>9</a:t>
            </a:fld>
            <a:endParaRPr lang="en-US" altLang="en-US">
              <a:latin typeface="Times New Roman" panose="02020603050405020304" pitchFamily="18" charset="0"/>
            </a:endParaRPr>
          </a:p>
        </p:txBody>
      </p:sp>
      <p:sp>
        <p:nvSpPr>
          <p:cNvPr id="77827" name="Rectangle 2"/>
          <p:cNvSpPr>
            <a:spLocks noGrp="1" noRot="1" noChangeAspect="1" noChangeArrowheads="1" noTextEdit="1"/>
          </p:cNvSpPr>
          <p:nvPr>
            <p:ph type="sldImg"/>
          </p:nvPr>
        </p:nvSpPr>
        <p:spPr>
          <a:ln/>
        </p:spPr>
      </p:sp>
      <p:sp>
        <p:nvSpPr>
          <p:cNvPr id="83972" name="Rectangle 3"/>
          <p:cNvSpPr>
            <a:spLocks noGrp="1" noChangeArrowheads="1"/>
          </p:cNvSpPr>
          <p:nvPr>
            <p:ph type="body" idx="1"/>
          </p:nvPr>
        </p:nvSpPr>
        <p:spPr/>
        <p:txBody>
          <a:bodyPr>
            <a:normAutofit fontScale="92500" lnSpcReduction="20000"/>
          </a:bodyPr>
          <a:lstStyle/>
          <a:p>
            <a:pPr eaLnBrk="1" hangingPunct="1">
              <a:lnSpc>
                <a:spcPct val="96000"/>
              </a:lnSpc>
              <a:spcBef>
                <a:spcPts val="1200"/>
              </a:spcBef>
              <a:defRPr/>
            </a:pPr>
            <a:endParaRPr lang="en-US" altLang="en-US" b="1" dirty="0">
              <a:latin typeface="Times New Roman" pitchFamily="18" charset="0"/>
            </a:endParaRPr>
          </a:p>
          <a:p>
            <a:pPr eaLnBrk="1" hangingPunct="1">
              <a:lnSpc>
                <a:spcPct val="96000"/>
              </a:lnSpc>
              <a:spcBef>
                <a:spcPts val="1200"/>
              </a:spcBef>
              <a:defRPr/>
            </a:pPr>
            <a:endParaRPr lang="en-US" altLang="en-US" b="1" dirty="0">
              <a:latin typeface="Times New Roman" pitchFamily="18" charset="0"/>
            </a:endParaRPr>
          </a:p>
          <a:p>
            <a:pPr eaLnBrk="1" hangingPunct="1">
              <a:lnSpc>
                <a:spcPct val="96000"/>
              </a:lnSpc>
              <a:spcBef>
                <a:spcPts val="1200"/>
              </a:spcBef>
              <a:defRPr/>
            </a:pPr>
            <a:r>
              <a:rPr lang="en-US" altLang="en-US" b="1" dirty="0">
                <a:latin typeface="Times New Roman" pitchFamily="18" charset="0"/>
              </a:rPr>
              <a:t>Advantages of NIDPSs</a:t>
            </a:r>
          </a:p>
          <a:p>
            <a:pPr marL="742950" lvl="1" indent="-285750">
              <a:spcBef>
                <a:spcPct val="20000"/>
              </a:spcBef>
              <a:buFontTx/>
              <a:buChar char="–"/>
              <a:defRPr/>
            </a:pPr>
            <a:r>
              <a:rPr lang="en-US" altLang="en-US" dirty="0">
                <a:latin typeface="Times New Roman" pitchFamily="18" charset="0"/>
              </a:rPr>
              <a:t> </a:t>
            </a:r>
            <a:r>
              <a:rPr lang="en-US" altLang="en-US" sz="2400" kern="0" dirty="0">
                <a:solidFill>
                  <a:srgbClr val="222222"/>
                </a:solidFill>
                <a:latin typeface="Arial"/>
              </a:rPr>
              <a:t>Good network design and placement of NIDPS can enable organization to monitor large network with few devices</a:t>
            </a:r>
          </a:p>
          <a:p>
            <a:pPr marL="742950" lvl="1" indent="-285750">
              <a:spcBef>
                <a:spcPct val="20000"/>
              </a:spcBef>
              <a:buFontTx/>
              <a:buChar char="–"/>
              <a:defRPr/>
            </a:pPr>
            <a:r>
              <a:rPr lang="en-US" altLang="en-US" sz="2400" kern="0" dirty="0">
                <a:solidFill>
                  <a:srgbClr val="222222"/>
                </a:solidFill>
                <a:latin typeface="Arial"/>
              </a:rPr>
              <a:t>NIDPSs are usually passive and can be deployed into existing networks with little disruption to normal network operations</a:t>
            </a:r>
          </a:p>
          <a:p>
            <a:pPr marL="742950" lvl="1" indent="-285750">
              <a:spcBef>
                <a:spcPct val="20000"/>
              </a:spcBef>
              <a:buFontTx/>
              <a:buChar char="–"/>
              <a:defRPr/>
            </a:pPr>
            <a:r>
              <a:rPr lang="en-US" altLang="en-US" sz="2400" kern="0" dirty="0">
                <a:solidFill>
                  <a:srgbClr val="222222"/>
                </a:solidFill>
                <a:latin typeface="Arial"/>
              </a:rPr>
              <a:t>NIDPSs not usually susceptible to direct attack and may not be detectable by attackers</a:t>
            </a:r>
          </a:p>
        </p:txBody>
      </p:sp>
    </p:spTree>
    <p:extLst>
      <p:ext uri="{BB962C8B-B14F-4D97-AF65-F5344CB8AC3E}">
        <p14:creationId xmlns:p14="http://schemas.microsoft.com/office/powerpoint/2010/main" val="237047645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50" name="Rectangle 7"/>
          <p:cNvSpPr>
            <a:spLocks noGrp="1" noChangeArrowheads="1"/>
          </p:cNvSpPr>
          <p:nvPr>
            <p:ph type="sldNum" sz="quarter" idx="5"/>
          </p:nvPr>
        </p:nvSpPr>
        <p:spPr>
          <a:noFill/>
        </p:spPr>
        <p:txBody>
          <a:bodyPr/>
          <a:lstStyle>
            <a:lvl1pPr defTabSz="966788" eaLnBrk="0" hangingPunct="0">
              <a:defRPr>
                <a:solidFill>
                  <a:schemeClr val="tx1"/>
                </a:solidFill>
                <a:latin typeface="Arial" panose="020B0604020202020204" pitchFamily="34" charset="0"/>
              </a:defRPr>
            </a:lvl1pPr>
            <a:lvl2pPr marL="785813" indent="-303213" defTabSz="966788" eaLnBrk="0" hangingPunct="0">
              <a:defRPr>
                <a:solidFill>
                  <a:schemeClr val="tx1"/>
                </a:solidFill>
                <a:latin typeface="Arial" panose="020B0604020202020204" pitchFamily="34" charset="0"/>
              </a:defRPr>
            </a:lvl2pPr>
            <a:lvl3pPr marL="1208088" indent="-241300" defTabSz="966788" eaLnBrk="0" hangingPunct="0">
              <a:defRPr>
                <a:solidFill>
                  <a:schemeClr val="tx1"/>
                </a:solidFill>
                <a:latin typeface="Arial" panose="020B0604020202020204" pitchFamily="34" charset="0"/>
              </a:defRPr>
            </a:lvl3pPr>
            <a:lvl4pPr marL="1692275" indent="-242888" defTabSz="966788" eaLnBrk="0" hangingPunct="0">
              <a:defRPr>
                <a:solidFill>
                  <a:schemeClr val="tx1"/>
                </a:solidFill>
                <a:latin typeface="Arial" panose="020B0604020202020204" pitchFamily="34" charset="0"/>
              </a:defRPr>
            </a:lvl4pPr>
            <a:lvl5pPr marL="2174875" indent="-241300" defTabSz="966788" eaLnBrk="0" hangingPunct="0">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pPr eaLnBrk="1" hangingPunct="1"/>
            <a:fld id="{B6F96AEC-3DF9-43AA-A0A1-E9F3EB8F1BB0}" type="slidenum">
              <a:rPr lang="en-US" altLang="en-US">
                <a:latin typeface="Times New Roman" panose="02020603050405020304" pitchFamily="18" charset="0"/>
              </a:rPr>
              <a:pPr eaLnBrk="1" hangingPunct="1"/>
              <a:t>10</a:t>
            </a:fld>
            <a:endParaRPr lang="en-US" altLang="en-US">
              <a:latin typeface="Times New Roman" panose="02020603050405020304" pitchFamily="18" charset="0"/>
            </a:endParaRPr>
          </a:p>
        </p:txBody>
      </p:sp>
      <p:sp>
        <p:nvSpPr>
          <p:cNvPr id="78851" name="Rectangle 2"/>
          <p:cNvSpPr>
            <a:spLocks noGrp="1" noRot="1" noChangeAspect="1" noChangeArrowheads="1" noTextEdit="1"/>
          </p:cNvSpPr>
          <p:nvPr>
            <p:ph type="sldImg"/>
          </p:nvPr>
        </p:nvSpPr>
        <p:spPr>
          <a:ln/>
        </p:spPr>
      </p:sp>
      <p:sp>
        <p:nvSpPr>
          <p:cNvPr id="78852" name="Rectangle 3"/>
          <p:cNvSpPr>
            <a:spLocks noGrp="1" noChangeArrowheads="1"/>
          </p:cNvSpPr>
          <p:nvPr>
            <p:ph type="body" idx="1"/>
          </p:nvPr>
        </p:nvSpPr>
        <p:spPr/>
        <p:txBody>
          <a:bodyPr>
            <a:normAutofit fontScale="70000" lnSpcReduction="20000"/>
          </a:bodyPr>
          <a:lstStyle/>
          <a:p>
            <a:pPr marL="171450" indent="-171450">
              <a:buFont typeface="Arial" panose="020B0604020202020204" pitchFamily="34" charset="0"/>
              <a:buChar char="•"/>
            </a:pPr>
            <a:r>
              <a:rPr lang="en-GB" sz="1200" b="0" i="0" u="none" strike="noStrike" kern="1200" baseline="0" dirty="0">
                <a:solidFill>
                  <a:schemeClr val="tx1"/>
                </a:solidFill>
                <a:latin typeface="+mn-lt"/>
                <a:ea typeface="+mn-ea"/>
                <a:cs typeface="+mn-cs"/>
              </a:rPr>
              <a:t>Some IDPS vendors are accommodating the need for ever faster network performance by improving the processing of detection algorithms in dedicated hardware circuits. Additional efforts to optimize rule set processing may</a:t>
            </a:r>
          </a:p>
          <a:p>
            <a:pPr marL="171450" indent="-171450">
              <a:buFont typeface="Arial" panose="020B0604020202020204" pitchFamily="34" charset="0"/>
              <a:buChar char="•"/>
            </a:pPr>
            <a:r>
              <a:rPr lang="en-GB" sz="1200" b="0" i="0" u="none" strike="noStrike" kern="1200" baseline="0" dirty="0">
                <a:solidFill>
                  <a:schemeClr val="tx1"/>
                </a:solidFill>
                <a:latin typeface="+mn-lt"/>
                <a:ea typeface="+mn-ea"/>
                <a:cs typeface="+mn-cs"/>
              </a:rPr>
              <a:t>also reduce the overall effectiveness of detecting attacks. </a:t>
            </a:r>
          </a:p>
          <a:p>
            <a:pPr marL="171450" indent="-171450">
              <a:buFont typeface="Arial" panose="020B0604020202020204" pitchFamily="34" charset="0"/>
              <a:buChar char="•"/>
            </a:pPr>
            <a:r>
              <a:rPr lang="en-GB" sz="1200" b="0" i="0" u="none" strike="noStrike" kern="1200" baseline="0" dirty="0">
                <a:solidFill>
                  <a:schemeClr val="tx1"/>
                </a:solidFill>
                <a:latin typeface="+mn-lt"/>
                <a:ea typeface="+mn-ea"/>
                <a:cs typeface="+mn-cs"/>
              </a:rPr>
              <a:t>The broad use of switched Ethernet networks has replaced the ubiquity of shared-collision domain hubs. Because many switches have limited or no monitoring port capability, some networks are not capable of providing aggregate data for analysis by an NIDPS. Even when switches do provide monitoring ports, they may not be able to mirror all activity with a consistent and reliable time sequence. </a:t>
            </a:r>
          </a:p>
          <a:p>
            <a:pPr marL="171450" indent="-171450">
              <a:buFont typeface="Arial" panose="020B0604020202020204" pitchFamily="34" charset="0"/>
              <a:buChar char="•"/>
            </a:pPr>
            <a:r>
              <a:rPr lang="en-GB" sz="1200" b="0" i="0" u="none" strike="noStrike" kern="1200" baseline="0" dirty="0">
                <a:solidFill>
                  <a:schemeClr val="tx1"/>
                </a:solidFill>
                <a:latin typeface="+mn-lt"/>
                <a:ea typeface="+mn-ea"/>
                <a:cs typeface="+mn-cs"/>
              </a:rPr>
              <a:t>NIDPSs cannot </a:t>
            </a:r>
            <a:r>
              <a:rPr lang="en-GB" sz="1200" b="0" i="0" u="none" strike="noStrike" kern="1200" baseline="0" dirty="0" err="1">
                <a:solidFill>
                  <a:schemeClr val="tx1"/>
                </a:solidFill>
                <a:latin typeface="+mn-lt"/>
                <a:ea typeface="+mn-ea"/>
                <a:cs typeface="+mn-cs"/>
              </a:rPr>
              <a:t>analyze</a:t>
            </a:r>
            <a:r>
              <a:rPr lang="en-GB" sz="1200" b="0" i="0" u="none" strike="noStrike" kern="1200" baseline="0" dirty="0">
                <a:solidFill>
                  <a:schemeClr val="tx1"/>
                </a:solidFill>
                <a:latin typeface="+mn-lt"/>
                <a:ea typeface="+mn-ea"/>
                <a:cs typeface="+mn-cs"/>
              </a:rPr>
              <a:t> encrypted packets, making some network traffic invisible to the process. The increasing use of encryption that hides the contents of some or all packets by some network services (such as SSL, SSH, and VPN) limits the effectiveness of NIDPSs.</a:t>
            </a:r>
          </a:p>
          <a:p>
            <a:pPr marL="171450" indent="-171450">
              <a:buFont typeface="Arial" panose="020B0604020202020204" pitchFamily="34" charset="0"/>
              <a:buChar char="•"/>
            </a:pPr>
            <a:r>
              <a:rPr lang="en-GB" sz="1200" b="0" i="0" u="none" strike="noStrike" kern="1200" baseline="0" dirty="0">
                <a:solidFill>
                  <a:schemeClr val="tx1"/>
                </a:solidFill>
                <a:latin typeface="+mn-lt"/>
                <a:ea typeface="+mn-ea"/>
                <a:cs typeface="+mn-cs"/>
              </a:rPr>
              <a:t>NIDPSs cannot reliably ascertain whether an attack was successful, which requires ongoing effort by the network administrator to evaluate logs of suspicious network activity. Some forms of attack are not easily discerned by NIDPSs, specifically those involving fragmented packets. In fact, some NIDPSs are so vulnerable to malformed packets that they may become unstable and stop functioning</a:t>
            </a:r>
          </a:p>
          <a:p>
            <a:pPr marL="171450" indent="-171450">
              <a:buFont typeface="Arial" panose="020B0604020202020204" pitchFamily="34" charset="0"/>
              <a:buChar char="•"/>
            </a:pPr>
            <a:endParaRPr lang="en-GB" altLang="en-US" sz="1200" b="0" i="0" u="none" strike="noStrike" kern="1200" baseline="0" dirty="0">
              <a:solidFill>
                <a:schemeClr val="tx1"/>
              </a:solidFill>
              <a:latin typeface="+mn-lt"/>
              <a:ea typeface="+mn-ea"/>
              <a:cs typeface="+mn-cs"/>
            </a:endParaRPr>
          </a:p>
          <a:p>
            <a:pPr marL="171450" indent="-171450">
              <a:buFont typeface="Arial" panose="020B0604020202020204" pitchFamily="34" charset="0"/>
              <a:buChar char="•"/>
            </a:pPr>
            <a:endParaRPr lang="en-US" altLang="en-US" b="1" dirty="0">
              <a:latin typeface="Times New Roman" panose="02020603050405020304" pitchFamily="18" charset="0"/>
            </a:endParaRPr>
          </a:p>
          <a:p>
            <a:pPr eaLnBrk="1" hangingPunct="1">
              <a:lnSpc>
                <a:spcPct val="96000"/>
              </a:lnSpc>
              <a:spcBef>
                <a:spcPts val="1200"/>
              </a:spcBef>
            </a:pPr>
            <a:endParaRPr lang="en-US" altLang="en-US" b="1" dirty="0">
              <a:latin typeface="Times New Roman" panose="02020603050405020304" pitchFamily="18" charset="0"/>
            </a:endParaRPr>
          </a:p>
          <a:p>
            <a:pPr eaLnBrk="1" hangingPunct="1">
              <a:lnSpc>
                <a:spcPct val="96000"/>
              </a:lnSpc>
              <a:spcBef>
                <a:spcPts val="1200"/>
              </a:spcBef>
            </a:pPr>
            <a:endParaRPr lang="en-US" altLang="en-US" b="1" dirty="0">
              <a:latin typeface="Times New Roman" panose="02020603050405020304" pitchFamily="18" charset="0"/>
            </a:endParaRPr>
          </a:p>
          <a:p>
            <a:pPr eaLnBrk="1" hangingPunct="1">
              <a:lnSpc>
                <a:spcPct val="96000"/>
              </a:lnSpc>
              <a:spcBef>
                <a:spcPts val="1200"/>
              </a:spcBef>
            </a:pPr>
            <a:r>
              <a:rPr lang="en-US" altLang="en-US" b="1" dirty="0">
                <a:latin typeface="Times New Roman" panose="02020603050405020304" pitchFamily="18" charset="0"/>
              </a:rPr>
              <a:t>Disadvantages of NIDPSs</a:t>
            </a:r>
          </a:p>
          <a:p>
            <a:pPr eaLnBrk="1" hangingPunct="1">
              <a:lnSpc>
                <a:spcPct val="96000"/>
              </a:lnSpc>
              <a:buFontTx/>
              <a:buChar char="•"/>
            </a:pPr>
            <a:r>
              <a:rPr lang="en-US" altLang="en-US" dirty="0">
                <a:latin typeface="Times New Roman" panose="02020603050405020304" pitchFamily="18" charset="0"/>
              </a:rPr>
              <a:t> A NIDPS can become overwhelmed by network volume and fail to recognize attacks it might otherwise have detected.</a:t>
            </a:r>
          </a:p>
          <a:p>
            <a:pPr eaLnBrk="1" hangingPunct="1">
              <a:lnSpc>
                <a:spcPct val="96000"/>
              </a:lnSpc>
              <a:buFontTx/>
              <a:buChar char="•"/>
            </a:pPr>
            <a:r>
              <a:rPr lang="en-US" altLang="en-US" dirty="0">
                <a:latin typeface="Times New Roman" panose="02020603050405020304" pitchFamily="18" charset="0"/>
              </a:rPr>
              <a:t> NIDPSs require access to all traffic to be monitored. </a:t>
            </a:r>
          </a:p>
          <a:p>
            <a:pPr eaLnBrk="1" hangingPunct="1">
              <a:lnSpc>
                <a:spcPct val="96000"/>
              </a:lnSpc>
              <a:buFontTx/>
              <a:buChar char="•"/>
            </a:pPr>
            <a:r>
              <a:rPr lang="en-US" altLang="en-US" dirty="0">
                <a:latin typeface="Times New Roman" panose="02020603050405020304" pitchFamily="18" charset="0"/>
              </a:rPr>
              <a:t> NIDPSs cannot analyze encrypted packets, making some of the network traffic invisible to the process. </a:t>
            </a:r>
          </a:p>
          <a:p>
            <a:pPr eaLnBrk="1" hangingPunct="1">
              <a:lnSpc>
                <a:spcPct val="96000"/>
              </a:lnSpc>
              <a:buFontTx/>
              <a:buChar char="•"/>
            </a:pPr>
            <a:r>
              <a:rPr lang="en-US" altLang="en-US" dirty="0">
                <a:latin typeface="Times New Roman" panose="02020603050405020304" pitchFamily="18" charset="0"/>
              </a:rPr>
              <a:t> NIDPSs cannot reliably ascertain if an attack was successful or not. </a:t>
            </a:r>
          </a:p>
          <a:p>
            <a:pPr eaLnBrk="1" hangingPunct="1">
              <a:lnSpc>
                <a:spcPct val="96000"/>
              </a:lnSpc>
              <a:buFontTx/>
              <a:buChar char="•"/>
            </a:pPr>
            <a:r>
              <a:rPr lang="en-US" altLang="en-US" dirty="0">
                <a:latin typeface="Times New Roman" panose="02020603050405020304" pitchFamily="18" charset="0"/>
              </a:rPr>
              <a:t> Some forms of attack are not easily discerned by NIDPSs, specifically those involving fragmented packets.</a:t>
            </a:r>
          </a:p>
          <a:p>
            <a:pPr eaLnBrk="1" hangingPunct="1"/>
            <a:endParaRPr lang="en-US" altLang="en-US" dirty="0">
              <a:latin typeface="Times New Roman" panose="02020603050405020304" pitchFamily="18" charset="0"/>
            </a:endParaRPr>
          </a:p>
        </p:txBody>
      </p:sp>
    </p:spTree>
    <p:extLst>
      <p:ext uri="{BB962C8B-B14F-4D97-AF65-F5344CB8AC3E}">
        <p14:creationId xmlns:p14="http://schemas.microsoft.com/office/powerpoint/2010/main" val="124498069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9874" name="Slide Image Placeholder 1"/>
          <p:cNvSpPr>
            <a:spLocks noGrp="1" noRot="1" noChangeAspect="1" noTextEdit="1"/>
          </p:cNvSpPr>
          <p:nvPr>
            <p:ph type="sldImg"/>
          </p:nvPr>
        </p:nvSpPr>
        <p:spPr>
          <a:ln/>
        </p:spPr>
      </p:sp>
      <p:sp>
        <p:nvSpPr>
          <p:cNvPr id="3" name="Notes Placeholder 2"/>
          <p:cNvSpPr>
            <a:spLocks noGrp="1"/>
          </p:cNvSpPr>
          <p:nvPr>
            <p:ph type="body" idx="1"/>
          </p:nvPr>
        </p:nvSpPr>
        <p:spPr/>
        <p:txBody>
          <a:bodyPr>
            <a:normAutofit fontScale="47500" lnSpcReduction="20000"/>
          </a:bodyPr>
          <a:lstStyle/>
          <a:p>
            <a:r>
              <a:rPr lang="en-GB" sz="1200" b="0" i="0" u="none" strike="noStrike" kern="1200" baseline="0" dirty="0">
                <a:solidFill>
                  <a:schemeClr val="tx1"/>
                </a:solidFill>
                <a:latin typeface="+mn-lt"/>
                <a:ea typeface="+mn-ea"/>
                <a:cs typeface="+mn-cs"/>
              </a:rPr>
              <a:t>A wireless IDPS monitors and </a:t>
            </a:r>
            <a:r>
              <a:rPr lang="en-GB" sz="1200" b="0" i="0" u="none" strike="noStrike" kern="1200" baseline="0" dirty="0" err="1">
                <a:solidFill>
                  <a:schemeClr val="tx1"/>
                </a:solidFill>
                <a:latin typeface="+mn-lt"/>
                <a:ea typeface="+mn-ea"/>
                <a:cs typeface="+mn-cs"/>
              </a:rPr>
              <a:t>analyzes</a:t>
            </a:r>
            <a:r>
              <a:rPr lang="en-GB" sz="1200" b="0" i="0" u="none" strike="noStrike" kern="1200" baseline="0" dirty="0">
                <a:solidFill>
                  <a:schemeClr val="tx1"/>
                </a:solidFill>
                <a:latin typeface="+mn-lt"/>
                <a:ea typeface="+mn-ea"/>
                <a:cs typeface="+mn-cs"/>
              </a:rPr>
              <a:t> wireless network traffic, looking for potential problems with the wireless protocols (Layers 2 and 3 of the OSI model). Unfortunately, wireless IDPSs cannot evaluate and diagnose issues with higher-layer protocols</a:t>
            </a:r>
          </a:p>
          <a:p>
            <a:r>
              <a:rPr lang="en-GB" sz="1200" b="0" i="0" u="none" strike="noStrike" kern="1200" baseline="0" dirty="0">
                <a:solidFill>
                  <a:schemeClr val="tx1"/>
                </a:solidFill>
                <a:latin typeface="+mn-lt"/>
                <a:ea typeface="+mn-ea"/>
                <a:cs typeface="+mn-cs"/>
              </a:rPr>
              <a:t>like TCP and UDP. Wireless IDPS capability can be built into a device that provides a wireless access point (AP).</a:t>
            </a:r>
          </a:p>
          <a:p>
            <a:endParaRPr lang="en-GB" altLang="en-US" sz="1200" b="0" i="0" u="none" strike="noStrike" kern="1200" baseline="0" dirty="0">
              <a:solidFill>
                <a:schemeClr val="tx1"/>
              </a:solidFill>
              <a:latin typeface="+mn-lt"/>
              <a:ea typeface="+mn-ea"/>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lang="en-US" altLang="en-US" b="1" dirty="0"/>
              <a:t>Network behavior analysis systems</a:t>
            </a:r>
          </a:p>
          <a:p>
            <a:r>
              <a:rPr lang="en-GB" sz="1200" b="0" i="0" u="none" strike="noStrike" kern="1200" baseline="0" dirty="0">
                <a:solidFill>
                  <a:schemeClr val="tx1"/>
                </a:solidFill>
                <a:latin typeface="+mn-lt"/>
                <a:ea typeface="+mn-ea"/>
                <a:cs typeface="+mn-cs"/>
              </a:rPr>
              <a:t>They use a version of the anomaly detection method described later in this section to identify excessive packet flows that might occur in the case of equipment malfunction, </a:t>
            </a:r>
            <a:r>
              <a:rPr lang="en-GB" sz="1200" b="0" i="0" u="none" strike="noStrike" kern="1200" baseline="0" dirty="0" err="1">
                <a:solidFill>
                  <a:schemeClr val="tx1"/>
                </a:solidFill>
                <a:latin typeface="+mn-lt"/>
                <a:ea typeface="+mn-ea"/>
                <a:cs typeface="+mn-cs"/>
              </a:rPr>
              <a:t>DoS</a:t>
            </a:r>
            <a:r>
              <a:rPr lang="en-GB" sz="1200" b="0" i="0" u="none" strike="noStrike" kern="1200" baseline="0" dirty="0">
                <a:solidFill>
                  <a:schemeClr val="tx1"/>
                </a:solidFill>
                <a:latin typeface="+mn-lt"/>
                <a:ea typeface="+mn-ea"/>
                <a:cs typeface="+mn-cs"/>
              </a:rPr>
              <a:t> attacks, virus and worm attacks, and some forms of network policy violations. NBA IDPSs typically monitor internal networks but occasionally monitor connections between internal and external networks. Intrusion detection and prevention typically includes the following relevant flow data:</a:t>
            </a:r>
          </a:p>
          <a:p>
            <a:r>
              <a:rPr lang="en-GB" sz="1200" b="0" i="0" u="none" strike="noStrike" kern="1200" baseline="0" dirty="0">
                <a:solidFill>
                  <a:schemeClr val="tx1"/>
                </a:solidFill>
                <a:latin typeface="+mn-lt"/>
                <a:ea typeface="+mn-ea"/>
                <a:cs typeface="+mn-cs"/>
              </a:rPr>
              <a:t>• Source and destination IP addresses</a:t>
            </a:r>
          </a:p>
          <a:p>
            <a:r>
              <a:rPr lang="en-GB" sz="1200" b="0" i="0" u="none" strike="noStrike" kern="1200" baseline="0" dirty="0">
                <a:solidFill>
                  <a:schemeClr val="tx1"/>
                </a:solidFill>
                <a:latin typeface="+mn-lt"/>
                <a:ea typeface="+mn-ea"/>
                <a:cs typeface="+mn-cs"/>
              </a:rPr>
              <a:t>• Source and destination TCP or UDP ports or ICMP types and codes</a:t>
            </a:r>
          </a:p>
          <a:p>
            <a:r>
              <a:rPr lang="en-GB" sz="1200" b="0" i="0" u="none" strike="noStrike" kern="1200" baseline="0" dirty="0">
                <a:solidFill>
                  <a:schemeClr val="tx1"/>
                </a:solidFill>
                <a:latin typeface="+mn-lt"/>
                <a:ea typeface="+mn-ea"/>
                <a:cs typeface="+mn-cs"/>
              </a:rPr>
              <a:t>• Number of packets and bytes transmitted in the session</a:t>
            </a:r>
          </a:p>
          <a:p>
            <a:r>
              <a:rPr lang="en-GB" sz="1200" b="0" i="0" u="none" strike="noStrike" kern="1200" baseline="0" dirty="0">
                <a:solidFill>
                  <a:schemeClr val="tx1"/>
                </a:solidFill>
                <a:latin typeface="+mn-lt"/>
                <a:ea typeface="+mn-ea"/>
                <a:cs typeface="+mn-cs"/>
              </a:rPr>
              <a:t>• Starting and ending timestamps for the session</a:t>
            </a:r>
            <a:endParaRPr lang="en-US" altLang="en-US" sz="2500" b="1" kern="0" dirty="0">
              <a:solidFill>
                <a:srgbClr val="222222"/>
              </a:solidFill>
              <a:latin typeface="Arial"/>
            </a:endParaRPr>
          </a:p>
          <a:p>
            <a:pPr marL="342900" indent="-342900">
              <a:spcBef>
                <a:spcPct val="20000"/>
              </a:spcBef>
              <a:buFontTx/>
              <a:buChar char="•"/>
              <a:defRPr/>
            </a:pPr>
            <a:endParaRPr lang="en-US" altLang="en-US" sz="2500" b="1" kern="0" dirty="0">
              <a:solidFill>
                <a:srgbClr val="222222"/>
              </a:solidFill>
              <a:latin typeface="Arial"/>
            </a:endParaRPr>
          </a:p>
          <a:p>
            <a:pPr marL="342900" indent="-342900">
              <a:spcBef>
                <a:spcPct val="20000"/>
              </a:spcBef>
              <a:buFontTx/>
              <a:buChar char="•"/>
              <a:defRPr/>
            </a:pPr>
            <a:endParaRPr lang="en-US" altLang="en-US" sz="2500" b="1" kern="0" dirty="0">
              <a:solidFill>
                <a:srgbClr val="222222"/>
              </a:solidFill>
              <a:latin typeface="Arial"/>
            </a:endParaRPr>
          </a:p>
          <a:p>
            <a:pPr marL="342900" indent="-342900">
              <a:spcBef>
                <a:spcPct val="20000"/>
              </a:spcBef>
              <a:buFontTx/>
              <a:buChar char="•"/>
              <a:defRPr/>
            </a:pPr>
            <a:endParaRPr lang="en-US" altLang="en-US" sz="2500" b="1" kern="0" dirty="0">
              <a:solidFill>
                <a:srgbClr val="222222"/>
              </a:solidFill>
              <a:latin typeface="Arial"/>
            </a:endParaRPr>
          </a:p>
          <a:p>
            <a:pPr marL="342900" indent="-342900">
              <a:spcBef>
                <a:spcPct val="20000"/>
              </a:spcBef>
              <a:buFontTx/>
              <a:buChar char="•"/>
              <a:defRPr/>
            </a:pPr>
            <a:r>
              <a:rPr lang="en-US" altLang="en-US" sz="2500" b="1" kern="0" dirty="0">
                <a:solidFill>
                  <a:srgbClr val="222222"/>
                </a:solidFill>
                <a:latin typeface="Arial"/>
              </a:rPr>
              <a:t>Wireless NIDPS</a:t>
            </a:r>
          </a:p>
          <a:p>
            <a:pPr marL="742950" lvl="1" indent="-285750">
              <a:spcBef>
                <a:spcPct val="20000"/>
              </a:spcBef>
              <a:buFontTx/>
              <a:buChar char="–"/>
              <a:defRPr/>
            </a:pPr>
            <a:r>
              <a:rPr lang="en-US" altLang="en-US" sz="2000" kern="0" dirty="0">
                <a:solidFill>
                  <a:srgbClr val="222222"/>
                </a:solidFill>
                <a:latin typeface="Arial"/>
              </a:rPr>
              <a:t>Monitors and analyzes wireless network traffic</a:t>
            </a:r>
          </a:p>
          <a:p>
            <a:pPr marL="742950" lvl="1" indent="-285750">
              <a:spcBef>
                <a:spcPct val="20000"/>
              </a:spcBef>
              <a:buFontTx/>
              <a:buChar char="–"/>
              <a:defRPr/>
            </a:pPr>
            <a:r>
              <a:rPr lang="en-US" altLang="en-US" sz="2000" kern="0" dirty="0">
                <a:solidFill>
                  <a:srgbClr val="222222"/>
                </a:solidFill>
                <a:latin typeface="Arial"/>
              </a:rPr>
              <a:t>Issues associated with it include physical security, sensor range, access point and wireless switch locations, wired network connections, cost, AP and wireless switch locations</a:t>
            </a:r>
          </a:p>
          <a:p>
            <a:pPr marL="342900" indent="-342900">
              <a:spcBef>
                <a:spcPct val="20000"/>
              </a:spcBef>
              <a:buFontTx/>
              <a:buChar char="•"/>
              <a:defRPr/>
            </a:pPr>
            <a:r>
              <a:rPr lang="en-US" altLang="en-US" sz="2500" kern="0" dirty="0">
                <a:solidFill>
                  <a:srgbClr val="222222"/>
                </a:solidFill>
                <a:latin typeface="Arial"/>
              </a:rPr>
              <a:t>Network behavior analysis systems</a:t>
            </a:r>
          </a:p>
          <a:p>
            <a:pPr marL="742950" lvl="1" indent="-285750">
              <a:spcBef>
                <a:spcPct val="20000"/>
              </a:spcBef>
              <a:buFontTx/>
              <a:buChar char="–"/>
              <a:defRPr/>
            </a:pPr>
            <a:r>
              <a:rPr lang="en-US" altLang="en-US" sz="2000" kern="0" dirty="0">
                <a:solidFill>
                  <a:srgbClr val="222222"/>
                </a:solidFill>
                <a:latin typeface="Arial"/>
              </a:rPr>
              <a:t>Identify problems related to the flow of traffic</a:t>
            </a:r>
          </a:p>
          <a:p>
            <a:pPr marL="742950" lvl="1" indent="-285750">
              <a:spcBef>
                <a:spcPct val="20000"/>
              </a:spcBef>
              <a:buFontTx/>
              <a:buChar char="–"/>
              <a:defRPr/>
            </a:pPr>
            <a:r>
              <a:rPr lang="en-US" altLang="en-US" sz="2000" kern="0" dirty="0">
                <a:solidFill>
                  <a:srgbClr val="222222"/>
                </a:solidFill>
                <a:latin typeface="Arial"/>
              </a:rPr>
              <a:t>Types of events commonly detected include DoS attacks, scanning, worms, unexpected application services, policy violations </a:t>
            </a:r>
          </a:p>
          <a:p>
            <a:pPr marL="742950" lvl="1" indent="-285750">
              <a:spcBef>
                <a:spcPct val="20000"/>
              </a:spcBef>
              <a:buFontTx/>
              <a:buChar char="–"/>
              <a:defRPr/>
            </a:pPr>
            <a:r>
              <a:rPr lang="en-US" altLang="en-US" sz="2000" kern="0" dirty="0">
                <a:solidFill>
                  <a:srgbClr val="222222"/>
                </a:solidFill>
                <a:latin typeface="Arial"/>
              </a:rPr>
              <a:t>Offers intrusion prevention capabilities that are passive, inline, and both passive and inline</a:t>
            </a:r>
          </a:p>
        </p:txBody>
      </p:sp>
      <p:sp>
        <p:nvSpPr>
          <p:cNvPr id="79876" name="Slide Number Placeholder 3"/>
          <p:cNvSpPr>
            <a:spLocks noGrp="1"/>
          </p:cNvSpPr>
          <p:nvPr>
            <p:ph type="sldNum" sz="quarter" idx="5"/>
          </p:nvPr>
        </p:nvSpPr>
        <p:spPr>
          <a:noFill/>
        </p:spPr>
        <p:txBody>
          <a:bodyPr/>
          <a:lstStyle>
            <a:lvl1pPr defTabSz="966788" eaLnBrk="0" hangingPunct="0">
              <a:defRPr>
                <a:solidFill>
                  <a:schemeClr val="tx1"/>
                </a:solidFill>
                <a:latin typeface="Arial" panose="020B0604020202020204" pitchFamily="34" charset="0"/>
              </a:defRPr>
            </a:lvl1pPr>
            <a:lvl2pPr marL="785813" indent="-303213" defTabSz="966788" eaLnBrk="0" hangingPunct="0">
              <a:defRPr>
                <a:solidFill>
                  <a:schemeClr val="tx1"/>
                </a:solidFill>
                <a:latin typeface="Arial" panose="020B0604020202020204" pitchFamily="34" charset="0"/>
              </a:defRPr>
            </a:lvl2pPr>
            <a:lvl3pPr marL="1208088" indent="-241300" defTabSz="966788" eaLnBrk="0" hangingPunct="0">
              <a:defRPr>
                <a:solidFill>
                  <a:schemeClr val="tx1"/>
                </a:solidFill>
                <a:latin typeface="Arial" panose="020B0604020202020204" pitchFamily="34" charset="0"/>
              </a:defRPr>
            </a:lvl3pPr>
            <a:lvl4pPr marL="1692275" indent="-242888" defTabSz="966788" eaLnBrk="0" hangingPunct="0">
              <a:defRPr>
                <a:solidFill>
                  <a:schemeClr val="tx1"/>
                </a:solidFill>
                <a:latin typeface="Arial" panose="020B0604020202020204" pitchFamily="34" charset="0"/>
              </a:defRPr>
            </a:lvl4pPr>
            <a:lvl5pPr marL="2174875" indent="-241300" defTabSz="966788" eaLnBrk="0" hangingPunct="0">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fld id="{02FB41F0-7460-4336-8D22-49907779A4EC}" type="slidenum">
              <a:rPr lang="en-US" altLang="en-US"/>
              <a:pPr/>
              <a:t>11</a:t>
            </a:fld>
            <a:endParaRPr lang="en-US" altLang="en-US"/>
          </a:p>
        </p:txBody>
      </p:sp>
    </p:spTree>
    <p:extLst>
      <p:ext uri="{BB962C8B-B14F-4D97-AF65-F5344CB8AC3E}">
        <p14:creationId xmlns:p14="http://schemas.microsoft.com/office/powerpoint/2010/main" val="355883054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0898" name="Rectangle 7"/>
          <p:cNvSpPr>
            <a:spLocks noGrp="1" noChangeArrowheads="1"/>
          </p:cNvSpPr>
          <p:nvPr>
            <p:ph type="sldNum" sz="quarter" idx="5"/>
          </p:nvPr>
        </p:nvSpPr>
        <p:spPr>
          <a:noFill/>
        </p:spPr>
        <p:txBody>
          <a:bodyPr/>
          <a:lstStyle>
            <a:lvl1pPr defTabSz="966788" eaLnBrk="0" hangingPunct="0">
              <a:defRPr>
                <a:solidFill>
                  <a:schemeClr val="tx1"/>
                </a:solidFill>
                <a:latin typeface="Arial" panose="020B0604020202020204" pitchFamily="34" charset="0"/>
              </a:defRPr>
            </a:lvl1pPr>
            <a:lvl2pPr marL="785813" indent="-303213" defTabSz="966788" eaLnBrk="0" hangingPunct="0">
              <a:defRPr>
                <a:solidFill>
                  <a:schemeClr val="tx1"/>
                </a:solidFill>
                <a:latin typeface="Arial" panose="020B0604020202020204" pitchFamily="34" charset="0"/>
              </a:defRPr>
            </a:lvl2pPr>
            <a:lvl3pPr marL="1208088" indent="-241300" defTabSz="966788" eaLnBrk="0" hangingPunct="0">
              <a:defRPr>
                <a:solidFill>
                  <a:schemeClr val="tx1"/>
                </a:solidFill>
                <a:latin typeface="Arial" panose="020B0604020202020204" pitchFamily="34" charset="0"/>
              </a:defRPr>
            </a:lvl3pPr>
            <a:lvl4pPr marL="1692275" indent="-242888" defTabSz="966788" eaLnBrk="0" hangingPunct="0">
              <a:defRPr>
                <a:solidFill>
                  <a:schemeClr val="tx1"/>
                </a:solidFill>
                <a:latin typeface="Arial" panose="020B0604020202020204" pitchFamily="34" charset="0"/>
              </a:defRPr>
            </a:lvl4pPr>
            <a:lvl5pPr marL="2174875" indent="-241300" defTabSz="966788" eaLnBrk="0" hangingPunct="0">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pPr eaLnBrk="1" hangingPunct="1"/>
            <a:fld id="{B5CE7B2C-F79D-4CBB-B7A0-4D155D13D3E0}" type="slidenum">
              <a:rPr lang="en-US" altLang="en-US">
                <a:latin typeface="Times New Roman" panose="02020603050405020304" pitchFamily="18" charset="0"/>
              </a:rPr>
              <a:pPr eaLnBrk="1" hangingPunct="1"/>
              <a:t>12</a:t>
            </a:fld>
            <a:endParaRPr lang="en-US" altLang="en-US">
              <a:latin typeface="Times New Roman" panose="02020603050405020304" pitchFamily="18" charset="0"/>
            </a:endParaRPr>
          </a:p>
        </p:txBody>
      </p:sp>
      <p:sp>
        <p:nvSpPr>
          <p:cNvPr id="80899" name="Rectangle 2"/>
          <p:cNvSpPr>
            <a:spLocks noGrp="1" noRot="1" noChangeAspect="1" noChangeArrowheads="1" noTextEdit="1"/>
          </p:cNvSpPr>
          <p:nvPr>
            <p:ph type="sldImg"/>
          </p:nvPr>
        </p:nvSpPr>
        <p:spPr>
          <a:ln/>
        </p:spPr>
      </p:sp>
      <p:sp>
        <p:nvSpPr>
          <p:cNvPr id="86020" name="Rectangle 3"/>
          <p:cNvSpPr>
            <a:spLocks noGrp="1" noChangeArrowheads="1"/>
          </p:cNvSpPr>
          <p:nvPr>
            <p:ph type="body" idx="1"/>
          </p:nvPr>
        </p:nvSpPr>
        <p:spPr/>
        <p:txBody>
          <a:bodyPr>
            <a:normAutofit fontScale="70000" lnSpcReduction="20000"/>
          </a:bodyPr>
          <a:lstStyle/>
          <a:p>
            <a:r>
              <a:rPr lang="en-GB" sz="1200" b="0" i="0" u="none" strike="noStrike" kern="1200" baseline="0" dirty="0">
                <a:solidFill>
                  <a:schemeClr val="tx1"/>
                </a:solidFill>
                <a:latin typeface="+mn-lt"/>
                <a:ea typeface="+mn-ea"/>
                <a:cs typeface="+mn-cs"/>
              </a:rPr>
              <a:t>HIDPSs are also known as system integrity verifiers because they benchmark and monitor the status of key system files and detect when an intruder creates, modifies, or deletes monitored files. </a:t>
            </a:r>
          </a:p>
          <a:p>
            <a:endParaRPr lang="en-GB" altLang="en-US" sz="1200" b="0" i="0" u="none" strike="noStrike" kern="1200" baseline="0" dirty="0">
              <a:solidFill>
                <a:schemeClr val="tx1"/>
              </a:solidFill>
              <a:latin typeface="+mn-lt"/>
              <a:ea typeface="+mn-ea"/>
              <a:cs typeface="+mn-cs"/>
            </a:endParaRPr>
          </a:p>
          <a:p>
            <a:r>
              <a:rPr lang="en-GB" sz="1200" b="0" i="0" u="none" strike="noStrike" kern="1200" baseline="0" dirty="0">
                <a:solidFill>
                  <a:schemeClr val="tx1"/>
                </a:solidFill>
                <a:latin typeface="+mn-lt"/>
                <a:ea typeface="+mn-ea"/>
                <a:cs typeface="+mn-cs"/>
              </a:rPr>
              <a:t>An HIDPS is also capable of monitoring system configuration databases, such as Windows registries, in addition to stored configuration files like .</a:t>
            </a:r>
            <a:r>
              <a:rPr lang="en-GB" sz="1200" b="0" i="0" u="none" strike="noStrike" kern="1200" baseline="0" dirty="0" err="1">
                <a:solidFill>
                  <a:schemeClr val="tx1"/>
                </a:solidFill>
                <a:latin typeface="+mn-lt"/>
                <a:ea typeface="+mn-ea"/>
                <a:cs typeface="+mn-cs"/>
              </a:rPr>
              <a:t>ini</a:t>
            </a:r>
            <a:r>
              <a:rPr lang="en-GB" sz="1200" b="0" i="0" u="none" strike="noStrike" kern="1200" baseline="0" dirty="0">
                <a:solidFill>
                  <a:schemeClr val="tx1"/>
                </a:solidFill>
                <a:latin typeface="+mn-lt"/>
                <a:ea typeface="+mn-ea"/>
                <a:cs typeface="+mn-cs"/>
              </a:rPr>
              <a:t>, .</a:t>
            </a:r>
            <a:r>
              <a:rPr lang="en-GB" sz="1200" b="0" i="0" u="none" strike="noStrike" kern="1200" baseline="0" dirty="0" err="1">
                <a:solidFill>
                  <a:schemeClr val="tx1"/>
                </a:solidFill>
                <a:latin typeface="+mn-lt"/>
                <a:ea typeface="+mn-ea"/>
                <a:cs typeface="+mn-cs"/>
              </a:rPr>
              <a:t>cfg</a:t>
            </a:r>
            <a:r>
              <a:rPr lang="en-GB" sz="1200" b="0" i="0" u="none" strike="noStrike" kern="1200" baseline="0" dirty="0">
                <a:solidFill>
                  <a:schemeClr val="tx1"/>
                </a:solidFill>
                <a:latin typeface="+mn-lt"/>
                <a:ea typeface="+mn-ea"/>
                <a:cs typeface="+mn-cs"/>
              </a:rPr>
              <a:t>, and .</a:t>
            </a:r>
            <a:r>
              <a:rPr lang="en-GB" sz="1200" b="0" i="0" u="none" strike="noStrike" kern="1200" baseline="0" dirty="0" err="1">
                <a:solidFill>
                  <a:schemeClr val="tx1"/>
                </a:solidFill>
                <a:latin typeface="+mn-lt"/>
                <a:ea typeface="+mn-ea"/>
                <a:cs typeface="+mn-cs"/>
              </a:rPr>
              <a:t>dat</a:t>
            </a:r>
            <a:r>
              <a:rPr lang="en-GB" sz="1200" b="0" i="0" u="none" strike="noStrike" kern="1200" baseline="0" dirty="0">
                <a:solidFill>
                  <a:schemeClr val="tx1"/>
                </a:solidFill>
                <a:latin typeface="+mn-lt"/>
                <a:ea typeface="+mn-ea"/>
                <a:cs typeface="+mn-cs"/>
              </a:rPr>
              <a:t> files.</a:t>
            </a:r>
          </a:p>
          <a:p>
            <a:endParaRPr lang="en-GB" altLang="en-US" sz="1200" b="0" i="0" u="none" strike="noStrike" kern="1200" baseline="0" dirty="0">
              <a:solidFill>
                <a:schemeClr val="tx1"/>
              </a:solidFill>
              <a:latin typeface="+mn-lt"/>
              <a:ea typeface="+mn-ea"/>
              <a:cs typeface="+mn-cs"/>
            </a:endParaRPr>
          </a:p>
          <a:p>
            <a:endParaRPr lang="en-US" altLang="en-US" b="1" dirty="0">
              <a:latin typeface="Times New Roman" pitchFamily="18" charset="0"/>
            </a:endParaRPr>
          </a:p>
          <a:p>
            <a:pPr eaLnBrk="1" hangingPunct="1">
              <a:lnSpc>
                <a:spcPct val="90000"/>
              </a:lnSpc>
              <a:defRPr/>
            </a:pPr>
            <a:endParaRPr lang="en-US" altLang="en-US" b="1" dirty="0">
              <a:latin typeface="Times New Roman" pitchFamily="18" charset="0"/>
            </a:endParaRPr>
          </a:p>
          <a:p>
            <a:pPr eaLnBrk="1" hangingPunct="1">
              <a:lnSpc>
                <a:spcPct val="90000"/>
              </a:lnSpc>
              <a:defRPr/>
            </a:pPr>
            <a:r>
              <a:rPr lang="en-US" altLang="en-US" b="1" dirty="0">
                <a:latin typeface="Times New Roman" pitchFamily="18" charset="0"/>
              </a:rPr>
              <a:t>Host-Based IDPS </a:t>
            </a:r>
          </a:p>
          <a:p>
            <a:pPr marL="742950" lvl="1" indent="-285750">
              <a:spcBef>
                <a:spcPct val="20000"/>
              </a:spcBef>
              <a:buFontTx/>
              <a:buChar char="–"/>
              <a:defRPr/>
            </a:pPr>
            <a:r>
              <a:rPr lang="en-US" altLang="en-US" sz="2400" kern="0" dirty="0">
                <a:solidFill>
                  <a:srgbClr val="222222"/>
                </a:solidFill>
                <a:latin typeface="Arial"/>
              </a:rPr>
              <a:t>Resides on a particular computer or server (host) and monitors activity only on that system</a:t>
            </a:r>
          </a:p>
          <a:p>
            <a:pPr marL="742950" lvl="1" indent="-285750">
              <a:spcBef>
                <a:spcPct val="20000"/>
              </a:spcBef>
              <a:buFontTx/>
              <a:buChar char="–"/>
              <a:defRPr/>
            </a:pPr>
            <a:r>
              <a:rPr lang="en-US" altLang="en-US" sz="2400" kern="0" dirty="0">
                <a:solidFill>
                  <a:srgbClr val="222222"/>
                </a:solidFill>
                <a:latin typeface="Arial"/>
              </a:rPr>
              <a:t>Benchmark and monitor the status of key system files and detect when intruder creates, modifies, or deletes files</a:t>
            </a:r>
          </a:p>
          <a:p>
            <a:pPr marL="742950" lvl="1" indent="-285750">
              <a:spcBef>
                <a:spcPct val="20000"/>
              </a:spcBef>
              <a:buFontTx/>
              <a:buChar char="–"/>
              <a:defRPr/>
            </a:pPr>
            <a:r>
              <a:rPr lang="en-US" altLang="en-US" sz="2400" kern="0" dirty="0">
                <a:solidFill>
                  <a:srgbClr val="222222"/>
                </a:solidFill>
                <a:latin typeface="Arial"/>
              </a:rPr>
              <a:t>Advantage over NIDPS: can access encrypted information traveling over network and make decisions about potential/actual attacks</a:t>
            </a:r>
          </a:p>
          <a:p>
            <a:pPr marL="742950" lvl="1" indent="-285750">
              <a:spcBef>
                <a:spcPct val="20000"/>
              </a:spcBef>
              <a:buFontTx/>
              <a:buChar char="–"/>
              <a:defRPr/>
            </a:pPr>
            <a:r>
              <a:rPr lang="en-US" altLang="en-US" sz="2400" kern="0" dirty="0">
                <a:solidFill>
                  <a:srgbClr val="222222"/>
                </a:solidFill>
                <a:latin typeface="Arial"/>
              </a:rPr>
              <a:t>Most HIDPSs work on the principle of configuration or change management </a:t>
            </a:r>
          </a:p>
        </p:txBody>
      </p:sp>
    </p:spTree>
    <p:extLst>
      <p:ext uri="{BB962C8B-B14F-4D97-AF65-F5344CB8AC3E}">
        <p14:creationId xmlns:p14="http://schemas.microsoft.com/office/powerpoint/2010/main" val="81061127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3970" name="Rectangle 7"/>
          <p:cNvSpPr>
            <a:spLocks noGrp="1" noChangeArrowheads="1"/>
          </p:cNvSpPr>
          <p:nvPr>
            <p:ph type="sldNum" sz="quarter" idx="5"/>
          </p:nvPr>
        </p:nvSpPr>
        <p:spPr>
          <a:noFill/>
        </p:spPr>
        <p:txBody>
          <a:bodyPr/>
          <a:lstStyle>
            <a:lvl1pPr defTabSz="966788" eaLnBrk="0" hangingPunct="0">
              <a:defRPr>
                <a:solidFill>
                  <a:schemeClr val="tx1"/>
                </a:solidFill>
                <a:latin typeface="Arial" panose="020B0604020202020204" pitchFamily="34" charset="0"/>
              </a:defRPr>
            </a:lvl1pPr>
            <a:lvl2pPr marL="785813" indent="-303213" defTabSz="966788" eaLnBrk="0" hangingPunct="0">
              <a:defRPr>
                <a:solidFill>
                  <a:schemeClr val="tx1"/>
                </a:solidFill>
                <a:latin typeface="Arial" panose="020B0604020202020204" pitchFamily="34" charset="0"/>
              </a:defRPr>
            </a:lvl2pPr>
            <a:lvl3pPr marL="1208088" indent="-241300" defTabSz="966788" eaLnBrk="0" hangingPunct="0">
              <a:defRPr>
                <a:solidFill>
                  <a:schemeClr val="tx1"/>
                </a:solidFill>
                <a:latin typeface="Arial" panose="020B0604020202020204" pitchFamily="34" charset="0"/>
              </a:defRPr>
            </a:lvl3pPr>
            <a:lvl4pPr marL="1692275" indent="-242888" defTabSz="966788" eaLnBrk="0" hangingPunct="0">
              <a:defRPr>
                <a:solidFill>
                  <a:schemeClr val="tx1"/>
                </a:solidFill>
                <a:latin typeface="Arial" panose="020B0604020202020204" pitchFamily="34" charset="0"/>
              </a:defRPr>
            </a:lvl4pPr>
            <a:lvl5pPr marL="2174875" indent="-241300" defTabSz="966788" eaLnBrk="0" hangingPunct="0">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pPr eaLnBrk="1" hangingPunct="1"/>
            <a:fld id="{4FF8FE52-6767-4570-88C1-0355C4BA5A58}" type="slidenum">
              <a:rPr lang="en-US" altLang="en-US">
                <a:latin typeface="Times New Roman" panose="02020603050405020304" pitchFamily="18" charset="0"/>
              </a:rPr>
              <a:pPr eaLnBrk="1" hangingPunct="1"/>
              <a:t>13</a:t>
            </a:fld>
            <a:endParaRPr lang="en-US" altLang="en-US">
              <a:latin typeface="Times New Roman" panose="02020603050405020304" pitchFamily="18" charset="0"/>
            </a:endParaRPr>
          </a:p>
        </p:txBody>
      </p:sp>
      <p:sp>
        <p:nvSpPr>
          <p:cNvPr id="83971" name="Rectangle 2"/>
          <p:cNvSpPr>
            <a:spLocks noGrp="1" noRot="1" noChangeAspect="1" noChangeArrowheads="1" noTextEdit="1"/>
          </p:cNvSpPr>
          <p:nvPr>
            <p:ph type="sldImg"/>
          </p:nvPr>
        </p:nvSpPr>
        <p:spPr>
          <a:ln/>
        </p:spPr>
      </p:sp>
      <p:sp>
        <p:nvSpPr>
          <p:cNvPr id="89092" name="Rectangle 3"/>
          <p:cNvSpPr>
            <a:spLocks noGrp="1" noChangeArrowheads="1"/>
          </p:cNvSpPr>
          <p:nvPr>
            <p:ph type="body" idx="1"/>
          </p:nvPr>
        </p:nvSpPr>
        <p:spPr/>
        <p:txBody>
          <a:bodyPr>
            <a:normAutofit fontScale="62500" lnSpcReduction="20000"/>
          </a:bodyPr>
          <a:lstStyle/>
          <a:p>
            <a:r>
              <a:rPr lang="en-GB" sz="1200" b="0" i="0" u="none" strike="noStrike" kern="1200" baseline="0" dirty="0">
                <a:solidFill>
                  <a:schemeClr val="tx1"/>
                </a:solidFill>
                <a:latin typeface="+mn-lt"/>
                <a:ea typeface="+mn-ea"/>
                <a:cs typeface="+mn-cs"/>
              </a:rPr>
              <a:t>Signature-based technology is widely used because many attacks have clear and distinct signatures:</a:t>
            </a:r>
          </a:p>
          <a:p>
            <a:r>
              <a:rPr lang="en-GB" sz="1200" b="0" i="0" u="none" strike="noStrike" kern="1200" baseline="0" dirty="0">
                <a:solidFill>
                  <a:schemeClr val="tx1"/>
                </a:solidFill>
                <a:latin typeface="+mn-lt"/>
                <a:ea typeface="+mn-ea"/>
                <a:cs typeface="+mn-cs"/>
              </a:rPr>
              <a:t>• </a:t>
            </a:r>
            <a:r>
              <a:rPr lang="en-GB" sz="1200" b="0" i="0" u="none" strike="noStrike" kern="1200" baseline="0" dirty="0" err="1">
                <a:solidFill>
                  <a:schemeClr val="tx1"/>
                </a:solidFill>
                <a:latin typeface="+mn-lt"/>
                <a:ea typeface="+mn-ea"/>
                <a:cs typeface="+mn-cs"/>
              </a:rPr>
              <a:t>Footprinting</a:t>
            </a:r>
            <a:r>
              <a:rPr lang="en-GB" sz="1200" b="0" i="0" u="none" strike="noStrike" kern="1200" baseline="0" dirty="0">
                <a:solidFill>
                  <a:schemeClr val="tx1"/>
                </a:solidFill>
                <a:latin typeface="+mn-lt"/>
                <a:ea typeface="+mn-ea"/>
                <a:cs typeface="+mn-cs"/>
              </a:rPr>
              <a:t> and fingerprinting activities use ICMP, DNS querying, and e-mail routing analysis.</a:t>
            </a:r>
          </a:p>
          <a:p>
            <a:r>
              <a:rPr lang="en-GB" sz="1200" b="0" i="0" u="none" strike="noStrike" kern="1200" baseline="0" dirty="0">
                <a:solidFill>
                  <a:schemeClr val="tx1"/>
                </a:solidFill>
                <a:latin typeface="+mn-lt"/>
                <a:ea typeface="+mn-ea"/>
                <a:cs typeface="+mn-cs"/>
              </a:rPr>
              <a:t>• Exploits use a specific attack sequence designed to take advantage of a vulnerability to gain access to a system.</a:t>
            </a:r>
          </a:p>
          <a:p>
            <a:r>
              <a:rPr lang="en-GB" sz="1200" b="0" i="0" u="none" strike="noStrike" kern="1200" baseline="0" dirty="0">
                <a:solidFill>
                  <a:schemeClr val="tx1"/>
                </a:solidFill>
                <a:latin typeface="+mn-lt"/>
                <a:ea typeface="+mn-ea"/>
                <a:cs typeface="+mn-cs"/>
              </a:rPr>
              <a:t>• </a:t>
            </a:r>
            <a:r>
              <a:rPr lang="en-GB" sz="1200" b="0" i="0" u="none" strike="noStrike" kern="1200" baseline="0" dirty="0" err="1">
                <a:solidFill>
                  <a:schemeClr val="tx1"/>
                </a:solidFill>
                <a:latin typeface="+mn-lt"/>
                <a:ea typeface="+mn-ea"/>
                <a:cs typeface="+mn-cs"/>
              </a:rPr>
              <a:t>DoS</a:t>
            </a:r>
            <a:r>
              <a:rPr lang="en-GB" sz="1200" b="0" i="0" u="none" strike="noStrike" kern="1200" baseline="0" dirty="0">
                <a:solidFill>
                  <a:schemeClr val="tx1"/>
                </a:solidFill>
                <a:latin typeface="+mn-lt"/>
                <a:ea typeface="+mn-ea"/>
                <a:cs typeface="+mn-cs"/>
              </a:rPr>
              <a:t> and </a:t>
            </a:r>
            <a:r>
              <a:rPr lang="en-GB" sz="1200" b="0" i="0" u="none" strike="noStrike" kern="1200" baseline="0" dirty="0" err="1">
                <a:solidFill>
                  <a:schemeClr val="tx1"/>
                </a:solidFill>
                <a:latin typeface="+mn-lt"/>
                <a:ea typeface="+mn-ea"/>
                <a:cs typeface="+mn-cs"/>
              </a:rPr>
              <a:t>DDoS</a:t>
            </a:r>
            <a:r>
              <a:rPr lang="en-GB" sz="1200" b="0" i="0" u="none" strike="noStrike" kern="1200" baseline="0" dirty="0">
                <a:solidFill>
                  <a:schemeClr val="tx1"/>
                </a:solidFill>
                <a:latin typeface="+mn-lt"/>
                <a:ea typeface="+mn-ea"/>
                <a:cs typeface="+mn-cs"/>
              </a:rPr>
              <a:t> attacks, during which the attacker tries to prevent the normal usage of a system, overload the system with requests so that its ability to process them efficiently is compromised or disrupted</a:t>
            </a:r>
            <a:endParaRPr lang="en-US" altLang="en-US" sz="2600" b="1" kern="0" dirty="0">
              <a:solidFill>
                <a:srgbClr val="222222"/>
              </a:solidFill>
              <a:latin typeface="Arial"/>
            </a:endParaRPr>
          </a:p>
          <a:p>
            <a:pPr>
              <a:spcBef>
                <a:spcPct val="20000"/>
              </a:spcBef>
              <a:defRPr/>
            </a:pPr>
            <a:endParaRPr lang="en-US" altLang="en-US" sz="2600" b="1" kern="0" dirty="0">
              <a:solidFill>
                <a:srgbClr val="222222"/>
              </a:solidFill>
              <a:latin typeface="Arial"/>
            </a:endParaRPr>
          </a:p>
          <a:p>
            <a:pPr>
              <a:spcBef>
                <a:spcPct val="20000"/>
              </a:spcBef>
              <a:defRPr/>
            </a:pPr>
            <a:endParaRPr lang="en-US" altLang="en-US" sz="2600" b="1" kern="0" dirty="0">
              <a:solidFill>
                <a:srgbClr val="222222"/>
              </a:solidFill>
              <a:latin typeface="Arial"/>
            </a:endParaRPr>
          </a:p>
          <a:p>
            <a:pPr>
              <a:spcBef>
                <a:spcPct val="20000"/>
              </a:spcBef>
              <a:defRPr/>
            </a:pPr>
            <a:endParaRPr lang="en-US" altLang="en-US" sz="2600" b="1" kern="0" dirty="0">
              <a:solidFill>
                <a:srgbClr val="222222"/>
              </a:solidFill>
              <a:latin typeface="Arial"/>
            </a:endParaRPr>
          </a:p>
          <a:p>
            <a:pPr>
              <a:spcBef>
                <a:spcPct val="20000"/>
              </a:spcBef>
              <a:defRPr/>
            </a:pPr>
            <a:r>
              <a:rPr lang="en-US" altLang="en-US" sz="2600" b="1" kern="0" dirty="0">
                <a:solidFill>
                  <a:srgbClr val="222222"/>
                </a:solidFill>
                <a:latin typeface="Arial"/>
              </a:rPr>
              <a:t>Signature-based detection</a:t>
            </a:r>
          </a:p>
          <a:p>
            <a:pPr marL="742950" lvl="1" indent="-285750">
              <a:spcBef>
                <a:spcPct val="20000"/>
              </a:spcBef>
              <a:buFontTx/>
              <a:buChar char="–"/>
              <a:defRPr/>
            </a:pPr>
            <a:r>
              <a:rPr lang="en-US" altLang="en-US" sz="2400" kern="0" dirty="0">
                <a:solidFill>
                  <a:srgbClr val="222222"/>
                </a:solidFill>
                <a:latin typeface="Arial"/>
              </a:rPr>
              <a:t>Examines network traffic in search of patterns that match known signatures </a:t>
            </a:r>
          </a:p>
          <a:p>
            <a:pPr marL="742950" lvl="1" indent="-285750">
              <a:spcBef>
                <a:spcPct val="20000"/>
              </a:spcBef>
              <a:buFontTx/>
              <a:buChar char="–"/>
              <a:defRPr/>
            </a:pPr>
            <a:r>
              <a:rPr lang="en-US" altLang="en-US" sz="2400" kern="0" dirty="0">
                <a:solidFill>
                  <a:srgbClr val="222222"/>
                </a:solidFill>
                <a:latin typeface="Arial"/>
              </a:rPr>
              <a:t>Widely used because many attacks have clear and distinct signatures</a:t>
            </a:r>
          </a:p>
          <a:p>
            <a:pPr marL="742950" lvl="1" indent="-285750">
              <a:spcBef>
                <a:spcPct val="20000"/>
              </a:spcBef>
              <a:buFontTx/>
              <a:buChar char="–"/>
              <a:defRPr/>
            </a:pPr>
            <a:r>
              <a:rPr lang="en-US" altLang="en-US" sz="2400" kern="0" dirty="0">
                <a:solidFill>
                  <a:srgbClr val="222222"/>
                </a:solidFill>
                <a:latin typeface="Arial"/>
              </a:rPr>
              <a:t>Problem with this approach is that new attack patterns must continually be added to IDPS’s database of signatures</a:t>
            </a:r>
          </a:p>
          <a:p>
            <a:pPr marL="1143000" lvl="2" indent="-228600">
              <a:spcBef>
                <a:spcPct val="20000"/>
              </a:spcBef>
              <a:buFontTx/>
              <a:buChar char="•"/>
              <a:defRPr/>
            </a:pPr>
            <a:r>
              <a:rPr lang="en-US" altLang="en-US" sz="2200" kern="0" dirty="0">
                <a:solidFill>
                  <a:srgbClr val="222222"/>
                </a:solidFill>
                <a:latin typeface="Arial"/>
              </a:rPr>
              <a:t>Slow, methodical attack involving multiple events might escape detection</a:t>
            </a:r>
          </a:p>
        </p:txBody>
      </p:sp>
    </p:spTree>
    <p:extLst>
      <p:ext uri="{BB962C8B-B14F-4D97-AF65-F5344CB8AC3E}">
        <p14:creationId xmlns:p14="http://schemas.microsoft.com/office/powerpoint/2010/main" val="168813311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4994" name="Rectangle 7"/>
          <p:cNvSpPr>
            <a:spLocks noGrp="1" noChangeArrowheads="1"/>
          </p:cNvSpPr>
          <p:nvPr>
            <p:ph type="sldNum" sz="quarter" idx="5"/>
          </p:nvPr>
        </p:nvSpPr>
        <p:spPr>
          <a:noFill/>
        </p:spPr>
        <p:txBody>
          <a:bodyPr/>
          <a:lstStyle>
            <a:lvl1pPr defTabSz="966788" eaLnBrk="0" hangingPunct="0">
              <a:defRPr>
                <a:solidFill>
                  <a:schemeClr val="tx1"/>
                </a:solidFill>
                <a:latin typeface="Arial" panose="020B0604020202020204" pitchFamily="34" charset="0"/>
              </a:defRPr>
            </a:lvl1pPr>
            <a:lvl2pPr marL="785813" indent="-303213" defTabSz="966788" eaLnBrk="0" hangingPunct="0">
              <a:defRPr>
                <a:solidFill>
                  <a:schemeClr val="tx1"/>
                </a:solidFill>
                <a:latin typeface="Arial" panose="020B0604020202020204" pitchFamily="34" charset="0"/>
              </a:defRPr>
            </a:lvl2pPr>
            <a:lvl3pPr marL="1208088" indent="-241300" defTabSz="966788" eaLnBrk="0" hangingPunct="0">
              <a:defRPr>
                <a:solidFill>
                  <a:schemeClr val="tx1"/>
                </a:solidFill>
                <a:latin typeface="Arial" panose="020B0604020202020204" pitchFamily="34" charset="0"/>
              </a:defRPr>
            </a:lvl3pPr>
            <a:lvl4pPr marL="1692275" indent="-242888" defTabSz="966788" eaLnBrk="0" hangingPunct="0">
              <a:defRPr>
                <a:solidFill>
                  <a:schemeClr val="tx1"/>
                </a:solidFill>
                <a:latin typeface="Arial" panose="020B0604020202020204" pitchFamily="34" charset="0"/>
              </a:defRPr>
            </a:lvl4pPr>
            <a:lvl5pPr marL="2174875" indent="-241300" defTabSz="966788" eaLnBrk="0" hangingPunct="0">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pPr eaLnBrk="1" hangingPunct="1"/>
            <a:fld id="{8ECDF5E6-65B7-4264-9901-9A8FB7C181A8}" type="slidenum">
              <a:rPr lang="en-US" altLang="en-US">
                <a:latin typeface="Times New Roman" panose="02020603050405020304" pitchFamily="18" charset="0"/>
              </a:rPr>
              <a:pPr eaLnBrk="1" hangingPunct="1"/>
              <a:t>14</a:t>
            </a:fld>
            <a:endParaRPr lang="en-US" altLang="en-US">
              <a:latin typeface="Times New Roman" panose="02020603050405020304" pitchFamily="18" charset="0"/>
            </a:endParaRPr>
          </a:p>
        </p:txBody>
      </p:sp>
      <p:sp>
        <p:nvSpPr>
          <p:cNvPr id="84995" name="Rectangle 2"/>
          <p:cNvSpPr>
            <a:spLocks noGrp="1" noRot="1" noChangeAspect="1" noChangeArrowheads="1" noTextEdit="1"/>
          </p:cNvSpPr>
          <p:nvPr>
            <p:ph type="sldImg"/>
          </p:nvPr>
        </p:nvSpPr>
        <p:spPr>
          <a:ln/>
        </p:spPr>
      </p:sp>
      <p:sp>
        <p:nvSpPr>
          <p:cNvPr id="90116" name="Rectangle 3"/>
          <p:cNvSpPr>
            <a:spLocks noGrp="1" noChangeArrowheads="1"/>
          </p:cNvSpPr>
          <p:nvPr>
            <p:ph type="body" idx="1"/>
          </p:nvPr>
        </p:nvSpPr>
        <p:spPr/>
        <p:txBody>
          <a:bodyPr>
            <a:normAutofit fontScale="62500" lnSpcReduction="20000"/>
          </a:bodyPr>
          <a:lstStyle/>
          <a:p>
            <a:r>
              <a:rPr lang="en-GB" sz="1200" b="0" i="0" u="none" strike="noStrike" kern="1200" baseline="0" dirty="0">
                <a:solidFill>
                  <a:schemeClr val="tx1"/>
                </a:solidFill>
                <a:latin typeface="+mn-lt"/>
                <a:ea typeface="+mn-ea"/>
                <a:cs typeface="+mn-cs"/>
              </a:rPr>
              <a:t>Because of the complexity of anomaly-based detection, its impact on the overhead computing load of the host computer, and the number of false positives it can generate, this type of IDPS is less commonly used than the signature-based type.</a:t>
            </a:r>
            <a:endParaRPr lang="en-US" altLang="en-US" sz="2600" b="1" kern="0" dirty="0">
              <a:solidFill>
                <a:srgbClr val="222222"/>
              </a:solidFill>
              <a:latin typeface="Arial"/>
            </a:endParaRPr>
          </a:p>
          <a:p>
            <a:pPr>
              <a:spcBef>
                <a:spcPct val="20000"/>
              </a:spcBef>
              <a:defRPr/>
            </a:pPr>
            <a:endParaRPr lang="en-US" altLang="en-US" sz="2600" b="1" kern="0" dirty="0">
              <a:solidFill>
                <a:srgbClr val="222222"/>
              </a:solidFill>
              <a:latin typeface="Arial"/>
            </a:endParaRPr>
          </a:p>
          <a:p>
            <a:pPr>
              <a:spcBef>
                <a:spcPct val="20000"/>
              </a:spcBef>
              <a:defRPr/>
            </a:pPr>
            <a:endParaRPr lang="en-US" altLang="en-US" sz="2600" b="1" kern="0" dirty="0">
              <a:solidFill>
                <a:srgbClr val="222222"/>
              </a:solidFill>
              <a:latin typeface="Arial"/>
            </a:endParaRPr>
          </a:p>
          <a:p>
            <a:pPr>
              <a:spcBef>
                <a:spcPct val="20000"/>
              </a:spcBef>
              <a:defRPr/>
            </a:pPr>
            <a:endParaRPr lang="en-US" altLang="en-US" sz="2600" b="1" kern="0" dirty="0">
              <a:solidFill>
                <a:srgbClr val="222222"/>
              </a:solidFill>
              <a:latin typeface="Arial"/>
            </a:endParaRPr>
          </a:p>
          <a:p>
            <a:pPr>
              <a:spcBef>
                <a:spcPct val="20000"/>
              </a:spcBef>
              <a:defRPr/>
            </a:pPr>
            <a:r>
              <a:rPr lang="en-US" altLang="en-US" sz="2600" b="1" kern="0" dirty="0">
                <a:solidFill>
                  <a:srgbClr val="222222"/>
                </a:solidFill>
                <a:latin typeface="Arial"/>
              </a:rPr>
              <a:t>Anomaly-based detection</a:t>
            </a:r>
          </a:p>
          <a:p>
            <a:pPr marL="742950" lvl="1" indent="-285750">
              <a:spcBef>
                <a:spcPct val="20000"/>
              </a:spcBef>
              <a:buFontTx/>
              <a:buChar char="–"/>
              <a:defRPr/>
            </a:pPr>
            <a:r>
              <a:rPr lang="en-US" altLang="en-US" sz="2400" kern="0" dirty="0">
                <a:solidFill>
                  <a:srgbClr val="222222"/>
                </a:solidFill>
                <a:latin typeface="Arial"/>
              </a:rPr>
              <a:t>Anomaly-based detection (or behavior-based detection) collects statistical summaries by observing traffic known to be normal</a:t>
            </a:r>
          </a:p>
          <a:p>
            <a:pPr marL="742950" lvl="1" indent="-285750">
              <a:spcBef>
                <a:spcPct val="20000"/>
              </a:spcBef>
              <a:buFontTx/>
              <a:buChar char="–"/>
              <a:defRPr/>
            </a:pPr>
            <a:r>
              <a:rPr lang="en-US" altLang="en-US" sz="2400" kern="0" dirty="0">
                <a:solidFill>
                  <a:srgbClr val="222222"/>
                </a:solidFill>
                <a:latin typeface="Arial"/>
              </a:rPr>
              <a:t>When measured activity is outside baseline parameters or clipping level, IDPS sends alert to administrator </a:t>
            </a:r>
          </a:p>
          <a:p>
            <a:pPr marL="742950" lvl="1" indent="-285750">
              <a:spcBef>
                <a:spcPct val="20000"/>
              </a:spcBef>
              <a:buFontTx/>
              <a:buChar char="–"/>
              <a:defRPr/>
            </a:pPr>
            <a:r>
              <a:rPr lang="en-US" altLang="en-US" sz="2400" kern="0" dirty="0">
                <a:solidFill>
                  <a:srgbClr val="222222"/>
                </a:solidFill>
                <a:latin typeface="Arial"/>
              </a:rPr>
              <a:t>IDPS can detect new types of attacks</a:t>
            </a:r>
          </a:p>
          <a:p>
            <a:pPr marL="742950" lvl="1" indent="-285750">
              <a:spcBef>
                <a:spcPct val="20000"/>
              </a:spcBef>
              <a:buFontTx/>
              <a:buChar char="–"/>
              <a:defRPr/>
            </a:pPr>
            <a:r>
              <a:rPr lang="en-US" altLang="en-US" sz="2400" kern="0" dirty="0">
                <a:solidFill>
                  <a:srgbClr val="222222"/>
                </a:solidFill>
                <a:latin typeface="Arial"/>
              </a:rPr>
              <a:t>Requires much more overhead and processing capacity than signature-based </a:t>
            </a:r>
          </a:p>
          <a:p>
            <a:pPr marL="742950" lvl="1" indent="-285750">
              <a:spcBef>
                <a:spcPct val="20000"/>
              </a:spcBef>
              <a:buFontTx/>
              <a:buChar char="–"/>
              <a:defRPr/>
            </a:pPr>
            <a:r>
              <a:rPr lang="en-US" altLang="en-US" sz="2400" kern="0" dirty="0">
                <a:solidFill>
                  <a:srgbClr val="222222"/>
                </a:solidFill>
                <a:latin typeface="Arial"/>
              </a:rPr>
              <a:t>May generate many false positives</a:t>
            </a:r>
          </a:p>
        </p:txBody>
      </p:sp>
    </p:spTree>
    <p:extLst>
      <p:ext uri="{BB962C8B-B14F-4D97-AF65-F5344CB8AC3E}">
        <p14:creationId xmlns:p14="http://schemas.microsoft.com/office/powerpoint/2010/main" val="113975034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6018" name="Slide Image Placeholder 1"/>
          <p:cNvSpPr>
            <a:spLocks noGrp="1" noRot="1" noChangeAspect="1" noTextEdit="1"/>
          </p:cNvSpPr>
          <p:nvPr>
            <p:ph type="sldImg"/>
          </p:nvPr>
        </p:nvSpPr>
        <p:spPr>
          <a:ln/>
        </p:spPr>
      </p:sp>
      <p:sp>
        <p:nvSpPr>
          <p:cNvPr id="91139" name="Notes Placeholder 2"/>
          <p:cNvSpPr>
            <a:spLocks noGrp="1"/>
          </p:cNvSpPr>
          <p:nvPr>
            <p:ph type="body" idx="1"/>
          </p:nvPr>
        </p:nvSpPr>
        <p:spPr/>
        <p:txBody>
          <a:bodyPr>
            <a:normAutofit fontScale="70000" lnSpcReduction="20000"/>
          </a:bodyPr>
          <a:lstStyle/>
          <a:p>
            <a:r>
              <a:rPr lang="en-GB" sz="1200" b="0" i="0" u="none" strike="noStrike" kern="1200" baseline="0" dirty="0">
                <a:solidFill>
                  <a:schemeClr val="tx1"/>
                </a:solidFill>
                <a:latin typeface="+mn-lt"/>
                <a:ea typeface="+mn-ea"/>
                <a:cs typeface="+mn-cs"/>
              </a:rPr>
              <a:t>The models used for SPA are similar to signatures in that they are provided by vendors. These models are based on industry protocol standards established by such entities as the Internet Engineering Task Force, but they vary along with the protocol implementations in such documents.</a:t>
            </a:r>
            <a:endParaRPr lang="en-US" altLang="en-US" sz="2600" b="1" kern="0" dirty="0">
              <a:solidFill>
                <a:srgbClr val="222222"/>
              </a:solidFill>
              <a:latin typeface="Arial"/>
            </a:endParaRPr>
          </a:p>
          <a:p>
            <a:pPr>
              <a:spcBef>
                <a:spcPct val="20000"/>
              </a:spcBef>
              <a:defRPr/>
            </a:pPr>
            <a:endParaRPr lang="en-US" altLang="en-US" sz="2600" b="1" kern="0" dirty="0">
              <a:solidFill>
                <a:srgbClr val="222222"/>
              </a:solidFill>
              <a:latin typeface="Arial"/>
            </a:endParaRPr>
          </a:p>
          <a:p>
            <a:pPr>
              <a:spcBef>
                <a:spcPct val="20000"/>
              </a:spcBef>
              <a:defRPr/>
            </a:pPr>
            <a:endParaRPr lang="en-US" altLang="en-US" sz="2600" b="1" kern="0" dirty="0">
              <a:solidFill>
                <a:srgbClr val="222222"/>
              </a:solidFill>
              <a:latin typeface="Arial"/>
            </a:endParaRPr>
          </a:p>
          <a:p>
            <a:pPr>
              <a:spcBef>
                <a:spcPct val="20000"/>
              </a:spcBef>
              <a:defRPr/>
            </a:pPr>
            <a:r>
              <a:rPr lang="en-US" altLang="en-US" sz="2600" b="1" kern="0" dirty="0" err="1">
                <a:solidFill>
                  <a:srgbClr val="222222"/>
                </a:solidFill>
                <a:latin typeface="Arial"/>
              </a:rPr>
              <a:t>Stateful</a:t>
            </a:r>
            <a:r>
              <a:rPr lang="en-US" altLang="en-US" sz="2600" b="1" kern="0" dirty="0">
                <a:solidFill>
                  <a:srgbClr val="222222"/>
                </a:solidFill>
                <a:latin typeface="Arial"/>
              </a:rPr>
              <a:t> protocol analysis</a:t>
            </a:r>
          </a:p>
          <a:p>
            <a:pPr marL="742950" lvl="1" indent="-285750">
              <a:spcBef>
                <a:spcPct val="20000"/>
              </a:spcBef>
              <a:buFontTx/>
              <a:buChar char="–"/>
              <a:defRPr/>
            </a:pPr>
            <a:r>
              <a:rPr lang="en-US" altLang="en-US" sz="2350" kern="0" dirty="0">
                <a:solidFill>
                  <a:srgbClr val="222222"/>
                </a:solidFill>
                <a:latin typeface="Arial"/>
              </a:rPr>
              <a:t>SPA: process of comparing known normal/benign protocol profiles against observed traffic</a:t>
            </a:r>
          </a:p>
          <a:p>
            <a:pPr marL="742950" lvl="1" indent="-285750">
              <a:spcBef>
                <a:spcPct val="20000"/>
              </a:spcBef>
              <a:buFontTx/>
              <a:buChar char="–"/>
              <a:defRPr/>
            </a:pPr>
            <a:r>
              <a:rPr lang="en-US" altLang="en-US" sz="2350" kern="0" dirty="0">
                <a:solidFill>
                  <a:srgbClr val="222222"/>
                </a:solidFill>
                <a:latin typeface="Arial"/>
              </a:rPr>
              <a:t>Stores and uses relevant data detected in a session to identify intrusions involving multiple requests/responses; allows IDPS to better detect specialized, multisession attacks (also called deep packet inspection)</a:t>
            </a:r>
          </a:p>
          <a:p>
            <a:pPr marL="742950" lvl="1" indent="-285750">
              <a:spcBef>
                <a:spcPct val="20000"/>
              </a:spcBef>
              <a:buFontTx/>
              <a:buChar char="–"/>
              <a:defRPr/>
            </a:pPr>
            <a:r>
              <a:rPr lang="en-US" altLang="en-US" sz="2350" kern="0" dirty="0">
                <a:solidFill>
                  <a:srgbClr val="222222"/>
                </a:solidFill>
                <a:latin typeface="Arial"/>
              </a:rPr>
              <a:t>Drawbacks: analytical complexity; heavy processing overhead; may fail to detect intrusion unless protocol violates fundamental behavior; may interfere with normal operations of protocol</a:t>
            </a:r>
          </a:p>
          <a:p>
            <a:pPr>
              <a:defRPr/>
            </a:pPr>
            <a:endParaRPr lang="en-US" altLang="en-US" dirty="0">
              <a:latin typeface="Times New Roman" pitchFamily="18" charset="0"/>
            </a:endParaRPr>
          </a:p>
        </p:txBody>
      </p:sp>
      <p:sp>
        <p:nvSpPr>
          <p:cNvPr id="86020" name="Slide Number Placeholder 3"/>
          <p:cNvSpPr>
            <a:spLocks noGrp="1"/>
          </p:cNvSpPr>
          <p:nvPr>
            <p:ph type="sldNum" sz="quarter" idx="5"/>
          </p:nvPr>
        </p:nvSpPr>
        <p:spPr>
          <a:noFill/>
        </p:spPr>
        <p:txBody>
          <a:bodyPr/>
          <a:lstStyle>
            <a:lvl1pPr defTabSz="966788" eaLnBrk="0" hangingPunct="0">
              <a:defRPr>
                <a:solidFill>
                  <a:schemeClr val="tx1"/>
                </a:solidFill>
                <a:latin typeface="Arial" panose="020B0604020202020204" pitchFamily="34" charset="0"/>
              </a:defRPr>
            </a:lvl1pPr>
            <a:lvl2pPr marL="785813" indent="-303213" defTabSz="966788" eaLnBrk="0" hangingPunct="0">
              <a:defRPr>
                <a:solidFill>
                  <a:schemeClr val="tx1"/>
                </a:solidFill>
                <a:latin typeface="Arial" panose="020B0604020202020204" pitchFamily="34" charset="0"/>
              </a:defRPr>
            </a:lvl2pPr>
            <a:lvl3pPr marL="1208088" indent="-241300" defTabSz="966788" eaLnBrk="0" hangingPunct="0">
              <a:defRPr>
                <a:solidFill>
                  <a:schemeClr val="tx1"/>
                </a:solidFill>
                <a:latin typeface="Arial" panose="020B0604020202020204" pitchFamily="34" charset="0"/>
              </a:defRPr>
            </a:lvl3pPr>
            <a:lvl4pPr marL="1692275" indent="-242888" defTabSz="966788" eaLnBrk="0" hangingPunct="0">
              <a:defRPr>
                <a:solidFill>
                  <a:schemeClr val="tx1"/>
                </a:solidFill>
                <a:latin typeface="Arial" panose="020B0604020202020204" pitchFamily="34" charset="0"/>
              </a:defRPr>
            </a:lvl4pPr>
            <a:lvl5pPr marL="2174875" indent="-241300" defTabSz="966788" eaLnBrk="0" hangingPunct="0">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pPr eaLnBrk="1" hangingPunct="1"/>
            <a:fld id="{2DD9F1C1-1D91-4412-A6F1-A458B71362AB}" type="slidenum">
              <a:rPr lang="en-US" altLang="en-US">
                <a:latin typeface="Times New Roman" panose="02020603050405020304" pitchFamily="18" charset="0"/>
              </a:rPr>
              <a:pPr eaLnBrk="1" hangingPunct="1"/>
              <a:t>15</a:t>
            </a:fld>
            <a:endParaRPr lang="en-US" altLang="en-US">
              <a:latin typeface="Times New Roman" panose="02020603050405020304" pitchFamily="18" charset="0"/>
            </a:endParaRPr>
          </a:p>
        </p:txBody>
      </p:sp>
    </p:spTree>
    <p:extLst>
      <p:ext uri="{BB962C8B-B14F-4D97-AF65-F5344CB8AC3E}">
        <p14:creationId xmlns:p14="http://schemas.microsoft.com/office/powerpoint/2010/main" val="418320509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7042" name="Rectangle 7"/>
          <p:cNvSpPr>
            <a:spLocks noGrp="1" noChangeArrowheads="1"/>
          </p:cNvSpPr>
          <p:nvPr>
            <p:ph type="sldNum" sz="quarter" idx="5"/>
          </p:nvPr>
        </p:nvSpPr>
        <p:spPr>
          <a:noFill/>
        </p:spPr>
        <p:txBody>
          <a:bodyPr/>
          <a:lstStyle>
            <a:lvl1pPr defTabSz="966788" eaLnBrk="0" hangingPunct="0">
              <a:defRPr>
                <a:solidFill>
                  <a:schemeClr val="tx1"/>
                </a:solidFill>
                <a:latin typeface="Arial" panose="020B0604020202020204" pitchFamily="34" charset="0"/>
              </a:defRPr>
            </a:lvl1pPr>
            <a:lvl2pPr marL="785813" indent="-303213" defTabSz="966788" eaLnBrk="0" hangingPunct="0">
              <a:defRPr>
                <a:solidFill>
                  <a:schemeClr val="tx1"/>
                </a:solidFill>
                <a:latin typeface="Arial" panose="020B0604020202020204" pitchFamily="34" charset="0"/>
              </a:defRPr>
            </a:lvl2pPr>
            <a:lvl3pPr marL="1208088" indent="-241300" defTabSz="966788" eaLnBrk="0" hangingPunct="0">
              <a:defRPr>
                <a:solidFill>
                  <a:schemeClr val="tx1"/>
                </a:solidFill>
                <a:latin typeface="Arial" panose="020B0604020202020204" pitchFamily="34" charset="0"/>
              </a:defRPr>
            </a:lvl3pPr>
            <a:lvl4pPr marL="1692275" indent="-242888" defTabSz="966788" eaLnBrk="0" hangingPunct="0">
              <a:defRPr>
                <a:solidFill>
                  <a:schemeClr val="tx1"/>
                </a:solidFill>
                <a:latin typeface="Arial" panose="020B0604020202020204" pitchFamily="34" charset="0"/>
              </a:defRPr>
            </a:lvl4pPr>
            <a:lvl5pPr marL="2174875" indent="-241300" defTabSz="966788" eaLnBrk="0" hangingPunct="0">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pPr eaLnBrk="1" hangingPunct="1"/>
            <a:fld id="{8F20CB3C-5CCC-423F-AF21-1508BFDAC59C}" type="slidenum">
              <a:rPr lang="en-US" altLang="en-US">
                <a:latin typeface="Times New Roman" panose="02020603050405020304" pitchFamily="18" charset="0"/>
              </a:rPr>
              <a:pPr eaLnBrk="1" hangingPunct="1"/>
              <a:t>16</a:t>
            </a:fld>
            <a:endParaRPr lang="en-US" altLang="en-US">
              <a:latin typeface="Times New Roman" panose="02020603050405020304" pitchFamily="18" charset="0"/>
            </a:endParaRPr>
          </a:p>
        </p:txBody>
      </p:sp>
      <p:sp>
        <p:nvSpPr>
          <p:cNvPr id="87043" name="Rectangle 2"/>
          <p:cNvSpPr>
            <a:spLocks noGrp="1" noRot="1" noChangeAspect="1" noChangeArrowheads="1" noTextEdit="1"/>
          </p:cNvSpPr>
          <p:nvPr>
            <p:ph type="sldImg"/>
          </p:nvPr>
        </p:nvSpPr>
        <p:spPr>
          <a:ln/>
        </p:spPr>
      </p:sp>
      <p:sp>
        <p:nvSpPr>
          <p:cNvPr id="92164" name="Rectangle 3"/>
          <p:cNvSpPr>
            <a:spLocks noGrp="1" noChangeArrowheads="1"/>
          </p:cNvSpPr>
          <p:nvPr>
            <p:ph type="body" idx="1"/>
          </p:nvPr>
        </p:nvSpPr>
        <p:spPr/>
        <p:txBody>
          <a:bodyPr>
            <a:normAutofit fontScale="77500" lnSpcReduction="20000"/>
          </a:bodyPr>
          <a:lstStyle/>
          <a:p>
            <a:r>
              <a:rPr lang="en-GB" sz="1200" b="0" i="0" u="none" strike="noStrike" kern="1200" baseline="0" dirty="0">
                <a:solidFill>
                  <a:schemeClr val="tx1"/>
                </a:solidFill>
                <a:latin typeface="+mn-lt"/>
                <a:ea typeface="+mn-ea"/>
                <a:cs typeface="+mn-cs"/>
              </a:rPr>
              <a:t>Log file monitoring is often implemented in organizations with the use of a security information and event management (SIEM) software-enabled system. </a:t>
            </a:r>
          </a:p>
          <a:p>
            <a:r>
              <a:rPr lang="en-GB" sz="1200" b="0" i="0" u="none" strike="noStrike" kern="1200" baseline="0" dirty="0">
                <a:solidFill>
                  <a:schemeClr val="tx1"/>
                </a:solidFill>
                <a:latin typeface="+mn-lt"/>
                <a:ea typeface="+mn-ea"/>
                <a:cs typeface="+mn-cs"/>
              </a:rPr>
              <a:t>SIEM systems are often used to manage the incident reaction process once incident response protocols are invoked.</a:t>
            </a:r>
            <a:endParaRPr lang="en-GB" altLang="en-US" sz="1200" b="0" i="0" u="none" strike="noStrike" kern="1200" baseline="0" dirty="0">
              <a:solidFill>
                <a:schemeClr val="tx1"/>
              </a:solidFill>
              <a:latin typeface="+mn-lt"/>
              <a:ea typeface="+mn-ea"/>
              <a:cs typeface="+mn-cs"/>
            </a:endParaRPr>
          </a:p>
          <a:p>
            <a:endParaRPr lang="en-US" altLang="en-US" b="1" dirty="0">
              <a:latin typeface="Times New Roman" pitchFamily="18" charset="0"/>
            </a:endParaRPr>
          </a:p>
          <a:p>
            <a:pPr eaLnBrk="1" hangingPunct="1">
              <a:defRPr/>
            </a:pPr>
            <a:endParaRPr lang="en-US" altLang="en-US" b="1" dirty="0">
              <a:latin typeface="Times New Roman" pitchFamily="18" charset="0"/>
            </a:endParaRPr>
          </a:p>
          <a:p>
            <a:pPr eaLnBrk="1" hangingPunct="1">
              <a:defRPr/>
            </a:pPr>
            <a:endParaRPr lang="en-US" altLang="en-US" b="1" dirty="0">
              <a:latin typeface="Times New Roman" pitchFamily="18" charset="0"/>
            </a:endParaRPr>
          </a:p>
          <a:p>
            <a:pPr eaLnBrk="1" hangingPunct="1">
              <a:defRPr/>
            </a:pPr>
            <a:r>
              <a:rPr lang="en-US" altLang="en-US" b="1" dirty="0">
                <a:latin typeface="Times New Roman" pitchFamily="18" charset="0"/>
              </a:rPr>
              <a:t>Log File Monitors</a:t>
            </a:r>
          </a:p>
          <a:p>
            <a:pPr marL="742950" lvl="1" indent="-285750">
              <a:spcBef>
                <a:spcPct val="20000"/>
              </a:spcBef>
              <a:buFontTx/>
              <a:buChar char="–"/>
              <a:defRPr/>
            </a:pPr>
            <a:r>
              <a:rPr lang="en-US" altLang="en-US" sz="2400" kern="0" dirty="0">
                <a:solidFill>
                  <a:srgbClr val="222222"/>
                </a:solidFill>
                <a:latin typeface="Arial"/>
              </a:rPr>
              <a:t>Log file monitor (LFM) similar to NIDPS</a:t>
            </a:r>
          </a:p>
          <a:p>
            <a:pPr marL="742950" lvl="1" indent="-285750">
              <a:spcBef>
                <a:spcPct val="20000"/>
              </a:spcBef>
              <a:buFontTx/>
              <a:buChar char="–"/>
              <a:defRPr/>
            </a:pPr>
            <a:r>
              <a:rPr lang="en-US" altLang="en-US" sz="2400" kern="0" dirty="0">
                <a:solidFill>
                  <a:srgbClr val="222222"/>
                </a:solidFill>
                <a:latin typeface="Arial"/>
              </a:rPr>
              <a:t>Reviews log files generated by servers, network devices, and even other IDPSs for patterns and signatures </a:t>
            </a:r>
          </a:p>
          <a:p>
            <a:pPr marL="742950" lvl="1" indent="-285750">
              <a:spcBef>
                <a:spcPct val="20000"/>
              </a:spcBef>
              <a:buFontTx/>
              <a:buChar char="–"/>
              <a:defRPr/>
            </a:pPr>
            <a:r>
              <a:rPr lang="en-US" altLang="en-US" sz="2400" kern="0" dirty="0">
                <a:solidFill>
                  <a:srgbClr val="222222"/>
                </a:solidFill>
                <a:latin typeface="Arial"/>
              </a:rPr>
              <a:t>Patterns that signify attack may be much easier to identify when entire network and its systems are viewed as a whole</a:t>
            </a:r>
          </a:p>
          <a:p>
            <a:pPr marL="742950" lvl="1" indent="-285750">
              <a:spcBef>
                <a:spcPct val="20000"/>
              </a:spcBef>
              <a:buFontTx/>
              <a:buChar char="–"/>
              <a:defRPr/>
            </a:pPr>
            <a:r>
              <a:rPr lang="en-US" altLang="en-US" sz="2400" kern="0" dirty="0">
                <a:solidFill>
                  <a:srgbClr val="222222"/>
                </a:solidFill>
                <a:latin typeface="Arial"/>
              </a:rPr>
              <a:t>Requires considerable resources since it involves the collection, movement, storage, and analysis of large quantities of log data</a:t>
            </a:r>
          </a:p>
        </p:txBody>
      </p:sp>
    </p:spTree>
    <p:extLst>
      <p:ext uri="{BB962C8B-B14F-4D97-AF65-F5344CB8AC3E}">
        <p14:creationId xmlns:p14="http://schemas.microsoft.com/office/powerpoint/2010/main" val="340449294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1138" name="Slide Image Placeholder 1"/>
          <p:cNvSpPr>
            <a:spLocks noGrp="1" noRot="1" noChangeAspect="1" noTextEdit="1"/>
          </p:cNvSpPr>
          <p:nvPr>
            <p:ph type="sldImg"/>
          </p:nvPr>
        </p:nvSpPr>
        <p:spPr>
          <a:ln/>
        </p:spPr>
      </p:sp>
      <p:sp>
        <p:nvSpPr>
          <p:cNvPr id="96259" name="Notes Placeholder 2"/>
          <p:cNvSpPr>
            <a:spLocks noGrp="1"/>
          </p:cNvSpPr>
          <p:nvPr>
            <p:ph type="body" idx="1"/>
          </p:nvPr>
        </p:nvSpPr>
        <p:spPr/>
        <p:txBody>
          <a:bodyPr>
            <a:normAutofit fontScale="25000" lnSpcReduction="20000"/>
          </a:bodyPr>
          <a:lstStyle/>
          <a:p>
            <a:pPr marL="342900" indent="-342900">
              <a:spcBef>
                <a:spcPct val="20000"/>
              </a:spcBef>
              <a:buFontTx/>
              <a:buChar char="•"/>
              <a:defRPr/>
            </a:pPr>
            <a:r>
              <a:rPr lang="en-US" altLang="en-US" sz="2600" kern="0" dirty="0">
                <a:solidFill>
                  <a:srgbClr val="222222"/>
                </a:solidFill>
                <a:latin typeface="Arial"/>
              </a:rPr>
              <a:t>IDPSs perform the following functions well: (cont’d.)</a:t>
            </a:r>
          </a:p>
          <a:p>
            <a:pPr marL="742950" lvl="1" indent="-285750">
              <a:spcBef>
                <a:spcPct val="20000"/>
              </a:spcBef>
              <a:buFontTx/>
              <a:buChar char="–"/>
              <a:defRPr/>
            </a:pPr>
            <a:r>
              <a:rPr lang="en-US" altLang="en-US" sz="2400" kern="0" dirty="0">
                <a:solidFill>
                  <a:srgbClr val="222222"/>
                </a:solidFill>
                <a:latin typeface="Arial"/>
              </a:rPr>
              <a:t>Managing OS audit and logging mechanisms and data they generate</a:t>
            </a:r>
          </a:p>
          <a:p>
            <a:pPr marL="742950" lvl="1" indent="-285750">
              <a:spcBef>
                <a:spcPct val="20000"/>
              </a:spcBef>
              <a:buFontTx/>
              <a:buChar char="–"/>
              <a:defRPr/>
            </a:pPr>
            <a:r>
              <a:rPr lang="en-US" altLang="en-US" sz="2400" kern="0" dirty="0">
                <a:solidFill>
                  <a:srgbClr val="222222"/>
                </a:solidFill>
                <a:latin typeface="Arial"/>
              </a:rPr>
              <a:t>Alerting appropriate staff when attacks are detected</a:t>
            </a:r>
          </a:p>
          <a:p>
            <a:pPr marL="742950" lvl="1" indent="-285750">
              <a:spcBef>
                <a:spcPct val="20000"/>
              </a:spcBef>
              <a:buFontTx/>
              <a:buChar char="–"/>
              <a:defRPr/>
            </a:pPr>
            <a:r>
              <a:rPr lang="en-US" altLang="en-US" sz="2400" kern="0" dirty="0">
                <a:solidFill>
                  <a:srgbClr val="222222"/>
                </a:solidFill>
                <a:latin typeface="Arial"/>
              </a:rPr>
              <a:t>Measuring enforcement of security policies encoded in analysis engine</a:t>
            </a:r>
          </a:p>
          <a:p>
            <a:pPr marL="742950" lvl="1" indent="-285750">
              <a:spcBef>
                <a:spcPct val="20000"/>
              </a:spcBef>
              <a:buFontTx/>
              <a:buChar char="–"/>
              <a:defRPr/>
            </a:pPr>
            <a:r>
              <a:rPr lang="en-US" altLang="en-US" sz="2400" kern="0" dirty="0">
                <a:solidFill>
                  <a:srgbClr val="222222"/>
                </a:solidFill>
                <a:latin typeface="Arial"/>
              </a:rPr>
              <a:t>Providing default information security policies</a:t>
            </a:r>
          </a:p>
          <a:p>
            <a:pPr marL="742950" lvl="1" indent="-285750">
              <a:spcBef>
                <a:spcPct val="20000"/>
              </a:spcBef>
              <a:buFontTx/>
              <a:buChar char="–"/>
              <a:defRPr/>
            </a:pPr>
            <a:r>
              <a:rPr lang="en-US" altLang="en-US" sz="2400" kern="0" dirty="0">
                <a:solidFill>
                  <a:srgbClr val="222222"/>
                </a:solidFill>
                <a:latin typeface="Arial"/>
              </a:rPr>
              <a:t>Allowing non-security experts to perform important security monitoring functions</a:t>
            </a:r>
          </a:p>
          <a:p>
            <a:pPr>
              <a:defRPr/>
            </a:pPr>
            <a:endParaRPr lang="en-US" altLang="en-US" b="1" dirty="0">
              <a:latin typeface="Times New Roman" pitchFamily="18" charset="0"/>
            </a:endParaRPr>
          </a:p>
          <a:p>
            <a:pPr marL="342900" indent="-342900">
              <a:spcBef>
                <a:spcPct val="20000"/>
              </a:spcBef>
              <a:buFontTx/>
              <a:buChar char="•"/>
              <a:defRPr/>
            </a:pPr>
            <a:r>
              <a:rPr lang="en-US" altLang="en-US" sz="2600" kern="0" dirty="0">
                <a:solidFill>
                  <a:srgbClr val="222222"/>
                </a:solidFill>
                <a:latin typeface="Arial"/>
              </a:rPr>
              <a:t>IDPSs cannot perform the following functions:</a:t>
            </a:r>
          </a:p>
          <a:p>
            <a:pPr marL="742950" lvl="1" indent="-285750">
              <a:spcBef>
                <a:spcPct val="20000"/>
              </a:spcBef>
              <a:buFontTx/>
              <a:buChar char="–"/>
              <a:defRPr/>
            </a:pPr>
            <a:r>
              <a:rPr lang="en-US" altLang="en-US" sz="2400" kern="0" dirty="0">
                <a:solidFill>
                  <a:srgbClr val="222222"/>
                </a:solidFill>
                <a:latin typeface="Arial"/>
              </a:rPr>
              <a:t>Compensating for weak/missing security mechanisms in protection infrastructure </a:t>
            </a:r>
          </a:p>
          <a:p>
            <a:pPr marL="742950" lvl="1" indent="-285750">
              <a:spcBef>
                <a:spcPct val="20000"/>
              </a:spcBef>
              <a:buFontTx/>
              <a:buChar char="–"/>
              <a:defRPr/>
            </a:pPr>
            <a:r>
              <a:rPr lang="en-US" altLang="en-US" sz="2400" kern="0" dirty="0">
                <a:solidFill>
                  <a:srgbClr val="222222"/>
                </a:solidFill>
                <a:latin typeface="Arial"/>
              </a:rPr>
              <a:t>Instantaneously detecting, reporting, responding to attack when there is heavy network or processing load</a:t>
            </a:r>
          </a:p>
          <a:p>
            <a:pPr marL="742950" lvl="1" indent="-285750">
              <a:spcBef>
                <a:spcPct val="20000"/>
              </a:spcBef>
              <a:buFontTx/>
              <a:buChar char="–"/>
              <a:defRPr/>
            </a:pPr>
            <a:r>
              <a:rPr lang="en-US" altLang="en-US" sz="2400" kern="0" dirty="0">
                <a:solidFill>
                  <a:srgbClr val="222222"/>
                </a:solidFill>
                <a:latin typeface="Arial"/>
              </a:rPr>
              <a:t>Detecting new attacks or variants of existing attacks</a:t>
            </a:r>
          </a:p>
          <a:p>
            <a:pPr marL="742950" lvl="1" indent="-285750">
              <a:spcBef>
                <a:spcPct val="20000"/>
              </a:spcBef>
              <a:buFontTx/>
              <a:buChar char="–"/>
              <a:defRPr/>
            </a:pPr>
            <a:r>
              <a:rPr lang="en-US" altLang="en-US" sz="2400" kern="0" dirty="0">
                <a:solidFill>
                  <a:srgbClr val="222222"/>
                </a:solidFill>
                <a:latin typeface="Arial"/>
              </a:rPr>
              <a:t>Effectively responding to attacks by sophisticated attackers</a:t>
            </a:r>
          </a:p>
          <a:p>
            <a:pPr marL="742950" lvl="1" indent="-285750">
              <a:spcBef>
                <a:spcPct val="20000"/>
              </a:spcBef>
              <a:buFontTx/>
              <a:buChar char="–"/>
              <a:defRPr/>
            </a:pPr>
            <a:r>
              <a:rPr lang="en-US" altLang="en-US" sz="2400" kern="0" dirty="0">
                <a:solidFill>
                  <a:srgbClr val="222222"/>
                </a:solidFill>
                <a:latin typeface="Arial"/>
              </a:rPr>
              <a:t>Automatically investigating attacks without human intervention</a:t>
            </a:r>
          </a:p>
          <a:p>
            <a:pPr>
              <a:defRPr/>
            </a:pPr>
            <a:endParaRPr lang="en-US" altLang="en-US" b="1" dirty="0">
              <a:latin typeface="Times New Roman" pitchFamily="18" charset="0"/>
            </a:endParaRPr>
          </a:p>
          <a:p>
            <a:pPr marL="342900" indent="-342900">
              <a:spcBef>
                <a:spcPct val="20000"/>
              </a:spcBef>
              <a:buFontTx/>
              <a:buChar char="•"/>
              <a:defRPr/>
            </a:pPr>
            <a:r>
              <a:rPr lang="en-US" altLang="en-US" sz="2600" kern="0" dirty="0">
                <a:solidFill>
                  <a:srgbClr val="222222"/>
                </a:solidFill>
                <a:latin typeface="Arial"/>
              </a:rPr>
              <a:t>IDPSs cannot perform the following functions (cont’d.):</a:t>
            </a:r>
          </a:p>
          <a:p>
            <a:pPr marL="742950" lvl="1" indent="-285750">
              <a:spcBef>
                <a:spcPct val="20000"/>
              </a:spcBef>
              <a:buFontTx/>
              <a:buChar char="–"/>
              <a:defRPr/>
            </a:pPr>
            <a:r>
              <a:rPr lang="en-US" altLang="en-US" sz="2400" kern="0" dirty="0">
                <a:solidFill>
                  <a:srgbClr val="222222"/>
                </a:solidFill>
                <a:latin typeface="Arial"/>
              </a:rPr>
              <a:t>Resisting attacks intended to defeat or circumvent them</a:t>
            </a:r>
          </a:p>
          <a:p>
            <a:pPr marL="742950" lvl="1" indent="-285750">
              <a:spcBef>
                <a:spcPct val="20000"/>
              </a:spcBef>
              <a:buFontTx/>
              <a:buChar char="–"/>
              <a:defRPr/>
            </a:pPr>
            <a:r>
              <a:rPr lang="en-US" altLang="en-US" sz="2400" kern="0" dirty="0">
                <a:solidFill>
                  <a:srgbClr val="222222"/>
                </a:solidFill>
                <a:latin typeface="Arial"/>
              </a:rPr>
              <a:t>Compensating for problems with fidelity of information sources</a:t>
            </a:r>
          </a:p>
          <a:p>
            <a:pPr marL="742950" lvl="1" indent="-285750">
              <a:spcBef>
                <a:spcPct val="20000"/>
              </a:spcBef>
              <a:buFontTx/>
              <a:buChar char="–"/>
              <a:defRPr/>
            </a:pPr>
            <a:r>
              <a:rPr lang="en-US" altLang="en-US" sz="2400" kern="0" dirty="0">
                <a:solidFill>
                  <a:srgbClr val="222222"/>
                </a:solidFill>
                <a:latin typeface="Arial"/>
              </a:rPr>
              <a:t>Dealing effectively with switched networks</a:t>
            </a:r>
          </a:p>
          <a:p>
            <a:pPr>
              <a:defRPr/>
            </a:pPr>
            <a:endParaRPr lang="en-US" altLang="en-US" b="1" dirty="0">
              <a:latin typeface="Times New Roman" pitchFamily="18" charset="0"/>
            </a:endParaRPr>
          </a:p>
          <a:p>
            <a:pPr>
              <a:defRPr/>
            </a:pPr>
            <a:endParaRPr lang="en-US" altLang="en-US" b="1" dirty="0">
              <a:latin typeface="Times New Roman" pitchFamily="18" charset="0"/>
            </a:endParaRPr>
          </a:p>
          <a:p>
            <a:pPr>
              <a:defRPr/>
            </a:pPr>
            <a:endParaRPr lang="en-US" altLang="en-US" b="1" dirty="0">
              <a:latin typeface="Times New Roman" pitchFamily="18" charset="0"/>
            </a:endParaRPr>
          </a:p>
          <a:p>
            <a:pPr>
              <a:defRPr/>
            </a:pPr>
            <a:endParaRPr lang="en-US" altLang="en-US" b="1" dirty="0">
              <a:latin typeface="Times New Roman" pitchFamily="18" charset="0"/>
            </a:endParaRPr>
          </a:p>
          <a:p>
            <a:pPr>
              <a:defRPr/>
            </a:pPr>
            <a:endParaRPr lang="en-US" altLang="en-US" b="1" dirty="0">
              <a:latin typeface="Times New Roman" pitchFamily="18" charset="0"/>
            </a:endParaRPr>
          </a:p>
          <a:p>
            <a:pPr>
              <a:defRPr/>
            </a:pPr>
            <a:r>
              <a:rPr lang="en-US" altLang="en-US" b="1" dirty="0">
                <a:latin typeface="Times New Roman" pitchFamily="18" charset="0"/>
              </a:rPr>
              <a:t>Strengths/Limitations of IDPSs</a:t>
            </a:r>
          </a:p>
          <a:p>
            <a:pPr marL="342900" indent="-342900">
              <a:spcBef>
                <a:spcPct val="20000"/>
              </a:spcBef>
              <a:buFontTx/>
              <a:buChar char="•"/>
              <a:defRPr/>
            </a:pPr>
            <a:r>
              <a:rPr lang="en-US" altLang="en-US" sz="2600" kern="0" dirty="0">
                <a:solidFill>
                  <a:srgbClr val="222222"/>
                </a:solidFill>
                <a:latin typeface="Arial"/>
              </a:rPr>
              <a:t>IDPSs perform the following functions well:</a:t>
            </a:r>
          </a:p>
          <a:p>
            <a:pPr marL="742950" lvl="1" indent="-285750">
              <a:spcBef>
                <a:spcPct val="20000"/>
              </a:spcBef>
              <a:buFontTx/>
              <a:buChar char="–"/>
              <a:defRPr/>
            </a:pPr>
            <a:r>
              <a:rPr lang="en-US" altLang="en-US" sz="2400" kern="0" dirty="0">
                <a:solidFill>
                  <a:srgbClr val="222222"/>
                </a:solidFill>
                <a:latin typeface="Arial"/>
              </a:rPr>
              <a:t>Monitoring and analysis of system events and user behaviors</a:t>
            </a:r>
          </a:p>
          <a:p>
            <a:pPr marL="742950" lvl="1" indent="-285750">
              <a:spcBef>
                <a:spcPct val="20000"/>
              </a:spcBef>
              <a:buFontTx/>
              <a:buChar char="–"/>
              <a:defRPr/>
            </a:pPr>
            <a:r>
              <a:rPr lang="en-US" altLang="en-US" sz="2400" kern="0" dirty="0">
                <a:solidFill>
                  <a:srgbClr val="222222"/>
                </a:solidFill>
                <a:latin typeface="Arial"/>
              </a:rPr>
              <a:t>Testing security states of system configurations</a:t>
            </a:r>
          </a:p>
          <a:p>
            <a:pPr marL="742950" lvl="1" indent="-285750">
              <a:spcBef>
                <a:spcPct val="20000"/>
              </a:spcBef>
              <a:buFontTx/>
              <a:buChar char="–"/>
              <a:defRPr/>
            </a:pPr>
            <a:r>
              <a:rPr lang="en-US" altLang="en-US" sz="2400" kern="0" dirty="0">
                <a:solidFill>
                  <a:srgbClr val="222222"/>
                </a:solidFill>
                <a:latin typeface="Arial"/>
              </a:rPr>
              <a:t>Baselining security state of system and tracking changes</a:t>
            </a:r>
          </a:p>
          <a:p>
            <a:pPr marL="742950" lvl="1" indent="-285750">
              <a:spcBef>
                <a:spcPct val="20000"/>
              </a:spcBef>
              <a:buFontTx/>
              <a:buChar char="–"/>
              <a:defRPr/>
            </a:pPr>
            <a:r>
              <a:rPr lang="en-US" altLang="en-US" sz="2400" kern="0" dirty="0">
                <a:solidFill>
                  <a:srgbClr val="222222"/>
                </a:solidFill>
                <a:latin typeface="Arial"/>
              </a:rPr>
              <a:t>Recognizing patterns of system events corresponding to known attacks</a:t>
            </a:r>
          </a:p>
          <a:p>
            <a:pPr marL="742950" lvl="1" indent="-285750">
              <a:spcBef>
                <a:spcPct val="20000"/>
              </a:spcBef>
              <a:buFontTx/>
              <a:buChar char="–"/>
              <a:defRPr/>
            </a:pPr>
            <a:r>
              <a:rPr lang="en-US" altLang="en-US" sz="2400" kern="0" dirty="0">
                <a:solidFill>
                  <a:srgbClr val="222222"/>
                </a:solidFill>
                <a:latin typeface="Arial"/>
              </a:rPr>
              <a:t>Recognizing activity patterns that vary from normal activity</a:t>
            </a:r>
          </a:p>
          <a:p>
            <a:pPr>
              <a:defRPr/>
            </a:pPr>
            <a:endParaRPr lang="en-US" altLang="en-US" b="1" dirty="0">
              <a:latin typeface="Times New Roman" pitchFamily="18" charset="0"/>
            </a:endParaRPr>
          </a:p>
        </p:txBody>
      </p:sp>
      <p:sp>
        <p:nvSpPr>
          <p:cNvPr id="91140" name="Slide Number Placeholder 3"/>
          <p:cNvSpPr>
            <a:spLocks noGrp="1"/>
          </p:cNvSpPr>
          <p:nvPr>
            <p:ph type="sldNum" sz="quarter" idx="5"/>
          </p:nvPr>
        </p:nvSpPr>
        <p:spPr>
          <a:noFill/>
        </p:spPr>
        <p:txBody>
          <a:bodyPr/>
          <a:lstStyle>
            <a:lvl1pPr defTabSz="966788" eaLnBrk="0" hangingPunct="0">
              <a:defRPr>
                <a:solidFill>
                  <a:schemeClr val="tx1"/>
                </a:solidFill>
                <a:latin typeface="Arial" panose="020B0604020202020204" pitchFamily="34" charset="0"/>
              </a:defRPr>
            </a:lvl1pPr>
            <a:lvl2pPr marL="785813" indent="-303213" defTabSz="966788" eaLnBrk="0" hangingPunct="0">
              <a:defRPr>
                <a:solidFill>
                  <a:schemeClr val="tx1"/>
                </a:solidFill>
                <a:latin typeface="Arial" panose="020B0604020202020204" pitchFamily="34" charset="0"/>
              </a:defRPr>
            </a:lvl2pPr>
            <a:lvl3pPr marL="1208088" indent="-241300" defTabSz="966788" eaLnBrk="0" hangingPunct="0">
              <a:defRPr>
                <a:solidFill>
                  <a:schemeClr val="tx1"/>
                </a:solidFill>
                <a:latin typeface="Arial" panose="020B0604020202020204" pitchFamily="34" charset="0"/>
              </a:defRPr>
            </a:lvl3pPr>
            <a:lvl4pPr marL="1692275" indent="-242888" defTabSz="966788" eaLnBrk="0" hangingPunct="0">
              <a:defRPr>
                <a:solidFill>
                  <a:schemeClr val="tx1"/>
                </a:solidFill>
                <a:latin typeface="Arial" panose="020B0604020202020204" pitchFamily="34" charset="0"/>
              </a:defRPr>
            </a:lvl4pPr>
            <a:lvl5pPr marL="2174875" indent="-241300" defTabSz="966788" eaLnBrk="0" hangingPunct="0">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pPr eaLnBrk="1" hangingPunct="1"/>
            <a:fld id="{DAEA8A5E-B169-4035-B8D5-3A6DD49BC2F1}" type="slidenum">
              <a:rPr lang="en-US" altLang="en-US">
                <a:latin typeface="Times New Roman" panose="02020603050405020304" pitchFamily="18" charset="0"/>
              </a:rPr>
              <a:pPr eaLnBrk="1" hangingPunct="1"/>
              <a:t>17</a:t>
            </a:fld>
            <a:endParaRPr lang="en-US" altLang="en-US">
              <a:latin typeface="Times New Roman" panose="02020603050405020304" pitchFamily="18" charset="0"/>
            </a:endParaRPr>
          </a:p>
        </p:txBody>
      </p:sp>
    </p:spTree>
    <p:extLst>
      <p:ext uri="{BB962C8B-B14F-4D97-AF65-F5344CB8AC3E}">
        <p14:creationId xmlns:p14="http://schemas.microsoft.com/office/powerpoint/2010/main" val="45922570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5234" name="Rectangle 7"/>
          <p:cNvSpPr>
            <a:spLocks noGrp="1" noChangeArrowheads="1"/>
          </p:cNvSpPr>
          <p:nvPr>
            <p:ph type="sldNum" sz="quarter" idx="5"/>
          </p:nvPr>
        </p:nvSpPr>
        <p:spPr>
          <a:noFill/>
        </p:spPr>
        <p:txBody>
          <a:bodyPr/>
          <a:lstStyle>
            <a:lvl1pPr defTabSz="966788" eaLnBrk="0" hangingPunct="0">
              <a:defRPr>
                <a:solidFill>
                  <a:schemeClr val="tx1"/>
                </a:solidFill>
                <a:latin typeface="Arial" panose="020B0604020202020204" pitchFamily="34" charset="0"/>
              </a:defRPr>
            </a:lvl1pPr>
            <a:lvl2pPr marL="785813" indent="-303213" defTabSz="966788" eaLnBrk="0" hangingPunct="0">
              <a:defRPr>
                <a:solidFill>
                  <a:schemeClr val="tx1"/>
                </a:solidFill>
                <a:latin typeface="Arial" panose="020B0604020202020204" pitchFamily="34" charset="0"/>
              </a:defRPr>
            </a:lvl2pPr>
            <a:lvl3pPr marL="1208088" indent="-241300" defTabSz="966788" eaLnBrk="0" hangingPunct="0">
              <a:defRPr>
                <a:solidFill>
                  <a:schemeClr val="tx1"/>
                </a:solidFill>
                <a:latin typeface="Arial" panose="020B0604020202020204" pitchFamily="34" charset="0"/>
              </a:defRPr>
            </a:lvl3pPr>
            <a:lvl4pPr marL="1692275" indent="-242888" defTabSz="966788" eaLnBrk="0" hangingPunct="0">
              <a:defRPr>
                <a:solidFill>
                  <a:schemeClr val="tx1"/>
                </a:solidFill>
                <a:latin typeface="Arial" panose="020B0604020202020204" pitchFamily="34" charset="0"/>
              </a:defRPr>
            </a:lvl4pPr>
            <a:lvl5pPr marL="2174875" indent="-241300" defTabSz="966788" eaLnBrk="0" hangingPunct="0">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pPr eaLnBrk="1" hangingPunct="1"/>
            <a:fld id="{5B5852A9-4B29-4A89-A338-3330B9FA3B3A}" type="slidenum">
              <a:rPr lang="en-US" altLang="en-US">
                <a:latin typeface="Times New Roman" panose="02020603050405020304" pitchFamily="18" charset="0"/>
              </a:rPr>
              <a:pPr eaLnBrk="1" hangingPunct="1"/>
              <a:t>18</a:t>
            </a:fld>
            <a:endParaRPr lang="en-US" altLang="en-US">
              <a:latin typeface="Times New Roman" panose="02020603050405020304" pitchFamily="18" charset="0"/>
            </a:endParaRPr>
          </a:p>
        </p:txBody>
      </p:sp>
      <p:sp>
        <p:nvSpPr>
          <p:cNvPr id="95235" name="Rectangle 2"/>
          <p:cNvSpPr>
            <a:spLocks noGrp="1" noRot="1" noChangeAspect="1" noChangeArrowheads="1" noTextEdit="1"/>
          </p:cNvSpPr>
          <p:nvPr>
            <p:ph type="sldImg"/>
          </p:nvPr>
        </p:nvSpPr>
        <p:spPr>
          <a:ln/>
        </p:spPr>
      </p:sp>
      <p:sp>
        <p:nvSpPr>
          <p:cNvPr id="95236" name="Rectangle 3"/>
          <p:cNvSpPr>
            <a:spLocks noGrp="1" noChangeArrowheads="1"/>
          </p:cNvSpPr>
          <p:nvPr>
            <p:ph type="body" idx="1"/>
          </p:nvPr>
        </p:nvSpPr>
        <p:spPr/>
        <p:txBody>
          <a:bodyPr>
            <a:normAutofit fontScale="92500" lnSpcReduction="20000"/>
          </a:bodyPr>
          <a:lstStyle/>
          <a:p>
            <a:r>
              <a:rPr lang="en-GB" sz="1200" b="0" i="0" u="none" strike="noStrike" kern="1200" baseline="0" dirty="0">
                <a:solidFill>
                  <a:schemeClr val="tx1"/>
                </a:solidFill>
                <a:latin typeface="+mn-lt"/>
                <a:ea typeface="+mn-ea"/>
                <a:cs typeface="+mn-cs"/>
              </a:rPr>
              <a:t>The strategy for deploying an IDPS should account for several factors, the foremost being how the IDPS will be managed and where it should be placed. These factors determine the number of administrators needed to install, configure, and monitor the IDPS, as well as the number of management workstations, the size of the storage needed for data generated by the systems, and the ability of the organization to detect and respond to remote threats.</a:t>
            </a:r>
            <a:endParaRPr lang="en-US" altLang="en-US" b="1" dirty="0">
              <a:latin typeface="Times New Roman" panose="02020603050405020304" pitchFamily="18" charset="0"/>
            </a:endParaRPr>
          </a:p>
          <a:p>
            <a:pPr eaLnBrk="1" hangingPunct="1">
              <a:lnSpc>
                <a:spcPct val="96000"/>
              </a:lnSpc>
              <a:spcBef>
                <a:spcPts val="1200"/>
              </a:spcBef>
            </a:pPr>
            <a:endParaRPr lang="en-US" altLang="en-US" b="1" dirty="0">
              <a:latin typeface="Times New Roman" panose="02020603050405020304" pitchFamily="18" charset="0"/>
            </a:endParaRPr>
          </a:p>
          <a:p>
            <a:pPr eaLnBrk="1" hangingPunct="1">
              <a:lnSpc>
                <a:spcPct val="96000"/>
              </a:lnSpc>
              <a:spcBef>
                <a:spcPts val="1200"/>
              </a:spcBef>
            </a:pPr>
            <a:endParaRPr lang="en-US" altLang="en-US" b="1" dirty="0">
              <a:latin typeface="Times New Roman" panose="02020603050405020304" pitchFamily="18" charset="0"/>
            </a:endParaRPr>
          </a:p>
          <a:p>
            <a:pPr eaLnBrk="1" hangingPunct="1">
              <a:lnSpc>
                <a:spcPct val="96000"/>
              </a:lnSpc>
              <a:spcBef>
                <a:spcPts val="1200"/>
              </a:spcBef>
            </a:pPr>
            <a:endParaRPr lang="en-US" altLang="en-US" b="1" dirty="0">
              <a:latin typeface="Times New Roman" panose="02020603050405020304" pitchFamily="18" charset="0"/>
            </a:endParaRPr>
          </a:p>
          <a:p>
            <a:pPr eaLnBrk="1" hangingPunct="1">
              <a:lnSpc>
                <a:spcPct val="96000"/>
              </a:lnSpc>
              <a:spcBef>
                <a:spcPts val="1200"/>
              </a:spcBef>
            </a:pPr>
            <a:r>
              <a:rPr lang="en-US" altLang="en-US" b="1" dirty="0">
                <a:latin typeface="Times New Roman" panose="02020603050405020304" pitchFamily="18" charset="0"/>
              </a:rPr>
              <a:t>IDPS Control Strategies</a:t>
            </a:r>
          </a:p>
          <a:p>
            <a:pPr eaLnBrk="1" hangingPunct="1">
              <a:lnSpc>
                <a:spcPct val="96000"/>
              </a:lnSpc>
            </a:pPr>
            <a:r>
              <a:rPr lang="en-US" altLang="en-US" dirty="0">
                <a:latin typeface="Times New Roman" panose="02020603050405020304" pitchFamily="18" charset="0"/>
              </a:rPr>
              <a:t>An IDPS can be implemented via one of three basic control strategies.</a:t>
            </a:r>
          </a:p>
          <a:p>
            <a:pPr eaLnBrk="1" hangingPunct="1">
              <a:lnSpc>
                <a:spcPct val="96000"/>
              </a:lnSpc>
            </a:pPr>
            <a:r>
              <a:rPr lang="en-US" altLang="en-US" dirty="0">
                <a:latin typeface="Times New Roman" panose="02020603050405020304" pitchFamily="18" charset="0"/>
              </a:rPr>
              <a:t>A control strategy determines how an organization exerts influence and maintains the configuration of an IDPS.</a:t>
            </a:r>
          </a:p>
          <a:p>
            <a:pPr eaLnBrk="1" hangingPunct="1">
              <a:lnSpc>
                <a:spcPct val="96000"/>
              </a:lnSpc>
            </a:pPr>
            <a:r>
              <a:rPr lang="en-US" altLang="en-US" dirty="0">
                <a:latin typeface="Times New Roman" panose="02020603050405020304" pitchFamily="18" charset="0"/>
              </a:rPr>
              <a:t>The three commonly utilized control strategies are:</a:t>
            </a:r>
          </a:p>
          <a:p>
            <a:pPr eaLnBrk="1" hangingPunct="1">
              <a:lnSpc>
                <a:spcPct val="96000"/>
              </a:lnSpc>
              <a:buFontTx/>
              <a:buChar char="•"/>
            </a:pPr>
            <a:r>
              <a:rPr lang="en-US" altLang="en-US" dirty="0">
                <a:latin typeface="Times New Roman" panose="02020603050405020304" pitchFamily="18" charset="0"/>
              </a:rPr>
              <a:t> Centralized IDPS control strategy—All IDPS control functions are implemented and managed in a central location.</a:t>
            </a:r>
          </a:p>
          <a:p>
            <a:pPr eaLnBrk="1" hangingPunct="1">
              <a:lnSpc>
                <a:spcPct val="96000"/>
              </a:lnSpc>
              <a:buFontTx/>
              <a:buChar char="•"/>
            </a:pPr>
            <a:r>
              <a:rPr lang="en-US" altLang="en-US" dirty="0">
                <a:latin typeface="Times New Roman" panose="02020603050405020304" pitchFamily="18" charset="0"/>
              </a:rPr>
              <a:t>Fully distributed IDPS control strategy—Control functions are applied at the physical location of each IDPS component.</a:t>
            </a:r>
          </a:p>
          <a:p>
            <a:pPr eaLnBrk="1" hangingPunct="1">
              <a:lnSpc>
                <a:spcPct val="96000"/>
              </a:lnSpc>
              <a:buFontTx/>
              <a:buChar char="•"/>
            </a:pPr>
            <a:r>
              <a:rPr lang="en-US" altLang="en-US" dirty="0">
                <a:latin typeface="Times New Roman" panose="02020603050405020304" pitchFamily="18" charset="0"/>
              </a:rPr>
              <a:t>Partially distributed IDPS control strategy—Combines the  two: While the individual agents can still analyze and respond to local threats, they report to a hierarchical central facility to enable the organization to detect widespread attacks.</a:t>
            </a:r>
          </a:p>
          <a:p>
            <a:pPr eaLnBrk="1" hangingPunct="1"/>
            <a:endParaRPr lang="en-US" altLang="en-US" dirty="0">
              <a:latin typeface="Times New Roman" panose="02020603050405020304" pitchFamily="18" charset="0"/>
            </a:endParaRPr>
          </a:p>
        </p:txBody>
      </p:sp>
    </p:spTree>
    <p:extLst>
      <p:ext uri="{BB962C8B-B14F-4D97-AF65-F5344CB8AC3E}">
        <p14:creationId xmlns:p14="http://schemas.microsoft.com/office/powerpoint/2010/main" val="1473491096"/>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57288" y="630238"/>
            <a:ext cx="2835275" cy="2125662"/>
          </a:xfrm>
        </p:spPr>
      </p:sp>
      <p:sp>
        <p:nvSpPr>
          <p:cNvPr id="3" name="Notes Placeholder 2"/>
          <p:cNvSpPr>
            <a:spLocks noGrp="1"/>
          </p:cNvSpPr>
          <p:nvPr>
            <p:ph type="body" idx="1"/>
          </p:nvPr>
        </p:nvSpPr>
        <p:spPr/>
        <p:txBody>
          <a:bodyPr/>
          <a:lstStyle/>
          <a:p>
            <a:pPr marL="0" indent="0">
              <a:spcBef>
                <a:spcPts val="800"/>
              </a:spcBef>
              <a:spcAft>
                <a:spcPts val="600"/>
              </a:spcAft>
              <a:buNone/>
            </a:pPr>
            <a:r>
              <a:rPr lang="en-US" sz="1200" dirty="0"/>
              <a:t>Intrusion detection consists of procedures and systems that identify system intrusions and take action when an intrusion is detected.</a:t>
            </a:r>
          </a:p>
          <a:p>
            <a:pPr marL="457200" indent="-457200">
              <a:spcBef>
                <a:spcPts val="800"/>
              </a:spcBef>
              <a:spcAft>
                <a:spcPts val="600"/>
              </a:spcAft>
              <a:buFont typeface="+mj-lt"/>
              <a:buAutoNum type="alphaLcPeriod"/>
            </a:pPr>
            <a:r>
              <a:rPr lang="en-US" sz="1200" dirty="0"/>
              <a:t>True</a:t>
            </a:r>
          </a:p>
          <a:p>
            <a:pPr marL="457200" indent="-457200">
              <a:spcBef>
                <a:spcPts val="800"/>
              </a:spcBef>
              <a:spcAft>
                <a:spcPts val="600"/>
              </a:spcAft>
              <a:buFont typeface="+mj-lt"/>
              <a:buAutoNum type="alphaLcPeriod"/>
            </a:pPr>
            <a:r>
              <a:rPr lang="en-US" sz="1200" dirty="0"/>
              <a:t>False</a:t>
            </a:r>
          </a:p>
          <a:p>
            <a:pPr marL="0" indent="0">
              <a:spcBef>
                <a:spcPts val="800"/>
              </a:spcBef>
              <a:spcAft>
                <a:spcPts val="600"/>
              </a:spcAft>
              <a:buNone/>
            </a:pPr>
            <a:endParaRPr lang="en-US" sz="1200" dirty="0"/>
          </a:p>
          <a:p>
            <a:pPr marL="0" indent="0">
              <a:spcBef>
                <a:spcPts val="800"/>
              </a:spcBef>
              <a:spcAft>
                <a:spcPts val="600"/>
              </a:spcAft>
              <a:buNone/>
            </a:pPr>
            <a:r>
              <a:rPr lang="en-US" sz="1200" b="1" dirty="0"/>
              <a:t>Answer: b. False</a:t>
            </a:r>
          </a:p>
          <a:p>
            <a:pPr marL="0" indent="0">
              <a:spcBef>
                <a:spcPts val="800"/>
              </a:spcBef>
              <a:spcAft>
                <a:spcPts val="600"/>
              </a:spcAft>
              <a:buNone/>
            </a:pPr>
            <a:endParaRPr lang="en-US" sz="1200" dirty="0"/>
          </a:p>
          <a:p>
            <a:pPr marL="0" indent="0">
              <a:spcBef>
                <a:spcPts val="800"/>
              </a:spcBef>
              <a:spcAft>
                <a:spcPts val="600"/>
              </a:spcAft>
              <a:buNone/>
            </a:pPr>
            <a:r>
              <a:rPr lang="en-US" sz="1200" dirty="0"/>
              <a:t>A system that takes any actions beyond simple notifications will be considered an intrusion detection and prevention system.</a:t>
            </a: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endParaRPr lang="en-GB" altLang="en-US" dirty="0">
              <a:cs typeface="Lucida Sans Unicode" panose="020B0602030504020204" pitchFamily="34" charset="0"/>
            </a:endParaRPr>
          </a:p>
        </p:txBody>
      </p:sp>
      <p:sp>
        <p:nvSpPr>
          <p:cNvPr id="4" name="Slide Number Placeholder 3"/>
          <p:cNvSpPr>
            <a:spLocks noGrp="1"/>
          </p:cNvSpPr>
          <p:nvPr>
            <p:ph type="sldNum" sz="quarter" idx="5"/>
          </p:nvPr>
        </p:nvSpPr>
        <p:spPr/>
        <p:txBody>
          <a:bodyPr/>
          <a:lstStyle/>
          <a:p>
            <a:pPr>
              <a:defRPr/>
            </a:pPr>
            <a:fld id="{91CAE60C-72A0-D14D-8733-C13212F694AD}" type="slidenum">
              <a:rPr lang="en-US" smtClean="0"/>
              <a:pPr>
                <a:defRPr/>
              </a:pPr>
              <a:t>19</a:t>
            </a:fld>
            <a:endParaRPr lang="en-US" dirty="0"/>
          </a:p>
        </p:txBody>
      </p:sp>
    </p:spTree>
    <p:extLst>
      <p:ext uri="{BB962C8B-B14F-4D97-AF65-F5344CB8AC3E}">
        <p14:creationId xmlns:p14="http://schemas.microsoft.com/office/powerpoint/2010/main" val="1812555310"/>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5474" name="Rectangle 7"/>
          <p:cNvSpPr>
            <a:spLocks noGrp="1" noChangeArrowheads="1"/>
          </p:cNvSpPr>
          <p:nvPr>
            <p:ph type="sldNum" sz="quarter" idx="5"/>
          </p:nvPr>
        </p:nvSpPr>
        <p:spPr>
          <a:noFill/>
        </p:spPr>
        <p:txBody>
          <a:bodyPr/>
          <a:lstStyle>
            <a:lvl1pPr defTabSz="966788" eaLnBrk="0" hangingPunct="0">
              <a:defRPr>
                <a:solidFill>
                  <a:schemeClr val="tx1"/>
                </a:solidFill>
                <a:latin typeface="Arial" panose="020B0604020202020204" pitchFamily="34" charset="0"/>
              </a:defRPr>
            </a:lvl1pPr>
            <a:lvl2pPr marL="785813" indent="-303213" defTabSz="966788" eaLnBrk="0" hangingPunct="0">
              <a:defRPr>
                <a:solidFill>
                  <a:schemeClr val="tx1"/>
                </a:solidFill>
                <a:latin typeface="Arial" panose="020B0604020202020204" pitchFamily="34" charset="0"/>
              </a:defRPr>
            </a:lvl2pPr>
            <a:lvl3pPr marL="1208088" indent="-241300" defTabSz="966788" eaLnBrk="0" hangingPunct="0">
              <a:defRPr>
                <a:solidFill>
                  <a:schemeClr val="tx1"/>
                </a:solidFill>
                <a:latin typeface="Arial" panose="020B0604020202020204" pitchFamily="34" charset="0"/>
              </a:defRPr>
            </a:lvl3pPr>
            <a:lvl4pPr marL="1692275" indent="-242888" defTabSz="966788" eaLnBrk="0" hangingPunct="0">
              <a:defRPr>
                <a:solidFill>
                  <a:schemeClr val="tx1"/>
                </a:solidFill>
                <a:latin typeface="Arial" panose="020B0604020202020204" pitchFamily="34" charset="0"/>
              </a:defRPr>
            </a:lvl4pPr>
            <a:lvl5pPr marL="2174875" indent="-241300" defTabSz="966788" eaLnBrk="0" hangingPunct="0">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pPr eaLnBrk="1" hangingPunct="1"/>
            <a:fld id="{71833106-9737-4595-9ACB-992D25D38FC8}" type="slidenum">
              <a:rPr lang="en-US" altLang="en-US">
                <a:latin typeface="Times New Roman" panose="02020603050405020304" pitchFamily="18" charset="0"/>
              </a:rPr>
              <a:pPr eaLnBrk="1" hangingPunct="1"/>
              <a:t>20</a:t>
            </a:fld>
            <a:endParaRPr lang="en-US" altLang="en-US">
              <a:latin typeface="Times New Roman" panose="02020603050405020304" pitchFamily="18" charset="0"/>
            </a:endParaRPr>
          </a:p>
        </p:txBody>
      </p:sp>
      <p:sp>
        <p:nvSpPr>
          <p:cNvPr id="105475" name="Rectangle 2"/>
          <p:cNvSpPr>
            <a:spLocks noGrp="1" noRot="1" noChangeAspect="1" noChangeArrowheads="1" noTextEdit="1"/>
          </p:cNvSpPr>
          <p:nvPr>
            <p:ph type="sldImg"/>
          </p:nvPr>
        </p:nvSpPr>
        <p:spPr>
          <a:ln/>
        </p:spPr>
      </p:sp>
      <p:sp>
        <p:nvSpPr>
          <p:cNvPr id="108548" name="Rectangle 3"/>
          <p:cNvSpPr>
            <a:spLocks noGrp="1" noChangeArrowheads="1"/>
          </p:cNvSpPr>
          <p:nvPr>
            <p:ph type="body" idx="1"/>
          </p:nvPr>
        </p:nvSpPr>
        <p:spPr/>
        <p:txBody>
          <a:bodyPr>
            <a:normAutofit fontScale="25000" lnSpcReduction="20000"/>
          </a:bodyPr>
          <a:lstStyle/>
          <a:p>
            <a:r>
              <a:rPr lang="en-GB" sz="1200" b="0" i="0" u="none" strike="noStrike" kern="1200" baseline="0" dirty="0">
                <a:solidFill>
                  <a:schemeClr val="tx1"/>
                </a:solidFill>
                <a:latin typeface="+mn-lt"/>
                <a:ea typeface="+mn-ea"/>
                <a:cs typeface="+mn-cs"/>
              </a:rPr>
              <a:t>A class of powerful security tools that go beyond routine intrusion detection are known variously as honeypots, </a:t>
            </a:r>
            <a:r>
              <a:rPr lang="en-GB" sz="1200" b="0" i="0" u="none" strike="noStrike" kern="1200" baseline="0" dirty="0" err="1">
                <a:solidFill>
                  <a:schemeClr val="tx1"/>
                </a:solidFill>
                <a:latin typeface="+mn-lt"/>
                <a:ea typeface="+mn-ea"/>
                <a:cs typeface="+mn-cs"/>
              </a:rPr>
              <a:t>honeynets</a:t>
            </a:r>
            <a:r>
              <a:rPr lang="en-GB" sz="1200" b="0" i="0" u="none" strike="noStrike" kern="1200" baseline="0" dirty="0">
                <a:solidFill>
                  <a:schemeClr val="tx1"/>
                </a:solidFill>
                <a:latin typeface="+mn-lt"/>
                <a:ea typeface="+mn-ea"/>
                <a:cs typeface="+mn-cs"/>
              </a:rPr>
              <a:t>, or padded cell systems.</a:t>
            </a:r>
          </a:p>
          <a:p>
            <a:endParaRPr lang="en-GB" altLang="en-US" sz="1200" b="0" i="0" u="none" strike="noStrike" kern="1200" baseline="0" dirty="0">
              <a:solidFill>
                <a:schemeClr val="tx1"/>
              </a:solidFill>
              <a:latin typeface="+mn-lt"/>
              <a:ea typeface="+mn-ea"/>
              <a:cs typeface="+mn-cs"/>
            </a:endParaRPr>
          </a:p>
          <a:p>
            <a:r>
              <a:rPr lang="en-GB" sz="1200" b="0" i="0" u="none" strike="noStrike" kern="1200" baseline="0" dirty="0">
                <a:solidFill>
                  <a:schemeClr val="tx1"/>
                </a:solidFill>
                <a:latin typeface="+mn-lt"/>
                <a:ea typeface="+mn-ea"/>
                <a:cs typeface="+mn-cs"/>
              </a:rPr>
              <a:t>Honeypots are outfitted with sensitive monitors and event loggers that detect attempts to access the system and collect information about the potential attacker’s activities.</a:t>
            </a:r>
            <a:endParaRPr lang="en-US" altLang="en-US" b="1" dirty="0">
              <a:latin typeface="Times New Roman" pitchFamily="18" charset="0"/>
            </a:endParaRPr>
          </a:p>
          <a:p>
            <a:pPr eaLnBrk="1" hangingPunct="1">
              <a:lnSpc>
                <a:spcPct val="128000"/>
              </a:lnSpc>
              <a:spcBef>
                <a:spcPts val="3000"/>
              </a:spcBef>
              <a:spcAft>
                <a:spcPts val="600"/>
              </a:spcAft>
              <a:defRPr/>
            </a:pPr>
            <a:endParaRPr lang="en-US" altLang="en-US" b="1" dirty="0">
              <a:latin typeface="Times New Roman" pitchFamily="18" charset="0"/>
            </a:endParaRPr>
          </a:p>
          <a:p>
            <a:pPr eaLnBrk="1" hangingPunct="1">
              <a:lnSpc>
                <a:spcPct val="128000"/>
              </a:lnSpc>
              <a:spcBef>
                <a:spcPts val="3000"/>
              </a:spcBef>
              <a:spcAft>
                <a:spcPts val="600"/>
              </a:spcAft>
              <a:defRPr/>
            </a:pPr>
            <a:r>
              <a:rPr lang="en-US" altLang="en-US" b="1" dirty="0">
                <a:latin typeface="Times New Roman" pitchFamily="18" charset="0"/>
              </a:rPr>
              <a:t>Padded Cell Systems</a:t>
            </a:r>
          </a:p>
          <a:p>
            <a:pPr marL="342900" indent="-342900">
              <a:spcBef>
                <a:spcPct val="20000"/>
              </a:spcBef>
              <a:buFontTx/>
              <a:buChar char="•"/>
              <a:defRPr/>
            </a:pPr>
            <a:r>
              <a:rPr lang="en-US" altLang="en-US" sz="1200" kern="0" dirty="0">
                <a:solidFill>
                  <a:srgbClr val="222222"/>
                </a:solidFill>
                <a:latin typeface="Arial"/>
              </a:rPr>
              <a:t>Padded cell system: protected honeypot that cannot be easily compromised</a:t>
            </a:r>
          </a:p>
          <a:p>
            <a:pPr marL="342900" indent="-342900">
              <a:spcBef>
                <a:spcPct val="20000"/>
              </a:spcBef>
              <a:buFontTx/>
              <a:buChar char="•"/>
              <a:defRPr/>
            </a:pPr>
            <a:r>
              <a:rPr lang="en-US" altLang="en-US" sz="1200" kern="0" dirty="0">
                <a:solidFill>
                  <a:srgbClr val="222222"/>
                </a:solidFill>
                <a:latin typeface="Arial"/>
              </a:rPr>
              <a:t>In addition to attracting attackers with tempting data, a padded cell operates in tandem with a traditional IDPS</a:t>
            </a:r>
          </a:p>
          <a:p>
            <a:pPr marL="342900" indent="-342900">
              <a:spcBef>
                <a:spcPct val="20000"/>
              </a:spcBef>
              <a:buFontTx/>
              <a:buChar char="•"/>
              <a:defRPr/>
            </a:pPr>
            <a:r>
              <a:rPr lang="en-US" altLang="en-US" sz="1200" kern="0" dirty="0">
                <a:solidFill>
                  <a:srgbClr val="222222"/>
                </a:solidFill>
                <a:latin typeface="Arial"/>
              </a:rPr>
              <a:t>When the IDPS detects attackers, padded cell system seamlessly transfers them to a special simulated environment where they can cause no harm—hence the name </a:t>
            </a:r>
            <a:r>
              <a:rPr lang="en-US" altLang="en-US" sz="1200" i="1" kern="0" dirty="0">
                <a:solidFill>
                  <a:srgbClr val="222222"/>
                </a:solidFill>
                <a:latin typeface="Arial"/>
              </a:rPr>
              <a:t>padded cell</a:t>
            </a:r>
            <a:endParaRPr lang="en-US" altLang="en-US" sz="1200" kern="0" dirty="0">
              <a:solidFill>
                <a:srgbClr val="222222"/>
              </a:solidFill>
              <a:latin typeface="Arial"/>
            </a:endParaRPr>
          </a:p>
          <a:p>
            <a:pPr eaLnBrk="1" hangingPunct="1">
              <a:defRPr/>
            </a:pPr>
            <a:endParaRPr lang="en-US" altLang="en-US" b="1" dirty="0">
              <a:latin typeface="Times New Roman" pitchFamily="18" charset="0"/>
            </a:endParaRPr>
          </a:p>
          <a:p>
            <a:pPr eaLnBrk="1" hangingPunct="1">
              <a:spcBef>
                <a:spcPts val="3000"/>
              </a:spcBef>
              <a:spcAft>
                <a:spcPts val="600"/>
              </a:spcAft>
              <a:defRPr/>
            </a:pPr>
            <a:r>
              <a:rPr lang="en-US" altLang="en-US" b="1" dirty="0">
                <a:latin typeface="Times New Roman" pitchFamily="18" charset="0"/>
              </a:rPr>
              <a:t>Honey Pots, Honey Nets, and Padded Cell Systems</a:t>
            </a:r>
          </a:p>
          <a:p>
            <a:pPr marL="342900" indent="-342900">
              <a:spcBef>
                <a:spcPct val="20000"/>
              </a:spcBef>
              <a:buFontTx/>
              <a:buChar char="•"/>
              <a:defRPr/>
            </a:pPr>
            <a:r>
              <a:rPr lang="en-US" altLang="en-US" sz="2600" kern="0" dirty="0">
                <a:solidFill>
                  <a:srgbClr val="222222"/>
                </a:solidFill>
                <a:latin typeface="Arial"/>
              </a:rPr>
              <a:t>Advantages</a:t>
            </a:r>
          </a:p>
          <a:p>
            <a:pPr marL="742950" lvl="1" indent="-285750">
              <a:spcBef>
                <a:spcPct val="20000"/>
              </a:spcBef>
              <a:buFontTx/>
              <a:buChar char="–"/>
              <a:defRPr/>
            </a:pPr>
            <a:r>
              <a:rPr lang="en-US" altLang="en-US" sz="2400" kern="0" dirty="0">
                <a:solidFill>
                  <a:srgbClr val="222222"/>
                </a:solidFill>
                <a:latin typeface="Arial"/>
              </a:rPr>
              <a:t>Attackers can be diverted to targets they cannot damage</a:t>
            </a:r>
          </a:p>
          <a:p>
            <a:pPr marL="742950" lvl="1" indent="-285750">
              <a:spcBef>
                <a:spcPct val="20000"/>
              </a:spcBef>
              <a:buFontTx/>
              <a:buChar char="–"/>
              <a:defRPr/>
            </a:pPr>
            <a:r>
              <a:rPr lang="en-US" altLang="en-US" sz="2400" kern="0" dirty="0">
                <a:solidFill>
                  <a:srgbClr val="222222"/>
                </a:solidFill>
                <a:latin typeface="Arial"/>
              </a:rPr>
              <a:t>Administrators have time to decide how to respond to attacker</a:t>
            </a:r>
          </a:p>
          <a:p>
            <a:pPr marL="742950" lvl="1" indent="-285750">
              <a:spcBef>
                <a:spcPct val="20000"/>
              </a:spcBef>
              <a:buFontTx/>
              <a:buChar char="–"/>
              <a:defRPr/>
            </a:pPr>
            <a:r>
              <a:rPr lang="en-US" altLang="en-US" sz="2400" kern="0" dirty="0">
                <a:solidFill>
                  <a:srgbClr val="222222"/>
                </a:solidFill>
                <a:latin typeface="Arial"/>
              </a:rPr>
              <a:t>Attackers’ actions can be easily and more extensively monitored, and records can be used to refine threat models and improve system protections</a:t>
            </a:r>
          </a:p>
          <a:p>
            <a:pPr marL="742950" lvl="1" indent="-285750">
              <a:spcBef>
                <a:spcPct val="20000"/>
              </a:spcBef>
              <a:buFontTx/>
              <a:buChar char="–"/>
              <a:defRPr/>
            </a:pPr>
            <a:r>
              <a:rPr lang="en-US" altLang="en-US" sz="2400" kern="0" dirty="0">
                <a:solidFill>
                  <a:srgbClr val="222222"/>
                </a:solidFill>
                <a:latin typeface="Arial"/>
              </a:rPr>
              <a:t>Honeypots may be effective at catching insiders who are snooping around a network</a:t>
            </a:r>
          </a:p>
          <a:p>
            <a:pPr eaLnBrk="1" hangingPunct="1">
              <a:defRPr/>
            </a:pPr>
            <a:endParaRPr lang="en-US" altLang="en-US" b="1" dirty="0">
              <a:latin typeface="Times New Roman" pitchFamily="18" charset="0"/>
            </a:endParaRPr>
          </a:p>
          <a:p>
            <a:pPr marL="342900" indent="-342900">
              <a:spcBef>
                <a:spcPct val="20000"/>
              </a:spcBef>
              <a:buFontTx/>
              <a:buChar char="•"/>
              <a:defRPr/>
            </a:pPr>
            <a:r>
              <a:rPr lang="en-US" altLang="en-US" sz="2600" kern="0" dirty="0">
                <a:solidFill>
                  <a:srgbClr val="222222"/>
                </a:solidFill>
                <a:latin typeface="Arial"/>
              </a:rPr>
              <a:t>Disadvantages</a:t>
            </a:r>
          </a:p>
          <a:p>
            <a:pPr marL="742950" lvl="1" indent="-285750">
              <a:spcBef>
                <a:spcPct val="20000"/>
              </a:spcBef>
              <a:buFontTx/>
              <a:buChar char="–"/>
              <a:defRPr/>
            </a:pPr>
            <a:r>
              <a:rPr lang="en-US" altLang="en-US" sz="2400" kern="0" dirty="0">
                <a:solidFill>
                  <a:srgbClr val="222222"/>
                </a:solidFill>
                <a:latin typeface="Arial"/>
              </a:rPr>
              <a:t>Legal implications of using such devices are not well understood</a:t>
            </a:r>
          </a:p>
          <a:p>
            <a:pPr marL="742950" lvl="1" indent="-285750">
              <a:spcBef>
                <a:spcPct val="20000"/>
              </a:spcBef>
              <a:buFontTx/>
              <a:buChar char="–"/>
              <a:defRPr/>
            </a:pPr>
            <a:r>
              <a:rPr lang="en-US" altLang="en-US" sz="2400" kern="0" dirty="0">
                <a:solidFill>
                  <a:srgbClr val="222222"/>
                </a:solidFill>
                <a:latin typeface="Arial"/>
              </a:rPr>
              <a:t>Honeypots and padded cells have not yet been shown to be generally useful security technologies</a:t>
            </a:r>
          </a:p>
          <a:p>
            <a:pPr marL="742950" lvl="1" indent="-285750">
              <a:spcBef>
                <a:spcPct val="20000"/>
              </a:spcBef>
              <a:buFontTx/>
              <a:buChar char="–"/>
              <a:defRPr/>
            </a:pPr>
            <a:r>
              <a:rPr lang="en-US" altLang="en-US" sz="2400" kern="0" dirty="0">
                <a:solidFill>
                  <a:srgbClr val="222222"/>
                </a:solidFill>
                <a:latin typeface="Arial"/>
              </a:rPr>
              <a:t>An expert attacker, once diverted into a decoy system, may become angry and launch a more aggressive attack against an organization’s systems</a:t>
            </a:r>
          </a:p>
          <a:p>
            <a:pPr marL="742950" lvl="1" indent="-285750">
              <a:spcBef>
                <a:spcPct val="20000"/>
              </a:spcBef>
              <a:buFontTx/>
              <a:buChar char="–"/>
              <a:defRPr/>
            </a:pPr>
            <a:r>
              <a:rPr lang="en-US" altLang="en-US" sz="2400" kern="0" dirty="0">
                <a:solidFill>
                  <a:srgbClr val="222222"/>
                </a:solidFill>
                <a:latin typeface="Arial"/>
              </a:rPr>
              <a:t>Administrators and security managers need a high level of expertise to use these systems</a:t>
            </a:r>
          </a:p>
          <a:p>
            <a:pPr eaLnBrk="1" hangingPunct="1">
              <a:defRPr/>
            </a:pPr>
            <a:endParaRPr lang="en-US" altLang="en-US" b="1" dirty="0">
              <a:latin typeface="Times New Roman" pitchFamily="18" charset="0"/>
            </a:endParaRPr>
          </a:p>
          <a:p>
            <a:pPr eaLnBrk="1" hangingPunct="1">
              <a:defRPr/>
            </a:pPr>
            <a:endParaRPr lang="en-US" altLang="en-US" b="1" dirty="0">
              <a:latin typeface="Times New Roman" pitchFamily="18" charset="0"/>
            </a:endParaRPr>
          </a:p>
          <a:p>
            <a:pPr eaLnBrk="1" hangingPunct="1">
              <a:defRPr/>
            </a:pPr>
            <a:endParaRPr lang="en-US" altLang="en-US" b="1" dirty="0">
              <a:latin typeface="Times New Roman" pitchFamily="18" charset="0"/>
            </a:endParaRPr>
          </a:p>
          <a:p>
            <a:pPr eaLnBrk="1" hangingPunct="1">
              <a:defRPr/>
            </a:pPr>
            <a:endParaRPr lang="en-US" altLang="en-US" b="1" dirty="0">
              <a:latin typeface="Times New Roman" pitchFamily="18" charset="0"/>
            </a:endParaRPr>
          </a:p>
          <a:p>
            <a:pPr eaLnBrk="1" hangingPunct="1">
              <a:defRPr/>
            </a:pPr>
            <a:r>
              <a:rPr lang="en-US" altLang="en-US" b="1" dirty="0">
                <a:latin typeface="Times New Roman" pitchFamily="18" charset="0"/>
              </a:rPr>
              <a:t>Honeypots, Honeynets, and Padded Cell Systems</a:t>
            </a:r>
          </a:p>
          <a:p>
            <a:pPr marL="342900" indent="-342900">
              <a:spcBef>
                <a:spcPct val="20000"/>
              </a:spcBef>
              <a:buFontTx/>
              <a:buChar char="•"/>
              <a:defRPr/>
            </a:pPr>
            <a:r>
              <a:rPr lang="en-US" altLang="en-US" sz="2600" kern="0" dirty="0">
                <a:solidFill>
                  <a:srgbClr val="222222"/>
                </a:solidFill>
                <a:latin typeface="Arial"/>
              </a:rPr>
              <a:t>Honeypots: decoy systems designed to lure potential attackers away from critical systems</a:t>
            </a:r>
          </a:p>
          <a:p>
            <a:pPr marL="342900" indent="-342900">
              <a:spcBef>
                <a:spcPct val="20000"/>
              </a:spcBef>
              <a:buFontTx/>
              <a:buChar char="•"/>
              <a:defRPr/>
            </a:pPr>
            <a:r>
              <a:rPr lang="en-US" altLang="en-US" sz="2600" kern="0" dirty="0">
                <a:solidFill>
                  <a:srgbClr val="222222"/>
                </a:solidFill>
                <a:latin typeface="Arial"/>
              </a:rPr>
              <a:t>Honeynets: several honeypots connected together on a network segment</a:t>
            </a:r>
          </a:p>
          <a:p>
            <a:pPr marL="342900" indent="-342900">
              <a:spcBef>
                <a:spcPct val="20000"/>
              </a:spcBef>
              <a:buFontTx/>
              <a:buChar char="•"/>
              <a:defRPr/>
            </a:pPr>
            <a:r>
              <a:rPr lang="en-US" altLang="en-US" sz="2600" kern="0" dirty="0">
                <a:solidFill>
                  <a:srgbClr val="222222"/>
                </a:solidFill>
                <a:latin typeface="Arial"/>
              </a:rPr>
              <a:t>Honeypots designed to:</a:t>
            </a:r>
          </a:p>
          <a:p>
            <a:pPr marL="742950" lvl="1" indent="-285750">
              <a:spcBef>
                <a:spcPct val="20000"/>
              </a:spcBef>
              <a:buFontTx/>
              <a:buChar char="–"/>
              <a:defRPr/>
            </a:pPr>
            <a:r>
              <a:rPr lang="en-US" altLang="en-US" sz="2400" kern="0" dirty="0">
                <a:solidFill>
                  <a:srgbClr val="222222"/>
                </a:solidFill>
                <a:latin typeface="Arial"/>
              </a:rPr>
              <a:t>Divert attacker from accessing critical systems</a:t>
            </a:r>
          </a:p>
          <a:p>
            <a:pPr marL="742950" lvl="1" indent="-285750">
              <a:spcBef>
                <a:spcPct val="20000"/>
              </a:spcBef>
              <a:buFontTx/>
              <a:buChar char="–"/>
              <a:defRPr/>
            </a:pPr>
            <a:r>
              <a:rPr lang="en-US" altLang="en-US" sz="2400" kern="0" dirty="0">
                <a:solidFill>
                  <a:srgbClr val="222222"/>
                </a:solidFill>
                <a:latin typeface="Arial"/>
              </a:rPr>
              <a:t>Collect information about attacker’s activity</a:t>
            </a:r>
          </a:p>
          <a:p>
            <a:pPr marL="742950" lvl="1" indent="-285750">
              <a:spcBef>
                <a:spcPct val="20000"/>
              </a:spcBef>
              <a:buFontTx/>
              <a:buChar char="–"/>
              <a:defRPr/>
            </a:pPr>
            <a:r>
              <a:rPr lang="en-US" altLang="en-US" sz="2400" kern="0" dirty="0">
                <a:solidFill>
                  <a:srgbClr val="222222"/>
                </a:solidFill>
                <a:latin typeface="Arial"/>
              </a:rPr>
              <a:t>Encourage attacker to stay on system long enough for administrators to document event and perhaps respond</a:t>
            </a:r>
          </a:p>
        </p:txBody>
      </p:sp>
    </p:spTree>
    <p:extLst>
      <p:ext uri="{BB962C8B-B14F-4D97-AF65-F5344CB8AC3E}">
        <p14:creationId xmlns:p14="http://schemas.microsoft.com/office/powerpoint/2010/main" val="3664111275"/>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1618" name="Rectangle 7"/>
          <p:cNvSpPr>
            <a:spLocks noGrp="1" noChangeArrowheads="1"/>
          </p:cNvSpPr>
          <p:nvPr>
            <p:ph type="sldNum" sz="quarter" idx="5"/>
          </p:nvPr>
        </p:nvSpPr>
        <p:spPr>
          <a:noFill/>
        </p:spPr>
        <p:txBody>
          <a:bodyPr/>
          <a:lstStyle>
            <a:lvl1pPr defTabSz="966788" eaLnBrk="0" hangingPunct="0">
              <a:defRPr>
                <a:solidFill>
                  <a:schemeClr val="tx1"/>
                </a:solidFill>
                <a:latin typeface="Arial" panose="020B0604020202020204" pitchFamily="34" charset="0"/>
              </a:defRPr>
            </a:lvl1pPr>
            <a:lvl2pPr marL="785813" indent="-303213" defTabSz="966788" eaLnBrk="0" hangingPunct="0">
              <a:defRPr>
                <a:solidFill>
                  <a:schemeClr val="tx1"/>
                </a:solidFill>
                <a:latin typeface="Arial" panose="020B0604020202020204" pitchFamily="34" charset="0"/>
              </a:defRPr>
            </a:lvl2pPr>
            <a:lvl3pPr marL="1208088" indent="-241300" defTabSz="966788" eaLnBrk="0" hangingPunct="0">
              <a:defRPr>
                <a:solidFill>
                  <a:schemeClr val="tx1"/>
                </a:solidFill>
                <a:latin typeface="Arial" panose="020B0604020202020204" pitchFamily="34" charset="0"/>
              </a:defRPr>
            </a:lvl3pPr>
            <a:lvl4pPr marL="1692275" indent="-242888" defTabSz="966788" eaLnBrk="0" hangingPunct="0">
              <a:defRPr>
                <a:solidFill>
                  <a:schemeClr val="tx1"/>
                </a:solidFill>
                <a:latin typeface="Arial" panose="020B0604020202020204" pitchFamily="34" charset="0"/>
              </a:defRPr>
            </a:lvl4pPr>
            <a:lvl5pPr marL="2174875" indent="-241300" defTabSz="966788" eaLnBrk="0" hangingPunct="0">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pPr eaLnBrk="1" hangingPunct="1"/>
            <a:fld id="{A0471F57-8AF7-45EF-A31E-E8463B4EB005}" type="slidenum">
              <a:rPr lang="en-US" altLang="en-US">
                <a:latin typeface="Times New Roman" panose="02020603050405020304" pitchFamily="18" charset="0"/>
              </a:rPr>
              <a:pPr eaLnBrk="1" hangingPunct="1"/>
              <a:t>21</a:t>
            </a:fld>
            <a:endParaRPr lang="en-US" altLang="en-US">
              <a:latin typeface="Times New Roman" panose="02020603050405020304" pitchFamily="18" charset="0"/>
            </a:endParaRPr>
          </a:p>
        </p:txBody>
      </p:sp>
      <p:sp>
        <p:nvSpPr>
          <p:cNvPr id="111619" name="Rectangle 2"/>
          <p:cNvSpPr>
            <a:spLocks noGrp="1" noRot="1" noChangeAspect="1" noChangeArrowheads="1" noTextEdit="1"/>
          </p:cNvSpPr>
          <p:nvPr>
            <p:ph type="sldImg"/>
          </p:nvPr>
        </p:nvSpPr>
        <p:spPr>
          <a:ln/>
        </p:spPr>
      </p:sp>
      <p:sp>
        <p:nvSpPr>
          <p:cNvPr id="115716" name="Rectangle 3"/>
          <p:cNvSpPr>
            <a:spLocks noGrp="1" noChangeArrowheads="1"/>
          </p:cNvSpPr>
          <p:nvPr>
            <p:ph type="body" idx="1"/>
          </p:nvPr>
        </p:nvSpPr>
        <p:spPr/>
        <p:txBody>
          <a:bodyPr>
            <a:normAutofit fontScale="55000" lnSpcReduction="20000"/>
          </a:bodyPr>
          <a:lstStyle/>
          <a:p>
            <a:r>
              <a:rPr lang="en-GB" sz="1200" b="0" i="0" u="none" strike="noStrike" kern="1200" baseline="0" dirty="0">
                <a:solidFill>
                  <a:schemeClr val="tx1"/>
                </a:solidFill>
                <a:latin typeface="+mn-lt"/>
                <a:ea typeface="+mn-ea"/>
                <a:cs typeface="+mn-cs"/>
              </a:rPr>
              <a:t>To secure a network, someone in the organization must know exactly where the network needs to be secured. Although this step may sound simple and obvious, many companies skip it. They install a perimeter firewall and then relax, lulled into a sense of security by this single layer of </a:t>
            </a:r>
            <a:r>
              <a:rPr lang="en-GB" sz="1200" b="0" i="0" u="none" strike="noStrike" kern="1200" baseline="0" dirty="0" err="1">
                <a:solidFill>
                  <a:schemeClr val="tx1"/>
                </a:solidFill>
                <a:latin typeface="+mn-lt"/>
                <a:ea typeface="+mn-ea"/>
                <a:cs typeface="+mn-cs"/>
              </a:rPr>
              <a:t>defense</a:t>
            </a:r>
            <a:r>
              <a:rPr lang="en-GB" sz="1200" b="0" i="0" u="none" strike="noStrike" kern="1200" baseline="0" dirty="0">
                <a:solidFill>
                  <a:schemeClr val="tx1"/>
                </a:solidFill>
                <a:latin typeface="+mn-lt"/>
                <a:ea typeface="+mn-ea"/>
                <a:cs typeface="+mn-cs"/>
              </a:rPr>
              <a:t>. To truly assess the risks within a computing environment, you must deploy technical controls using a strategy of </a:t>
            </a:r>
            <a:r>
              <a:rPr lang="en-GB" sz="1200" b="0" i="0" u="none" strike="noStrike" kern="1200" baseline="0" dirty="0" err="1">
                <a:solidFill>
                  <a:schemeClr val="tx1"/>
                </a:solidFill>
                <a:latin typeface="+mn-lt"/>
                <a:ea typeface="+mn-ea"/>
                <a:cs typeface="+mn-cs"/>
              </a:rPr>
              <a:t>defense</a:t>
            </a:r>
            <a:r>
              <a:rPr lang="en-GB" sz="1200" b="0" i="0" u="none" strike="noStrike" kern="1200" baseline="0" dirty="0">
                <a:solidFill>
                  <a:schemeClr val="tx1"/>
                </a:solidFill>
                <a:latin typeface="+mn-lt"/>
                <a:ea typeface="+mn-ea"/>
                <a:cs typeface="+mn-cs"/>
              </a:rPr>
              <a:t> in depth, which is likely to include IDPSs, active vulnerability scanners, passive vulnerability scanners, automated log </a:t>
            </a:r>
            <a:r>
              <a:rPr lang="en-GB" sz="1200" b="0" i="0" u="none" strike="noStrike" kern="1200" baseline="0" dirty="0" err="1">
                <a:solidFill>
                  <a:schemeClr val="tx1"/>
                </a:solidFill>
                <a:latin typeface="+mn-lt"/>
                <a:ea typeface="+mn-ea"/>
                <a:cs typeface="+mn-cs"/>
              </a:rPr>
              <a:t>analyzers</a:t>
            </a:r>
            <a:r>
              <a:rPr lang="en-GB" sz="1200" b="0" i="0" u="none" strike="noStrike" kern="1200" baseline="0" dirty="0">
                <a:solidFill>
                  <a:schemeClr val="tx1"/>
                </a:solidFill>
                <a:latin typeface="+mn-lt"/>
                <a:ea typeface="+mn-ea"/>
                <a:cs typeface="+mn-cs"/>
              </a:rPr>
              <a:t>, and protocol </a:t>
            </a:r>
            <a:r>
              <a:rPr lang="en-GB" sz="1200" b="0" i="0" u="none" strike="noStrike" kern="1200" baseline="0" dirty="0" err="1">
                <a:solidFill>
                  <a:schemeClr val="tx1"/>
                </a:solidFill>
                <a:latin typeface="+mn-lt"/>
                <a:ea typeface="+mn-ea"/>
                <a:cs typeface="+mn-cs"/>
              </a:rPr>
              <a:t>analyzers</a:t>
            </a:r>
            <a:r>
              <a:rPr lang="en-GB" sz="1200" b="0" i="0" u="none" strike="noStrike" kern="1200" baseline="0" dirty="0">
                <a:solidFill>
                  <a:schemeClr val="tx1"/>
                </a:solidFill>
                <a:latin typeface="+mn-lt"/>
                <a:ea typeface="+mn-ea"/>
                <a:cs typeface="+mn-cs"/>
              </a:rPr>
              <a:t> (commonly referred to as sniffers).</a:t>
            </a:r>
            <a:endParaRPr lang="en-US" altLang="en-US" b="1" dirty="0">
              <a:latin typeface="Times New Roman" pitchFamily="18" charset="0"/>
            </a:endParaRPr>
          </a:p>
          <a:p>
            <a:pPr eaLnBrk="1" hangingPunct="1">
              <a:lnSpc>
                <a:spcPct val="128000"/>
              </a:lnSpc>
              <a:spcBef>
                <a:spcPts val="3000"/>
              </a:spcBef>
              <a:spcAft>
                <a:spcPts val="600"/>
              </a:spcAft>
              <a:defRPr/>
            </a:pPr>
            <a:endParaRPr lang="en-US" altLang="en-US" b="1" dirty="0">
              <a:latin typeface="Times New Roman" pitchFamily="18" charset="0"/>
            </a:endParaRPr>
          </a:p>
          <a:p>
            <a:pPr eaLnBrk="1" hangingPunct="1">
              <a:lnSpc>
                <a:spcPct val="128000"/>
              </a:lnSpc>
              <a:spcBef>
                <a:spcPts val="3000"/>
              </a:spcBef>
              <a:spcAft>
                <a:spcPts val="600"/>
              </a:spcAft>
              <a:defRPr/>
            </a:pPr>
            <a:endParaRPr lang="en-US" altLang="en-US" b="1" dirty="0">
              <a:latin typeface="Times New Roman" pitchFamily="18" charset="0"/>
            </a:endParaRPr>
          </a:p>
          <a:p>
            <a:pPr eaLnBrk="1" hangingPunct="1">
              <a:lnSpc>
                <a:spcPct val="128000"/>
              </a:lnSpc>
              <a:spcBef>
                <a:spcPts val="3000"/>
              </a:spcBef>
              <a:spcAft>
                <a:spcPts val="600"/>
              </a:spcAft>
              <a:defRPr/>
            </a:pPr>
            <a:r>
              <a:rPr lang="en-US" altLang="en-US" b="1" dirty="0">
                <a:latin typeface="Times New Roman" pitchFamily="18" charset="0"/>
              </a:rPr>
              <a:t>Scanning and Analysis Tools</a:t>
            </a:r>
          </a:p>
          <a:p>
            <a:pPr marL="342900" indent="-342900">
              <a:spcBef>
                <a:spcPct val="20000"/>
              </a:spcBef>
              <a:buFontTx/>
              <a:buChar char="•"/>
              <a:defRPr/>
            </a:pPr>
            <a:r>
              <a:rPr lang="en-US" altLang="en-US" sz="2600" kern="0" dirty="0">
                <a:solidFill>
                  <a:srgbClr val="222222"/>
                </a:solidFill>
                <a:latin typeface="Arial"/>
              </a:rPr>
              <a:t>Scanning tools typically used to collect information that attacker needs  to launch successful attack</a:t>
            </a:r>
          </a:p>
          <a:p>
            <a:pPr marL="342900" indent="-342900">
              <a:spcBef>
                <a:spcPct val="20000"/>
              </a:spcBef>
              <a:buFontTx/>
              <a:buChar char="•"/>
              <a:defRPr/>
            </a:pPr>
            <a:r>
              <a:rPr lang="en-US" altLang="en-US" sz="2600" kern="0" dirty="0">
                <a:solidFill>
                  <a:srgbClr val="222222"/>
                </a:solidFill>
                <a:latin typeface="Arial"/>
              </a:rPr>
              <a:t>Attack protocol is a logical sequence of steps or processes used by an attacker to launch attack against a target system or network</a:t>
            </a:r>
          </a:p>
          <a:p>
            <a:pPr marL="342900" indent="-342900">
              <a:spcBef>
                <a:spcPct val="20000"/>
              </a:spcBef>
              <a:buFontTx/>
              <a:buChar char="•"/>
              <a:defRPr/>
            </a:pPr>
            <a:r>
              <a:rPr lang="en-US" altLang="en-US" sz="2600" kern="0" dirty="0">
                <a:solidFill>
                  <a:srgbClr val="222222"/>
                </a:solidFill>
                <a:latin typeface="Arial"/>
              </a:rPr>
              <a:t>Footprinting: process of collecting publicly available information about a potential target</a:t>
            </a:r>
          </a:p>
        </p:txBody>
      </p:sp>
    </p:spTree>
    <p:extLst>
      <p:ext uri="{BB962C8B-B14F-4D97-AF65-F5344CB8AC3E}">
        <p14:creationId xmlns:p14="http://schemas.microsoft.com/office/powerpoint/2010/main" val="2634746430"/>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25000" lnSpcReduction="20000"/>
          </a:bodyPr>
          <a:lstStyle/>
          <a:p>
            <a:r>
              <a:rPr lang="en-GB" sz="1200" b="0" i="0" u="none" strike="noStrike" kern="1200" baseline="0" dirty="0">
                <a:solidFill>
                  <a:schemeClr val="tx1"/>
                </a:solidFill>
                <a:latin typeface="+mn-lt"/>
                <a:ea typeface="+mn-ea"/>
                <a:cs typeface="+mn-cs"/>
              </a:rPr>
              <a:t>Some have default ports but can also use other ports. Some of the well-known port numbers are shown in the Table</a:t>
            </a:r>
          </a:p>
          <a:p>
            <a:endParaRPr lang="en-GB" sz="1200" b="0" i="0" u="none" strike="noStrike" kern="1200" baseline="0" dirty="0">
              <a:solidFill>
                <a:schemeClr val="tx1"/>
              </a:solidFill>
              <a:latin typeface="+mn-lt"/>
              <a:ea typeface="+mn-ea"/>
              <a:cs typeface="+mn-cs"/>
            </a:endParaRPr>
          </a:p>
          <a:p>
            <a:pPr eaLnBrk="1" hangingPunct="1">
              <a:defRPr/>
            </a:pPr>
            <a:r>
              <a:rPr lang="en-US" altLang="en-US" b="1" dirty="0">
                <a:latin typeface="Times New Roman" pitchFamily="18" charset="0"/>
              </a:rPr>
              <a:t>Port Scanners</a:t>
            </a:r>
          </a:p>
          <a:p>
            <a:pPr marL="342900" indent="-342900">
              <a:spcBef>
                <a:spcPct val="20000"/>
              </a:spcBef>
              <a:buFontTx/>
              <a:buChar char="•"/>
              <a:defRPr/>
            </a:pPr>
            <a:r>
              <a:rPr lang="en-US" altLang="en-US" sz="1200" kern="0" dirty="0">
                <a:solidFill>
                  <a:srgbClr val="222222"/>
                </a:solidFill>
                <a:latin typeface="Arial"/>
              </a:rPr>
              <a:t>Tools used by both attackers and defenders to identify/fingerprint computers active on a network and other useful information</a:t>
            </a:r>
          </a:p>
          <a:p>
            <a:pPr marL="342900" indent="-342900">
              <a:spcBef>
                <a:spcPct val="20000"/>
              </a:spcBef>
              <a:buFontTx/>
              <a:buChar char="•"/>
              <a:defRPr/>
            </a:pPr>
            <a:r>
              <a:rPr lang="en-US" altLang="en-US" sz="1200" kern="0" dirty="0">
                <a:solidFill>
                  <a:srgbClr val="222222"/>
                </a:solidFill>
                <a:latin typeface="Arial"/>
              </a:rPr>
              <a:t>Can either perform generic scans or those for specific types of computers, protocols, or resources</a:t>
            </a:r>
          </a:p>
          <a:p>
            <a:pPr marL="342900" indent="-342900">
              <a:spcBef>
                <a:spcPct val="20000"/>
              </a:spcBef>
              <a:buFontTx/>
              <a:buChar char="•"/>
              <a:defRPr/>
            </a:pPr>
            <a:r>
              <a:rPr lang="en-US" altLang="en-US" sz="1200" kern="0" dirty="0">
                <a:solidFill>
                  <a:srgbClr val="222222"/>
                </a:solidFill>
                <a:latin typeface="Arial"/>
              </a:rPr>
              <a:t>The more specific the scanner is, the more useful its information is to attackers and defenders</a:t>
            </a:r>
          </a:p>
          <a:p>
            <a:endParaRPr lang="en-GB" dirty="0"/>
          </a:p>
          <a:p>
            <a:pPr marL="228600" indent="-228600" eaLnBrk="1" hangingPunct="1">
              <a:defRPr/>
            </a:pPr>
            <a:r>
              <a:rPr lang="en-US" altLang="en-US" b="1" dirty="0">
                <a:latin typeface="Times New Roman" pitchFamily="18" charset="0"/>
              </a:rPr>
              <a:t>Firewall Analysis Tools</a:t>
            </a:r>
          </a:p>
          <a:p>
            <a:pPr marL="342900" indent="-342900">
              <a:spcBef>
                <a:spcPct val="20000"/>
              </a:spcBef>
              <a:buFontTx/>
              <a:buChar char="•"/>
              <a:defRPr/>
            </a:pPr>
            <a:r>
              <a:rPr lang="en-US" altLang="en-US" sz="2400" kern="0" dirty="0">
                <a:solidFill>
                  <a:srgbClr val="222222"/>
                </a:solidFill>
                <a:latin typeface="Arial"/>
              </a:rPr>
              <a:t>Several tools automate remote discovery of firewall rules and assist the administrator/attacker in analyzing them </a:t>
            </a:r>
          </a:p>
          <a:p>
            <a:pPr marL="342900" indent="-342900">
              <a:spcBef>
                <a:spcPct val="20000"/>
              </a:spcBef>
              <a:buFontTx/>
              <a:buChar char="•"/>
              <a:defRPr/>
            </a:pPr>
            <a:r>
              <a:rPr lang="en-US" altLang="en-US" sz="2400" kern="0" dirty="0">
                <a:solidFill>
                  <a:srgbClr val="222222"/>
                </a:solidFill>
                <a:latin typeface="Arial"/>
              </a:rPr>
              <a:t>Administrators who feel wary of using the same tools that attackers use should remember: </a:t>
            </a:r>
          </a:p>
          <a:p>
            <a:pPr marL="742950" lvl="1" indent="-285750">
              <a:spcBef>
                <a:spcPct val="20000"/>
              </a:spcBef>
              <a:buFontTx/>
              <a:buChar char="–"/>
              <a:defRPr/>
            </a:pPr>
            <a:r>
              <a:rPr lang="en-US" altLang="en-US" sz="2000" kern="0" dirty="0">
                <a:solidFill>
                  <a:srgbClr val="222222"/>
                </a:solidFill>
                <a:latin typeface="Arial"/>
              </a:rPr>
              <a:t>User intent dictates how gathered information will be used</a:t>
            </a:r>
          </a:p>
          <a:p>
            <a:pPr marL="742950" lvl="1" indent="-285750">
              <a:spcBef>
                <a:spcPct val="20000"/>
              </a:spcBef>
              <a:buFontTx/>
              <a:buChar char="–"/>
              <a:defRPr/>
            </a:pPr>
            <a:r>
              <a:rPr lang="en-US" altLang="en-US" sz="2000" kern="0" dirty="0">
                <a:solidFill>
                  <a:srgbClr val="222222"/>
                </a:solidFill>
                <a:latin typeface="Arial"/>
              </a:rPr>
              <a:t>To defend a computer or network well, administrators must understand ways it can be attacked</a:t>
            </a:r>
          </a:p>
          <a:p>
            <a:pPr marL="342900" indent="-342900">
              <a:spcBef>
                <a:spcPct val="20000"/>
              </a:spcBef>
              <a:buFontTx/>
              <a:buChar char="•"/>
              <a:defRPr/>
            </a:pPr>
            <a:r>
              <a:rPr lang="en-US" altLang="en-US" sz="2400" kern="0" dirty="0">
                <a:solidFill>
                  <a:srgbClr val="222222"/>
                </a:solidFill>
                <a:latin typeface="Arial"/>
              </a:rPr>
              <a:t>A tool that can help close an open or poorly configured firewall will help network defender minimize risk from attack</a:t>
            </a:r>
          </a:p>
          <a:p>
            <a:endParaRPr lang="en-GB" dirty="0"/>
          </a:p>
          <a:p>
            <a:pPr eaLnBrk="1" hangingPunct="1">
              <a:defRPr/>
            </a:pPr>
            <a:r>
              <a:rPr lang="en-US" altLang="en-US" b="1" dirty="0">
                <a:latin typeface="Times New Roman" pitchFamily="18" charset="0"/>
              </a:rPr>
              <a:t>Operating System Detection Tools </a:t>
            </a:r>
          </a:p>
          <a:p>
            <a:pPr marL="342900" indent="-342900">
              <a:spcBef>
                <a:spcPct val="20000"/>
              </a:spcBef>
              <a:buFontTx/>
              <a:buChar char="•"/>
              <a:defRPr/>
            </a:pPr>
            <a:r>
              <a:rPr lang="en-US" altLang="en-US" sz="2600" kern="0" dirty="0">
                <a:solidFill>
                  <a:srgbClr val="222222"/>
                </a:solidFill>
                <a:latin typeface="Arial"/>
              </a:rPr>
              <a:t>Ability to detect a target computer’s operating system (OS) is  very valuable to an attacker</a:t>
            </a:r>
          </a:p>
          <a:p>
            <a:pPr marL="742950" lvl="1" indent="-285750">
              <a:spcBef>
                <a:spcPct val="20000"/>
              </a:spcBef>
              <a:buFontTx/>
              <a:buChar char="–"/>
              <a:defRPr/>
            </a:pPr>
            <a:r>
              <a:rPr lang="en-US" altLang="en-US" sz="2400" kern="0" dirty="0">
                <a:solidFill>
                  <a:srgbClr val="222222"/>
                </a:solidFill>
                <a:latin typeface="Arial"/>
              </a:rPr>
              <a:t>Once OS known, attacker can easily determine vulnerabilities to which it is susceptible</a:t>
            </a:r>
          </a:p>
          <a:p>
            <a:pPr marL="342900" indent="-342900">
              <a:spcBef>
                <a:spcPct val="20000"/>
              </a:spcBef>
              <a:buFontTx/>
              <a:buChar char="•"/>
              <a:defRPr/>
            </a:pPr>
            <a:r>
              <a:rPr lang="en-US" altLang="en-US" sz="2600" kern="0" dirty="0">
                <a:solidFill>
                  <a:srgbClr val="222222"/>
                </a:solidFill>
                <a:latin typeface="Arial"/>
              </a:rPr>
              <a:t>Many tools use networking protocols to determine a remote computer’s OS</a:t>
            </a:r>
          </a:p>
          <a:p>
            <a:pPr marL="0" indent="0">
              <a:spcBef>
                <a:spcPct val="20000"/>
              </a:spcBef>
              <a:buFontTx/>
              <a:buNone/>
              <a:defRPr/>
            </a:pPr>
            <a:endParaRPr lang="en-US" altLang="en-US" sz="2600" kern="0" dirty="0">
              <a:solidFill>
                <a:srgbClr val="222222"/>
              </a:solidFill>
              <a:latin typeface="Arial"/>
            </a:endParaRPr>
          </a:p>
          <a:p>
            <a:pPr eaLnBrk="1" hangingPunct="1">
              <a:defRPr/>
            </a:pPr>
            <a:r>
              <a:rPr lang="en-US" altLang="en-US" sz="2800" b="1" dirty="0">
                <a:latin typeface="Times New Roman" pitchFamily="18" charset="0"/>
              </a:rPr>
              <a:t>Vulnerability Scanners</a:t>
            </a:r>
          </a:p>
          <a:p>
            <a:pPr marL="342900" indent="-342900">
              <a:spcBef>
                <a:spcPct val="20000"/>
              </a:spcBef>
              <a:buFontTx/>
              <a:buChar char="•"/>
              <a:defRPr/>
            </a:pPr>
            <a:r>
              <a:rPr lang="en-US" altLang="en-US" sz="2600" kern="0" dirty="0">
                <a:solidFill>
                  <a:srgbClr val="222222"/>
                </a:solidFill>
                <a:latin typeface="Arial"/>
              </a:rPr>
              <a:t>Active vulnerability scanners examine networks for highly detailed information; initiate traffic to determine security holes</a:t>
            </a:r>
          </a:p>
          <a:p>
            <a:pPr marL="342900" indent="-342900">
              <a:spcBef>
                <a:spcPct val="20000"/>
              </a:spcBef>
              <a:buFontTx/>
              <a:buChar char="•"/>
              <a:defRPr/>
            </a:pPr>
            <a:r>
              <a:rPr lang="en-US" altLang="en-US" sz="2600" kern="0" dirty="0">
                <a:solidFill>
                  <a:srgbClr val="222222"/>
                </a:solidFill>
                <a:latin typeface="Arial"/>
              </a:rPr>
              <a:t>Passive vulnerability scanners listen in on network and identify vulnerable versions of both server and client software </a:t>
            </a:r>
          </a:p>
          <a:p>
            <a:pPr marL="342900" indent="-342900">
              <a:spcBef>
                <a:spcPct val="20000"/>
              </a:spcBef>
              <a:buFontTx/>
              <a:buChar char="•"/>
              <a:defRPr/>
            </a:pPr>
            <a:r>
              <a:rPr lang="en-US" altLang="en-US" sz="2600" kern="0" dirty="0">
                <a:solidFill>
                  <a:srgbClr val="222222"/>
                </a:solidFill>
                <a:latin typeface="Arial"/>
              </a:rPr>
              <a:t>Passive vulnerability scanners have ability to find client-side vulnerabilities typically not found in active scanners</a:t>
            </a:r>
          </a:p>
          <a:p>
            <a:pPr marL="0" indent="0">
              <a:spcBef>
                <a:spcPct val="20000"/>
              </a:spcBef>
              <a:buFontTx/>
              <a:buNone/>
              <a:defRPr/>
            </a:pPr>
            <a:endParaRPr lang="en-US" altLang="en-US" sz="2600" kern="0" dirty="0">
              <a:solidFill>
                <a:srgbClr val="222222"/>
              </a:solidFill>
              <a:latin typeface="Arial"/>
            </a:endParaRPr>
          </a:p>
          <a:p>
            <a:pPr marL="228600" indent="-228600" eaLnBrk="1" hangingPunct="1">
              <a:lnSpc>
                <a:spcPct val="96000"/>
              </a:lnSpc>
              <a:defRPr/>
            </a:pPr>
            <a:r>
              <a:rPr lang="en-US" altLang="en-US" sz="2800" b="1" dirty="0">
                <a:latin typeface="Times New Roman" pitchFamily="18" charset="0"/>
              </a:rPr>
              <a:t>Packet Sniffers</a:t>
            </a:r>
          </a:p>
          <a:p>
            <a:pPr marL="342900" indent="-342900">
              <a:spcBef>
                <a:spcPct val="20000"/>
              </a:spcBef>
              <a:buFontTx/>
              <a:buChar char="•"/>
              <a:defRPr/>
            </a:pPr>
            <a:r>
              <a:rPr lang="en-US" altLang="en-US" sz="2600" kern="0" dirty="0">
                <a:solidFill>
                  <a:srgbClr val="222222"/>
                </a:solidFill>
                <a:latin typeface="Arial"/>
              </a:rPr>
              <a:t>Network tool that captures copies of packets from network and analyzes them</a:t>
            </a:r>
          </a:p>
          <a:p>
            <a:pPr marL="342900" indent="-342900">
              <a:spcBef>
                <a:spcPct val="20000"/>
              </a:spcBef>
              <a:buFontTx/>
              <a:buChar char="•"/>
              <a:defRPr/>
            </a:pPr>
            <a:r>
              <a:rPr lang="en-US" altLang="en-US" sz="2600" kern="0" dirty="0">
                <a:solidFill>
                  <a:srgbClr val="222222"/>
                </a:solidFill>
                <a:latin typeface="Arial"/>
              </a:rPr>
              <a:t>Can provide network administrator with valuable information for diagnosing and resolving networking issues</a:t>
            </a:r>
          </a:p>
          <a:p>
            <a:pPr marL="342900" indent="-342900">
              <a:spcBef>
                <a:spcPct val="20000"/>
              </a:spcBef>
              <a:buFontTx/>
              <a:buChar char="•"/>
              <a:defRPr/>
            </a:pPr>
            <a:r>
              <a:rPr lang="en-US" altLang="en-US" sz="2600" kern="0" dirty="0">
                <a:solidFill>
                  <a:srgbClr val="222222"/>
                </a:solidFill>
                <a:latin typeface="Arial"/>
              </a:rPr>
              <a:t>In the wrong hands, a sniffer can be used to eavesdrop on network traffic</a:t>
            </a:r>
          </a:p>
          <a:p>
            <a:pPr marL="342900" indent="-342900">
              <a:spcBef>
                <a:spcPct val="20000"/>
              </a:spcBef>
              <a:buFontTx/>
              <a:buChar char="•"/>
              <a:defRPr/>
            </a:pPr>
            <a:r>
              <a:rPr lang="en-US" altLang="en-US" sz="2600" kern="0" dirty="0">
                <a:solidFill>
                  <a:srgbClr val="222222"/>
                </a:solidFill>
                <a:latin typeface="Arial"/>
              </a:rPr>
              <a:t>To use packet sniffer legally, administrator must be on network that organization owns, be under direct authorization of owners of network, and have knowledge and consent of the content’s creators</a:t>
            </a:r>
          </a:p>
          <a:p>
            <a:pPr marL="0" indent="0">
              <a:spcBef>
                <a:spcPct val="20000"/>
              </a:spcBef>
              <a:buFontTx/>
              <a:buNone/>
              <a:defRPr/>
            </a:pPr>
            <a:endParaRPr lang="en-US" altLang="en-US" sz="2600" kern="0" dirty="0">
              <a:solidFill>
                <a:srgbClr val="222222"/>
              </a:solidFill>
              <a:latin typeface="Arial"/>
            </a:endParaRPr>
          </a:p>
          <a:p>
            <a:pPr eaLnBrk="1" hangingPunct="1">
              <a:lnSpc>
                <a:spcPct val="96000"/>
              </a:lnSpc>
              <a:defRPr/>
            </a:pPr>
            <a:r>
              <a:rPr lang="en-US" altLang="en-US" sz="2800" b="1" dirty="0">
                <a:latin typeface="Times New Roman" pitchFamily="18" charset="0"/>
              </a:rPr>
              <a:t>Wireless Security Tools </a:t>
            </a:r>
          </a:p>
          <a:p>
            <a:pPr marL="342900" indent="-342900">
              <a:spcBef>
                <a:spcPct val="20000"/>
              </a:spcBef>
              <a:buFontTx/>
              <a:buChar char="•"/>
              <a:defRPr/>
            </a:pPr>
            <a:r>
              <a:rPr lang="en-US" altLang="en-US" sz="2600" kern="0" dirty="0">
                <a:solidFill>
                  <a:srgbClr val="222222"/>
                </a:solidFill>
                <a:latin typeface="Arial"/>
              </a:rPr>
              <a:t>Organization that spends its time securing wired network while ignoring wireless networks is exposing itself to a security breach</a:t>
            </a:r>
          </a:p>
          <a:p>
            <a:pPr marL="342900" indent="-342900">
              <a:spcBef>
                <a:spcPct val="20000"/>
              </a:spcBef>
              <a:buFontTx/>
              <a:buChar char="•"/>
              <a:defRPr/>
            </a:pPr>
            <a:r>
              <a:rPr lang="en-US" altLang="en-US" sz="2600" kern="0" dirty="0">
                <a:solidFill>
                  <a:srgbClr val="222222"/>
                </a:solidFill>
                <a:latin typeface="Arial"/>
              </a:rPr>
              <a:t>Security professional must assess risk of wireless networks</a:t>
            </a:r>
          </a:p>
          <a:p>
            <a:pPr marL="342900" indent="-342900">
              <a:spcBef>
                <a:spcPct val="20000"/>
              </a:spcBef>
              <a:buFontTx/>
              <a:buChar char="•"/>
              <a:defRPr/>
            </a:pPr>
            <a:r>
              <a:rPr lang="en-US" altLang="en-US" sz="2600" kern="0" dirty="0">
                <a:solidFill>
                  <a:srgbClr val="222222"/>
                </a:solidFill>
                <a:latin typeface="Arial"/>
              </a:rPr>
              <a:t>A wireless security toolkit should include the ability to sniff wireless traffic, scan wireless hosts, and assess level of privacy or confidentiality afforded on the wireless network</a:t>
            </a:r>
          </a:p>
          <a:p>
            <a:pPr marL="0" indent="0">
              <a:spcBef>
                <a:spcPct val="20000"/>
              </a:spcBef>
              <a:buFontTx/>
              <a:buNone/>
              <a:defRPr/>
            </a:pPr>
            <a:endParaRPr lang="en-US" altLang="en-US" sz="2600" kern="0" dirty="0">
              <a:solidFill>
                <a:srgbClr val="222222"/>
              </a:solidFill>
              <a:latin typeface="Arial"/>
            </a:endParaRPr>
          </a:p>
        </p:txBody>
      </p:sp>
      <p:sp>
        <p:nvSpPr>
          <p:cNvPr id="4" name="Slide Number Placeholder 3"/>
          <p:cNvSpPr>
            <a:spLocks noGrp="1"/>
          </p:cNvSpPr>
          <p:nvPr>
            <p:ph type="sldNum" sz="quarter" idx="10"/>
          </p:nvPr>
        </p:nvSpPr>
        <p:spPr/>
        <p:txBody>
          <a:bodyPr/>
          <a:lstStyle/>
          <a:p>
            <a:pPr>
              <a:defRPr/>
            </a:pPr>
            <a:fld id="{CAA8545F-A231-4F50-B1F1-95F56EBB643D}" type="slidenum">
              <a:rPr lang="en-US" smtClean="0"/>
              <a:pPr>
                <a:defRPr/>
              </a:pPr>
              <a:t>22</a:t>
            </a:fld>
            <a:endParaRPr lang="en-US" dirty="0"/>
          </a:p>
        </p:txBody>
      </p:sp>
    </p:spTree>
    <p:extLst>
      <p:ext uri="{BB962C8B-B14F-4D97-AF65-F5344CB8AC3E}">
        <p14:creationId xmlns:p14="http://schemas.microsoft.com/office/powerpoint/2010/main" val="86263226"/>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9810" name="Slide Image Placeholder 1"/>
          <p:cNvSpPr>
            <a:spLocks noGrp="1" noRot="1" noChangeAspect="1" noTextEdit="1"/>
          </p:cNvSpPr>
          <p:nvPr>
            <p:ph type="sldImg"/>
          </p:nvPr>
        </p:nvSpPr>
        <p:spPr>
          <a:ln/>
        </p:spPr>
      </p:sp>
      <p:sp>
        <p:nvSpPr>
          <p:cNvPr id="119811" name="Notes Placeholder 2"/>
          <p:cNvSpPr>
            <a:spLocks noGrp="1"/>
          </p:cNvSpPr>
          <p:nvPr>
            <p:ph type="body" idx="1"/>
          </p:nvPr>
        </p:nvSpPr>
        <p:spPr/>
        <p:txBody>
          <a:bodyPr/>
          <a:lstStyle/>
          <a:p>
            <a:endParaRPr lang="en-US" altLang="en-US">
              <a:latin typeface="Times New Roman" panose="02020603050405020304" pitchFamily="18" charset="0"/>
            </a:endParaRPr>
          </a:p>
        </p:txBody>
      </p:sp>
      <p:sp>
        <p:nvSpPr>
          <p:cNvPr id="119812" name="Slide Number Placeholder 3"/>
          <p:cNvSpPr>
            <a:spLocks noGrp="1"/>
          </p:cNvSpPr>
          <p:nvPr>
            <p:ph type="sldNum" sz="quarter" idx="5"/>
          </p:nvPr>
        </p:nvSpPr>
        <p:spPr>
          <a:noFill/>
        </p:spPr>
        <p:txBody>
          <a:bodyPr/>
          <a:lstStyle>
            <a:lvl1pPr defTabSz="966788" eaLnBrk="0" hangingPunct="0">
              <a:defRPr>
                <a:solidFill>
                  <a:schemeClr val="tx1"/>
                </a:solidFill>
                <a:latin typeface="Arial" panose="020B0604020202020204" pitchFamily="34" charset="0"/>
              </a:defRPr>
            </a:lvl1pPr>
            <a:lvl2pPr marL="785813" indent="-303213" defTabSz="966788" eaLnBrk="0" hangingPunct="0">
              <a:defRPr>
                <a:solidFill>
                  <a:schemeClr val="tx1"/>
                </a:solidFill>
                <a:latin typeface="Arial" panose="020B0604020202020204" pitchFamily="34" charset="0"/>
              </a:defRPr>
            </a:lvl2pPr>
            <a:lvl3pPr marL="1208088" indent="-241300" defTabSz="966788" eaLnBrk="0" hangingPunct="0">
              <a:defRPr>
                <a:solidFill>
                  <a:schemeClr val="tx1"/>
                </a:solidFill>
                <a:latin typeface="Arial" panose="020B0604020202020204" pitchFamily="34" charset="0"/>
              </a:defRPr>
            </a:lvl3pPr>
            <a:lvl4pPr marL="1692275" indent="-242888" defTabSz="966788" eaLnBrk="0" hangingPunct="0">
              <a:defRPr>
                <a:solidFill>
                  <a:schemeClr val="tx1"/>
                </a:solidFill>
                <a:latin typeface="Arial" panose="020B0604020202020204" pitchFamily="34" charset="0"/>
              </a:defRPr>
            </a:lvl4pPr>
            <a:lvl5pPr marL="2174875" indent="-241300" defTabSz="966788" eaLnBrk="0" hangingPunct="0">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pPr eaLnBrk="1" hangingPunct="1"/>
            <a:fld id="{9D16E420-4F01-4AE5-8BBE-D2AD06260CE4}" type="slidenum">
              <a:rPr lang="en-US" altLang="en-US">
                <a:latin typeface="Times New Roman" panose="02020603050405020304" pitchFamily="18" charset="0"/>
              </a:rPr>
              <a:pPr eaLnBrk="1" hangingPunct="1"/>
              <a:t>24</a:t>
            </a:fld>
            <a:endParaRPr lang="en-US" altLang="en-US">
              <a:latin typeface="Times New Roman" panose="02020603050405020304" pitchFamily="18" charset="0"/>
            </a:endParaRPr>
          </a:p>
        </p:txBody>
      </p:sp>
    </p:spTree>
    <p:extLst>
      <p:ext uri="{BB962C8B-B14F-4D97-AF65-F5344CB8AC3E}">
        <p14:creationId xmlns:p14="http://schemas.microsoft.com/office/powerpoint/2010/main" val="230577849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8" Type="http://schemas.openxmlformats.org/officeDocument/2006/relationships/image" Target="../media/image8.jpeg"/><Relationship Id="rId3" Type="http://schemas.openxmlformats.org/officeDocument/2006/relationships/image" Target="../media/image3.png"/><Relationship Id="rId7" Type="http://schemas.openxmlformats.org/officeDocument/2006/relationships/image" Target="../media/image7.png"/><Relationship Id="rId2" Type="http://schemas.openxmlformats.org/officeDocument/2006/relationships/image" Target="../media/image2.png"/><Relationship Id="rId1" Type="http://schemas.openxmlformats.org/officeDocument/2006/relationships/slideMaster" Target="../slideMasters/slideMaster1.xml"/><Relationship Id="rId6" Type="http://schemas.openxmlformats.org/officeDocument/2006/relationships/image" Target="../media/image6.jpeg"/><Relationship Id="rId5" Type="http://schemas.openxmlformats.org/officeDocument/2006/relationships/image" Target="../media/image5.png"/><Relationship Id="rId4" Type="http://schemas.openxmlformats.org/officeDocument/2006/relationships/image" Target="../media/image4.png"/><Relationship Id="rId9" Type="http://schemas.openxmlformats.org/officeDocument/2006/relationships/image" Target="../media/image9.png"/></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slideMaster" Target="../slideMasters/slideMaster1.xml"/><Relationship Id="rId1" Type="http://schemas.openxmlformats.org/officeDocument/2006/relationships/tags" Target="../tags/tag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hapter Opener">
    <p:spTree>
      <p:nvGrpSpPr>
        <p:cNvPr id="1" name=""/>
        <p:cNvGrpSpPr/>
        <p:nvPr/>
      </p:nvGrpSpPr>
      <p:grpSpPr>
        <a:xfrm>
          <a:off x="0" y="0"/>
          <a:ext cx="0" cy="0"/>
          <a:chOff x="0" y="0"/>
          <a:chExt cx="0" cy="0"/>
        </a:xfrm>
      </p:grpSpPr>
      <p:sp>
        <p:nvSpPr>
          <p:cNvPr id="11" name="Title 10"/>
          <p:cNvSpPr>
            <a:spLocks noGrp="1"/>
          </p:cNvSpPr>
          <p:nvPr>
            <p:ph type="title"/>
          </p:nvPr>
        </p:nvSpPr>
        <p:spPr>
          <a:xfrm>
            <a:off x="457200" y="228600"/>
            <a:ext cx="8229600" cy="622828"/>
          </a:xfrm>
        </p:spPr>
        <p:txBody>
          <a:bodyPr anchor="t">
            <a:noAutofit/>
          </a:bodyPr>
          <a:lstStyle>
            <a:lvl1pPr>
              <a:defRPr sz="3600">
                <a:solidFill>
                  <a:schemeClr val="tx1"/>
                </a:solidFill>
                <a:latin typeface="Arial" pitchFamily="34" charset="0"/>
                <a:ea typeface="Verdana" pitchFamily="34" charset="0"/>
                <a:cs typeface="Arial" pitchFamily="34" charset="0"/>
              </a:defRPr>
            </a:lvl1pPr>
          </a:lstStyle>
          <a:p>
            <a:r>
              <a:rPr lang="en-US" dirty="0"/>
              <a:t>Click to edit Master title style</a:t>
            </a:r>
          </a:p>
        </p:txBody>
      </p:sp>
      <p:sp>
        <p:nvSpPr>
          <p:cNvPr id="9" name="Text Placeholder 8"/>
          <p:cNvSpPr>
            <a:spLocks noGrp="1"/>
          </p:cNvSpPr>
          <p:nvPr>
            <p:ph type="body" sz="quarter" idx="14" hasCustomPrompt="1"/>
          </p:nvPr>
        </p:nvSpPr>
        <p:spPr>
          <a:xfrm>
            <a:off x="5029200" y="1600201"/>
            <a:ext cx="3657600" cy="1600199"/>
          </a:xfrm>
        </p:spPr>
        <p:txBody>
          <a:bodyPr anchor="b">
            <a:noAutofit/>
          </a:bodyPr>
          <a:lstStyle>
            <a:lvl1pPr marL="0" indent="0">
              <a:spcBef>
                <a:spcPts val="0"/>
              </a:spcBef>
              <a:buNone/>
              <a:defRPr sz="4400" baseline="0">
                <a:latin typeface="Arial" pitchFamily="34" charset="0"/>
                <a:ea typeface="Verdana" pitchFamily="34" charset="0"/>
                <a:cs typeface="Arial" pitchFamily="34" charset="0"/>
              </a:defRPr>
            </a:lvl1pPr>
            <a:lvl2pPr marL="0" indent="0">
              <a:spcBef>
                <a:spcPts val="0"/>
              </a:spcBef>
              <a:buNone/>
              <a:defRPr sz="4400"/>
            </a:lvl2pPr>
            <a:lvl3pPr marL="0" indent="0">
              <a:spcBef>
                <a:spcPts val="0"/>
              </a:spcBef>
              <a:buNone/>
              <a:defRPr sz="4400"/>
            </a:lvl3pPr>
            <a:lvl4pPr marL="0" indent="0">
              <a:spcBef>
                <a:spcPts val="0"/>
              </a:spcBef>
              <a:buNone/>
              <a:defRPr sz="4400"/>
            </a:lvl4pPr>
            <a:lvl5pPr marL="0" indent="0">
              <a:spcBef>
                <a:spcPts val="0"/>
              </a:spcBef>
              <a:buNone/>
              <a:defRPr sz="4400"/>
            </a:lvl5pPr>
            <a:lvl6pPr marL="0" indent="0">
              <a:spcBef>
                <a:spcPts val="0"/>
              </a:spcBef>
              <a:buNone/>
              <a:defRPr sz="4400"/>
            </a:lvl6pPr>
            <a:lvl7pPr marL="0" indent="0">
              <a:spcBef>
                <a:spcPts val="0"/>
              </a:spcBef>
              <a:buNone/>
              <a:defRPr sz="4400"/>
            </a:lvl7pPr>
            <a:lvl8pPr marL="0" indent="0">
              <a:spcBef>
                <a:spcPts val="0"/>
              </a:spcBef>
              <a:buNone/>
              <a:defRPr sz="4400"/>
            </a:lvl8pPr>
            <a:lvl9pPr marL="0" indent="0">
              <a:spcBef>
                <a:spcPts val="0"/>
              </a:spcBef>
              <a:buNone/>
              <a:defRPr sz="4400"/>
            </a:lvl9pPr>
          </a:lstStyle>
          <a:p>
            <a:pPr lvl="0"/>
            <a:r>
              <a:rPr lang="en-US" dirty="0"/>
              <a:t>Chapter ##</a:t>
            </a:r>
          </a:p>
        </p:txBody>
      </p:sp>
      <p:sp>
        <p:nvSpPr>
          <p:cNvPr id="10" name="Text Placeholder 8"/>
          <p:cNvSpPr>
            <a:spLocks noGrp="1"/>
          </p:cNvSpPr>
          <p:nvPr>
            <p:ph type="body" sz="quarter" idx="15" hasCustomPrompt="1"/>
          </p:nvPr>
        </p:nvSpPr>
        <p:spPr>
          <a:xfrm>
            <a:off x="5029200" y="3200400"/>
            <a:ext cx="3657600" cy="2925763"/>
          </a:xfrm>
        </p:spPr>
        <p:txBody>
          <a:bodyPr>
            <a:noAutofit/>
          </a:bodyPr>
          <a:lstStyle>
            <a:lvl1pPr marL="0" indent="0">
              <a:spcBef>
                <a:spcPts val="0"/>
              </a:spcBef>
              <a:buNone/>
              <a:defRPr sz="2800">
                <a:latin typeface="Arial" pitchFamily="34" charset="0"/>
                <a:ea typeface="Verdana" pitchFamily="34" charset="0"/>
                <a:cs typeface="Arial" pitchFamily="34" charset="0"/>
              </a:defRPr>
            </a:lvl1pPr>
            <a:lvl2pPr marL="0" indent="0">
              <a:spcBef>
                <a:spcPts val="0"/>
              </a:spcBef>
              <a:buNone/>
              <a:defRPr/>
            </a:lvl2pPr>
            <a:lvl3pPr marL="0" indent="0">
              <a:spcBef>
                <a:spcPts val="0"/>
              </a:spcBef>
              <a:buNone/>
              <a:defRPr/>
            </a:lvl3pPr>
            <a:lvl4pPr marL="0" indent="0">
              <a:spcBef>
                <a:spcPts val="0"/>
              </a:spcBef>
              <a:buNone/>
              <a:defRPr/>
            </a:lvl4pPr>
            <a:lvl5pPr marL="0" indent="0">
              <a:spcBef>
                <a:spcPts val="0"/>
              </a:spcBef>
              <a:buNone/>
              <a:defRPr/>
            </a:lvl5pPr>
            <a:lvl6pPr marL="0" indent="0">
              <a:spcBef>
                <a:spcPts val="0"/>
              </a:spcBef>
              <a:buNone/>
              <a:defRPr/>
            </a:lvl6pPr>
            <a:lvl7pPr marL="0" indent="0">
              <a:spcBef>
                <a:spcPts val="0"/>
              </a:spcBef>
              <a:buNone/>
              <a:defRPr/>
            </a:lvl7pPr>
            <a:lvl8pPr marL="0" indent="0">
              <a:spcBef>
                <a:spcPts val="0"/>
              </a:spcBef>
              <a:buNone/>
              <a:defRPr/>
            </a:lvl8pPr>
            <a:lvl9pPr marL="0" indent="0">
              <a:spcBef>
                <a:spcPts val="0"/>
              </a:spcBef>
              <a:buNone/>
              <a:defRPr/>
            </a:lvl9pPr>
          </a:lstStyle>
          <a:p>
            <a:pPr lvl="0"/>
            <a:r>
              <a:rPr lang="en-US" dirty="0"/>
              <a:t>Chapter title</a:t>
            </a:r>
          </a:p>
        </p:txBody>
      </p:sp>
    </p:spTree>
    <p:extLst>
      <p:ext uri="{BB962C8B-B14F-4D97-AF65-F5344CB8AC3E}">
        <p14:creationId xmlns:p14="http://schemas.microsoft.com/office/powerpoint/2010/main" val="2079321384"/>
      </p:ext>
    </p:extLst>
  </p:cSld>
  <p:clrMapOvr>
    <a:masterClrMapping/>
  </p:clrMapOvr>
  <p:hf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Title and Content">
    <p:spTree>
      <p:nvGrpSpPr>
        <p:cNvPr id="1" name=""/>
        <p:cNvGrpSpPr/>
        <p:nvPr/>
      </p:nvGrpSpPr>
      <p:grpSpPr>
        <a:xfrm>
          <a:off x="0" y="0"/>
          <a:ext cx="0" cy="0"/>
          <a:chOff x="0" y="0"/>
          <a:chExt cx="0" cy="0"/>
        </a:xfrm>
      </p:grpSpPr>
      <p:sp>
        <p:nvSpPr>
          <p:cNvPr id="8" name="Title 7"/>
          <p:cNvSpPr>
            <a:spLocks noGrp="1"/>
          </p:cNvSpPr>
          <p:nvPr>
            <p:ph type="title"/>
          </p:nvPr>
        </p:nvSpPr>
        <p:spPr>
          <a:xfrm>
            <a:off x="45720" y="27709"/>
            <a:ext cx="9052560" cy="1039091"/>
          </a:xfrm>
        </p:spPr>
        <p:txBody>
          <a:bodyPr>
            <a:normAutofit/>
          </a:bodyPr>
          <a:lstStyle>
            <a:lvl1pPr algn="ctr">
              <a:defRPr sz="3600">
                <a:latin typeface="Arial" pitchFamily="34" charset="0"/>
                <a:ea typeface="Verdana" pitchFamily="34" charset="0"/>
                <a:cs typeface="Arial" pitchFamily="34" charset="0"/>
              </a:defRPr>
            </a:lvl1pPr>
          </a:lstStyle>
          <a:p>
            <a:r>
              <a:rPr lang="en-US"/>
              <a:t>Click to edit Master title style</a:t>
            </a:r>
            <a:endParaRPr lang="en-US" dirty="0"/>
          </a:p>
        </p:txBody>
      </p:sp>
      <p:sp>
        <p:nvSpPr>
          <p:cNvPr id="3" name="Content Placeholder 2"/>
          <p:cNvSpPr>
            <a:spLocks noGrp="1"/>
          </p:cNvSpPr>
          <p:nvPr>
            <p:ph idx="1"/>
          </p:nvPr>
        </p:nvSpPr>
        <p:spPr/>
        <p:txBody>
          <a:bodyPr/>
          <a:lstStyle>
            <a:lvl1pPr marL="457200" indent="-457200">
              <a:buClr>
                <a:srgbClr val="364162"/>
              </a:buClr>
              <a:buSzPct val="100000"/>
              <a:buFont typeface="Arial" panose="020B0604020202020204" pitchFamily="34" charset="0"/>
              <a:buChar char="•"/>
              <a:defRPr/>
            </a:lvl1pPr>
            <a:lvl2pPr>
              <a:buClr>
                <a:srgbClr val="364162"/>
              </a:buClr>
              <a:defRPr/>
            </a:lvl2pPr>
            <a:lvl3pPr marL="1143000" indent="-228600">
              <a:buClr>
                <a:srgbClr val="364162"/>
              </a:buClr>
              <a:buFont typeface="Wingdings" pitchFamily="2" charset="2"/>
              <a:buChar char="§"/>
              <a:defRPr/>
            </a:lvl3pPr>
            <a:lvl4pPr marL="1600200" indent="-228600">
              <a:buClr>
                <a:srgbClr val="364162"/>
              </a:buClr>
              <a:buFont typeface="Courier New" pitchFamily="49" charset="0"/>
              <a:buChar char="o"/>
              <a:defRPr/>
            </a:lvl4pPr>
            <a:lvl5pPr>
              <a:buClr>
                <a:srgbClr val="364162"/>
              </a:buClr>
              <a:defRPr/>
            </a:lvl5pPr>
            <a:lvl6pPr>
              <a:defRPr/>
            </a:lvl6pPr>
            <a:lvl7pPr>
              <a:defRPr/>
            </a:lvl7pPr>
            <a:lvl8pPr>
              <a:defRPr/>
            </a:lvl8pPr>
            <a:lvl9pPr>
              <a:defRPr/>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424604556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Figure + Caption Layout">
    <p:spTree>
      <p:nvGrpSpPr>
        <p:cNvPr id="1" name=""/>
        <p:cNvGrpSpPr/>
        <p:nvPr/>
      </p:nvGrpSpPr>
      <p:grpSpPr>
        <a:xfrm>
          <a:off x="0" y="0"/>
          <a:ext cx="0" cy="0"/>
          <a:chOff x="0" y="0"/>
          <a:chExt cx="0" cy="0"/>
        </a:xfrm>
      </p:grpSpPr>
      <p:sp>
        <p:nvSpPr>
          <p:cNvPr id="10" name="Title 1"/>
          <p:cNvSpPr>
            <a:spLocks noGrp="1"/>
          </p:cNvSpPr>
          <p:nvPr>
            <p:ph type="title"/>
          </p:nvPr>
        </p:nvSpPr>
        <p:spPr>
          <a:xfrm>
            <a:off x="519169" y="357626"/>
            <a:ext cx="8032638" cy="1004011"/>
          </a:xfrm>
        </p:spPr>
        <p:txBody>
          <a:bodyPr>
            <a:normAutofit/>
          </a:bodyPr>
          <a:lstStyle>
            <a:lvl1pPr algn="ctr">
              <a:defRPr sz="3600" b="0">
                <a:solidFill>
                  <a:schemeClr val="tx1"/>
                </a:solidFill>
              </a:defRPr>
            </a:lvl1pPr>
          </a:lstStyle>
          <a:p>
            <a:r>
              <a:rPr lang="en-US"/>
              <a:t>Click to edit Master title style</a:t>
            </a:r>
            <a:endParaRPr lang="en-US" dirty="0"/>
          </a:p>
        </p:txBody>
      </p:sp>
      <p:sp>
        <p:nvSpPr>
          <p:cNvPr id="4" name="Content Placeholder 3"/>
          <p:cNvSpPr>
            <a:spLocks noGrp="1"/>
          </p:cNvSpPr>
          <p:nvPr>
            <p:ph sz="quarter" idx="10"/>
          </p:nvPr>
        </p:nvSpPr>
        <p:spPr>
          <a:xfrm>
            <a:off x="685800" y="3124200"/>
            <a:ext cx="8153400" cy="83820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326249772"/>
      </p:ext>
    </p:extLst>
  </p:cSld>
  <p:clrMapOvr>
    <a:masterClrMapping/>
  </p:clrMapOvr>
  <p:transition spd="slow"/>
  <p:hf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1056803190"/>
      </p:ext>
    </p:extLst>
  </p:cSld>
  <p:clrMapOvr>
    <a:masterClrMapping/>
  </p:clrMapOvr>
  <p:hf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641600" y="2228188"/>
            <a:ext cx="6172200" cy="377026"/>
          </a:xfrm>
        </p:spPr>
        <p:txBody>
          <a:bodyPr anchor="ctr"/>
          <a:lstStyle>
            <a:lvl1pPr algn="l">
              <a:defRPr sz="2800" b="0" cap="none" baseline="0">
                <a:solidFill>
                  <a:srgbClr val="055C91"/>
                </a:solidFill>
              </a:defRPr>
            </a:lvl1pPr>
          </a:lstStyle>
          <a:p>
            <a:r>
              <a:rPr lang="en-US" dirty="0"/>
              <a:t>Click to edit Master title style</a:t>
            </a:r>
          </a:p>
        </p:txBody>
      </p:sp>
      <p:sp>
        <p:nvSpPr>
          <p:cNvPr id="3" name="Text Placeholder 2"/>
          <p:cNvSpPr>
            <a:spLocks noGrp="1"/>
          </p:cNvSpPr>
          <p:nvPr>
            <p:ph type="body" idx="1"/>
          </p:nvPr>
        </p:nvSpPr>
        <p:spPr>
          <a:xfrm>
            <a:off x="2641600" y="2942670"/>
            <a:ext cx="6172200" cy="265457"/>
          </a:xfrm>
        </p:spPr>
        <p:txBody>
          <a:bodyPr anchor="t"/>
          <a:lstStyle>
            <a:lvl1pPr marL="0" indent="0">
              <a:buNone/>
              <a:defRPr sz="18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pic>
        <p:nvPicPr>
          <p:cNvPr id="6" name="Picture 5" descr="Rules_Single_A.png"/>
          <p:cNvPicPr>
            <a:picLocks noChangeAspect="1"/>
          </p:cNvPicPr>
          <p:nvPr userDrawn="1"/>
        </p:nvPicPr>
        <p:blipFill rotWithShape="1">
          <a:blip r:embed="rId2" cstate="print">
            <a:extLst>
              <a:ext uri="{28A0092B-C50C-407E-A947-70E740481C1C}">
                <a14:useLocalDpi xmlns:a14="http://schemas.microsoft.com/office/drawing/2010/main" val="0"/>
              </a:ext>
            </a:extLst>
          </a:blip>
          <a:srcRect l="25529" r="-57141"/>
          <a:stretch/>
        </p:blipFill>
        <p:spPr>
          <a:xfrm>
            <a:off x="1597682" y="6487629"/>
            <a:ext cx="11423745" cy="90835"/>
          </a:xfrm>
          <a:prstGeom prst="rect">
            <a:avLst/>
          </a:prstGeom>
        </p:spPr>
      </p:pic>
      <p:pic>
        <p:nvPicPr>
          <p:cNvPr id="4" name="Picture 3" descr="Audio.png"/>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140707" y="361953"/>
            <a:ext cx="1840495" cy="1940983"/>
          </a:xfrm>
          <a:prstGeom prst="rect">
            <a:avLst/>
          </a:prstGeom>
        </p:spPr>
      </p:pic>
      <p:pic>
        <p:nvPicPr>
          <p:cNvPr id="11" name="Picture 10" descr="Swirl_3.png"/>
          <p:cNvPicPr>
            <a:picLocks noChangeAspect="1"/>
          </p:cNvPicPr>
          <p:nvPr userDrawn="1"/>
        </p:nvPicPr>
        <p:blipFill>
          <a:blip r:embed="rId4" cstate="print">
            <a:extLst>
              <a:ext uri="{28A0092B-C50C-407E-A947-70E740481C1C}">
                <a14:useLocalDpi xmlns:a14="http://schemas.microsoft.com/office/drawing/2010/main" val="0"/>
              </a:ext>
            </a:extLst>
          </a:blip>
          <a:stretch>
            <a:fillRect/>
          </a:stretch>
        </p:blipFill>
        <p:spPr>
          <a:xfrm rot="2569126">
            <a:off x="1431691" y="1916271"/>
            <a:ext cx="908570" cy="670924"/>
          </a:xfrm>
          <a:prstGeom prst="rect">
            <a:avLst/>
          </a:prstGeom>
        </p:spPr>
      </p:pic>
      <p:pic>
        <p:nvPicPr>
          <p:cNvPr id="12" name="Picture 11" descr="Swirl_2.png"/>
          <p:cNvPicPr>
            <a:picLocks noChangeAspect="1"/>
          </p:cNvPicPr>
          <p:nvPr userDrawn="1"/>
        </p:nvPicPr>
        <p:blipFill>
          <a:blip r:embed="rId5" cstate="print">
            <a:extLst>
              <a:ext uri="{28A0092B-C50C-407E-A947-70E740481C1C}">
                <a14:useLocalDpi xmlns:a14="http://schemas.microsoft.com/office/drawing/2010/main" val="0"/>
              </a:ext>
            </a:extLst>
          </a:blip>
          <a:stretch>
            <a:fillRect/>
          </a:stretch>
        </p:blipFill>
        <p:spPr>
          <a:xfrm rot="3873741" flipH="1">
            <a:off x="218018" y="3551101"/>
            <a:ext cx="795867" cy="833254"/>
          </a:xfrm>
          <a:prstGeom prst="rect">
            <a:avLst/>
          </a:prstGeom>
        </p:spPr>
      </p:pic>
      <p:pic>
        <p:nvPicPr>
          <p:cNvPr id="14" name="Picture 13"/>
          <p:cNvPicPr>
            <a:picLocks noChangeAspect="1"/>
          </p:cNvPicPr>
          <p:nvPr userDrawn="1"/>
        </p:nvPicPr>
        <p:blipFill rotWithShape="1">
          <a:blip r:embed="rId6" cstate="print">
            <a:extLst>
              <a:ext uri="{28A0092B-C50C-407E-A947-70E740481C1C}">
                <a14:useLocalDpi xmlns:a14="http://schemas.microsoft.com/office/drawing/2010/main" val="0"/>
              </a:ext>
            </a:extLst>
          </a:blip>
          <a:srcRect l="4669" t="13753" r="6579" b="12460"/>
          <a:stretch/>
        </p:blipFill>
        <p:spPr>
          <a:xfrm>
            <a:off x="879649" y="2604920"/>
            <a:ext cx="1101550" cy="1221097"/>
          </a:xfrm>
          <a:prstGeom prst="rect">
            <a:avLst/>
          </a:prstGeom>
        </p:spPr>
      </p:pic>
      <p:pic>
        <p:nvPicPr>
          <p:cNvPr id="15" name="Picture 14"/>
          <p:cNvPicPr>
            <a:picLocks noChangeAspect="1"/>
          </p:cNvPicPr>
          <p:nvPr userDrawn="1"/>
        </p:nvPicPr>
        <p:blipFill>
          <a:blip r:embed="rId7" cstate="print">
            <a:extLst>
              <a:ext uri="{28A0092B-C50C-407E-A947-70E740481C1C}">
                <a14:useLocalDpi xmlns:a14="http://schemas.microsoft.com/office/drawing/2010/main" val="0"/>
              </a:ext>
            </a:extLst>
          </a:blip>
          <a:stretch>
            <a:fillRect/>
          </a:stretch>
        </p:blipFill>
        <p:spPr>
          <a:xfrm>
            <a:off x="140704" y="4534755"/>
            <a:ext cx="596838" cy="795784"/>
          </a:xfrm>
          <a:prstGeom prst="rect">
            <a:avLst/>
          </a:prstGeom>
        </p:spPr>
      </p:pic>
      <p:pic>
        <p:nvPicPr>
          <p:cNvPr id="16" name="Picture 15"/>
          <p:cNvPicPr>
            <a:picLocks noChangeAspect="1"/>
          </p:cNvPicPr>
          <p:nvPr userDrawn="1"/>
        </p:nvPicPr>
        <p:blipFill rotWithShape="1">
          <a:blip r:embed="rId8" cstate="print">
            <a:extLst>
              <a:ext uri="{28A0092B-C50C-407E-A947-70E740481C1C}">
                <a14:useLocalDpi xmlns:a14="http://schemas.microsoft.com/office/drawing/2010/main" val="0"/>
              </a:ext>
            </a:extLst>
          </a:blip>
          <a:srcRect l="24476" r="23794"/>
          <a:stretch/>
        </p:blipFill>
        <p:spPr>
          <a:xfrm>
            <a:off x="737542" y="4804753"/>
            <a:ext cx="252342" cy="650393"/>
          </a:xfrm>
          <a:prstGeom prst="rect">
            <a:avLst/>
          </a:prstGeom>
        </p:spPr>
      </p:pic>
      <p:sp>
        <p:nvSpPr>
          <p:cNvPr id="7" name="Footer Placeholder 6"/>
          <p:cNvSpPr>
            <a:spLocks noGrp="1"/>
          </p:cNvSpPr>
          <p:nvPr>
            <p:ph type="ftr" sz="quarter" idx="10"/>
          </p:nvPr>
        </p:nvSpPr>
        <p:spPr>
          <a:xfrm>
            <a:off x="1597682" y="6578465"/>
            <a:ext cx="6781693" cy="244535"/>
          </a:xfrm>
          <a:prstGeom prst="rect">
            <a:avLst/>
          </a:prstGeom>
        </p:spPr>
        <p:txBody>
          <a:bodyPr/>
          <a:lstStyle>
            <a:lvl1pPr>
              <a:defRPr sz="600"/>
            </a:lvl1pPr>
          </a:lstStyle>
          <a:p>
            <a:r>
              <a:rPr lang="en-US" dirty="0"/>
              <a:t>© 2018 Cengage. May not be copied, scanned, or duplicated, in whole or in part, except for use as permitted in a license distributed with a certain product or service or otherwise on a password-protected website for classroom use.</a:t>
            </a:r>
          </a:p>
        </p:txBody>
      </p:sp>
      <p:pic>
        <p:nvPicPr>
          <p:cNvPr id="17" name="Picture 16"/>
          <p:cNvPicPr>
            <a:picLocks noChangeAspect="1"/>
          </p:cNvPicPr>
          <p:nvPr userDrawn="1"/>
        </p:nvPicPr>
        <p:blipFill>
          <a:blip r:embed="rId9"/>
          <a:stretch>
            <a:fillRect/>
          </a:stretch>
        </p:blipFill>
        <p:spPr>
          <a:xfrm>
            <a:off x="118720" y="6363035"/>
            <a:ext cx="1400289" cy="430858"/>
          </a:xfrm>
          <a:prstGeom prst="rect">
            <a:avLst/>
          </a:prstGeom>
        </p:spPr>
      </p:pic>
    </p:spTree>
    <p:extLst>
      <p:ext uri="{BB962C8B-B14F-4D97-AF65-F5344CB8AC3E}">
        <p14:creationId xmlns:p14="http://schemas.microsoft.com/office/powerpoint/2010/main" val="145818205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userDrawn="1">
  <p:cSld name="1_Chapter Opener">
    <p:spTree>
      <p:nvGrpSpPr>
        <p:cNvPr id="1" name=""/>
        <p:cNvGrpSpPr/>
        <p:nvPr/>
      </p:nvGrpSpPr>
      <p:grpSpPr>
        <a:xfrm>
          <a:off x="0" y="0"/>
          <a:ext cx="0" cy="0"/>
          <a:chOff x="0" y="0"/>
          <a:chExt cx="0" cy="0"/>
        </a:xfrm>
      </p:grpSpPr>
      <p:sp>
        <p:nvSpPr>
          <p:cNvPr id="11" name="Title 10"/>
          <p:cNvSpPr>
            <a:spLocks noGrp="1"/>
          </p:cNvSpPr>
          <p:nvPr>
            <p:ph type="title"/>
          </p:nvPr>
        </p:nvSpPr>
        <p:spPr>
          <a:xfrm>
            <a:off x="457200" y="228600"/>
            <a:ext cx="8229600" cy="622828"/>
          </a:xfrm>
        </p:spPr>
        <p:txBody>
          <a:bodyPr anchor="t">
            <a:noAutofit/>
          </a:bodyPr>
          <a:lstStyle>
            <a:lvl1pPr>
              <a:defRPr sz="3600">
                <a:latin typeface="Arial" pitchFamily="34" charset="0"/>
                <a:ea typeface="Verdana" pitchFamily="34" charset="0"/>
                <a:cs typeface="Arial" pitchFamily="34" charset="0"/>
              </a:defRPr>
            </a:lvl1pPr>
          </a:lstStyle>
          <a:p>
            <a:r>
              <a:rPr lang="en-US" dirty="0"/>
              <a:t>Click to edit Master title style</a:t>
            </a:r>
          </a:p>
        </p:txBody>
      </p:sp>
      <p:sp>
        <p:nvSpPr>
          <p:cNvPr id="7" name="Content Placeholder 6"/>
          <p:cNvSpPr>
            <a:spLocks noGrp="1"/>
          </p:cNvSpPr>
          <p:nvPr>
            <p:ph type="body" sz="quarter" idx="13" hasCustomPrompt="1"/>
          </p:nvPr>
        </p:nvSpPr>
        <p:spPr>
          <a:xfrm>
            <a:off x="457200" y="816430"/>
            <a:ext cx="8229600" cy="478970"/>
          </a:xfrm>
        </p:spPr>
        <p:txBody>
          <a:bodyPr>
            <a:noAutofit/>
          </a:bodyPr>
          <a:lstStyle>
            <a:lvl1pPr marL="0" indent="0">
              <a:spcBef>
                <a:spcPts val="0"/>
              </a:spcBef>
              <a:buNone/>
              <a:defRPr sz="2400">
                <a:solidFill>
                  <a:schemeClr val="tx1"/>
                </a:solidFill>
                <a:latin typeface="Arial" pitchFamily="34" charset="0"/>
                <a:ea typeface="Verdana" pitchFamily="34" charset="0"/>
                <a:cs typeface="Arial" pitchFamily="34" charset="0"/>
              </a:defRPr>
            </a:lvl1pPr>
            <a:lvl2pPr marL="0" indent="0">
              <a:spcBef>
                <a:spcPts val="0"/>
              </a:spcBef>
              <a:buNone/>
              <a:defRPr sz="2400">
                <a:solidFill>
                  <a:schemeClr val="bg1"/>
                </a:solidFill>
              </a:defRPr>
            </a:lvl2pPr>
            <a:lvl3pPr marL="0" indent="0">
              <a:spcBef>
                <a:spcPts val="0"/>
              </a:spcBef>
              <a:buNone/>
              <a:defRPr sz="2400">
                <a:solidFill>
                  <a:schemeClr val="bg1"/>
                </a:solidFill>
              </a:defRPr>
            </a:lvl3pPr>
            <a:lvl4pPr marL="0" indent="0">
              <a:spcBef>
                <a:spcPts val="0"/>
              </a:spcBef>
              <a:buNone/>
              <a:defRPr sz="2400">
                <a:solidFill>
                  <a:schemeClr val="bg1"/>
                </a:solidFill>
              </a:defRPr>
            </a:lvl4pPr>
            <a:lvl5pPr marL="0" indent="0">
              <a:spcBef>
                <a:spcPts val="0"/>
              </a:spcBef>
              <a:buNone/>
              <a:defRPr sz="2400">
                <a:solidFill>
                  <a:schemeClr val="bg1"/>
                </a:solidFill>
              </a:defRPr>
            </a:lvl5pPr>
            <a:lvl6pPr marL="0" indent="0">
              <a:spcBef>
                <a:spcPts val="0"/>
              </a:spcBef>
              <a:buNone/>
              <a:defRPr sz="2400">
                <a:solidFill>
                  <a:schemeClr val="bg1"/>
                </a:solidFill>
              </a:defRPr>
            </a:lvl6pPr>
            <a:lvl7pPr marL="0" indent="0">
              <a:spcBef>
                <a:spcPts val="0"/>
              </a:spcBef>
              <a:buNone/>
              <a:defRPr sz="2400">
                <a:solidFill>
                  <a:schemeClr val="bg1"/>
                </a:solidFill>
              </a:defRPr>
            </a:lvl7pPr>
            <a:lvl8pPr marL="0" indent="0">
              <a:spcBef>
                <a:spcPts val="0"/>
              </a:spcBef>
              <a:buNone/>
              <a:defRPr sz="2400">
                <a:solidFill>
                  <a:schemeClr val="bg1"/>
                </a:solidFill>
              </a:defRPr>
            </a:lvl8pPr>
            <a:lvl9pPr marL="0" indent="0">
              <a:spcBef>
                <a:spcPts val="0"/>
              </a:spcBef>
              <a:buNone/>
              <a:defRPr sz="2400">
                <a:solidFill>
                  <a:schemeClr val="bg1"/>
                </a:solidFill>
              </a:defRPr>
            </a:lvl9pPr>
          </a:lstStyle>
          <a:p>
            <a:pPr lvl="0"/>
            <a:r>
              <a:rPr lang="en-US" dirty="0"/>
              <a:t>Add edition here</a:t>
            </a:r>
          </a:p>
        </p:txBody>
      </p:sp>
      <p:sp>
        <p:nvSpPr>
          <p:cNvPr id="9" name="Text Placeholder 8"/>
          <p:cNvSpPr>
            <a:spLocks noGrp="1"/>
          </p:cNvSpPr>
          <p:nvPr>
            <p:ph type="body" sz="quarter" idx="14" hasCustomPrompt="1"/>
          </p:nvPr>
        </p:nvSpPr>
        <p:spPr>
          <a:xfrm>
            <a:off x="4114800" y="1320298"/>
            <a:ext cx="4572000" cy="1600199"/>
          </a:xfrm>
        </p:spPr>
        <p:txBody>
          <a:bodyPr anchor="b">
            <a:noAutofit/>
          </a:bodyPr>
          <a:lstStyle>
            <a:lvl1pPr marL="0" indent="0">
              <a:spcBef>
                <a:spcPts val="0"/>
              </a:spcBef>
              <a:buNone/>
              <a:defRPr sz="4400" baseline="0">
                <a:latin typeface="Arial" pitchFamily="34" charset="0"/>
                <a:ea typeface="Verdana" pitchFamily="34" charset="0"/>
                <a:cs typeface="Arial" pitchFamily="34" charset="0"/>
              </a:defRPr>
            </a:lvl1pPr>
            <a:lvl2pPr marL="0" indent="0">
              <a:spcBef>
                <a:spcPts val="0"/>
              </a:spcBef>
              <a:buNone/>
              <a:defRPr sz="4400"/>
            </a:lvl2pPr>
            <a:lvl3pPr marL="0" indent="0">
              <a:spcBef>
                <a:spcPts val="0"/>
              </a:spcBef>
              <a:buNone/>
              <a:defRPr sz="4400"/>
            </a:lvl3pPr>
            <a:lvl4pPr marL="0" indent="0">
              <a:spcBef>
                <a:spcPts val="0"/>
              </a:spcBef>
              <a:buNone/>
              <a:defRPr sz="4400"/>
            </a:lvl4pPr>
            <a:lvl5pPr marL="0" indent="0">
              <a:spcBef>
                <a:spcPts val="0"/>
              </a:spcBef>
              <a:buNone/>
              <a:defRPr sz="4400"/>
            </a:lvl5pPr>
            <a:lvl6pPr marL="0" indent="0">
              <a:spcBef>
                <a:spcPts val="0"/>
              </a:spcBef>
              <a:buNone/>
              <a:defRPr sz="4400"/>
            </a:lvl6pPr>
            <a:lvl7pPr marL="0" indent="0">
              <a:spcBef>
                <a:spcPts val="0"/>
              </a:spcBef>
              <a:buNone/>
              <a:defRPr sz="4400"/>
            </a:lvl7pPr>
            <a:lvl8pPr marL="0" indent="0">
              <a:spcBef>
                <a:spcPts val="0"/>
              </a:spcBef>
              <a:buNone/>
              <a:defRPr sz="4400"/>
            </a:lvl8pPr>
            <a:lvl9pPr marL="0" indent="0">
              <a:spcBef>
                <a:spcPts val="0"/>
              </a:spcBef>
              <a:buNone/>
              <a:defRPr sz="4400"/>
            </a:lvl9pPr>
          </a:lstStyle>
          <a:p>
            <a:pPr lvl="0"/>
            <a:r>
              <a:rPr lang="en-US" dirty="0"/>
              <a:t>Chapter ##</a:t>
            </a:r>
          </a:p>
        </p:txBody>
      </p:sp>
      <p:sp>
        <p:nvSpPr>
          <p:cNvPr id="10" name="Text Placeholder 8"/>
          <p:cNvSpPr>
            <a:spLocks noGrp="1"/>
          </p:cNvSpPr>
          <p:nvPr>
            <p:ph type="body" sz="quarter" idx="15" hasCustomPrompt="1"/>
          </p:nvPr>
        </p:nvSpPr>
        <p:spPr>
          <a:xfrm>
            <a:off x="5029200" y="2945395"/>
            <a:ext cx="3657600" cy="2514600"/>
          </a:xfrm>
        </p:spPr>
        <p:txBody>
          <a:bodyPr>
            <a:noAutofit/>
          </a:bodyPr>
          <a:lstStyle>
            <a:lvl1pPr marL="0" indent="0">
              <a:spcBef>
                <a:spcPts val="0"/>
              </a:spcBef>
              <a:buNone/>
              <a:defRPr sz="2800">
                <a:latin typeface="Arial" pitchFamily="34" charset="0"/>
                <a:ea typeface="Verdana" pitchFamily="34" charset="0"/>
                <a:cs typeface="Arial" pitchFamily="34" charset="0"/>
              </a:defRPr>
            </a:lvl1pPr>
            <a:lvl2pPr marL="0" indent="0">
              <a:spcBef>
                <a:spcPts val="0"/>
              </a:spcBef>
              <a:buNone/>
              <a:defRPr/>
            </a:lvl2pPr>
            <a:lvl3pPr marL="0" indent="0">
              <a:spcBef>
                <a:spcPts val="0"/>
              </a:spcBef>
              <a:buNone/>
              <a:defRPr/>
            </a:lvl3pPr>
            <a:lvl4pPr marL="0" indent="0">
              <a:spcBef>
                <a:spcPts val="0"/>
              </a:spcBef>
              <a:buNone/>
              <a:defRPr/>
            </a:lvl4pPr>
            <a:lvl5pPr marL="0" indent="0">
              <a:spcBef>
                <a:spcPts val="0"/>
              </a:spcBef>
              <a:buNone/>
              <a:defRPr/>
            </a:lvl5pPr>
            <a:lvl6pPr marL="0" indent="0">
              <a:spcBef>
                <a:spcPts val="0"/>
              </a:spcBef>
              <a:buNone/>
              <a:defRPr/>
            </a:lvl6pPr>
            <a:lvl7pPr marL="0" indent="0">
              <a:spcBef>
                <a:spcPts val="0"/>
              </a:spcBef>
              <a:buNone/>
              <a:defRPr/>
            </a:lvl7pPr>
            <a:lvl8pPr marL="0" indent="0">
              <a:spcBef>
                <a:spcPts val="0"/>
              </a:spcBef>
              <a:buNone/>
              <a:defRPr/>
            </a:lvl8pPr>
            <a:lvl9pPr marL="0" indent="0">
              <a:spcBef>
                <a:spcPts val="0"/>
              </a:spcBef>
              <a:buNone/>
              <a:defRPr/>
            </a:lvl9pPr>
          </a:lstStyle>
          <a:p>
            <a:pPr lvl="0"/>
            <a:r>
              <a:rPr lang="en-US" dirty="0"/>
              <a:t>Chapter title</a:t>
            </a:r>
          </a:p>
        </p:txBody>
      </p:sp>
    </p:spTree>
    <p:extLst>
      <p:ext uri="{BB962C8B-B14F-4D97-AF65-F5344CB8AC3E}">
        <p14:creationId xmlns:p14="http://schemas.microsoft.com/office/powerpoint/2010/main" val="2332226640"/>
      </p:ext>
    </p:extLst>
  </p:cSld>
  <p:clrMapOvr>
    <a:masterClrMapping/>
  </p:clrMapOvr>
  <p:hf hdr="0" ftr="0" dt="0"/>
</p:sldLayout>
</file>

<file path=ppt/slideLayouts/slideLayout7.xml><?xml version="1.0" encoding="utf-8"?>
<p:sldLayout xmlns:a="http://schemas.openxmlformats.org/drawingml/2006/main" xmlns:r="http://schemas.openxmlformats.org/officeDocument/2006/relationships" xmlns:p="http://schemas.openxmlformats.org/presentationml/2006/main" type="obj">
  <p:cSld name="Title Content">
    <p:spTree>
      <p:nvGrpSpPr>
        <p:cNvPr id="1" name=""/>
        <p:cNvGrpSpPr/>
        <p:nvPr/>
      </p:nvGrpSpPr>
      <p:grpSpPr>
        <a:xfrm>
          <a:off x="0" y="0"/>
          <a:ext cx="0" cy="0"/>
          <a:chOff x="0" y="0"/>
          <a:chExt cx="0" cy="0"/>
        </a:xfrm>
      </p:grpSpPr>
      <p:sp>
        <p:nvSpPr>
          <p:cNvPr id="2" name="Title"/>
          <p:cNvSpPr>
            <a:spLocks noGrp="1"/>
          </p:cNvSpPr>
          <p:nvPr>
            <p:ph type="title" hasCustomPrompt="1"/>
          </p:nvPr>
        </p:nvSpPr>
        <p:spPr/>
        <p:txBody>
          <a:bodyPr/>
          <a:lstStyle>
            <a:lvl1pPr>
              <a:defRPr/>
            </a:lvl1pPr>
          </a:lstStyle>
          <a:p>
            <a:r>
              <a:rPr lang="en-US" dirty="0"/>
              <a:t>Slide Title</a:t>
            </a:r>
          </a:p>
        </p:txBody>
      </p:sp>
      <p:sp>
        <p:nvSpPr>
          <p:cNvPr id="3" name="Content Placeholder"/>
          <p:cNvSpPr>
            <a:spLocks noGrp="1"/>
          </p:cNvSpPr>
          <p:nvPr>
            <p:ph idx="1" hasCustomPrompt="1"/>
          </p:nvPr>
        </p:nvSpPr>
        <p:spPr/>
        <p:txBody>
          <a:bodyPr/>
          <a:lstStyle>
            <a:lvl1pPr>
              <a:spcAft>
                <a:spcPts val="600"/>
              </a:spcAft>
              <a:defRPr sz="1800">
                <a:solidFill>
                  <a:srgbClr val="000000"/>
                </a:solidFill>
              </a:defRPr>
            </a:lvl1pPr>
            <a:lvl2pPr>
              <a:spcAft>
                <a:spcPts val="600"/>
              </a:spcAft>
              <a:defRPr sz="1800" b="0">
                <a:solidFill>
                  <a:srgbClr val="000000"/>
                </a:solidFill>
              </a:defRPr>
            </a:lvl2pPr>
            <a:lvl3pPr>
              <a:spcAft>
                <a:spcPts val="600"/>
              </a:spcAft>
              <a:defRPr sz="1800" b="0">
                <a:solidFill>
                  <a:srgbClr val="000000"/>
                </a:solidFill>
              </a:defRPr>
            </a:lvl3pPr>
            <a:lvl4pPr marL="1028700" marR="0" indent="0" algn="l" defTabSz="685800" rtl="0" eaLnBrk="1" fontAlgn="auto" latinLnBrk="0" hangingPunct="1">
              <a:lnSpc>
                <a:spcPct val="90000"/>
              </a:lnSpc>
              <a:spcBef>
                <a:spcPts val="375"/>
              </a:spcBef>
              <a:spcAft>
                <a:spcPts val="0"/>
              </a:spcAft>
              <a:buClrTx/>
              <a:buSzPct val="100000"/>
              <a:buFont typeface="Arial" panose="020B0604020202020204" pitchFamily="34" charset="0"/>
              <a:buNone/>
              <a:tabLst/>
              <a:defRPr>
                <a:solidFill>
                  <a:srgbClr val="000000"/>
                </a:solidFill>
              </a:defRPr>
            </a:lvl4pPr>
          </a:lstStyle>
          <a:p>
            <a:pPr lvl="0"/>
            <a:r>
              <a:rPr lang="en-US" dirty="0"/>
              <a:t>First Level</a:t>
            </a:r>
          </a:p>
          <a:p>
            <a:pPr lvl="1"/>
            <a:r>
              <a:rPr lang="en-US" dirty="0"/>
              <a:t>Second level</a:t>
            </a:r>
          </a:p>
          <a:p>
            <a:pPr lvl="2"/>
            <a:r>
              <a:rPr lang="en-US" dirty="0"/>
              <a:t>Third level</a:t>
            </a:r>
          </a:p>
          <a:p>
            <a:pPr marL="1285875" marR="0" lvl="3" indent="-257175" algn="l" defTabSz="685800" rtl="0" eaLnBrk="1" fontAlgn="auto" latinLnBrk="0" hangingPunct="1">
              <a:lnSpc>
                <a:spcPct val="90000"/>
              </a:lnSpc>
              <a:spcBef>
                <a:spcPts val="375"/>
              </a:spcBef>
              <a:spcAft>
                <a:spcPts val="0"/>
              </a:spcAft>
              <a:buClrTx/>
              <a:buSzPct val="100000"/>
              <a:buFont typeface="Arial" panose="020B0604020202020204" pitchFamily="34" charset="0"/>
              <a:buChar char="•"/>
              <a:tabLst/>
              <a:defRPr/>
            </a:pPr>
            <a:r>
              <a:rPr lang="en-US" dirty="0"/>
              <a:t>Fourth Level</a:t>
            </a:r>
          </a:p>
          <a:p>
            <a:pPr lvl="3"/>
            <a:endParaRPr lang="en-US" dirty="0"/>
          </a:p>
        </p:txBody>
      </p:sp>
    </p:spTree>
    <p:custDataLst>
      <p:tags r:id="rId1"/>
    </p:custDataLst>
    <p:extLst>
      <p:ext uri="{BB962C8B-B14F-4D97-AF65-F5344CB8AC3E}">
        <p14:creationId xmlns:p14="http://schemas.microsoft.com/office/powerpoint/2010/main" val="220600045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 Id="rId9" Type="http://schemas.openxmlformats.org/officeDocument/2006/relationships/image" Target="../media/image1.JP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9">
            <a:lum/>
          </a:blip>
          <a:srcRect/>
          <a:stretch>
            <a:fillRect/>
          </a:stretch>
        </a:blipFill>
        <a:effectLst/>
      </p:bgPr>
    </p:bg>
    <p:spTree>
      <p:nvGrpSpPr>
        <p:cNvPr id="1" name=""/>
        <p:cNvGrpSpPr/>
        <p:nvPr/>
      </p:nvGrpSpPr>
      <p:grpSpPr>
        <a:xfrm>
          <a:off x="0" y="0"/>
          <a:ext cx="0" cy="0"/>
          <a:chOff x="0" y="0"/>
          <a:chExt cx="0" cy="0"/>
        </a:xfrm>
      </p:grpSpPr>
      <p:sp>
        <p:nvSpPr>
          <p:cNvPr id="2" name="Content Placeholder 1"/>
          <p:cNvSpPr>
            <a:spLocks noGrp="1"/>
          </p:cNvSpPr>
          <p:nvPr>
            <p:ph type="title"/>
          </p:nvPr>
        </p:nvSpPr>
        <p:spPr>
          <a:xfrm>
            <a:off x="457200" y="27709"/>
            <a:ext cx="8229600" cy="1039091"/>
          </a:xfrm>
          <a:prstGeom prst="rect">
            <a:avLst/>
          </a:prstGeom>
        </p:spPr>
        <p:txBody>
          <a:bodyPr vert="horz" lIns="91440" tIns="45720" rIns="91440" bIns="45720" rtlCol="0" anchor="ctr">
            <a:normAutofit/>
          </a:bodyPr>
          <a:lstStyle/>
          <a:p>
            <a:r>
              <a:rPr lang="en-US"/>
              <a:t>Click to edit Master title style</a:t>
            </a:r>
          </a:p>
        </p:txBody>
      </p:sp>
      <p:sp>
        <p:nvSpPr>
          <p:cNvPr id="3" name="Content Placeholder 2"/>
          <p:cNvSpPr>
            <a:spLocks noGrp="1"/>
          </p:cNvSpPr>
          <p:nvPr>
            <p:ph type="body" idx="1"/>
          </p:nvPr>
        </p:nvSpPr>
        <p:spPr>
          <a:xfrm>
            <a:off x="228600" y="1295400"/>
            <a:ext cx="8763000" cy="4830763"/>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1" name="Rectangle 5"/>
          <p:cNvSpPr>
            <a:spLocks noGrp="1" noChangeArrowheads="1"/>
          </p:cNvSpPr>
          <p:nvPr>
            <p:ph type="title"/>
          </p:nvPr>
        </p:nvSpPr>
        <p:spPr bwMode="auto">
          <a:xfrm>
            <a:off x="76200" y="38100"/>
            <a:ext cx="8915400" cy="1041569"/>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US" altLang="en-US" dirty="0"/>
              <a:t>Click to edit Master title style</a:t>
            </a:r>
          </a:p>
        </p:txBody>
      </p:sp>
    </p:spTree>
    <p:extLst>
      <p:ext uri="{BB962C8B-B14F-4D97-AF65-F5344CB8AC3E}">
        <p14:creationId xmlns:p14="http://schemas.microsoft.com/office/powerpoint/2010/main" val="232731984"/>
      </p:ext>
    </p:extLst>
  </p:cSld>
  <p:clrMap bg1="lt1" tx1="dk1" bg2="lt2" tx2="dk2" accent1="accent1" accent2="accent2" accent3="accent3" accent4="accent4" accent5="accent5" accent6="accent6" hlink="hlink" folHlink="folHlink"/>
  <p:sldLayoutIdLst>
    <p:sldLayoutId id="2147483759" r:id="rId1"/>
    <p:sldLayoutId id="2147483760" r:id="rId2"/>
    <p:sldLayoutId id="2147483761" r:id="rId3"/>
    <p:sldLayoutId id="2147483762" r:id="rId4"/>
    <p:sldLayoutId id="2147483763" r:id="rId5"/>
    <p:sldLayoutId id="2147483764" r:id="rId6"/>
    <p:sldLayoutId id="2147483765" r:id="rId7"/>
  </p:sldLayoutIdLst>
  <p:hf hdr="0" ftr="0" dt="0"/>
  <p:txStyles>
    <p:titleStyle>
      <a:lvl1pPr algn="ctr" defTabSz="914400" rtl="0" eaLnBrk="1" latinLnBrk="0" hangingPunct="1">
        <a:spcBef>
          <a:spcPct val="0"/>
        </a:spcBef>
        <a:buNone/>
        <a:defRPr sz="3600" kern="1200">
          <a:solidFill>
            <a:schemeClr val="tx1"/>
          </a:solidFill>
          <a:latin typeface="Arial" pitchFamily="34" charset="0"/>
          <a:ea typeface="+mj-ea"/>
          <a:cs typeface="Arial" pitchFamily="34" charset="0"/>
        </a:defRPr>
      </a:lvl1pPr>
    </p:titleStyle>
    <p:bodyStyle>
      <a:lvl1pPr marL="342900" indent="-342900" algn="l" defTabSz="914400" rtl="0" eaLnBrk="1" latinLnBrk="0" hangingPunct="1">
        <a:spcBef>
          <a:spcPct val="20000"/>
        </a:spcBef>
        <a:buClr>
          <a:srgbClr val="364162"/>
        </a:buClr>
        <a:buFont typeface="Arial" pitchFamily="34" charset="0"/>
        <a:buChar char="•"/>
        <a:defRPr sz="2600" kern="1200">
          <a:solidFill>
            <a:schemeClr val="tx1"/>
          </a:solidFill>
          <a:latin typeface="Arial" pitchFamily="34" charset="0"/>
          <a:ea typeface="Verdana" pitchFamily="34" charset="0"/>
          <a:cs typeface="Arial" pitchFamily="34" charset="0"/>
        </a:defRPr>
      </a:lvl1pPr>
      <a:lvl2pPr marL="742950" indent="-285750" algn="l" defTabSz="914400" rtl="0" eaLnBrk="1" latinLnBrk="0" hangingPunct="1">
        <a:spcBef>
          <a:spcPct val="20000"/>
        </a:spcBef>
        <a:buClr>
          <a:srgbClr val="364162"/>
        </a:buClr>
        <a:buFont typeface="Arial" pitchFamily="34" charset="0"/>
        <a:buChar char="–"/>
        <a:defRPr sz="2400" kern="1200">
          <a:solidFill>
            <a:schemeClr val="tx1"/>
          </a:solidFill>
          <a:latin typeface="Arial" pitchFamily="34" charset="0"/>
          <a:ea typeface="Verdana" pitchFamily="34" charset="0"/>
          <a:cs typeface="Arial" pitchFamily="34" charset="0"/>
        </a:defRPr>
      </a:lvl2pPr>
      <a:lvl3pPr marL="1143000" indent="-228600" algn="l" defTabSz="914400" rtl="0" eaLnBrk="1" latinLnBrk="0" hangingPunct="1">
        <a:spcBef>
          <a:spcPct val="20000"/>
        </a:spcBef>
        <a:buClr>
          <a:srgbClr val="364162"/>
        </a:buClr>
        <a:buFont typeface="Wingdings" pitchFamily="2" charset="2"/>
        <a:buChar char="§"/>
        <a:defRPr sz="2200" kern="1200">
          <a:solidFill>
            <a:schemeClr val="tx1"/>
          </a:solidFill>
          <a:latin typeface="Arial" pitchFamily="34" charset="0"/>
          <a:ea typeface="Verdana" pitchFamily="34" charset="0"/>
          <a:cs typeface="Arial" pitchFamily="34" charset="0"/>
        </a:defRPr>
      </a:lvl3pPr>
      <a:lvl4pPr marL="1600200" indent="-228600" algn="l" defTabSz="914400" rtl="0" eaLnBrk="1" latinLnBrk="0" hangingPunct="1">
        <a:spcBef>
          <a:spcPct val="20000"/>
        </a:spcBef>
        <a:buClr>
          <a:srgbClr val="364162"/>
        </a:buClr>
        <a:buFont typeface="Courier New" pitchFamily="49" charset="0"/>
        <a:buChar char="o"/>
        <a:defRPr sz="2000" kern="1200">
          <a:solidFill>
            <a:schemeClr val="tx1"/>
          </a:solidFill>
          <a:latin typeface="Arial" pitchFamily="34" charset="0"/>
          <a:ea typeface="Verdana" pitchFamily="34" charset="0"/>
          <a:cs typeface="Arial" pitchFamily="34" charset="0"/>
        </a:defRPr>
      </a:lvl4pPr>
      <a:lvl5pPr marL="2057400" indent="-228600" algn="l" defTabSz="914400" rtl="0" eaLnBrk="1" latinLnBrk="0" hangingPunct="1">
        <a:spcBef>
          <a:spcPct val="20000"/>
        </a:spcBef>
        <a:buClr>
          <a:srgbClr val="364162"/>
        </a:buClr>
        <a:buFont typeface="Arial" pitchFamily="34" charset="0"/>
        <a:buChar char="»"/>
        <a:defRPr sz="2000" kern="1200">
          <a:solidFill>
            <a:schemeClr val="tx1"/>
          </a:solidFill>
          <a:latin typeface="Arial" pitchFamily="34" charset="0"/>
          <a:ea typeface="Verdana" pitchFamily="34" charset="0"/>
          <a:cs typeface="Arial" pitchFamily="34" charset="0"/>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mailto:carlene.campbell@uwtsd.ac.uk" TargetMode="External"/><Relationship Id="rId2" Type="http://schemas.openxmlformats.org/officeDocument/2006/relationships/image" Target="../media/image10.png"/><Relationship Id="rId1" Type="http://schemas.openxmlformats.org/officeDocument/2006/relationships/slideLayout" Target="../slideLayouts/slideLayout6.xml"/><Relationship Id="rId4" Type="http://schemas.openxmlformats.org/officeDocument/2006/relationships/hyperlink" Target="https://www.knowledgewithprofit.com/" TargetMode="Externa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notesSlide" Target="../notesSlides/notesSlide18.xml"/><Relationship Id="rId2" Type="http://schemas.openxmlformats.org/officeDocument/2006/relationships/slideLayout" Target="../slideLayouts/slideLayout7.xml"/><Relationship Id="rId1" Type="http://schemas.openxmlformats.org/officeDocument/2006/relationships/tags" Target="../tags/tag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3.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76200" y="34093"/>
            <a:ext cx="8991600" cy="1650239"/>
          </a:xfrm>
        </p:spPr>
        <p:txBody>
          <a:bodyPr/>
          <a:lstStyle/>
          <a:p>
            <a:r>
              <a:rPr lang="en-US" dirty="0"/>
              <a:t>Security Technology: Intrusion Detection and Prevention Systems, and Other Security Tools</a:t>
            </a:r>
            <a:br>
              <a:rPr lang="en-US" dirty="0"/>
            </a:br>
            <a:br>
              <a:rPr lang="en-US" dirty="0"/>
            </a:br>
            <a:endParaRPr lang="en-US" dirty="0"/>
          </a:p>
        </p:txBody>
      </p:sp>
      <p:sp>
        <p:nvSpPr>
          <p:cNvPr id="6" name="Text Placeholder 5"/>
          <p:cNvSpPr>
            <a:spLocks noGrp="1"/>
          </p:cNvSpPr>
          <p:nvPr>
            <p:ph type="body" sz="quarter" idx="14"/>
          </p:nvPr>
        </p:nvSpPr>
        <p:spPr>
          <a:xfrm>
            <a:off x="2667000" y="2474488"/>
            <a:ext cx="3962400" cy="958520"/>
          </a:xfrm>
        </p:spPr>
        <p:txBody>
          <a:bodyPr/>
          <a:lstStyle/>
          <a:p>
            <a:pPr algn="ctr"/>
            <a:r>
              <a:rPr lang="en-US" sz="4000" b="1" dirty="0"/>
              <a:t>Lecture 7</a:t>
            </a:r>
          </a:p>
        </p:txBody>
      </p:sp>
      <p:grpSp>
        <p:nvGrpSpPr>
          <p:cNvPr id="9" name="Group 8"/>
          <p:cNvGrpSpPr/>
          <p:nvPr/>
        </p:nvGrpSpPr>
        <p:grpSpPr>
          <a:xfrm>
            <a:off x="228600" y="2057401"/>
            <a:ext cx="1828800" cy="2617924"/>
            <a:chOff x="152400" y="1828800"/>
            <a:chExt cx="1676400" cy="2354235"/>
          </a:xfrm>
        </p:grpSpPr>
        <p:pic>
          <p:nvPicPr>
            <p:cNvPr id="1026" name="Picture 2" descr="Book cover reads book name, title, edition number, and name of the author as follows: &quot;Information Security,&quot; &quot;Principles of Information Security,&quot; “Sixth Edition,&quot; and &quot;Michael E. Whitman&quot; and  &quot;Herbert J. Mattord.&quot; A photo on the cover page shows a screenshot with the close up view of digital codin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98867" y="1828800"/>
              <a:ext cx="1413497" cy="199442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3" name="TextBox 2"/>
            <p:cNvSpPr txBox="1"/>
            <p:nvPr/>
          </p:nvSpPr>
          <p:spPr>
            <a:xfrm>
              <a:off x="152400" y="3813703"/>
              <a:ext cx="1676400" cy="369332"/>
            </a:xfrm>
            <a:prstGeom prst="rect">
              <a:avLst/>
            </a:prstGeom>
            <a:noFill/>
          </p:spPr>
          <p:txBody>
            <a:bodyPr wrap="square" rtlCol="0">
              <a:spAutoFit/>
            </a:bodyPr>
            <a:lstStyle/>
            <a:p>
              <a:r>
                <a:rPr lang="en-GB" sz="1800" dirty="0"/>
                <a:t>Adapted Text</a:t>
              </a:r>
            </a:p>
          </p:txBody>
        </p:sp>
      </p:grpSp>
      <p:sp>
        <p:nvSpPr>
          <p:cNvPr id="8" name="Text Placeholder 1">
            <a:extLst>
              <a:ext uri="{FF2B5EF4-FFF2-40B4-BE49-F238E27FC236}">
                <a16:creationId xmlns:a16="http://schemas.microsoft.com/office/drawing/2014/main" id="{BF1E8C5D-FF65-30B5-C47E-F0C7505E0AD3}"/>
              </a:ext>
            </a:extLst>
          </p:cNvPr>
          <p:cNvSpPr txBox="1">
            <a:spLocks/>
          </p:cNvSpPr>
          <p:nvPr/>
        </p:nvSpPr>
        <p:spPr>
          <a:xfrm>
            <a:off x="2980688" y="4275217"/>
            <a:ext cx="5934711" cy="1191376"/>
          </a:xfrm>
          <a:prstGeom prst="rect">
            <a:avLst/>
          </a:prstGeom>
        </p:spPr>
        <p:txBody>
          <a:bodyPr vert="horz" lIns="91440" tIns="45720" rIns="91440" bIns="45720" rtlCol="0">
            <a:noAutofit/>
          </a:bodyPr>
          <a:lstStyle>
            <a:lvl1pPr marL="0" indent="0" algn="l" defTabSz="914400" rtl="0" eaLnBrk="1" latinLnBrk="0" hangingPunct="1">
              <a:spcBef>
                <a:spcPts val="0"/>
              </a:spcBef>
              <a:buClr>
                <a:srgbClr val="364162"/>
              </a:buClr>
              <a:buFont typeface="Arial" pitchFamily="34" charset="0"/>
              <a:buNone/>
              <a:defRPr sz="2800" kern="1200">
                <a:solidFill>
                  <a:schemeClr val="tx1"/>
                </a:solidFill>
                <a:latin typeface="Arial" pitchFamily="34" charset="0"/>
                <a:ea typeface="Verdana" pitchFamily="34" charset="0"/>
                <a:cs typeface="Arial" pitchFamily="34" charset="0"/>
              </a:defRPr>
            </a:lvl1pPr>
            <a:lvl2pPr marL="0" indent="0" algn="l" defTabSz="914400" rtl="0" eaLnBrk="1" latinLnBrk="0" hangingPunct="1">
              <a:spcBef>
                <a:spcPts val="0"/>
              </a:spcBef>
              <a:buClr>
                <a:srgbClr val="364162"/>
              </a:buClr>
              <a:buFont typeface="Arial" pitchFamily="34" charset="0"/>
              <a:buNone/>
              <a:defRPr sz="2400" kern="1200">
                <a:solidFill>
                  <a:schemeClr val="tx1"/>
                </a:solidFill>
                <a:latin typeface="Arial" pitchFamily="34" charset="0"/>
                <a:ea typeface="Verdana" pitchFamily="34" charset="0"/>
                <a:cs typeface="Arial" pitchFamily="34" charset="0"/>
              </a:defRPr>
            </a:lvl2pPr>
            <a:lvl3pPr marL="0" indent="0" algn="l" defTabSz="914400" rtl="0" eaLnBrk="1" latinLnBrk="0" hangingPunct="1">
              <a:spcBef>
                <a:spcPts val="0"/>
              </a:spcBef>
              <a:buClr>
                <a:srgbClr val="364162"/>
              </a:buClr>
              <a:buFont typeface="Wingdings" pitchFamily="2" charset="2"/>
              <a:buNone/>
              <a:defRPr sz="2200" kern="1200">
                <a:solidFill>
                  <a:schemeClr val="tx1"/>
                </a:solidFill>
                <a:latin typeface="Arial" pitchFamily="34" charset="0"/>
                <a:ea typeface="Verdana" pitchFamily="34" charset="0"/>
                <a:cs typeface="Arial" pitchFamily="34" charset="0"/>
              </a:defRPr>
            </a:lvl3pPr>
            <a:lvl4pPr marL="0" indent="0" algn="l" defTabSz="914400" rtl="0" eaLnBrk="1" latinLnBrk="0" hangingPunct="1">
              <a:spcBef>
                <a:spcPts val="0"/>
              </a:spcBef>
              <a:buClr>
                <a:srgbClr val="364162"/>
              </a:buClr>
              <a:buFont typeface="Courier New" pitchFamily="49" charset="0"/>
              <a:buNone/>
              <a:defRPr sz="2000" kern="1200">
                <a:solidFill>
                  <a:schemeClr val="tx1"/>
                </a:solidFill>
                <a:latin typeface="Arial" pitchFamily="34" charset="0"/>
                <a:ea typeface="Verdana" pitchFamily="34" charset="0"/>
                <a:cs typeface="Arial" pitchFamily="34" charset="0"/>
              </a:defRPr>
            </a:lvl4pPr>
            <a:lvl5pPr marL="0" indent="0" algn="l" defTabSz="914400" rtl="0" eaLnBrk="1" latinLnBrk="0" hangingPunct="1">
              <a:spcBef>
                <a:spcPts val="0"/>
              </a:spcBef>
              <a:buClr>
                <a:srgbClr val="364162"/>
              </a:buClr>
              <a:buFont typeface="Arial" pitchFamily="34" charset="0"/>
              <a:buNone/>
              <a:defRPr sz="2000" kern="1200">
                <a:solidFill>
                  <a:schemeClr val="tx1"/>
                </a:solidFill>
                <a:latin typeface="Arial" pitchFamily="34" charset="0"/>
                <a:ea typeface="Verdana" pitchFamily="34" charset="0"/>
                <a:cs typeface="Arial" pitchFamily="34" charset="0"/>
              </a:defRPr>
            </a:lvl5pPr>
            <a:lvl6pPr marL="0" indent="0" algn="l" defTabSz="914400" rtl="0" eaLnBrk="1" latinLnBrk="0" hangingPunct="1">
              <a:spcBef>
                <a:spcPts val="0"/>
              </a:spcBef>
              <a:buFont typeface="Arial" pitchFamily="34" charset="0"/>
              <a:buNone/>
              <a:defRPr sz="2000" kern="1200">
                <a:solidFill>
                  <a:schemeClr val="tx1"/>
                </a:solidFill>
                <a:latin typeface="+mn-lt"/>
                <a:ea typeface="+mn-ea"/>
                <a:cs typeface="+mn-cs"/>
              </a:defRPr>
            </a:lvl6pPr>
            <a:lvl7pPr marL="0" indent="0" algn="l" defTabSz="914400" rtl="0" eaLnBrk="1" latinLnBrk="0" hangingPunct="1">
              <a:spcBef>
                <a:spcPts val="0"/>
              </a:spcBef>
              <a:buFont typeface="Arial" pitchFamily="34" charset="0"/>
              <a:buNone/>
              <a:defRPr sz="2000" kern="1200">
                <a:solidFill>
                  <a:schemeClr val="tx1"/>
                </a:solidFill>
                <a:latin typeface="+mn-lt"/>
                <a:ea typeface="+mn-ea"/>
                <a:cs typeface="+mn-cs"/>
              </a:defRPr>
            </a:lvl7pPr>
            <a:lvl8pPr marL="0" indent="0" algn="l" defTabSz="914400" rtl="0" eaLnBrk="1" latinLnBrk="0" hangingPunct="1">
              <a:spcBef>
                <a:spcPts val="0"/>
              </a:spcBef>
              <a:buFont typeface="Arial" pitchFamily="34" charset="0"/>
              <a:buNone/>
              <a:defRPr sz="2000" kern="1200">
                <a:solidFill>
                  <a:schemeClr val="tx1"/>
                </a:solidFill>
                <a:latin typeface="+mn-lt"/>
                <a:ea typeface="+mn-ea"/>
                <a:cs typeface="+mn-cs"/>
              </a:defRPr>
            </a:lvl8pPr>
            <a:lvl9pPr marL="0" indent="0" algn="l" defTabSz="914400" rtl="0" eaLnBrk="1" latinLnBrk="0" hangingPunct="1">
              <a:spcBef>
                <a:spcPts val="0"/>
              </a:spcBef>
              <a:buFont typeface="Arial" pitchFamily="34" charset="0"/>
              <a:buNone/>
              <a:defRPr sz="2000" kern="1200">
                <a:solidFill>
                  <a:schemeClr val="tx1"/>
                </a:solidFill>
                <a:latin typeface="+mn-lt"/>
                <a:ea typeface="+mn-ea"/>
                <a:cs typeface="+mn-cs"/>
              </a:defRPr>
            </a:lvl9pPr>
          </a:lstStyle>
          <a:p>
            <a:pPr fontAlgn="auto">
              <a:spcAft>
                <a:spcPts val="0"/>
              </a:spcAft>
            </a:pPr>
            <a:r>
              <a:rPr lang="en-GB" sz="2000"/>
              <a:t>Lecturer: Assoc. Prof. Carlene Campbell</a:t>
            </a:r>
          </a:p>
          <a:p>
            <a:pPr fontAlgn="auto">
              <a:spcAft>
                <a:spcPts val="0"/>
              </a:spcAft>
            </a:pPr>
            <a:r>
              <a:rPr lang="en-GB" sz="2000"/>
              <a:t>Email: </a:t>
            </a:r>
            <a:r>
              <a:rPr lang="en-GB" sz="2000">
                <a:hlinkClick r:id="rId3"/>
              </a:rPr>
              <a:t>carlene.campbell@uwtsd.ac.uk</a:t>
            </a:r>
            <a:endParaRPr lang="en-GB" sz="2000"/>
          </a:p>
          <a:p>
            <a:pPr fontAlgn="auto">
              <a:spcAft>
                <a:spcPts val="0"/>
              </a:spcAft>
            </a:pPr>
            <a:r>
              <a:rPr lang="en-GB" sz="2000"/>
              <a:t>Website: </a:t>
            </a:r>
            <a:r>
              <a:rPr lang="en-GB" sz="2000">
                <a:hlinkClick r:id="rId4"/>
              </a:rPr>
              <a:t>https://www.knowledgewithprofit.com/</a:t>
            </a:r>
            <a:r>
              <a:rPr lang="en-GB" sz="2000"/>
              <a:t> </a:t>
            </a:r>
            <a:endParaRPr lang="en-GB" sz="2000" dirty="0"/>
          </a:p>
        </p:txBody>
      </p:sp>
    </p:spTree>
    <p:extLst>
      <p:ext uri="{BB962C8B-B14F-4D97-AF65-F5344CB8AC3E}">
        <p14:creationId xmlns:p14="http://schemas.microsoft.com/office/powerpoint/2010/main" val="366977607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Title 4"/>
          <p:cNvSpPr>
            <a:spLocks noGrp="1" noChangeArrowheads="1"/>
          </p:cNvSpPr>
          <p:nvPr>
            <p:ph type="title"/>
          </p:nvPr>
        </p:nvSpPr>
        <p:spPr/>
        <p:txBody>
          <a:bodyPr anchor="ctr"/>
          <a:lstStyle/>
          <a:p>
            <a:r>
              <a:rPr lang="en-US" altLang="en-US" dirty="0"/>
              <a:t>Learning Objectives</a:t>
            </a:r>
          </a:p>
        </p:txBody>
      </p:sp>
      <p:sp>
        <p:nvSpPr>
          <p:cNvPr id="10243" name="Content Placeholder 5"/>
          <p:cNvSpPr>
            <a:spLocks noGrp="1" noChangeArrowheads="1"/>
          </p:cNvSpPr>
          <p:nvPr>
            <p:ph idx="1"/>
          </p:nvPr>
        </p:nvSpPr>
        <p:spPr>
          <a:xfrm>
            <a:off x="190500" y="1066801"/>
            <a:ext cx="8763000" cy="4648200"/>
          </a:xfrm>
        </p:spPr>
        <p:txBody>
          <a:bodyPr/>
          <a:lstStyle/>
          <a:p>
            <a:pPr algn="just">
              <a:spcBef>
                <a:spcPts val="600"/>
              </a:spcBef>
            </a:pPr>
            <a:r>
              <a:rPr lang="en-US" altLang="en-US" dirty="0"/>
              <a:t>Upon completion of this material, you should be able to:</a:t>
            </a:r>
          </a:p>
          <a:p>
            <a:pPr lvl="1" algn="just">
              <a:spcBef>
                <a:spcPts val="600"/>
              </a:spcBef>
            </a:pPr>
            <a:r>
              <a:rPr lang="en-US" altLang="en-US" dirty="0"/>
              <a:t>Identify and describe the categories and models of intrusion detection and prevention systems</a:t>
            </a:r>
          </a:p>
          <a:p>
            <a:pPr lvl="1" algn="just">
              <a:spcBef>
                <a:spcPts val="600"/>
              </a:spcBef>
            </a:pPr>
            <a:r>
              <a:rPr lang="en-US" altLang="en-US" dirty="0"/>
              <a:t>Describe the detection approaches employed by modern intrusion detection and prevention systems</a:t>
            </a:r>
          </a:p>
          <a:p>
            <a:pPr lvl="1" algn="just">
              <a:spcBef>
                <a:spcPts val="600"/>
              </a:spcBef>
            </a:pPr>
            <a:r>
              <a:rPr lang="en-US" altLang="en-US" dirty="0"/>
              <a:t>Define and describe honeypots, </a:t>
            </a:r>
            <a:r>
              <a:rPr lang="en-US" altLang="en-US" dirty="0" err="1"/>
              <a:t>honeynets</a:t>
            </a:r>
            <a:r>
              <a:rPr lang="en-US" altLang="en-US" dirty="0"/>
              <a:t>, and padded cell systems</a:t>
            </a:r>
          </a:p>
          <a:p>
            <a:pPr lvl="1" algn="just">
              <a:spcBef>
                <a:spcPts val="600"/>
              </a:spcBef>
            </a:pPr>
            <a:r>
              <a:rPr lang="en-US" altLang="en-US" dirty="0"/>
              <a:t>List and define the major categories of scanning and analysis tools, and describe the specific tools used within each category</a:t>
            </a:r>
          </a:p>
        </p:txBody>
      </p:sp>
    </p:spTree>
    <p:extLst>
      <p:ext uri="{BB962C8B-B14F-4D97-AF65-F5344CB8AC3E}">
        <p14:creationId xmlns:p14="http://schemas.microsoft.com/office/powerpoint/2010/main" val="276942447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1"/>
          <p:cNvSpPr>
            <a:spLocks noGrp="1"/>
          </p:cNvSpPr>
          <p:nvPr>
            <p:ph type="title"/>
          </p:nvPr>
        </p:nvSpPr>
        <p:spPr/>
        <p:txBody>
          <a:bodyPr anchor="ctr"/>
          <a:lstStyle/>
          <a:p>
            <a:r>
              <a:rPr lang="en-US" altLang="en-US" dirty="0"/>
              <a:t>Introduction</a:t>
            </a:r>
          </a:p>
        </p:txBody>
      </p:sp>
      <p:sp>
        <p:nvSpPr>
          <p:cNvPr id="11267" name="Content Placeholder 2"/>
          <p:cNvSpPr>
            <a:spLocks noGrp="1"/>
          </p:cNvSpPr>
          <p:nvPr>
            <p:ph idx="1"/>
          </p:nvPr>
        </p:nvSpPr>
        <p:spPr>
          <a:xfrm>
            <a:off x="365124" y="1371600"/>
            <a:ext cx="8474076" cy="4724400"/>
          </a:xfrm>
        </p:spPr>
        <p:txBody>
          <a:bodyPr>
            <a:normAutofit/>
          </a:bodyPr>
          <a:lstStyle/>
          <a:p>
            <a:pPr>
              <a:spcBef>
                <a:spcPts val="600"/>
              </a:spcBef>
            </a:pPr>
            <a:r>
              <a:rPr lang="en-US" altLang="en-US" dirty="0"/>
              <a:t>Protection of organizations assets relies</a:t>
            </a:r>
            <a:r>
              <a:rPr lang="en-US" dirty="0"/>
              <a:t> at least</a:t>
            </a:r>
            <a:r>
              <a:rPr lang="en-US" altLang="en-US" dirty="0"/>
              <a:t> as much on managerial controls as on technical safeguards.</a:t>
            </a:r>
          </a:p>
          <a:p>
            <a:pPr>
              <a:spcBef>
                <a:spcPts val="600"/>
              </a:spcBef>
            </a:pPr>
            <a:r>
              <a:rPr lang="en-US" altLang="en-US" dirty="0"/>
              <a:t>Properly implemented technical solutions guided by policy are essential to an information security program.</a:t>
            </a:r>
          </a:p>
          <a:p>
            <a:pPr>
              <a:spcBef>
                <a:spcPts val="600"/>
              </a:spcBef>
            </a:pPr>
            <a:r>
              <a:rPr lang="en-US" altLang="en-US" dirty="0"/>
              <a:t>Advanced technologies can be used to enhance the security of information assets.</a:t>
            </a:r>
          </a:p>
        </p:txBody>
      </p:sp>
    </p:spTree>
    <p:extLst>
      <p:ext uri="{BB962C8B-B14F-4D97-AF65-F5344CB8AC3E}">
        <p14:creationId xmlns:p14="http://schemas.microsoft.com/office/powerpoint/2010/main" val="13854145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126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1267">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1267">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267"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4"/>
          <p:cNvSpPr>
            <a:spLocks noGrp="1" noChangeArrowheads="1"/>
          </p:cNvSpPr>
          <p:nvPr>
            <p:ph type="title"/>
          </p:nvPr>
        </p:nvSpPr>
        <p:spPr/>
        <p:txBody>
          <a:bodyPr anchor="ctr">
            <a:noAutofit/>
          </a:bodyPr>
          <a:lstStyle/>
          <a:p>
            <a:r>
              <a:rPr lang="en-US" altLang="en-US" dirty="0"/>
              <a:t>Intrusion Detection and Prevention Systems (1 of 2)</a:t>
            </a:r>
          </a:p>
        </p:txBody>
      </p:sp>
      <p:sp>
        <p:nvSpPr>
          <p:cNvPr id="12291" name="Content Placeholder 5"/>
          <p:cNvSpPr>
            <a:spLocks noGrp="1" noChangeArrowheads="1"/>
          </p:cNvSpPr>
          <p:nvPr>
            <p:ph idx="1"/>
          </p:nvPr>
        </p:nvSpPr>
        <p:spPr>
          <a:xfrm>
            <a:off x="228600" y="1295401"/>
            <a:ext cx="8763000" cy="4419600"/>
          </a:xfrm>
        </p:spPr>
        <p:txBody>
          <a:bodyPr>
            <a:normAutofit/>
          </a:bodyPr>
          <a:lstStyle/>
          <a:p>
            <a:pPr algn="just">
              <a:spcBef>
                <a:spcPts val="600"/>
              </a:spcBef>
            </a:pPr>
            <a:r>
              <a:rPr lang="en-US" altLang="en-US" dirty="0"/>
              <a:t>An intrusion occurs when an attacker attempts to gain entry into or disrupt the normal operations of an organization’s information systems.</a:t>
            </a:r>
          </a:p>
          <a:p>
            <a:pPr algn="just">
              <a:spcBef>
                <a:spcPts val="600"/>
              </a:spcBef>
            </a:pPr>
            <a:r>
              <a:rPr lang="en-US" altLang="en-US" dirty="0"/>
              <a:t>Intrusion prevention consists of activities that deter an intrusion.</a:t>
            </a:r>
          </a:p>
          <a:p>
            <a:pPr algn="just">
              <a:spcBef>
                <a:spcPts val="600"/>
              </a:spcBef>
            </a:pPr>
            <a:r>
              <a:rPr lang="en-US" altLang="en-US" dirty="0"/>
              <a:t>Intrusion detection consists of procedures and systems that identify system intrusions.</a:t>
            </a:r>
          </a:p>
          <a:p>
            <a:pPr algn="just">
              <a:spcBef>
                <a:spcPts val="600"/>
              </a:spcBef>
            </a:pPr>
            <a:r>
              <a:rPr lang="en-US" altLang="en-US" dirty="0"/>
              <a:t>Intrusion reaction encompasses actions an organization undertakes when intrusion event is detected.</a:t>
            </a:r>
          </a:p>
        </p:txBody>
      </p:sp>
    </p:spTree>
    <p:extLst>
      <p:ext uri="{BB962C8B-B14F-4D97-AF65-F5344CB8AC3E}">
        <p14:creationId xmlns:p14="http://schemas.microsoft.com/office/powerpoint/2010/main" val="29005240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229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2291">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2291">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2291">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291"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2"/>
          <p:cNvSpPr>
            <a:spLocks noGrp="1" noChangeArrowheads="1"/>
          </p:cNvSpPr>
          <p:nvPr>
            <p:ph type="title"/>
          </p:nvPr>
        </p:nvSpPr>
        <p:spPr/>
        <p:txBody>
          <a:bodyPr anchor="ctr">
            <a:noAutofit/>
          </a:bodyPr>
          <a:lstStyle/>
          <a:p>
            <a:r>
              <a:rPr lang="en-US" altLang="en-US" dirty="0"/>
              <a:t>Intrusion Detection and Prevention Systems (2 of 2)</a:t>
            </a:r>
          </a:p>
        </p:txBody>
      </p:sp>
      <p:sp>
        <p:nvSpPr>
          <p:cNvPr id="13315" name="Content Placeholder 3"/>
          <p:cNvSpPr>
            <a:spLocks noGrp="1" noChangeArrowheads="1"/>
          </p:cNvSpPr>
          <p:nvPr>
            <p:ph idx="1"/>
          </p:nvPr>
        </p:nvSpPr>
        <p:spPr>
          <a:xfrm>
            <a:off x="152400" y="1295400"/>
            <a:ext cx="8839200" cy="4648200"/>
          </a:xfrm>
        </p:spPr>
        <p:txBody>
          <a:bodyPr>
            <a:noAutofit/>
          </a:bodyPr>
          <a:lstStyle/>
          <a:p>
            <a:pPr>
              <a:spcBef>
                <a:spcPts val="600"/>
              </a:spcBef>
            </a:pPr>
            <a:r>
              <a:rPr lang="en-US" altLang="en-US" dirty="0"/>
              <a:t>Intrusion correction activities complete restoration of operations to a normal state and seek to identify source and method of intrusion.</a:t>
            </a:r>
          </a:p>
          <a:p>
            <a:pPr>
              <a:spcBef>
                <a:spcPts val="600"/>
              </a:spcBef>
            </a:pPr>
            <a:r>
              <a:rPr lang="en-US" altLang="en-US" dirty="0"/>
              <a:t>Intrusion detection systems detect a violation of its configuration and activate alarm.</a:t>
            </a:r>
          </a:p>
          <a:p>
            <a:pPr>
              <a:spcBef>
                <a:spcPts val="600"/>
              </a:spcBef>
            </a:pPr>
            <a:r>
              <a:rPr lang="en-US" altLang="en-US" dirty="0"/>
              <a:t>Many IDPSs enable administrators to configure systems to notify them directly of trouble via e-mail or pagers.</a:t>
            </a:r>
          </a:p>
          <a:p>
            <a:pPr>
              <a:spcBef>
                <a:spcPts val="600"/>
              </a:spcBef>
            </a:pPr>
            <a:r>
              <a:rPr lang="en-US" altLang="en-US" dirty="0"/>
              <a:t>Systems can also be configured to notify an external security service organization of a “break-in.” </a:t>
            </a:r>
          </a:p>
        </p:txBody>
      </p:sp>
    </p:spTree>
    <p:extLst>
      <p:ext uri="{BB962C8B-B14F-4D97-AF65-F5344CB8AC3E}">
        <p14:creationId xmlns:p14="http://schemas.microsoft.com/office/powerpoint/2010/main" val="8900494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331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331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331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3315">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315"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Title 4"/>
          <p:cNvSpPr>
            <a:spLocks noGrp="1" noChangeArrowheads="1"/>
          </p:cNvSpPr>
          <p:nvPr>
            <p:ph type="title"/>
          </p:nvPr>
        </p:nvSpPr>
        <p:spPr/>
        <p:txBody>
          <a:bodyPr anchor="ctr"/>
          <a:lstStyle/>
          <a:p>
            <a:r>
              <a:rPr lang="en-US" altLang="en-US" dirty="0"/>
              <a:t>IDPS Terminology (1 of 2)</a:t>
            </a:r>
          </a:p>
        </p:txBody>
      </p:sp>
      <p:sp>
        <p:nvSpPr>
          <p:cNvPr id="14339" name="Content Placeholder 5"/>
          <p:cNvSpPr>
            <a:spLocks noGrp="1" noChangeArrowheads="1"/>
          </p:cNvSpPr>
          <p:nvPr>
            <p:ph idx="1"/>
          </p:nvPr>
        </p:nvSpPr>
        <p:spPr>
          <a:xfrm>
            <a:off x="45720" y="914400"/>
            <a:ext cx="5502275" cy="4495800"/>
          </a:xfrm>
        </p:spPr>
        <p:txBody>
          <a:bodyPr>
            <a:normAutofit fontScale="92500" lnSpcReduction="10000"/>
          </a:bodyPr>
          <a:lstStyle/>
          <a:p>
            <a:pPr>
              <a:lnSpc>
                <a:spcPct val="110000"/>
              </a:lnSpc>
              <a:spcBef>
                <a:spcPts val="600"/>
              </a:spcBef>
            </a:pPr>
            <a:r>
              <a:rPr lang="en-US" altLang="en-US" sz="2800" dirty="0"/>
              <a:t>Alarm clustering and compaction</a:t>
            </a:r>
          </a:p>
          <a:p>
            <a:pPr>
              <a:lnSpc>
                <a:spcPct val="110000"/>
              </a:lnSpc>
              <a:spcBef>
                <a:spcPts val="600"/>
              </a:spcBef>
            </a:pPr>
            <a:r>
              <a:rPr lang="en-US" altLang="en-US" sz="2800" dirty="0"/>
              <a:t>Alarm filtering</a:t>
            </a:r>
          </a:p>
          <a:p>
            <a:pPr>
              <a:lnSpc>
                <a:spcPct val="110000"/>
              </a:lnSpc>
              <a:spcBef>
                <a:spcPts val="600"/>
              </a:spcBef>
            </a:pPr>
            <a:r>
              <a:rPr lang="en-US" altLang="en-US" sz="2800" dirty="0"/>
              <a:t>Alert/alarm</a:t>
            </a:r>
          </a:p>
          <a:p>
            <a:pPr>
              <a:lnSpc>
                <a:spcPct val="110000"/>
              </a:lnSpc>
              <a:spcBef>
                <a:spcPts val="600"/>
              </a:spcBef>
            </a:pPr>
            <a:r>
              <a:rPr lang="en-US" altLang="en-US" sz="2800" dirty="0"/>
              <a:t>Confidence value</a:t>
            </a:r>
          </a:p>
          <a:p>
            <a:pPr>
              <a:lnSpc>
                <a:spcPct val="110000"/>
              </a:lnSpc>
              <a:spcBef>
                <a:spcPts val="600"/>
              </a:spcBef>
            </a:pPr>
            <a:r>
              <a:rPr lang="en-US" altLang="en-US" sz="2800" dirty="0"/>
              <a:t>Evasion</a:t>
            </a:r>
          </a:p>
          <a:p>
            <a:pPr>
              <a:lnSpc>
                <a:spcPct val="110000"/>
              </a:lnSpc>
              <a:spcBef>
                <a:spcPts val="600"/>
              </a:spcBef>
            </a:pPr>
            <a:r>
              <a:rPr lang="en-US" altLang="en-US" sz="2800" dirty="0"/>
              <a:t>False attack stimulus </a:t>
            </a:r>
          </a:p>
          <a:p>
            <a:pPr>
              <a:lnSpc>
                <a:spcPct val="110000"/>
              </a:lnSpc>
              <a:spcBef>
                <a:spcPts val="600"/>
              </a:spcBef>
            </a:pPr>
            <a:r>
              <a:rPr lang="en-US" altLang="en-US" sz="2800" dirty="0"/>
              <a:t>False negative </a:t>
            </a:r>
          </a:p>
          <a:p>
            <a:pPr>
              <a:lnSpc>
                <a:spcPct val="110000"/>
              </a:lnSpc>
              <a:spcBef>
                <a:spcPts val="600"/>
              </a:spcBef>
            </a:pPr>
            <a:r>
              <a:rPr lang="en-US" altLang="en-US" sz="2800" dirty="0"/>
              <a:t>False positive</a:t>
            </a:r>
          </a:p>
          <a:p>
            <a:pPr>
              <a:lnSpc>
                <a:spcPct val="110000"/>
              </a:lnSpc>
              <a:spcBef>
                <a:spcPts val="600"/>
              </a:spcBef>
            </a:pPr>
            <a:r>
              <a:rPr lang="en-US" altLang="en-US" sz="2800" dirty="0"/>
              <a:t>Noise </a:t>
            </a:r>
          </a:p>
        </p:txBody>
      </p:sp>
      <p:sp>
        <p:nvSpPr>
          <p:cNvPr id="4" name="Content Placeholder 5"/>
          <p:cNvSpPr txBox="1">
            <a:spLocks noChangeArrowheads="1"/>
          </p:cNvSpPr>
          <p:nvPr/>
        </p:nvSpPr>
        <p:spPr>
          <a:xfrm>
            <a:off x="4724400" y="2019300"/>
            <a:ext cx="3978275" cy="2438400"/>
          </a:xfrm>
          <a:prstGeom prst="rect">
            <a:avLst/>
          </a:prstGeom>
        </p:spPr>
        <p:txBody>
          <a:bodyPr vert="horz" lIns="91440" tIns="45720" rIns="91440" bIns="45720" rtlCol="0">
            <a:normAutofit/>
          </a:bodyPr>
          <a:lstStyle>
            <a:lvl1pPr marL="457200" indent="-457200" algn="l" defTabSz="914400" rtl="0" eaLnBrk="1" latinLnBrk="0" hangingPunct="1">
              <a:spcBef>
                <a:spcPct val="20000"/>
              </a:spcBef>
              <a:buClr>
                <a:srgbClr val="364162"/>
              </a:buClr>
              <a:buSzPct val="100000"/>
              <a:buFont typeface="Arial" panose="020B0604020202020204" pitchFamily="34" charset="0"/>
              <a:buChar char="•"/>
              <a:defRPr sz="2600" kern="1200">
                <a:solidFill>
                  <a:schemeClr val="tx1"/>
                </a:solidFill>
                <a:latin typeface="Arial" pitchFamily="34" charset="0"/>
                <a:ea typeface="Verdana" pitchFamily="34" charset="0"/>
                <a:cs typeface="Arial" pitchFamily="34" charset="0"/>
              </a:defRPr>
            </a:lvl1pPr>
            <a:lvl2pPr marL="742950" indent="-285750" algn="l" defTabSz="914400" rtl="0" eaLnBrk="1" latinLnBrk="0" hangingPunct="1">
              <a:spcBef>
                <a:spcPct val="20000"/>
              </a:spcBef>
              <a:buClr>
                <a:srgbClr val="364162"/>
              </a:buClr>
              <a:buFont typeface="Arial" pitchFamily="34" charset="0"/>
              <a:buChar char="–"/>
              <a:defRPr sz="2400" kern="1200">
                <a:solidFill>
                  <a:schemeClr val="tx1"/>
                </a:solidFill>
                <a:latin typeface="Arial" pitchFamily="34" charset="0"/>
                <a:ea typeface="Verdana" pitchFamily="34" charset="0"/>
                <a:cs typeface="Arial" pitchFamily="34" charset="0"/>
              </a:defRPr>
            </a:lvl2pPr>
            <a:lvl3pPr marL="1143000" indent="-228600" algn="l" defTabSz="914400" rtl="0" eaLnBrk="1" latinLnBrk="0" hangingPunct="1">
              <a:spcBef>
                <a:spcPct val="20000"/>
              </a:spcBef>
              <a:buClr>
                <a:srgbClr val="364162"/>
              </a:buClr>
              <a:buFont typeface="Wingdings" pitchFamily="2" charset="2"/>
              <a:buChar char="§"/>
              <a:defRPr sz="2200" kern="1200">
                <a:solidFill>
                  <a:schemeClr val="tx1"/>
                </a:solidFill>
                <a:latin typeface="Arial" pitchFamily="34" charset="0"/>
                <a:ea typeface="Verdana" pitchFamily="34" charset="0"/>
                <a:cs typeface="Arial" pitchFamily="34" charset="0"/>
              </a:defRPr>
            </a:lvl3pPr>
            <a:lvl4pPr marL="1600200" indent="-228600" algn="l" defTabSz="914400" rtl="0" eaLnBrk="1" latinLnBrk="0" hangingPunct="1">
              <a:spcBef>
                <a:spcPct val="20000"/>
              </a:spcBef>
              <a:buClr>
                <a:srgbClr val="364162"/>
              </a:buClr>
              <a:buFont typeface="Courier New" pitchFamily="49" charset="0"/>
              <a:buChar char="o"/>
              <a:defRPr sz="2000" kern="1200">
                <a:solidFill>
                  <a:schemeClr val="tx1"/>
                </a:solidFill>
                <a:latin typeface="Arial" pitchFamily="34" charset="0"/>
                <a:ea typeface="Verdana" pitchFamily="34" charset="0"/>
                <a:cs typeface="Arial" pitchFamily="34" charset="0"/>
              </a:defRPr>
            </a:lvl4pPr>
            <a:lvl5pPr marL="2057400" indent="-228600" algn="l" defTabSz="914400" rtl="0" eaLnBrk="1" latinLnBrk="0" hangingPunct="1">
              <a:spcBef>
                <a:spcPct val="20000"/>
              </a:spcBef>
              <a:buClr>
                <a:srgbClr val="364162"/>
              </a:buClr>
              <a:buFont typeface="Arial" pitchFamily="34" charset="0"/>
              <a:buChar char="»"/>
              <a:defRPr sz="2000" kern="1200">
                <a:solidFill>
                  <a:schemeClr val="tx1"/>
                </a:solidFill>
                <a:latin typeface="Arial" pitchFamily="34" charset="0"/>
                <a:ea typeface="Verdana" pitchFamily="34" charset="0"/>
                <a:cs typeface="Arial" pitchFamily="34" charset="0"/>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fontAlgn="auto">
              <a:spcBef>
                <a:spcPts val="600"/>
              </a:spcBef>
              <a:spcAft>
                <a:spcPts val="0"/>
              </a:spcAft>
            </a:pPr>
            <a:r>
              <a:rPr lang="en-US" altLang="en-US" dirty="0"/>
              <a:t>Site policy</a:t>
            </a:r>
          </a:p>
          <a:p>
            <a:pPr fontAlgn="auto">
              <a:spcBef>
                <a:spcPts val="600"/>
              </a:spcBef>
              <a:spcAft>
                <a:spcPts val="0"/>
              </a:spcAft>
            </a:pPr>
            <a:r>
              <a:rPr lang="en-US" altLang="en-US" dirty="0"/>
              <a:t>Site policy awareness</a:t>
            </a:r>
          </a:p>
          <a:p>
            <a:pPr fontAlgn="auto">
              <a:spcBef>
                <a:spcPts val="600"/>
              </a:spcBef>
              <a:spcAft>
                <a:spcPts val="0"/>
              </a:spcAft>
            </a:pPr>
            <a:r>
              <a:rPr lang="en-US" altLang="en-US" dirty="0"/>
              <a:t>True attack stimulus</a:t>
            </a:r>
          </a:p>
          <a:p>
            <a:pPr fontAlgn="auto">
              <a:spcBef>
                <a:spcPts val="600"/>
              </a:spcBef>
              <a:spcAft>
                <a:spcPts val="0"/>
              </a:spcAft>
            </a:pPr>
            <a:r>
              <a:rPr lang="en-US" altLang="en-US" dirty="0"/>
              <a:t>Tuning</a:t>
            </a:r>
          </a:p>
        </p:txBody>
      </p:sp>
    </p:spTree>
    <p:extLst>
      <p:ext uri="{BB962C8B-B14F-4D97-AF65-F5344CB8AC3E}">
        <p14:creationId xmlns:p14="http://schemas.microsoft.com/office/powerpoint/2010/main" val="6879421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433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4339">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4339">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4339">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4339">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4339">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14339">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14339">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14339">
                                            <p:txEl>
                                              <p:pRg st="8" end="8"/>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339" grpId="0" build="p"/>
      <p:bldP spid="4"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itle 4"/>
          <p:cNvSpPr>
            <a:spLocks noGrp="1" noChangeArrowheads="1"/>
          </p:cNvSpPr>
          <p:nvPr>
            <p:ph type="title"/>
          </p:nvPr>
        </p:nvSpPr>
        <p:spPr>
          <a:xfrm>
            <a:off x="45720" y="27709"/>
            <a:ext cx="9052560" cy="658091"/>
          </a:xfrm>
        </p:spPr>
        <p:txBody>
          <a:bodyPr anchor="ctr"/>
          <a:lstStyle/>
          <a:p>
            <a:r>
              <a:rPr lang="en-US" altLang="en-US" dirty="0"/>
              <a:t>Why Use an IDPS?</a:t>
            </a:r>
          </a:p>
        </p:txBody>
      </p:sp>
      <p:sp>
        <p:nvSpPr>
          <p:cNvPr id="15363" name="Content Placeholder 5"/>
          <p:cNvSpPr>
            <a:spLocks noGrp="1" noChangeArrowheads="1"/>
          </p:cNvSpPr>
          <p:nvPr>
            <p:ph idx="1"/>
          </p:nvPr>
        </p:nvSpPr>
        <p:spPr>
          <a:xfrm>
            <a:off x="258762" y="914400"/>
            <a:ext cx="8626476" cy="4876800"/>
          </a:xfrm>
        </p:spPr>
        <p:txBody>
          <a:bodyPr>
            <a:normAutofit fontScale="92500" lnSpcReduction="10000"/>
          </a:bodyPr>
          <a:lstStyle/>
          <a:p>
            <a:pPr>
              <a:lnSpc>
                <a:spcPct val="110000"/>
              </a:lnSpc>
              <a:spcBef>
                <a:spcPts val="600"/>
              </a:spcBef>
            </a:pPr>
            <a:r>
              <a:rPr lang="en-US" altLang="en-US" sz="2800" dirty="0"/>
              <a:t>Intrusion detection:</a:t>
            </a:r>
          </a:p>
          <a:p>
            <a:pPr lvl="1">
              <a:lnSpc>
                <a:spcPct val="110000"/>
              </a:lnSpc>
              <a:spcBef>
                <a:spcPts val="600"/>
              </a:spcBef>
            </a:pPr>
            <a:r>
              <a:rPr lang="en-US" altLang="en-US" sz="2600" dirty="0"/>
              <a:t>Primary purpose to identify and report an intrusion</a:t>
            </a:r>
          </a:p>
          <a:p>
            <a:pPr lvl="1">
              <a:lnSpc>
                <a:spcPct val="110000"/>
              </a:lnSpc>
              <a:spcBef>
                <a:spcPts val="600"/>
              </a:spcBef>
            </a:pPr>
            <a:r>
              <a:rPr lang="en-US" altLang="en-US" sz="2600" dirty="0"/>
              <a:t>Can quickly contain an attack and prevent/mitigate the loss or damage</a:t>
            </a:r>
          </a:p>
          <a:p>
            <a:pPr lvl="1">
              <a:lnSpc>
                <a:spcPct val="110000"/>
              </a:lnSpc>
              <a:spcBef>
                <a:spcPts val="600"/>
              </a:spcBef>
            </a:pPr>
            <a:r>
              <a:rPr lang="en-US" altLang="en-US" sz="2600" dirty="0"/>
              <a:t>Detect and deal with preambles to attacks</a:t>
            </a:r>
          </a:p>
          <a:p>
            <a:pPr>
              <a:lnSpc>
                <a:spcPct val="110000"/>
              </a:lnSpc>
              <a:spcBef>
                <a:spcPts val="600"/>
              </a:spcBef>
            </a:pPr>
            <a:r>
              <a:rPr lang="en-US" altLang="en-US" sz="2800" dirty="0"/>
              <a:t>Data collection allows the organization to examine what happened after an intrusion and why.</a:t>
            </a:r>
          </a:p>
          <a:p>
            <a:pPr>
              <a:lnSpc>
                <a:spcPct val="110000"/>
              </a:lnSpc>
              <a:spcBef>
                <a:spcPts val="600"/>
              </a:spcBef>
            </a:pPr>
            <a:r>
              <a:rPr lang="en-US" altLang="en-US" sz="2800" dirty="0"/>
              <a:t>Serves as a deterrent by increasing the fear of detection.</a:t>
            </a:r>
          </a:p>
          <a:p>
            <a:pPr>
              <a:lnSpc>
                <a:spcPct val="110000"/>
              </a:lnSpc>
              <a:spcBef>
                <a:spcPts val="600"/>
              </a:spcBef>
            </a:pPr>
            <a:r>
              <a:rPr lang="en-US" altLang="en-US" sz="2800" dirty="0"/>
              <a:t>Can help management with quality assurance and continuous improvement.</a:t>
            </a:r>
          </a:p>
        </p:txBody>
      </p:sp>
    </p:spTree>
    <p:extLst>
      <p:ext uri="{BB962C8B-B14F-4D97-AF65-F5344CB8AC3E}">
        <p14:creationId xmlns:p14="http://schemas.microsoft.com/office/powerpoint/2010/main" val="42015952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536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536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536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536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536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1536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1536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Title 2"/>
          <p:cNvSpPr>
            <a:spLocks noGrp="1" noChangeArrowheads="1"/>
          </p:cNvSpPr>
          <p:nvPr>
            <p:ph type="title"/>
          </p:nvPr>
        </p:nvSpPr>
        <p:spPr>
          <a:xfrm>
            <a:off x="45720" y="27709"/>
            <a:ext cx="9052560" cy="581891"/>
          </a:xfrm>
        </p:spPr>
        <p:txBody>
          <a:bodyPr anchor="ctr">
            <a:normAutofit fontScale="90000"/>
          </a:bodyPr>
          <a:lstStyle/>
          <a:p>
            <a:r>
              <a:rPr lang="en-US" altLang="en-US" dirty="0"/>
              <a:t>Types of IDPSs</a:t>
            </a:r>
          </a:p>
        </p:txBody>
      </p:sp>
      <p:sp>
        <p:nvSpPr>
          <p:cNvPr id="16387" name="Content Placeholder 3"/>
          <p:cNvSpPr>
            <a:spLocks noGrp="1" noChangeArrowheads="1"/>
          </p:cNvSpPr>
          <p:nvPr>
            <p:ph idx="1"/>
          </p:nvPr>
        </p:nvSpPr>
        <p:spPr>
          <a:xfrm>
            <a:off x="258762" y="838200"/>
            <a:ext cx="8626476" cy="4724400"/>
          </a:xfrm>
        </p:spPr>
        <p:txBody>
          <a:bodyPr>
            <a:normAutofit/>
          </a:bodyPr>
          <a:lstStyle/>
          <a:p>
            <a:pPr>
              <a:spcBef>
                <a:spcPts val="600"/>
              </a:spcBef>
            </a:pPr>
            <a:r>
              <a:rPr lang="en-US" altLang="en-US" dirty="0"/>
              <a:t>IDPSs operate as network-based or host-based systems.</a:t>
            </a:r>
          </a:p>
          <a:p>
            <a:pPr>
              <a:spcBef>
                <a:spcPts val="600"/>
              </a:spcBef>
            </a:pPr>
            <a:r>
              <a:rPr lang="en-US" dirty="0"/>
              <a:t>Host-based IDPS (HIDPS) protects a server or host’s information assets, usually by monitoring the files stored on the system or by monitoring the actions of connected users.</a:t>
            </a:r>
          </a:p>
          <a:p>
            <a:pPr>
              <a:spcBef>
                <a:spcPts val="600"/>
              </a:spcBef>
            </a:pPr>
            <a:r>
              <a:rPr lang="en-US" altLang="en-US" dirty="0"/>
              <a:t>Network-based IDPS is focused on protecting network information assets.</a:t>
            </a:r>
          </a:p>
          <a:p>
            <a:pPr lvl="1">
              <a:spcBef>
                <a:spcPts val="600"/>
              </a:spcBef>
            </a:pPr>
            <a:r>
              <a:rPr lang="en-US" altLang="en-US" dirty="0"/>
              <a:t>Wireless IDPS focuses on wireless networks</a:t>
            </a:r>
          </a:p>
          <a:p>
            <a:pPr lvl="1">
              <a:spcBef>
                <a:spcPts val="600"/>
              </a:spcBef>
            </a:pPr>
            <a:r>
              <a:rPr lang="en-US" altLang="en-US" dirty="0"/>
              <a:t>Network behavior analysis IDPS examines traffic flow on a network in an attempt to recognize abnormal patterns.</a:t>
            </a:r>
          </a:p>
        </p:txBody>
      </p:sp>
    </p:spTree>
    <p:extLst>
      <p:ext uri="{BB962C8B-B14F-4D97-AF65-F5344CB8AC3E}">
        <p14:creationId xmlns:p14="http://schemas.microsoft.com/office/powerpoint/2010/main" val="6868139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638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6387">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6387">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6387">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6387">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Title 2"/>
          <p:cNvSpPr>
            <a:spLocks noGrp="1" noChangeArrowheads="1"/>
          </p:cNvSpPr>
          <p:nvPr>
            <p:ph type="title"/>
          </p:nvPr>
        </p:nvSpPr>
        <p:spPr/>
        <p:txBody>
          <a:bodyPr anchor="ctr"/>
          <a:lstStyle/>
          <a:p>
            <a:r>
              <a:rPr lang="en-US" altLang="en-US" dirty="0"/>
              <a:t>Types of IDPSs</a:t>
            </a:r>
          </a:p>
        </p:txBody>
      </p:sp>
      <p:sp>
        <p:nvSpPr>
          <p:cNvPr id="20483" name="Content Placeholder 3"/>
          <p:cNvSpPr>
            <a:spLocks noGrp="1" noChangeArrowheads="1"/>
          </p:cNvSpPr>
          <p:nvPr>
            <p:ph idx="1"/>
          </p:nvPr>
        </p:nvSpPr>
        <p:spPr>
          <a:xfrm>
            <a:off x="296862" y="1050324"/>
            <a:ext cx="8550276" cy="4800600"/>
          </a:xfrm>
        </p:spPr>
        <p:txBody>
          <a:bodyPr>
            <a:normAutofit/>
          </a:bodyPr>
          <a:lstStyle/>
          <a:p>
            <a:pPr algn="just">
              <a:spcBef>
                <a:spcPts val="600"/>
              </a:spcBef>
            </a:pPr>
            <a:r>
              <a:rPr lang="en-US" altLang="en-US" dirty="0"/>
              <a:t>Advantages of NIDPSs</a:t>
            </a:r>
          </a:p>
          <a:p>
            <a:pPr lvl="1" algn="just">
              <a:spcBef>
                <a:spcPts val="600"/>
              </a:spcBef>
            </a:pPr>
            <a:r>
              <a:rPr lang="en-US" altLang="en-US" dirty="0"/>
              <a:t>Good network design and placement of NIDPS can enable an organization to monitor a large network with few devices</a:t>
            </a:r>
          </a:p>
          <a:p>
            <a:pPr lvl="1" algn="just">
              <a:spcBef>
                <a:spcPts val="600"/>
              </a:spcBef>
            </a:pPr>
            <a:r>
              <a:rPr lang="en-US" altLang="en-US" dirty="0"/>
              <a:t>NIDPSs are usually passive and can be deployed into existing networks with little disruption to normal network operations</a:t>
            </a:r>
          </a:p>
          <a:p>
            <a:pPr lvl="1" algn="just">
              <a:spcBef>
                <a:spcPts val="600"/>
              </a:spcBef>
            </a:pPr>
            <a:r>
              <a:rPr lang="en-US" altLang="en-US" dirty="0"/>
              <a:t>NIDPSs are not usually susceptible to direct attack and may not be detectable by attackers</a:t>
            </a:r>
          </a:p>
        </p:txBody>
      </p:sp>
    </p:spTree>
    <p:extLst>
      <p:ext uri="{BB962C8B-B14F-4D97-AF65-F5344CB8AC3E}">
        <p14:creationId xmlns:p14="http://schemas.microsoft.com/office/powerpoint/2010/main" val="3303493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048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048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048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048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Title 2"/>
          <p:cNvSpPr>
            <a:spLocks noGrp="1" noChangeArrowheads="1"/>
          </p:cNvSpPr>
          <p:nvPr>
            <p:ph type="title"/>
          </p:nvPr>
        </p:nvSpPr>
        <p:spPr>
          <a:xfrm>
            <a:off x="45720" y="27709"/>
            <a:ext cx="9052560" cy="429491"/>
          </a:xfrm>
        </p:spPr>
        <p:txBody>
          <a:bodyPr anchor="ctr">
            <a:normAutofit fontScale="90000"/>
          </a:bodyPr>
          <a:lstStyle/>
          <a:p>
            <a:r>
              <a:rPr lang="en-US" altLang="en-US" dirty="0"/>
              <a:t>Types of IDPSs</a:t>
            </a:r>
          </a:p>
        </p:txBody>
      </p:sp>
      <p:sp>
        <p:nvSpPr>
          <p:cNvPr id="21507" name="Content Placeholder 3"/>
          <p:cNvSpPr>
            <a:spLocks noGrp="1" noChangeArrowheads="1"/>
          </p:cNvSpPr>
          <p:nvPr>
            <p:ph idx="1"/>
          </p:nvPr>
        </p:nvSpPr>
        <p:spPr>
          <a:xfrm>
            <a:off x="266700" y="609600"/>
            <a:ext cx="8610600" cy="4724400"/>
          </a:xfrm>
        </p:spPr>
        <p:txBody>
          <a:bodyPr>
            <a:normAutofit/>
          </a:bodyPr>
          <a:lstStyle/>
          <a:p>
            <a:pPr>
              <a:spcBef>
                <a:spcPts val="600"/>
              </a:spcBef>
            </a:pPr>
            <a:r>
              <a:rPr lang="en-US" altLang="en-US" dirty="0"/>
              <a:t>Disadvantages of NIDPSs</a:t>
            </a:r>
          </a:p>
          <a:p>
            <a:pPr lvl="1">
              <a:spcBef>
                <a:spcPts val="600"/>
              </a:spcBef>
            </a:pPr>
            <a:r>
              <a:rPr lang="en-US" altLang="en-US" dirty="0"/>
              <a:t>Can become overwhelmed by network volume and fail to recognize attacks</a:t>
            </a:r>
          </a:p>
          <a:p>
            <a:pPr lvl="1">
              <a:spcBef>
                <a:spcPts val="600"/>
              </a:spcBef>
            </a:pPr>
            <a:r>
              <a:rPr lang="en-US" altLang="en-US" dirty="0"/>
              <a:t>Require access to all traffic to be monitored </a:t>
            </a:r>
          </a:p>
          <a:p>
            <a:pPr lvl="1">
              <a:spcBef>
                <a:spcPts val="600"/>
              </a:spcBef>
            </a:pPr>
            <a:r>
              <a:rPr lang="en-US" altLang="en-US" dirty="0"/>
              <a:t>Cannot analyze encrypted packets</a:t>
            </a:r>
          </a:p>
          <a:p>
            <a:pPr lvl="1">
              <a:spcBef>
                <a:spcPts val="600"/>
              </a:spcBef>
            </a:pPr>
            <a:r>
              <a:rPr lang="en-US" altLang="en-US" dirty="0"/>
              <a:t>Cannot reliably ascertain if an attack was successful or not</a:t>
            </a:r>
          </a:p>
          <a:p>
            <a:pPr lvl="1">
              <a:spcBef>
                <a:spcPts val="600"/>
              </a:spcBef>
            </a:pPr>
            <a:r>
              <a:rPr lang="en-US" altLang="en-US" dirty="0"/>
              <a:t>Some forms of attack are not easily discerned by NIDPSs, specifically those involving fragmented packets</a:t>
            </a:r>
          </a:p>
        </p:txBody>
      </p:sp>
    </p:spTree>
    <p:extLst>
      <p:ext uri="{BB962C8B-B14F-4D97-AF65-F5344CB8AC3E}">
        <p14:creationId xmlns:p14="http://schemas.microsoft.com/office/powerpoint/2010/main" val="16042550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150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1507">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1507">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1507">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21507">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21507">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Title 1"/>
          <p:cNvSpPr>
            <a:spLocks noGrp="1"/>
          </p:cNvSpPr>
          <p:nvPr>
            <p:ph type="title"/>
          </p:nvPr>
        </p:nvSpPr>
        <p:spPr/>
        <p:txBody>
          <a:bodyPr anchor="ctr"/>
          <a:lstStyle/>
          <a:p>
            <a:r>
              <a:rPr lang="en-US" altLang="en-US" dirty="0"/>
              <a:t>Types of IDPSs</a:t>
            </a:r>
          </a:p>
        </p:txBody>
      </p:sp>
      <p:sp>
        <p:nvSpPr>
          <p:cNvPr id="22531" name="Content Placeholder 2"/>
          <p:cNvSpPr>
            <a:spLocks noGrp="1"/>
          </p:cNvSpPr>
          <p:nvPr>
            <p:ph idx="1"/>
          </p:nvPr>
        </p:nvSpPr>
        <p:spPr>
          <a:xfrm>
            <a:off x="304800" y="1143000"/>
            <a:ext cx="8382000" cy="4343400"/>
          </a:xfrm>
        </p:spPr>
        <p:txBody>
          <a:bodyPr>
            <a:normAutofit/>
          </a:bodyPr>
          <a:lstStyle/>
          <a:p>
            <a:pPr algn="just">
              <a:spcBef>
                <a:spcPts val="600"/>
              </a:spcBef>
            </a:pPr>
            <a:r>
              <a:rPr lang="en-US" altLang="en-US" dirty="0"/>
              <a:t>Wireless NIDPS</a:t>
            </a:r>
          </a:p>
          <a:p>
            <a:pPr lvl="1" algn="just">
              <a:spcBef>
                <a:spcPts val="600"/>
              </a:spcBef>
            </a:pPr>
            <a:r>
              <a:rPr lang="en-US" altLang="en-US" dirty="0"/>
              <a:t>Monitors and analyzes wireless network traffic</a:t>
            </a:r>
          </a:p>
          <a:p>
            <a:pPr lvl="1" algn="just">
              <a:spcBef>
                <a:spcPts val="600"/>
              </a:spcBef>
            </a:pPr>
            <a:r>
              <a:rPr lang="en-US" altLang="en-US" dirty="0"/>
              <a:t>Issues associated with it include physical security, sensor range, access point and wireless switch locations, wired network connections, cost, AP, and wireless switch locations</a:t>
            </a:r>
          </a:p>
          <a:p>
            <a:pPr algn="just">
              <a:spcBef>
                <a:spcPts val="600"/>
              </a:spcBef>
            </a:pPr>
            <a:r>
              <a:rPr lang="en-US" altLang="en-US" dirty="0"/>
              <a:t>Network behavior analysis systems</a:t>
            </a:r>
          </a:p>
          <a:p>
            <a:pPr lvl="1" algn="just">
              <a:spcBef>
                <a:spcPts val="600"/>
              </a:spcBef>
            </a:pPr>
            <a:r>
              <a:rPr lang="en-US" altLang="en-US" dirty="0"/>
              <a:t>Identify problems related to the flow of traffic</a:t>
            </a:r>
          </a:p>
        </p:txBody>
      </p:sp>
    </p:spTree>
    <p:extLst>
      <p:ext uri="{BB962C8B-B14F-4D97-AF65-F5344CB8AC3E}">
        <p14:creationId xmlns:p14="http://schemas.microsoft.com/office/powerpoint/2010/main" val="14995074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253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2531">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2531">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2531">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22531">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Title 8"/>
          <p:cNvSpPr>
            <a:spLocks noGrp="1" noChangeArrowheads="1"/>
          </p:cNvSpPr>
          <p:nvPr>
            <p:ph type="title"/>
          </p:nvPr>
        </p:nvSpPr>
        <p:spPr>
          <a:xfrm>
            <a:off x="45720" y="27709"/>
            <a:ext cx="9052560" cy="658091"/>
          </a:xfrm>
        </p:spPr>
        <p:txBody>
          <a:bodyPr anchor="ctr"/>
          <a:lstStyle/>
          <a:p>
            <a:r>
              <a:rPr lang="en-US" altLang="en-US" dirty="0"/>
              <a:t>Types of IDPSs</a:t>
            </a:r>
          </a:p>
        </p:txBody>
      </p:sp>
      <p:sp>
        <p:nvSpPr>
          <p:cNvPr id="23555" name="Content Placeholder 9"/>
          <p:cNvSpPr>
            <a:spLocks noGrp="1" noChangeArrowheads="1"/>
          </p:cNvSpPr>
          <p:nvPr>
            <p:ph idx="1"/>
          </p:nvPr>
        </p:nvSpPr>
        <p:spPr>
          <a:xfrm>
            <a:off x="556055" y="762000"/>
            <a:ext cx="8610599" cy="4724400"/>
          </a:xfrm>
        </p:spPr>
        <p:txBody>
          <a:bodyPr>
            <a:normAutofit fontScale="92500" lnSpcReduction="10000"/>
          </a:bodyPr>
          <a:lstStyle/>
          <a:p>
            <a:pPr>
              <a:lnSpc>
                <a:spcPct val="110000"/>
              </a:lnSpc>
              <a:spcBef>
                <a:spcPts val="600"/>
              </a:spcBef>
            </a:pPr>
            <a:r>
              <a:rPr lang="en-US" altLang="en-US" sz="2800" dirty="0"/>
              <a:t>Host-based IDPS (HIDPS)</a:t>
            </a:r>
          </a:p>
          <a:p>
            <a:pPr lvl="1">
              <a:lnSpc>
                <a:spcPct val="110000"/>
              </a:lnSpc>
              <a:spcBef>
                <a:spcPts val="600"/>
              </a:spcBef>
            </a:pPr>
            <a:r>
              <a:rPr lang="en-US" altLang="en-US" sz="2600" dirty="0"/>
              <a:t>Resides on a particular computer or server (host) and monitors activity only on that system</a:t>
            </a:r>
          </a:p>
          <a:p>
            <a:pPr lvl="1">
              <a:lnSpc>
                <a:spcPct val="110000"/>
              </a:lnSpc>
              <a:spcBef>
                <a:spcPts val="600"/>
              </a:spcBef>
            </a:pPr>
            <a:r>
              <a:rPr lang="en-US" altLang="en-US" sz="2600" dirty="0"/>
              <a:t>Benchmarks and monitors the status of key system files and detects when intruder creates, modifies, or deletes files</a:t>
            </a:r>
          </a:p>
          <a:p>
            <a:pPr lvl="1">
              <a:lnSpc>
                <a:spcPct val="110000"/>
              </a:lnSpc>
              <a:spcBef>
                <a:spcPts val="600"/>
              </a:spcBef>
            </a:pPr>
            <a:r>
              <a:rPr lang="en-US" altLang="en-US" sz="2600" dirty="0"/>
              <a:t>Advantage over NIDPS: can access encrypted information traveling over network and make decisions about potential/actual attacks</a:t>
            </a:r>
          </a:p>
          <a:p>
            <a:pPr lvl="1">
              <a:lnSpc>
                <a:spcPct val="110000"/>
              </a:lnSpc>
              <a:spcBef>
                <a:spcPts val="600"/>
              </a:spcBef>
            </a:pPr>
            <a:r>
              <a:rPr lang="en-US" altLang="en-US" sz="2600" dirty="0"/>
              <a:t>Most HIDPSs work on the principle of configuration or change management </a:t>
            </a:r>
          </a:p>
        </p:txBody>
      </p:sp>
    </p:spTree>
    <p:extLst>
      <p:ext uri="{BB962C8B-B14F-4D97-AF65-F5344CB8AC3E}">
        <p14:creationId xmlns:p14="http://schemas.microsoft.com/office/powerpoint/2010/main" val="8731571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355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355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355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3555">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23555">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Title 2"/>
          <p:cNvSpPr>
            <a:spLocks noGrp="1" noChangeArrowheads="1"/>
          </p:cNvSpPr>
          <p:nvPr>
            <p:ph type="title"/>
          </p:nvPr>
        </p:nvSpPr>
        <p:spPr/>
        <p:txBody>
          <a:bodyPr anchor="ctr"/>
          <a:lstStyle/>
          <a:p>
            <a:r>
              <a:rPr lang="en-US" altLang="en-US" dirty="0"/>
              <a:t>IDPS Detection Methods</a:t>
            </a:r>
          </a:p>
        </p:txBody>
      </p:sp>
      <p:sp>
        <p:nvSpPr>
          <p:cNvPr id="26627" name="Content Placeholder 3"/>
          <p:cNvSpPr>
            <a:spLocks noGrp="1" noChangeArrowheads="1"/>
          </p:cNvSpPr>
          <p:nvPr>
            <p:ph idx="1"/>
          </p:nvPr>
        </p:nvSpPr>
        <p:spPr>
          <a:xfrm>
            <a:off x="334962" y="914400"/>
            <a:ext cx="8474076" cy="4724400"/>
          </a:xfrm>
        </p:spPr>
        <p:txBody>
          <a:bodyPr>
            <a:normAutofit/>
          </a:bodyPr>
          <a:lstStyle/>
          <a:p>
            <a:pPr>
              <a:spcBef>
                <a:spcPts val="600"/>
              </a:spcBef>
            </a:pPr>
            <a:r>
              <a:rPr lang="en-US" altLang="en-US" dirty="0"/>
              <a:t>Signature-based detection (or knowledge-based detection or misuse detection)</a:t>
            </a:r>
          </a:p>
          <a:p>
            <a:pPr lvl="1">
              <a:spcBef>
                <a:spcPts val="600"/>
              </a:spcBef>
            </a:pPr>
            <a:r>
              <a:rPr lang="en-US" altLang="en-US" dirty="0"/>
              <a:t>Examines network traffic in search of patterns that match known signatures </a:t>
            </a:r>
          </a:p>
          <a:p>
            <a:pPr lvl="1">
              <a:spcBef>
                <a:spcPts val="600"/>
              </a:spcBef>
            </a:pPr>
            <a:r>
              <a:rPr lang="en-US" altLang="en-US" dirty="0"/>
              <a:t>Widely used because many attacks have clear and distinct signatures</a:t>
            </a:r>
          </a:p>
          <a:p>
            <a:pPr lvl="1">
              <a:spcBef>
                <a:spcPts val="600"/>
              </a:spcBef>
            </a:pPr>
            <a:r>
              <a:rPr lang="en-US" altLang="en-US" dirty="0"/>
              <a:t>Problem with this approach is that new attack patterns must continually be added to the IDPS’s database of signatures</a:t>
            </a:r>
          </a:p>
          <a:p>
            <a:pPr lvl="2">
              <a:spcBef>
                <a:spcPts val="600"/>
              </a:spcBef>
            </a:pPr>
            <a:r>
              <a:rPr lang="en-US" altLang="en-US" dirty="0"/>
              <a:t>Slow, methodical attack involving multiple events might escape detection.</a:t>
            </a:r>
          </a:p>
        </p:txBody>
      </p:sp>
    </p:spTree>
    <p:extLst>
      <p:ext uri="{BB962C8B-B14F-4D97-AF65-F5344CB8AC3E}">
        <p14:creationId xmlns:p14="http://schemas.microsoft.com/office/powerpoint/2010/main" val="589366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662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6627">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6627">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6627">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26627">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Title 8"/>
          <p:cNvSpPr>
            <a:spLocks noGrp="1" noChangeArrowheads="1"/>
          </p:cNvSpPr>
          <p:nvPr>
            <p:ph type="title"/>
          </p:nvPr>
        </p:nvSpPr>
        <p:spPr/>
        <p:txBody>
          <a:bodyPr anchor="ctr"/>
          <a:lstStyle/>
          <a:p>
            <a:r>
              <a:rPr lang="en-US" altLang="en-US" dirty="0"/>
              <a:t>IDPS Detection Methods</a:t>
            </a:r>
          </a:p>
        </p:txBody>
      </p:sp>
      <p:sp>
        <p:nvSpPr>
          <p:cNvPr id="27651" name="Content Placeholder 9"/>
          <p:cNvSpPr>
            <a:spLocks noGrp="1" noChangeArrowheads="1"/>
          </p:cNvSpPr>
          <p:nvPr>
            <p:ph idx="1"/>
          </p:nvPr>
        </p:nvSpPr>
        <p:spPr>
          <a:xfrm>
            <a:off x="457200" y="1066800"/>
            <a:ext cx="8550275" cy="4800600"/>
          </a:xfrm>
        </p:spPr>
        <p:txBody>
          <a:bodyPr>
            <a:normAutofit/>
          </a:bodyPr>
          <a:lstStyle/>
          <a:p>
            <a:pPr>
              <a:spcBef>
                <a:spcPts val="600"/>
              </a:spcBef>
            </a:pPr>
            <a:r>
              <a:rPr lang="en-US" altLang="en-US" dirty="0"/>
              <a:t>Anomaly-based detection (or behavior-based detection) </a:t>
            </a:r>
          </a:p>
          <a:p>
            <a:pPr lvl="1">
              <a:spcBef>
                <a:spcPts val="600"/>
              </a:spcBef>
            </a:pPr>
            <a:r>
              <a:rPr lang="en-US" altLang="en-US" dirty="0"/>
              <a:t>Anomaly-based detection collects statistical summaries by observing traffic known to be normal</a:t>
            </a:r>
          </a:p>
          <a:p>
            <a:pPr lvl="1">
              <a:spcBef>
                <a:spcPts val="600"/>
              </a:spcBef>
            </a:pPr>
            <a:r>
              <a:rPr lang="en-US" altLang="en-US" dirty="0"/>
              <a:t>When measured activity is outside the baseline parameters or clipping level, IDPS sends an alert to the administrator </a:t>
            </a:r>
          </a:p>
          <a:p>
            <a:pPr lvl="1">
              <a:spcBef>
                <a:spcPts val="600"/>
              </a:spcBef>
            </a:pPr>
            <a:r>
              <a:rPr lang="en-US" altLang="en-US" dirty="0"/>
              <a:t>IDPS can detect new types of attacks</a:t>
            </a:r>
          </a:p>
          <a:p>
            <a:pPr lvl="1">
              <a:spcBef>
                <a:spcPts val="600"/>
              </a:spcBef>
            </a:pPr>
            <a:r>
              <a:rPr lang="en-US" altLang="en-US" dirty="0"/>
              <a:t>Requires much more overhead and processing capacity than signature-based detection </a:t>
            </a:r>
          </a:p>
          <a:p>
            <a:pPr lvl="1">
              <a:spcBef>
                <a:spcPts val="600"/>
              </a:spcBef>
            </a:pPr>
            <a:r>
              <a:rPr lang="en-US" altLang="en-US" dirty="0"/>
              <a:t>May generate many false positives</a:t>
            </a:r>
          </a:p>
        </p:txBody>
      </p:sp>
    </p:spTree>
    <p:extLst>
      <p:ext uri="{BB962C8B-B14F-4D97-AF65-F5344CB8AC3E}">
        <p14:creationId xmlns:p14="http://schemas.microsoft.com/office/powerpoint/2010/main" val="13104004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765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7651">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7651">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7651">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27651">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27651">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Title 2"/>
          <p:cNvSpPr>
            <a:spLocks noGrp="1" noChangeArrowheads="1"/>
          </p:cNvSpPr>
          <p:nvPr>
            <p:ph type="title"/>
          </p:nvPr>
        </p:nvSpPr>
        <p:spPr>
          <a:xfrm>
            <a:off x="45720" y="27709"/>
            <a:ext cx="9052560" cy="581891"/>
          </a:xfrm>
        </p:spPr>
        <p:txBody>
          <a:bodyPr anchor="ctr">
            <a:normAutofit fontScale="90000"/>
          </a:bodyPr>
          <a:lstStyle/>
          <a:p>
            <a:r>
              <a:rPr lang="en-US" altLang="en-US" dirty="0"/>
              <a:t>IDPS Detection Methods</a:t>
            </a:r>
          </a:p>
        </p:txBody>
      </p:sp>
      <p:sp>
        <p:nvSpPr>
          <p:cNvPr id="29699" name="Content Placeholder 3"/>
          <p:cNvSpPr>
            <a:spLocks noGrp="1" noChangeArrowheads="1"/>
          </p:cNvSpPr>
          <p:nvPr>
            <p:ph idx="1"/>
          </p:nvPr>
        </p:nvSpPr>
        <p:spPr>
          <a:xfrm>
            <a:off x="296862" y="685800"/>
            <a:ext cx="8550276" cy="4800600"/>
          </a:xfrm>
        </p:spPr>
        <p:txBody>
          <a:bodyPr>
            <a:normAutofit/>
          </a:bodyPr>
          <a:lstStyle/>
          <a:p>
            <a:pPr>
              <a:spcBef>
                <a:spcPts val="600"/>
              </a:spcBef>
            </a:pPr>
            <a:r>
              <a:rPr lang="en-US" altLang="en-US" dirty="0" err="1"/>
              <a:t>Stateful</a:t>
            </a:r>
            <a:r>
              <a:rPr lang="en-US" altLang="en-US" dirty="0"/>
              <a:t> protocol analysis</a:t>
            </a:r>
          </a:p>
          <a:p>
            <a:pPr lvl="1">
              <a:spcBef>
                <a:spcPts val="600"/>
              </a:spcBef>
            </a:pPr>
            <a:r>
              <a:rPr lang="en-US" altLang="en-US" dirty="0"/>
              <a:t>SPA: process of comparing known normal/benign protocol profiles against observed traffic</a:t>
            </a:r>
          </a:p>
          <a:p>
            <a:pPr lvl="1">
              <a:spcBef>
                <a:spcPts val="600"/>
              </a:spcBef>
            </a:pPr>
            <a:r>
              <a:rPr lang="en-US" altLang="en-US" dirty="0"/>
              <a:t>Stores and uses relevant data detected in a session to identify intrusions involving multiple requests /responses; allows IDPS to better detect specialized, multisession attacks (also called deep packet inspection)</a:t>
            </a:r>
          </a:p>
          <a:p>
            <a:pPr lvl="1">
              <a:spcBef>
                <a:spcPts val="600"/>
              </a:spcBef>
            </a:pPr>
            <a:r>
              <a:rPr lang="en-US" altLang="en-US" dirty="0"/>
              <a:t>Drawbacks: analytical complexity, heavy processing overhead, may fail to detect intrusion unless protocol violates fundamental behavior, may interfere with normal operations of the protocol</a:t>
            </a:r>
          </a:p>
        </p:txBody>
      </p:sp>
    </p:spTree>
    <p:extLst>
      <p:ext uri="{BB962C8B-B14F-4D97-AF65-F5344CB8AC3E}">
        <p14:creationId xmlns:p14="http://schemas.microsoft.com/office/powerpoint/2010/main" val="14978433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969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9699">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9699">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9699">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Title 4"/>
          <p:cNvSpPr>
            <a:spLocks noGrp="1" noChangeArrowheads="1"/>
          </p:cNvSpPr>
          <p:nvPr>
            <p:ph type="title"/>
          </p:nvPr>
        </p:nvSpPr>
        <p:spPr/>
        <p:txBody>
          <a:bodyPr anchor="ctr"/>
          <a:lstStyle/>
          <a:p>
            <a:r>
              <a:rPr lang="en-US" altLang="en-US" dirty="0"/>
              <a:t>IDPS Detection Methods)</a:t>
            </a:r>
          </a:p>
        </p:txBody>
      </p:sp>
      <p:sp>
        <p:nvSpPr>
          <p:cNvPr id="29699" name="Content Placeholder 5"/>
          <p:cNvSpPr>
            <a:spLocks noGrp="1" noChangeArrowheads="1"/>
          </p:cNvSpPr>
          <p:nvPr>
            <p:ph idx="1"/>
          </p:nvPr>
        </p:nvSpPr>
        <p:spPr>
          <a:xfrm>
            <a:off x="381000" y="990600"/>
            <a:ext cx="8534401" cy="4648200"/>
          </a:xfrm>
        </p:spPr>
        <p:txBody>
          <a:bodyPr>
            <a:normAutofit/>
          </a:bodyPr>
          <a:lstStyle/>
          <a:p>
            <a:pPr>
              <a:spcBef>
                <a:spcPts val="600"/>
              </a:spcBef>
            </a:pPr>
            <a:r>
              <a:rPr lang="en-US" altLang="en-US" dirty="0"/>
              <a:t>Log file monitors</a:t>
            </a:r>
          </a:p>
          <a:p>
            <a:pPr lvl="1">
              <a:spcBef>
                <a:spcPts val="600"/>
              </a:spcBef>
            </a:pPr>
            <a:r>
              <a:rPr lang="en-US" altLang="en-US" dirty="0"/>
              <a:t>Log file monitor (LFM) is similar to NIDPS</a:t>
            </a:r>
          </a:p>
          <a:p>
            <a:pPr lvl="1">
              <a:spcBef>
                <a:spcPts val="600"/>
              </a:spcBef>
            </a:pPr>
            <a:r>
              <a:rPr lang="en-US" altLang="en-US" dirty="0"/>
              <a:t>Reviews log files generated by servers, network devices, and even other IDPSs for patterns and signatures </a:t>
            </a:r>
          </a:p>
          <a:p>
            <a:pPr lvl="1">
              <a:spcBef>
                <a:spcPts val="600"/>
              </a:spcBef>
            </a:pPr>
            <a:r>
              <a:rPr lang="en-US" altLang="en-US" dirty="0"/>
              <a:t>Patterns that signify an attack may be much easier to identify when the entire network and its systems are viewed as a whole</a:t>
            </a:r>
          </a:p>
          <a:p>
            <a:pPr lvl="1">
              <a:spcBef>
                <a:spcPts val="600"/>
              </a:spcBef>
            </a:pPr>
            <a:r>
              <a:rPr lang="en-US" altLang="en-US" dirty="0"/>
              <a:t>Requires considerable resources since it involves the collection, movement, storage, and analysis of large quantities of log data</a:t>
            </a:r>
          </a:p>
        </p:txBody>
      </p:sp>
    </p:spTree>
    <p:extLst>
      <p:ext uri="{BB962C8B-B14F-4D97-AF65-F5344CB8AC3E}">
        <p14:creationId xmlns:p14="http://schemas.microsoft.com/office/powerpoint/2010/main" val="31406640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969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9699">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9699">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9699">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29699">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Title 2"/>
          <p:cNvSpPr>
            <a:spLocks noGrp="1" noChangeArrowheads="1"/>
          </p:cNvSpPr>
          <p:nvPr>
            <p:ph type="title"/>
          </p:nvPr>
        </p:nvSpPr>
        <p:spPr/>
        <p:txBody>
          <a:bodyPr anchor="ctr"/>
          <a:lstStyle/>
          <a:p>
            <a:r>
              <a:rPr lang="en-US" altLang="en-US" dirty="0"/>
              <a:t>Strengths and Limitations of IDPSs</a:t>
            </a:r>
          </a:p>
        </p:txBody>
      </p:sp>
      <p:sp>
        <p:nvSpPr>
          <p:cNvPr id="33795" name="Content Placeholder  3"/>
          <p:cNvSpPr>
            <a:spLocks noGrp="1" noChangeArrowheads="1"/>
          </p:cNvSpPr>
          <p:nvPr>
            <p:ph idx="1"/>
          </p:nvPr>
        </p:nvSpPr>
        <p:spPr>
          <a:xfrm>
            <a:off x="304800" y="1066800"/>
            <a:ext cx="8610599" cy="4800600"/>
          </a:xfrm>
        </p:spPr>
        <p:txBody>
          <a:bodyPr>
            <a:normAutofit/>
          </a:bodyPr>
          <a:lstStyle/>
          <a:p>
            <a:pPr>
              <a:spcBef>
                <a:spcPts val="600"/>
              </a:spcBef>
            </a:pPr>
            <a:r>
              <a:rPr lang="en-US" altLang="en-US" dirty="0"/>
              <a:t>IDPSs perform the following functions well:</a:t>
            </a:r>
          </a:p>
          <a:p>
            <a:pPr lvl="1">
              <a:spcBef>
                <a:spcPts val="600"/>
              </a:spcBef>
            </a:pPr>
            <a:r>
              <a:rPr lang="en-US" altLang="en-US" dirty="0"/>
              <a:t>Monitoring and analysis of system events and user behaviors</a:t>
            </a:r>
          </a:p>
          <a:p>
            <a:pPr lvl="1">
              <a:spcBef>
                <a:spcPts val="600"/>
              </a:spcBef>
            </a:pPr>
            <a:r>
              <a:rPr lang="en-US" altLang="en-US" dirty="0"/>
              <a:t>Testing the security states of system configurations</a:t>
            </a:r>
          </a:p>
          <a:p>
            <a:pPr lvl="1">
              <a:spcBef>
                <a:spcPts val="600"/>
              </a:spcBef>
            </a:pPr>
            <a:r>
              <a:rPr lang="en-US" altLang="en-US" dirty="0"/>
              <a:t>Baselining the security state of a system and tracking changes</a:t>
            </a:r>
          </a:p>
          <a:p>
            <a:pPr lvl="1">
              <a:spcBef>
                <a:spcPts val="600"/>
              </a:spcBef>
            </a:pPr>
            <a:r>
              <a:rPr lang="en-US" altLang="en-US" dirty="0"/>
              <a:t>Recognizing patterns of system events corresponding to known attacks</a:t>
            </a:r>
          </a:p>
          <a:p>
            <a:pPr lvl="1">
              <a:spcBef>
                <a:spcPts val="600"/>
              </a:spcBef>
            </a:pPr>
            <a:r>
              <a:rPr lang="en-US" altLang="en-US" dirty="0"/>
              <a:t>Recognizing activity patterns that vary from normal activity</a:t>
            </a:r>
          </a:p>
        </p:txBody>
      </p:sp>
    </p:spTree>
    <p:extLst>
      <p:ext uri="{BB962C8B-B14F-4D97-AF65-F5344CB8AC3E}">
        <p14:creationId xmlns:p14="http://schemas.microsoft.com/office/powerpoint/2010/main" val="16706920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379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379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379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3795">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3795">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3795">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Title 4"/>
          <p:cNvSpPr>
            <a:spLocks noGrp="1" noChangeArrowheads="1"/>
          </p:cNvSpPr>
          <p:nvPr>
            <p:ph type="title"/>
          </p:nvPr>
        </p:nvSpPr>
        <p:spPr/>
        <p:txBody>
          <a:bodyPr anchor="ctr">
            <a:noAutofit/>
          </a:bodyPr>
          <a:lstStyle/>
          <a:p>
            <a:r>
              <a:rPr lang="en-US" altLang="en-US" dirty="0"/>
              <a:t>Deployment and Implementation of an IDPS</a:t>
            </a:r>
          </a:p>
        </p:txBody>
      </p:sp>
      <p:sp>
        <p:nvSpPr>
          <p:cNvPr id="37891" name="Content Placeholder 5"/>
          <p:cNvSpPr>
            <a:spLocks noGrp="1" noChangeArrowheads="1"/>
          </p:cNvSpPr>
          <p:nvPr>
            <p:ph idx="1"/>
          </p:nvPr>
        </p:nvSpPr>
        <p:spPr/>
        <p:txBody>
          <a:bodyPr/>
          <a:lstStyle/>
          <a:p>
            <a:pPr>
              <a:spcBef>
                <a:spcPts val="600"/>
              </a:spcBef>
            </a:pPr>
            <a:r>
              <a:rPr lang="en-US" altLang="en-US" dirty="0"/>
              <a:t>An IDPS can be implemented via one of three basic control strategies:</a:t>
            </a:r>
          </a:p>
          <a:p>
            <a:pPr lvl="1">
              <a:spcBef>
                <a:spcPts val="600"/>
              </a:spcBef>
            </a:pPr>
            <a:r>
              <a:rPr lang="en-US" altLang="en-US" dirty="0"/>
              <a:t>Centralized: All IDPS control functions are implemented and managed in a central location.</a:t>
            </a:r>
          </a:p>
          <a:p>
            <a:pPr lvl="1">
              <a:spcBef>
                <a:spcPts val="600"/>
              </a:spcBef>
            </a:pPr>
            <a:r>
              <a:rPr lang="en-US" altLang="en-US" dirty="0"/>
              <a:t>Fully distributed: All control functions are applied at the physical location of each IDPS component.</a:t>
            </a:r>
          </a:p>
          <a:p>
            <a:pPr lvl="1">
              <a:spcBef>
                <a:spcPts val="600"/>
              </a:spcBef>
            </a:pPr>
            <a:r>
              <a:rPr lang="en-US" altLang="en-US" dirty="0"/>
              <a:t>Partially distributed: Combines the  two; while individual agents can still analyze and respond to local threats, they report to a hierarchical central facility to enable organization to detect widespread attacks.</a:t>
            </a:r>
          </a:p>
        </p:txBody>
      </p:sp>
    </p:spTree>
    <p:extLst>
      <p:ext uri="{BB962C8B-B14F-4D97-AF65-F5344CB8AC3E}">
        <p14:creationId xmlns:p14="http://schemas.microsoft.com/office/powerpoint/2010/main" val="24151117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789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7891">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7891">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7891">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 name="Title 15">
            <a:extLst>
              <a:ext uri="{FF2B5EF4-FFF2-40B4-BE49-F238E27FC236}">
                <a16:creationId xmlns:a16="http://schemas.microsoft.com/office/drawing/2014/main" id="{EEB640D7-0C9E-48B9-8555-49960DBA19BC}"/>
              </a:ext>
            </a:extLst>
          </p:cNvPr>
          <p:cNvSpPr>
            <a:spLocks noGrp="1"/>
          </p:cNvSpPr>
          <p:nvPr>
            <p:ph type="title"/>
          </p:nvPr>
        </p:nvSpPr>
        <p:spPr/>
        <p:txBody>
          <a:bodyPr/>
          <a:lstStyle/>
          <a:p>
            <a:r>
              <a:rPr lang="en-US" dirty="0"/>
              <a:t>Knowledge Check</a:t>
            </a:r>
          </a:p>
        </p:txBody>
      </p:sp>
      <p:sp>
        <p:nvSpPr>
          <p:cNvPr id="17" name="Content Placeholder 16">
            <a:extLst>
              <a:ext uri="{FF2B5EF4-FFF2-40B4-BE49-F238E27FC236}">
                <a16:creationId xmlns:a16="http://schemas.microsoft.com/office/drawing/2014/main" id="{07596D73-B5CE-494B-9292-DE6847A7D053}"/>
              </a:ext>
            </a:extLst>
          </p:cNvPr>
          <p:cNvSpPr>
            <a:spLocks noGrp="1"/>
          </p:cNvSpPr>
          <p:nvPr>
            <p:ph idx="1"/>
          </p:nvPr>
        </p:nvSpPr>
        <p:spPr/>
        <p:txBody>
          <a:bodyPr/>
          <a:lstStyle/>
          <a:p>
            <a:pPr marL="0" indent="0">
              <a:buNone/>
            </a:pPr>
            <a:r>
              <a:rPr lang="en-US" dirty="0"/>
              <a:t>Intrusion detection consists of procedures and systems that identify system intrusions and take action when an intrusion is detected.</a:t>
            </a:r>
          </a:p>
          <a:p>
            <a:pPr>
              <a:buFont typeface="+mj-lt"/>
              <a:buAutoNum type="alphaLcPeriod"/>
            </a:pPr>
            <a:r>
              <a:rPr lang="en-US" dirty="0"/>
              <a:t>True</a:t>
            </a:r>
          </a:p>
          <a:p>
            <a:pPr>
              <a:buFont typeface="+mj-lt"/>
              <a:buAutoNum type="alphaLcPeriod"/>
            </a:pPr>
            <a:r>
              <a:rPr lang="en-US" dirty="0"/>
              <a:t>False</a:t>
            </a:r>
          </a:p>
        </p:txBody>
      </p:sp>
    </p:spTree>
    <p:custDataLst>
      <p:tags r:id="rId1"/>
    </p:custDataLst>
    <p:extLst>
      <p:ext uri="{BB962C8B-B14F-4D97-AF65-F5344CB8AC3E}">
        <p14:creationId xmlns:p14="http://schemas.microsoft.com/office/powerpoint/2010/main" val="11619402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Title 4"/>
          <p:cNvSpPr>
            <a:spLocks noGrp="1" noChangeArrowheads="1"/>
          </p:cNvSpPr>
          <p:nvPr>
            <p:ph type="title"/>
          </p:nvPr>
        </p:nvSpPr>
        <p:spPr/>
        <p:txBody>
          <a:bodyPr anchor="ctr">
            <a:noAutofit/>
          </a:bodyPr>
          <a:lstStyle/>
          <a:p>
            <a:r>
              <a:rPr lang="en-US" altLang="en-US" dirty="0"/>
              <a:t>Honeypots, </a:t>
            </a:r>
            <a:r>
              <a:rPr lang="en-US" altLang="en-US" dirty="0" err="1"/>
              <a:t>Honeynets</a:t>
            </a:r>
            <a:r>
              <a:rPr lang="en-US" altLang="en-US" dirty="0"/>
              <a:t>, and Padded Cell Systems</a:t>
            </a:r>
          </a:p>
        </p:txBody>
      </p:sp>
      <p:sp>
        <p:nvSpPr>
          <p:cNvPr id="48131" name="Content Placeholder 5"/>
          <p:cNvSpPr>
            <a:spLocks noGrp="1" noChangeArrowheads="1"/>
          </p:cNvSpPr>
          <p:nvPr>
            <p:ph idx="1"/>
          </p:nvPr>
        </p:nvSpPr>
        <p:spPr>
          <a:xfrm>
            <a:off x="365124" y="1295400"/>
            <a:ext cx="8474076" cy="4800600"/>
          </a:xfrm>
        </p:spPr>
        <p:txBody>
          <a:bodyPr>
            <a:normAutofit/>
          </a:bodyPr>
          <a:lstStyle/>
          <a:p>
            <a:pPr>
              <a:spcBef>
                <a:spcPts val="600"/>
              </a:spcBef>
            </a:pPr>
            <a:r>
              <a:rPr lang="en-US" altLang="en-US" dirty="0"/>
              <a:t>Honeypots: decoy systems designed to lure potential attackers away from critical systems</a:t>
            </a:r>
          </a:p>
          <a:p>
            <a:pPr>
              <a:spcBef>
                <a:spcPts val="600"/>
              </a:spcBef>
            </a:pPr>
            <a:r>
              <a:rPr lang="en-US" altLang="en-US" dirty="0" err="1"/>
              <a:t>Honeynets</a:t>
            </a:r>
            <a:r>
              <a:rPr lang="en-US" altLang="en-US" dirty="0"/>
              <a:t>: several honeypots connected together on a network segment</a:t>
            </a:r>
          </a:p>
          <a:p>
            <a:pPr>
              <a:spcBef>
                <a:spcPts val="600"/>
              </a:spcBef>
            </a:pPr>
            <a:r>
              <a:rPr lang="en-US" altLang="en-US" dirty="0"/>
              <a:t>Honeypots are designed to:</a:t>
            </a:r>
          </a:p>
          <a:p>
            <a:pPr lvl="1">
              <a:spcBef>
                <a:spcPts val="600"/>
              </a:spcBef>
            </a:pPr>
            <a:r>
              <a:rPr lang="en-US" altLang="en-US" dirty="0"/>
              <a:t>Divert an attacker from accessing critical systems</a:t>
            </a:r>
          </a:p>
          <a:p>
            <a:pPr lvl="1">
              <a:spcBef>
                <a:spcPts val="600"/>
              </a:spcBef>
            </a:pPr>
            <a:r>
              <a:rPr lang="en-US" altLang="en-US" dirty="0"/>
              <a:t>Collect information about the attacker’s activity</a:t>
            </a:r>
          </a:p>
          <a:p>
            <a:pPr lvl="1">
              <a:spcBef>
                <a:spcPts val="600"/>
              </a:spcBef>
            </a:pPr>
            <a:r>
              <a:rPr lang="en-US" altLang="en-US" dirty="0"/>
              <a:t>Encourage the attacker to stay on a system long enough for administrators to document the event and perhaps respond</a:t>
            </a:r>
          </a:p>
        </p:txBody>
      </p:sp>
    </p:spTree>
    <p:extLst>
      <p:ext uri="{BB962C8B-B14F-4D97-AF65-F5344CB8AC3E}">
        <p14:creationId xmlns:p14="http://schemas.microsoft.com/office/powerpoint/2010/main" val="355764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813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8131">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8131">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8131">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8131">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48131">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Title 2"/>
          <p:cNvSpPr>
            <a:spLocks noGrp="1" noChangeArrowheads="1"/>
          </p:cNvSpPr>
          <p:nvPr>
            <p:ph type="title"/>
          </p:nvPr>
        </p:nvSpPr>
        <p:spPr>
          <a:xfrm>
            <a:off x="45720" y="27709"/>
            <a:ext cx="9052560" cy="658091"/>
          </a:xfrm>
        </p:spPr>
        <p:txBody>
          <a:bodyPr anchor="ctr"/>
          <a:lstStyle/>
          <a:p>
            <a:r>
              <a:rPr lang="en-US" altLang="en-US" dirty="0"/>
              <a:t>Scanning and Analysis Tools</a:t>
            </a:r>
          </a:p>
        </p:txBody>
      </p:sp>
      <p:sp>
        <p:nvSpPr>
          <p:cNvPr id="54275" name="Content Placeholder 3"/>
          <p:cNvSpPr>
            <a:spLocks noGrp="1" noChangeArrowheads="1"/>
          </p:cNvSpPr>
          <p:nvPr>
            <p:ph idx="1"/>
          </p:nvPr>
        </p:nvSpPr>
        <p:spPr>
          <a:xfrm>
            <a:off x="381000" y="914400"/>
            <a:ext cx="8458199" cy="4724400"/>
          </a:xfrm>
        </p:spPr>
        <p:txBody>
          <a:bodyPr>
            <a:normAutofit fontScale="77500" lnSpcReduction="20000"/>
          </a:bodyPr>
          <a:lstStyle/>
          <a:p>
            <a:pPr algn="just">
              <a:spcBef>
                <a:spcPts val="600"/>
              </a:spcBef>
            </a:pPr>
            <a:r>
              <a:rPr lang="en-US" altLang="en-US" sz="2700" dirty="0"/>
              <a:t>Scanning tools typically are used to collect information that an attacker needs to launch a successful attack.</a:t>
            </a:r>
          </a:p>
          <a:p>
            <a:pPr algn="just">
              <a:spcBef>
                <a:spcPts val="600"/>
              </a:spcBef>
            </a:pPr>
            <a:r>
              <a:rPr lang="en-US" altLang="en-US" sz="2700" dirty="0"/>
              <a:t>Attack protocol is a logical sequence of steps or processes used by an attacker to launch an attack against a target system or network.</a:t>
            </a:r>
          </a:p>
          <a:p>
            <a:pPr algn="just">
              <a:spcBef>
                <a:spcPts val="600"/>
              </a:spcBef>
            </a:pPr>
            <a:r>
              <a:rPr lang="en-US" altLang="en-US" sz="2700" dirty="0" err="1"/>
              <a:t>Footprinting</a:t>
            </a:r>
            <a:r>
              <a:rPr lang="en-US" altLang="en-US" sz="2700" dirty="0"/>
              <a:t>: process of collecting publicly available information about a potential target.</a:t>
            </a:r>
          </a:p>
          <a:p>
            <a:pPr algn="just">
              <a:spcBef>
                <a:spcPts val="600"/>
              </a:spcBef>
            </a:pPr>
            <a:r>
              <a:rPr lang="en-US" altLang="en-US" sz="2700" dirty="0"/>
              <a:t>Fingerprinting: systematic survey of target organization’s Internet addresses collected during the </a:t>
            </a:r>
            <a:r>
              <a:rPr lang="en-US" altLang="en-US" sz="2700" dirty="0" err="1"/>
              <a:t>footprinting</a:t>
            </a:r>
            <a:r>
              <a:rPr lang="en-US" altLang="en-US" sz="2700" dirty="0"/>
              <a:t> phase to identify network services offered by hosts in that range.</a:t>
            </a:r>
          </a:p>
          <a:p>
            <a:pPr algn="just">
              <a:spcBef>
                <a:spcPts val="600"/>
              </a:spcBef>
            </a:pPr>
            <a:r>
              <a:rPr lang="en-US" altLang="en-US" sz="2700" dirty="0"/>
              <a:t>Fingerprinting reveals useful information about the internal structure and nature of the target system or network to be attacked.</a:t>
            </a:r>
          </a:p>
          <a:p>
            <a:pPr algn="just">
              <a:spcBef>
                <a:spcPts val="600"/>
              </a:spcBef>
            </a:pPr>
            <a:r>
              <a:rPr lang="en-US" altLang="en-US" sz="2700" dirty="0"/>
              <a:t>These tools are valuable to the network defender since they can quickly pinpoint the parts of the systems or network that need a prompt repair to close vulnerabilities.</a:t>
            </a:r>
          </a:p>
          <a:p>
            <a:pPr algn="just">
              <a:spcBef>
                <a:spcPts val="600"/>
              </a:spcBef>
            </a:pPr>
            <a:endParaRPr lang="en-US" altLang="en-US" dirty="0"/>
          </a:p>
        </p:txBody>
      </p:sp>
    </p:spTree>
    <p:extLst>
      <p:ext uri="{BB962C8B-B14F-4D97-AF65-F5344CB8AC3E}">
        <p14:creationId xmlns:p14="http://schemas.microsoft.com/office/powerpoint/2010/main" val="37482112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427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427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427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4275">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4275">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54275">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4275"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19169" y="62789"/>
            <a:ext cx="8032638" cy="1004011"/>
          </a:xfrm>
        </p:spPr>
        <p:txBody>
          <a:bodyPr>
            <a:noAutofit/>
          </a:bodyPr>
          <a:lstStyle/>
          <a:p>
            <a:r>
              <a:rPr lang="en-US" dirty="0"/>
              <a:t>Commonly Used Port Numbers</a:t>
            </a:r>
          </a:p>
        </p:txBody>
      </p:sp>
      <p:graphicFrame>
        <p:nvGraphicFramePr>
          <p:cNvPr id="7" name="Table 6"/>
          <p:cNvGraphicFramePr>
            <a:graphicFrameLocks noGrp="1"/>
          </p:cNvGraphicFramePr>
          <p:nvPr>
            <p:extLst>
              <p:ext uri="{D42A27DB-BD31-4B8C-83A1-F6EECF244321}">
                <p14:modId xmlns:p14="http://schemas.microsoft.com/office/powerpoint/2010/main" val="3263546983"/>
              </p:ext>
            </p:extLst>
          </p:nvPr>
        </p:nvGraphicFramePr>
        <p:xfrm>
          <a:off x="1600200" y="1676400"/>
          <a:ext cx="6477000" cy="3245249"/>
        </p:xfrm>
        <a:graphic>
          <a:graphicData uri="http://schemas.openxmlformats.org/drawingml/2006/table">
            <a:tbl>
              <a:tblPr firstRow="1" bandRow="1">
                <a:tableStyleId>{5940675A-B579-460E-94D1-54222C63F5DA}</a:tableStyleId>
              </a:tblPr>
              <a:tblGrid>
                <a:gridCol w="1599259">
                  <a:extLst>
                    <a:ext uri="{9D8B030D-6E8A-4147-A177-3AD203B41FA5}">
                      <a16:colId xmlns:a16="http://schemas.microsoft.com/office/drawing/2014/main" val="20000"/>
                    </a:ext>
                  </a:extLst>
                </a:gridCol>
                <a:gridCol w="4877741">
                  <a:extLst>
                    <a:ext uri="{9D8B030D-6E8A-4147-A177-3AD203B41FA5}">
                      <a16:colId xmlns:a16="http://schemas.microsoft.com/office/drawing/2014/main" val="20001"/>
                    </a:ext>
                  </a:extLst>
                </a:gridCol>
              </a:tblGrid>
              <a:tr h="303974">
                <a:tc>
                  <a:txBody>
                    <a:bodyPr/>
                    <a:lstStyle/>
                    <a:p>
                      <a:pPr algn="ctr"/>
                      <a:r>
                        <a:rPr lang="en-US" sz="1600" b="1" dirty="0">
                          <a:solidFill>
                            <a:schemeClr val="bg1"/>
                          </a:solidFill>
                          <a:latin typeface="Arial" pitchFamily="34" charset="0"/>
                          <a:cs typeface="Arial" pitchFamily="34" charset="0"/>
                        </a:rPr>
                        <a:t>Port number</a:t>
                      </a:r>
                    </a:p>
                  </a:txBody>
                  <a:tcPr>
                    <a:solidFill>
                      <a:srgbClr val="364162"/>
                    </a:solidFill>
                  </a:tcPr>
                </a:tc>
                <a:tc>
                  <a:txBody>
                    <a:bodyPr/>
                    <a:lstStyle/>
                    <a:p>
                      <a:pPr algn="ctr"/>
                      <a:r>
                        <a:rPr lang="en-US" sz="1600" b="1" dirty="0">
                          <a:solidFill>
                            <a:schemeClr val="bg1"/>
                          </a:solidFill>
                          <a:latin typeface="Arial" pitchFamily="34" charset="0"/>
                          <a:cs typeface="Arial" pitchFamily="34" charset="0"/>
                        </a:rPr>
                        <a:t>Protocol</a:t>
                      </a:r>
                    </a:p>
                  </a:txBody>
                  <a:tcPr>
                    <a:solidFill>
                      <a:srgbClr val="364162"/>
                    </a:solidFill>
                  </a:tcPr>
                </a:tc>
                <a:extLst>
                  <a:ext uri="{0D108BD9-81ED-4DB2-BD59-A6C34878D82A}">
                    <a16:rowId xmlns:a16="http://schemas.microsoft.com/office/drawing/2014/main" val="10000"/>
                  </a:ext>
                </a:extLst>
              </a:tr>
              <a:tr h="312645">
                <a:tc>
                  <a:txBody>
                    <a:bodyPr/>
                    <a:lstStyle/>
                    <a:p>
                      <a:pPr marL="0" indent="465138"/>
                      <a:r>
                        <a:rPr lang="en-US" sz="1600" dirty="0">
                          <a:latin typeface="Arial" pitchFamily="34" charset="0"/>
                          <a:cs typeface="Arial" pitchFamily="34" charset="0"/>
                        </a:rPr>
                        <a:t>7</a:t>
                      </a:r>
                    </a:p>
                  </a:txBody>
                  <a:tcPr/>
                </a:tc>
                <a:tc>
                  <a:txBody>
                    <a:bodyPr/>
                    <a:lstStyle/>
                    <a:p>
                      <a:pPr algn="l"/>
                      <a:r>
                        <a:rPr lang="en-US" sz="1600" dirty="0">
                          <a:latin typeface="Arial" pitchFamily="34" charset="0"/>
                          <a:cs typeface="Arial" pitchFamily="34" charset="0"/>
                        </a:rPr>
                        <a:t>Echo</a:t>
                      </a:r>
                    </a:p>
                  </a:txBody>
                  <a:tcPr/>
                </a:tc>
                <a:extLst>
                  <a:ext uri="{0D108BD9-81ED-4DB2-BD59-A6C34878D82A}">
                    <a16:rowId xmlns:a16="http://schemas.microsoft.com/office/drawing/2014/main" val="10001"/>
                  </a:ext>
                </a:extLst>
              </a:tr>
              <a:tr h="345425">
                <a:tc>
                  <a:txBody>
                    <a:bodyPr/>
                    <a:lstStyle/>
                    <a:p>
                      <a:pPr marL="0" indent="509588"/>
                      <a:r>
                        <a:rPr lang="en-US" sz="1600" dirty="0">
                          <a:latin typeface="Arial" pitchFamily="34" charset="0"/>
                          <a:cs typeface="Arial" pitchFamily="34" charset="0"/>
                        </a:rPr>
                        <a:t>20</a:t>
                      </a:r>
                    </a:p>
                  </a:txBody>
                  <a:tcPr marL="0" marR="0" marT="0" marB="0" anchor="ctr"/>
                </a:tc>
                <a:tc>
                  <a:txBody>
                    <a:bodyPr/>
                    <a:lstStyle/>
                    <a:p>
                      <a:pPr marL="73025" marR="0" algn="l">
                        <a:spcBef>
                          <a:spcPts val="0"/>
                        </a:spcBef>
                        <a:spcAft>
                          <a:spcPts val="0"/>
                        </a:spcAft>
                      </a:pPr>
                      <a:r>
                        <a:rPr lang="en-US" sz="1600" b="0" dirty="0">
                          <a:solidFill>
                            <a:srgbClr val="000000"/>
                          </a:solidFill>
                          <a:effectLst/>
                          <a:latin typeface="Arial" pitchFamily="34" charset="0"/>
                          <a:ea typeface="Calibri"/>
                          <a:cs typeface="Arial" pitchFamily="34" charset="0"/>
                        </a:rPr>
                        <a:t>File Transfer [Default Data] (FTP)</a:t>
                      </a:r>
                      <a:endParaRPr lang="en-US" sz="1600" b="0" dirty="0">
                        <a:effectLst/>
                        <a:latin typeface="Arial" pitchFamily="34" charset="0"/>
                        <a:ea typeface="Calibri"/>
                        <a:cs typeface="Arial" pitchFamily="34" charset="0"/>
                      </a:endParaRPr>
                    </a:p>
                  </a:txBody>
                  <a:tcPr marL="0" marR="0" marT="0" marB="0" anchor="ctr"/>
                </a:tc>
                <a:extLst>
                  <a:ext uri="{0D108BD9-81ED-4DB2-BD59-A6C34878D82A}">
                    <a16:rowId xmlns:a16="http://schemas.microsoft.com/office/drawing/2014/main" val="10002"/>
                  </a:ext>
                </a:extLst>
              </a:tr>
              <a:tr h="276340">
                <a:tc>
                  <a:txBody>
                    <a:bodyPr/>
                    <a:lstStyle/>
                    <a:p>
                      <a:pPr marL="0" indent="509588"/>
                      <a:r>
                        <a:rPr lang="en-US" sz="1600" dirty="0">
                          <a:latin typeface="Arial" pitchFamily="34" charset="0"/>
                          <a:cs typeface="Arial" pitchFamily="34" charset="0"/>
                        </a:rPr>
                        <a:t>21</a:t>
                      </a:r>
                    </a:p>
                  </a:txBody>
                  <a:tcPr marL="0" marR="0" marT="0" marB="0" anchor="ctr"/>
                </a:tc>
                <a:tc>
                  <a:txBody>
                    <a:bodyPr/>
                    <a:lstStyle/>
                    <a:p>
                      <a:pPr marL="73025" marR="0" algn="l">
                        <a:spcBef>
                          <a:spcPts val="0"/>
                        </a:spcBef>
                        <a:spcAft>
                          <a:spcPts val="0"/>
                        </a:spcAft>
                      </a:pPr>
                      <a:r>
                        <a:rPr lang="en-US" sz="1600" spc="30" dirty="0">
                          <a:solidFill>
                            <a:srgbClr val="000000"/>
                          </a:solidFill>
                          <a:effectLst/>
                          <a:latin typeface="Arial" pitchFamily="34" charset="0"/>
                          <a:ea typeface="Calibri"/>
                          <a:cs typeface="Arial" pitchFamily="34" charset="0"/>
                        </a:rPr>
                        <a:t>File Transfer [Control] (FTP)</a:t>
                      </a:r>
                      <a:endParaRPr lang="en-US" sz="1600" dirty="0">
                        <a:effectLst/>
                        <a:latin typeface="Arial" pitchFamily="34" charset="0"/>
                        <a:ea typeface="Calibri"/>
                        <a:cs typeface="Arial" pitchFamily="34" charset="0"/>
                      </a:endParaRPr>
                    </a:p>
                  </a:txBody>
                  <a:tcPr marL="0" marR="0" marT="0" marB="0" anchor="ctr"/>
                </a:tc>
                <a:extLst>
                  <a:ext uri="{0D108BD9-81ED-4DB2-BD59-A6C34878D82A}">
                    <a16:rowId xmlns:a16="http://schemas.microsoft.com/office/drawing/2014/main" val="10003"/>
                  </a:ext>
                </a:extLst>
              </a:tr>
              <a:tr h="276340">
                <a:tc>
                  <a:txBody>
                    <a:bodyPr/>
                    <a:lstStyle/>
                    <a:p>
                      <a:pPr marL="0" indent="509588"/>
                      <a:r>
                        <a:rPr lang="en-US" sz="1600" dirty="0">
                          <a:latin typeface="Arial" pitchFamily="34" charset="0"/>
                          <a:cs typeface="Arial" pitchFamily="34" charset="0"/>
                        </a:rPr>
                        <a:t>23</a:t>
                      </a:r>
                    </a:p>
                  </a:txBody>
                  <a:tcPr marL="0" marR="0" marT="0" marB="0" anchor="ctr"/>
                </a:tc>
                <a:tc>
                  <a:txBody>
                    <a:bodyPr/>
                    <a:lstStyle/>
                    <a:p>
                      <a:pPr marL="73025" marR="0" algn="l">
                        <a:spcBef>
                          <a:spcPts val="0"/>
                        </a:spcBef>
                        <a:spcAft>
                          <a:spcPts val="0"/>
                        </a:spcAft>
                      </a:pPr>
                      <a:r>
                        <a:rPr lang="en-US" sz="1600" b="0" dirty="0">
                          <a:solidFill>
                            <a:srgbClr val="000000"/>
                          </a:solidFill>
                          <a:effectLst/>
                          <a:latin typeface="Arial" pitchFamily="34" charset="0"/>
                          <a:ea typeface="Calibri"/>
                          <a:cs typeface="Arial" pitchFamily="34" charset="0"/>
                        </a:rPr>
                        <a:t>Telnet</a:t>
                      </a:r>
                      <a:endParaRPr lang="en-US" sz="1600" b="0" dirty="0">
                        <a:effectLst/>
                        <a:latin typeface="Arial" pitchFamily="34" charset="0"/>
                        <a:ea typeface="Calibri"/>
                        <a:cs typeface="Arial" pitchFamily="34" charset="0"/>
                      </a:endParaRPr>
                    </a:p>
                  </a:txBody>
                  <a:tcPr marL="0" marR="0" marT="0" marB="0" anchor="ctr"/>
                </a:tc>
                <a:extLst>
                  <a:ext uri="{0D108BD9-81ED-4DB2-BD59-A6C34878D82A}">
                    <a16:rowId xmlns:a16="http://schemas.microsoft.com/office/drawing/2014/main" val="10004"/>
                  </a:ext>
                </a:extLst>
              </a:tr>
              <a:tr h="336335">
                <a:tc>
                  <a:txBody>
                    <a:bodyPr/>
                    <a:lstStyle/>
                    <a:p>
                      <a:pPr marL="0" indent="509588"/>
                      <a:r>
                        <a:rPr lang="en-US" sz="1600" dirty="0">
                          <a:latin typeface="Arial" pitchFamily="34" charset="0"/>
                          <a:cs typeface="Arial" pitchFamily="34" charset="0"/>
                        </a:rPr>
                        <a:t>25</a:t>
                      </a:r>
                    </a:p>
                  </a:txBody>
                  <a:tcPr marL="0" marR="0" marT="0" marB="0" anchor="ctr"/>
                </a:tc>
                <a:tc>
                  <a:txBody>
                    <a:bodyPr/>
                    <a:lstStyle/>
                    <a:p>
                      <a:pPr marL="73025" marR="0" algn="l">
                        <a:spcBef>
                          <a:spcPts val="0"/>
                        </a:spcBef>
                        <a:spcAft>
                          <a:spcPts val="0"/>
                        </a:spcAft>
                      </a:pPr>
                      <a:r>
                        <a:rPr lang="en-US" sz="1600" spc="30" dirty="0">
                          <a:solidFill>
                            <a:srgbClr val="000000"/>
                          </a:solidFill>
                          <a:effectLst/>
                          <a:latin typeface="Arial" pitchFamily="34" charset="0"/>
                          <a:ea typeface="Calibri"/>
                          <a:cs typeface="Arial" pitchFamily="34" charset="0"/>
                        </a:rPr>
                        <a:t>Simple Mail Transfer Protocol (SMTP)</a:t>
                      </a:r>
                      <a:endParaRPr lang="en-US" sz="1600" dirty="0">
                        <a:effectLst/>
                        <a:latin typeface="Arial" pitchFamily="34" charset="0"/>
                        <a:ea typeface="Calibri"/>
                        <a:cs typeface="Arial" pitchFamily="34" charset="0"/>
                      </a:endParaRPr>
                    </a:p>
                  </a:txBody>
                  <a:tcPr marL="0" marR="0" marT="0" marB="0" anchor="ctr"/>
                </a:tc>
                <a:extLst>
                  <a:ext uri="{0D108BD9-81ED-4DB2-BD59-A6C34878D82A}">
                    <a16:rowId xmlns:a16="http://schemas.microsoft.com/office/drawing/2014/main" val="10005"/>
                  </a:ext>
                </a:extLst>
              </a:tr>
              <a:tr h="276340">
                <a:tc>
                  <a:txBody>
                    <a:bodyPr/>
                    <a:lstStyle/>
                    <a:p>
                      <a:pPr marL="0" indent="509588"/>
                      <a:r>
                        <a:rPr lang="en-US" sz="1600" dirty="0">
                          <a:latin typeface="Arial" pitchFamily="34" charset="0"/>
                          <a:cs typeface="Arial" pitchFamily="34" charset="0"/>
                        </a:rPr>
                        <a:t>53</a:t>
                      </a:r>
                    </a:p>
                  </a:txBody>
                  <a:tcPr marL="0" marR="0" marT="0" marB="0" anchor="ctr"/>
                </a:tc>
                <a:tc>
                  <a:txBody>
                    <a:bodyPr/>
                    <a:lstStyle/>
                    <a:p>
                      <a:pPr marL="73025" marR="0" algn="l">
                        <a:spcBef>
                          <a:spcPts val="0"/>
                        </a:spcBef>
                        <a:spcAft>
                          <a:spcPts val="0"/>
                        </a:spcAft>
                      </a:pPr>
                      <a:r>
                        <a:rPr lang="en-US" sz="1600" b="0" spc="-20" dirty="0">
                          <a:solidFill>
                            <a:srgbClr val="000000"/>
                          </a:solidFill>
                          <a:effectLst/>
                          <a:latin typeface="Arial" pitchFamily="34" charset="0"/>
                          <a:ea typeface="Calibri"/>
                          <a:cs typeface="Arial" pitchFamily="34" charset="0"/>
                        </a:rPr>
                        <a:t>Domain Name System (DNS)</a:t>
                      </a:r>
                      <a:endParaRPr lang="en-US" sz="1600" b="0" dirty="0">
                        <a:effectLst/>
                        <a:latin typeface="Arial" pitchFamily="34" charset="0"/>
                        <a:ea typeface="Calibri"/>
                        <a:cs typeface="Arial" pitchFamily="34" charset="0"/>
                      </a:endParaRPr>
                    </a:p>
                  </a:txBody>
                  <a:tcPr marL="0" marR="0" marT="0" marB="0" anchor="ctr"/>
                </a:tc>
                <a:extLst>
                  <a:ext uri="{0D108BD9-81ED-4DB2-BD59-A6C34878D82A}">
                    <a16:rowId xmlns:a16="http://schemas.microsoft.com/office/drawing/2014/main" val="10006"/>
                  </a:ext>
                </a:extLst>
              </a:tr>
              <a:tr h="345425">
                <a:tc>
                  <a:txBody>
                    <a:bodyPr/>
                    <a:lstStyle/>
                    <a:p>
                      <a:pPr marL="0" indent="509588"/>
                      <a:r>
                        <a:rPr lang="en-US" sz="1600" dirty="0">
                          <a:latin typeface="Arial" pitchFamily="34" charset="0"/>
                          <a:cs typeface="Arial" pitchFamily="34" charset="0"/>
                        </a:rPr>
                        <a:t>80</a:t>
                      </a:r>
                    </a:p>
                  </a:txBody>
                  <a:tcPr marL="0" marR="0" marT="0" marB="0" anchor="ctr"/>
                </a:tc>
                <a:tc>
                  <a:txBody>
                    <a:bodyPr/>
                    <a:lstStyle/>
                    <a:p>
                      <a:pPr marL="73025" marR="0" algn="l">
                        <a:spcBef>
                          <a:spcPts val="0"/>
                        </a:spcBef>
                        <a:spcAft>
                          <a:spcPts val="0"/>
                        </a:spcAft>
                      </a:pPr>
                      <a:r>
                        <a:rPr lang="en-US" sz="1600" spc="30" dirty="0">
                          <a:solidFill>
                            <a:srgbClr val="000000"/>
                          </a:solidFill>
                          <a:effectLst/>
                          <a:latin typeface="Arial" pitchFamily="34" charset="0"/>
                          <a:ea typeface="Calibri"/>
                          <a:cs typeface="Arial" pitchFamily="34" charset="0"/>
                        </a:rPr>
                        <a:t>Hypertext Transfer Protocol (HTTP)</a:t>
                      </a:r>
                      <a:endParaRPr lang="en-US" sz="1600" dirty="0">
                        <a:effectLst/>
                        <a:latin typeface="Arial" pitchFamily="34" charset="0"/>
                        <a:ea typeface="Calibri"/>
                        <a:cs typeface="Arial" pitchFamily="34" charset="0"/>
                      </a:endParaRPr>
                    </a:p>
                  </a:txBody>
                  <a:tcPr marL="0" marR="0" marT="0" marB="0" anchor="ctr"/>
                </a:tc>
                <a:extLst>
                  <a:ext uri="{0D108BD9-81ED-4DB2-BD59-A6C34878D82A}">
                    <a16:rowId xmlns:a16="http://schemas.microsoft.com/office/drawing/2014/main" val="10007"/>
                  </a:ext>
                </a:extLst>
              </a:tr>
              <a:tr h="442144">
                <a:tc>
                  <a:txBody>
                    <a:bodyPr/>
                    <a:lstStyle/>
                    <a:p>
                      <a:pPr marL="0" indent="509588"/>
                      <a:r>
                        <a:rPr lang="en-US" sz="1600" dirty="0">
                          <a:latin typeface="Arial" pitchFamily="34" charset="0"/>
                          <a:cs typeface="Arial" pitchFamily="34" charset="0"/>
                        </a:rPr>
                        <a:t>110</a:t>
                      </a:r>
                    </a:p>
                  </a:txBody>
                  <a:tcPr marL="0" marR="0" marT="0" marB="0" anchor="ctr"/>
                </a:tc>
                <a:tc>
                  <a:txBody>
                    <a:bodyPr/>
                    <a:lstStyle/>
                    <a:p>
                      <a:pPr marL="0" marR="1379855" algn="l">
                        <a:spcBef>
                          <a:spcPts val="0"/>
                        </a:spcBef>
                        <a:spcAft>
                          <a:spcPts val="0"/>
                        </a:spcAft>
                      </a:pPr>
                      <a:r>
                        <a:rPr lang="en-US" sz="1600" b="1" spc="-20" dirty="0">
                          <a:solidFill>
                            <a:srgbClr val="000000"/>
                          </a:solidFill>
                          <a:effectLst/>
                          <a:latin typeface="Arial" pitchFamily="34" charset="0"/>
                          <a:ea typeface="Calibri"/>
                          <a:cs typeface="Arial" pitchFamily="34" charset="0"/>
                        </a:rPr>
                        <a:t> </a:t>
                      </a:r>
                      <a:r>
                        <a:rPr lang="en-US" sz="1600" b="0" spc="-20" dirty="0">
                          <a:solidFill>
                            <a:srgbClr val="000000"/>
                          </a:solidFill>
                          <a:effectLst/>
                          <a:latin typeface="Arial" pitchFamily="34" charset="0"/>
                          <a:ea typeface="Calibri"/>
                          <a:cs typeface="Arial" pitchFamily="34" charset="0"/>
                        </a:rPr>
                        <a:t>Post Office Protocol version 3 (POP3)</a:t>
                      </a:r>
                      <a:endParaRPr lang="en-US" sz="1600" b="0" dirty="0">
                        <a:effectLst/>
                        <a:latin typeface="Arial" pitchFamily="34" charset="0"/>
                        <a:ea typeface="Calibri"/>
                        <a:cs typeface="Arial" pitchFamily="34" charset="0"/>
                      </a:endParaRPr>
                    </a:p>
                  </a:txBody>
                  <a:tcPr marL="0" marR="0" marT="0" marB="0" anchor="ctr"/>
                </a:tc>
                <a:extLst>
                  <a:ext uri="{0D108BD9-81ED-4DB2-BD59-A6C34878D82A}">
                    <a16:rowId xmlns:a16="http://schemas.microsoft.com/office/drawing/2014/main" val="10008"/>
                  </a:ext>
                </a:extLst>
              </a:tr>
              <a:tr h="276340">
                <a:tc>
                  <a:txBody>
                    <a:bodyPr/>
                    <a:lstStyle/>
                    <a:p>
                      <a:pPr marL="0" indent="509588"/>
                      <a:r>
                        <a:rPr lang="en-US" sz="1600" dirty="0">
                          <a:latin typeface="Arial" pitchFamily="34" charset="0"/>
                          <a:cs typeface="Arial" pitchFamily="34" charset="0"/>
                        </a:rPr>
                        <a:t>161</a:t>
                      </a:r>
                    </a:p>
                  </a:txBody>
                  <a:tcPr marL="0" marR="0" marT="0" marB="0"/>
                </a:tc>
                <a:tc>
                  <a:txBody>
                    <a:bodyPr/>
                    <a:lstStyle/>
                    <a:p>
                      <a:pPr marL="73025" marR="0" algn="l">
                        <a:spcBef>
                          <a:spcPts val="0"/>
                        </a:spcBef>
                        <a:spcAft>
                          <a:spcPts val="0"/>
                        </a:spcAft>
                      </a:pPr>
                      <a:r>
                        <a:rPr lang="en-US" sz="1600" spc="50" dirty="0">
                          <a:solidFill>
                            <a:srgbClr val="000000"/>
                          </a:solidFill>
                          <a:effectLst/>
                          <a:latin typeface="Arial" pitchFamily="34" charset="0"/>
                          <a:ea typeface="Calibri"/>
                          <a:cs typeface="Arial" pitchFamily="34" charset="0"/>
                        </a:rPr>
                        <a:t>Simple Network Management Protocol (SNMP)</a:t>
                      </a:r>
                      <a:endParaRPr lang="en-US" sz="1600" dirty="0">
                        <a:effectLst/>
                        <a:latin typeface="Arial" pitchFamily="34" charset="0"/>
                        <a:ea typeface="Calibri"/>
                        <a:cs typeface="Arial" pitchFamily="34" charset="0"/>
                      </a:endParaRPr>
                    </a:p>
                  </a:txBody>
                  <a:tcPr marL="0" marR="0" marT="0" marB="0"/>
                </a:tc>
                <a:extLst>
                  <a:ext uri="{0D108BD9-81ED-4DB2-BD59-A6C34878D82A}">
                    <a16:rowId xmlns:a16="http://schemas.microsoft.com/office/drawing/2014/main" val="10009"/>
                  </a:ext>
                </a:extLst>
              </a:tr>
            </a:tbl>
          </a:graphicData>
        </a:graphic>
      </p:graphicFrame>
    </p:spTree>
    <p:extLst>
      <p:ext uri="{BB962C8B-B14F-4D97-AF65-F5344CB8AC3E}">
        <p14:creationId xmlns:p14="http://schemas.microsoft.com/office/powerpoint/2010/main" val="1611379781"/>
      </p:ext>
    </p:extLst>
  </p:cSld>
  <p:clrMapOvr>
    <a:masterClrMapping/>
  </p:clrMapOvr>
  <p:transition spd="slow"/>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Next Class</a:t>
            </a:r>
          </a:p>
        </p:txBody>
      </p:sp>
      <p:sp>
        <p:nvSpPr>
          <p:cNvPr id="3" name="Content Placeholder 2"/>
          <p:cNvSpPr>
            <a:spLocks noGrp="1"/>
          </p:cNvSpPr>
          <p:nvPr>
            <p:ph idx="1"/>
          </p:nvPr>
        </p:nvSpPr>
        <p:spPr>
          <a:xfrm>
            <a:off x="228600" y="1295401"/>
            <a:ext cx="8763000" cy="4343400"/>
          </a:xfrm>
        </p:spPr>
        <p:txBody>
          <a:bodyPr/>
          <a:lstStyle/>
          <a:p>
            <a:r>
              <a:rPr lang="en-GB" dirty="0"/>
              <a:t>Focus on:</a:t>
            </a:r>
          </a:p>
          <a:p>
            <a:pPr lvl="1"/>
            <a:r>
              <a:rPr lang="en-US" dirty="0"/>
              <a:t>Cryptography</a:t>
            </a:r>
            <a:br>
              <a:rPr lang="en-US" dirty="0"/>
            </a:br>
            <a:endParaRPr lang="en-GB" dirty="0"/>
          </a:p>
        </p:txBody>
      </p:sp>
    </p:spTree>
    <p:extLst>
      <p:ext uri="{BB962C8B-B14F-4D97-AF65-F5344CB8AC3E}">
        <p14:creationId xmlns:p14="http://schemas.microsoft.com/office/powerpoint/2010/main" val="13796606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Title 2"/>
          <p:cNvSpPr>
            <a:spLocks noGrp="1" noChangeArrowheads="1"/>
          </p:cNvSpPr>
          <p:nvPr>
            <p:ph type="title"/>
          </p:nvPr>
        </p:nvSpPr>
        <p:spPr>
          <a:xfrm>
            <a:off x="45720" y="27709"/>
            <a:ext cx="9052560" cy="429491"/>
          </a:xfrm>
        </p:spPr>
        <p:txBody>
          <a:bodyPr anchor="ctr">
            <a:normAutofit fontScale="90000"/>
          </a:bodyPr>
          <a:lstStyle/>
          <a:p>
            <a:r>
              <a:rPr lang="en-US" altLang="en-US" dirty="0"/>
              <a:t>Summary</a:t>
            </a:r>
          </a:p>
        </p:txBody>
      </p:sp>
      <p:sp>
        <p:nvSpPr>
          <p:cNvPr id="63491" name="Content Placeholder 3"/>
          <p:cNvSpPr>
            <a:spLocks noGrp="1" noChangeArrowheads="1"/>
          </p:cNvSpPr>
          <p:nvPr>
            <p:ph idx="1"/>
          </p:nvPr>
        </p:nvSpPr>
        <p:spPr>
          <a:xfrm>
            <a:off x="335280" y="454325"/>
            <a:ext cx="8763000" cy="5313839"/>
          </a:xfrm>
        </p:spPr>
        <p:txBody>
          <a:bodyPr>
            <a:noAutofit/>
          </a:bodyPr>
          <a:lstStyle/>
          <a:p>
            <a:pPr>
              <a:spcBef>
                <a:spcPts val="600"/>
              </a:spcBef>
            </a:pPr>
            <a:r>
              <a:rPr lang="en-US" altLang="en-US" sz="1800" dirty="0"/>
              <a:t>Intrusion detection system (IDPS) detects violation of its configuration and activates alarm.</a:t>
            </a:r>
          </a:p>
          <a:p>
            <a:pPr>
              <a:spcBef>
                <a:spcPts val="600"/>
              </a:spcBef>
            </a:pPr>
            <a:r>
              <a:rPr lang="en-US" altLang="en-US" sz="1800" dirty="0"/>
              <a:t>A network-based IDPS (NIDPS) monitors network traffic and then notifies the appropriate administrator when a predefined event occurs. </a:t>
            </a:r>
          </a:p>
          <a:p>
            <a:pPr>
              <a:spcBef>
                <a:spcPts val="600"/>
              </a:spcBef>
            </a:pPr>
            <a:r>
              <a:rPr lang="en-US" altLang="en-US" sz="1800" dirty="0"/>
              <a:t>A host-based IDPS (HIDPS) resides on a particular computer or server and monitors activity on that system.</a:t>
            </a:r>
          </a:p>
          <a:p>
            <a:pPr>
              <a:spcBef>
                <a:spcPts val="600"/>
              </a:spcBef>
            </a:pPr>
            <a:r>
              <a:rPr lang="en-US" sz="1800" dirty="0"/>
              <a:t>Signature-based IDPSs, also known as knowledge-based IDPSs, examine data traffic for patterns that match signatures—preconfigured, predetermined attack patterns. </a:t>
            </a:r>
          </a:p>
          <a:p>
            <a:pPr>
              <a:spcBef>
                <a:spcPts val="600"/>
              </a:spcBef>
            </a:pPr>
            <a:r>
              <a:rPr lang="en-US" sz="1800" dirty="0"/>
              <a:t>Statistical anomaly-based IDPSs, also known as behavior-based IDPSs, collect data from normal traffic and establish a baseline. </a:t>
            </a:r>
          </a:p>
          <a:p>
            <a:pPr>
              <a:spcBef>
                <a:spcPts val="600"/>
              </a:spcBef>
            </a:pPr>
            <a:r>
              <a:rPr lang="en-US" altLang="en-US" sz="1800" dirty="0"/>
              <a:t>Selecting IDPS products that best fit an organization’s needs is challenging and complex.</a:t>
            </a:r>
          </a:p>
          <a:p>
            <a:pPr>
              <a:spcBef>
                <a:spcPts val="600"/>
              </a:spcBef>
            </a:pPr>
            <a:r>
              <a:rPr lang="en-US" altLang="en-US" sz="1800" dirty="0"/>
              <a:t>Honeypots are decoy systems; two variations are known as honeynets and padded cell systems.</a:t>
            </a:r>
          </a:p>
          <a:p>
            <a:pPr>
              <a:spcBef>
                <a:spcPts val="600"/>
              </a:spcBef>
            </a:pPr>
            <a:r>
              <a:rPr lang="en-US" altLang="en-US" sz="1800" dirty="0"/>
              <a:t>Scanning and analysis tools are used to pinpoint vulnerabilities in systems, holes in security components, and unsecured aspects of a network.</a:t>
            </a:r>
          </a:p>
          <a:p>
            <a:pPr>
              <a:spcBef>
                <a:spcPts val="600"/>
              </a:spcBef>
            </a:pPr>
            <a:endParaRPr lang="en-US" sz="1800" dirty="0"/>
          </a:p>
        </p:txBody>
      </p:sp>
    </p:spTree>
    <p:extLst>
      <p:ext uri="{BB962C8B-B14F-4D97-AF65-F5344CB8AC3E}">
        <p14:creationId xmlns:p14="http://schemas.microsoft.com/office/powerpoint/2010/main" val="2994505913"/>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heme/theme1.xml><?xml version="1.0" encoding="utf-8"?>
<a:theme xmlns:a="http://schemas.openxmlformats.org/drawingml/2006/main" name="Sampl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7620</TotalTime>
  <Words>6078</Words>
  <Application>Microsoft Office PowerPoint</Application>
  <PresentationFormat>On-screen Show (4:3)</PresentationFormat>
  <Paragraphs>501</Paragraphs>
  <Slides>24</Slides>
  <Notes>22</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24</vt:i4>
      </vt:variant>
    </vt:vector>
  </HeadingPairs>
  <TitlesOfParts>
    <vt:vector size="31" baseType="lpstr">
      <vt:lpstr>Arial</vt:lpstr>
      <vt:lpstr>Calibri</vt:lpstr>
      <vt:lpstr>Courier New</vt:lpstr>
      <vt:lpstr>Lucida Sans Unicode</vt:lpstr>
      <vt:lpstr>Times New Roman</vt:lpstr>
      <vt:lpstr>Wingdings</vt:lpstr>
      <vt:lpstr>Sample</vt:lpstr>
      <vt:lpstr>Security Technology: Intrusion Detection and Prevention Systems, and Other Security Tools  </vt:lpstr>
      <vt:lpstr>Learning Objectives</vt:lpstr>
      <vt:lpstr>Introduction</vt:lpstr>
      <vt:lpstr>Intrusion Detection and Prevention Systems (1 of 2)</vt:lpstr>
      <vt:lpstr>Intrusion Detection and Prevention Systems (2 of 2)</vt:lpstr>
      <vt:lpstr>IDPS Terminology (1 of 2)</vt:lpstr>
      <vt:lpstr>Why Use an IDPS?</vt:lpstr>
      <vt:lpstr>Types of IDPSs</vt:lpstr>
      <vt:lpstr>Types of IDPSs</vt:lpstr>
      <vt:lpstr>Types of IDPSs</vt:lpstr>
      <vt:lpstr>Types of IDPSs</vt:lpstr>
      <vt:lpstr>Types of IDPSs</vt:lpstr>
      <vt:lpstr>IDPS Detection Methods</vt:lpstr>
      <vt:lpstr>IDPS Detection Methods</vt:lpstr>
      <vt:lpstr>IDPS Detection Methods</vt:lpstr>
      <vt:lpstr>IDPS Detection Methods)</vt:lpstr>
      <vt:lpstr>Strengths and Limitations of IDPSs</vt:lpstr>
      <vt:lpstr>Deployment and Implementation of an IDPS</vt:lpstr>
      <vt:lpstr>Knowledge Check</vt:lpstr>
      <vt:lpstr>Honeypots, Honeynets, and Padded Cell Systems</vt:lpstr>
      <vt:lpstr>Scanning and Analysis Tools</vt:lpstr>
      <vt:lpstr>Commonly Used Port Numbers</vt:lpstr>
      <vt:lpstr>Next Class</vt:lpstr>
      <vt:lpstr>Summary</vt:lpstr>
    </vt:vector>
  </TitlesOfParts>
  <Company>Course Technology</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Chapter 7 Security Technology: Intrusion Detection and Prevention Systems, and Other Security Tools</dc:title>
  <dc:creator>Whitman</dc:creator>
  <cp:lastModifiedBy>Dr Carlene Campbell</cp:lastModifiedBy>
  <cp:revision>393</cp:revision>
  <cp:lastPrinted>2010-11-12T17:54:40Z</cp:lastPrinted>
  <dcterms:created xsi:type="dcterms:W3CDTF">2007-02-15T20:50:52Z</dcterms:created>
  <dcterms:modified xsi:type="dcterms:W3CDTF">2025-10-26T16:04:11Z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_AdHocReviewCycleID">
    <vt:i4>732539425</vt:i4>
  </property>
  <property fmtid="{D5CDD505-2E9C-101B-9397-08002B2CF9AE}" pid="3" name="_NewReviewCycle">
    <vt:lpwstr/>
  </property>
  <property fmtid="{D5CDD505-2E9C-101B-9397-08002B2CF9AE}" pid="4" name="_EmailSubject">
    <vt:lpwstr>Cengage Branding/Accessibility </vt:lpwstr>
  </property>
  <property fmtid="{D5CDD505-2E9C-101B-9397-08002B2CF9AE}" pid="5" name="_AuthorEmail">
    <vt:lpwstr>maria.garguilo@cengage.com</vt:lpwstr>
  </property>
  <property fmtid="{D5CDD505-2E9C-101B-9397-08002B2CF9AE}" pid="6" name="_AuthorEmailDisplayName">
    <vt:lpwstr>Garguilo, Maria</vt:lpwstr>
  </property>
  <property fmtid="{D5CDD505-2E9C-101B-9397-08002B2CF9AE}" pid="7" name="_PreviousAdHocReviewCycleID">
    <vt:i4>1933890983</vt:i4>
  </property>
</Properties>
</file>