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5.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57" r:id="rId4"/>
    <p:sldId id="258" r:id="rId5"/>
    <p:sldId id="259" r:id="rId6"/>
    <p:sldId id="260" r:id="rId7"/>
    <p:sldId id="261" r:id="rId8"/>
    <p:sldId id="262" r:id="rId9"/>
    <p:sldId id="266" r:id="rId10"/>
    <p:sldId id="267"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81" autoAdjust="0"/>
    <p:restoredTop sz="94660"/>
  </p:normalViewPr>
  <p:slideViewPr>
    <p:cSldViewPr snapToGrid="0" showGuides="1">
      <p:cViewPr varScale="1">
        <p:scale>
          <a:sx n="92" d="100"/>
          <a:sy n="92" d="100"/>
        </p:scale>
        <p:origin x="69" y="34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ustomXml" Target="../customXml/item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20"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33826-6D5B-1A72-4B75-4BDC6FCB7B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5547EF-CF0F-6231-5BA1-68C8A5B915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D522CF-F80F-2BA7-2BBD-F5373C4AE8B6}"/>
              </a:ext>
            </a:extLst>
          </p:cNvPr>
          <p:cNvSpPr>
            <a:spLocks noGrp="1"/>
          </p:cNvSpPr>
          <p:nvPr>
            <p:ph type="dt" sz="half" idx="10"/>
          </p:nvPr>
        </p:nvSpPr>
        <p:spPr/>
        <p:txBody>
          <a:bodyPr/>
          <a:lstStyle/>
          <a:p>
            <a:fld id="{5479B856-CF9A-4AF0-B43A-AB85F930E83E}" type="datetimeFigureOut">
              <a:rPr lang="en-GB" smtClean="0"/>
              <a:t>09/10/2024</a:t>
            </a:fld>
            <a:endParaRPr lang="en-GB"/>
          </a:p>
        </p:txBody>
      </p:sp>
      <p:sp>
        <p:nvSpPr>
          <p:cNvPr id="5" name="Footer Placeholder 4">
            <a:extLst>
              <a:ext uri="{FF2B5EF4-FFF2-40B4-BE49-F238E27FC236}">
                <a16:creationId xmlns:a16="http://schemas.microsoft.com/office/drawing/2014/main" id="{29FD6ECE-827B-9E4B-AAF3-A70531426A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A22D88-ADB2-5B48-474B-BED1B633A049}"/>
              </a:ext>
            </a:extLst>
          </p:cNvPr>
          <p:cNvSpPr>
            <a:spLocks noGrp="1"/>
          </p:cNvSpPr>
          <p:nvPr>
            <p:ph type="sldNum" sz="quarter" idx="12"/>
          </p:nvPr>
        </p:nvSpPr>
        <p:spPr/>
        <p:txBody>
          <a:bodyPr/>
          <a:lstStyle/>
          <a:p>
            <a:fld id="{E6B7DBAA-5161-4D8F-8021-F01EC12EE948}" type="slidenum">
              <a:rPr lang="en-GB" smtClean="0"/>
              <a:t>‹#›</a:t>
            </a:fld>
            <a:endParaRPr lang="en-GB"/>
          </a:p>
        </p:txBody>
      </p:sp>
    </p:spTree>
    <p:extLst>
      <p:ext uri="{BB962C8B-B14F-4D97-AF65-F5344CB8AC3E}">
        <p14:creationId xmlns:p14="http://schemas.microsoft.com/office/powerpoint/2010/main" val="64642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539B6-B077-5522-072F-16D4ACDC88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36A953-9451-58D3-2AE8-4DEF8C43BD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05A788-3C4A-289F-D8E9-AC87446FD703}"/>
              </a:ext>
            </a:extLst>
          </p:cNvPr>
          <p:cNvSpPr>
            <a:spLocks noGrp="1"/>
          </p:cNvSpPr>
          <p:nvPr>
            <p:ph type="dt" sz="half" idx="10"/>
          </p:nvPr>
        </p:nvSpPr>
        <p:spPr/>
        <p:txBody>
          <a:bodyPr/>
          <a:lstStyle/>
          <a:p>
            <a:fld id="{5479B856-CF9A-4AF0-B43A-AB85F930E83E}" type="datetimeFigureOut">
              <a:rPr lang="en-GB" smtClean="0"/>
              <a:t>09/10/2024</a:t>
            </a:fld>
            <a:endParaRPr lang="en-GB"/>
          </a:p>
        </p:txBody>
      </p:sp>
      <p:sp>
        <p:nvSpPr>
          <p:cNvPr id="5" name="Footer Placeholder 4">
            <a:extLst>
              <a:ext uri="{FF2B5EF4-FFF2-40B4-BE49-F238E27FC236}">
                <a16:creationId xmlns:a16="http://schemas.microsoft.com/office/drawing/2014/main" id="{980FABCF-D0C5-C442-3555-25F1F9EA84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7E31FA-5541-266E-586C-448D582A6262}"/>
              </a:ext>
            </a:extLst>
          </p:cNvPr>
          <p:cNvSpPr>
            <a:spLocks noGrp="1"/>
          </p:cNvSpPr>
          <p:nvPr>
            <p:ph type="sldNum" sz="quarter" idx="12"/>
          </p:nvPr>
        </p:nvSpPr>
        <p:spPr/>
        <p:txBody>
          <a:bodyPr/>
          <a:lstStyle/>
          <a:p>
            <a:fld id="{E6B7DBAA-5161-4D8F-8021-F01EC12EE948}" type="slidenum">
              <a:rPr lang="en-GB" smtClean="0"/>
              <a:t>‹#›</a:t>
            </a:fld>
            <a:endParaRPr lang="en-GB"/>
          </a:p>
        </p:txBody>
      </p:sp>
    </p:spTree>
    <p:extLst>
      <p:ext uri="{BB962C8B-B14F-4D97-AF65-F5344CB8AC3E}">
        <p14:creationId xmlns:p14="http://schemas.microsoft.com/office/powerpoint/2010/main" val="2302007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17395-9715-3522-A02F-CFCD297493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63F793-210F-B0DA-CDD3-CF4ED39D78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CD11F6-57BE-6D99-7329-34F9E0F35068}"/>
              </a:ext>
            </a:extLst>
          </p:cNvPr>
          <p:cNvSpPr>
            <a:spLocks noGrp="1"/>
          </p:cNvSpPr>
          <p:nvPr>
            <p:ph type="dt" sz="half" idx="10"/>
          </p:nvPr>
        </p:nvSpPr>
        <p:spPr/>
        <p:txBody>
          <a:bodyPr/>
          <a:lstStyle/>
          <a:p>
            <a:fld id="{5479B856-CF9A-4AF0-B43A-AB85F930E83E}" type="datetimeFigureOut">
              <a:rPr lang="en-GB" smtClean="0"/>
              <a:t>09/10/2024</a:t>
            </a:fld>
            <a:endParaRPr lang="en-GB"/>
          </a:p>
        </p:txBody>
      </p:sp>
      <p:sp>
        <p:nvSpPr>
          <p:cNvPr id="5" name="Footer Placeholder 4">
            <a:extLst>
              <a:ext uri="{FF2B5EF4-FFF2-40B4-BE49-F238E27FC236}">
                <a16:creationId xmlns:a16="http://schemas.microsoft.com/office/drawing/2014/main" id="{4D7F91D5-9594-7E65-4840-0B757B1C1E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A6B247-A0B4-6968-CC5B-59DA94EE78A9}"/>
              </a:ext>
            </a:extLst>
          </p:cNvPr>
          <p:cNvSpPr>
            <a:spLocks noGrp="1"/>
          </p:cNvSpPr>
          <p:nvPr>
            <p:ph type="sldNum" sz="quarter" idx="12"/>
          </p:nvPr>
        </p:nvSpPr>
        <p:spPr/>
        <p:txBody>
          <a:bodyPr/>
          <a:lstStyle/>
          <a:p>
            <a:fld id="{E6B7DBAA-5161-4D8F-8021-F01EC12EE948}" type="slidenum">
              <a:rPr lang="en-GB" smtClean="0"/>
              <a:t>‹#›</a:t>
            </a:fld>
            <a:endParaRPr lang="en-GB"/>
          </a:p>
        </p:txBody>
      </p:sp>
    </p:spTree>
    <p:extLst>
      <p:ext uri="{BB962C8B-B14F-4D97-AF65-F5344CB8AC3E}">
        <p14:creationId xmlns:p14="http://schemas.microsoft.com/office/powerpoint/2010/main" val="3929872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D5AFA-1D6A-AD0F-98E8-FBD83B8219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762889-4ECF-D02E-6CFF-DF0EF5E02F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F926EB6-A3D3-1B40-C15F-B98954A6C6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CCB9524-0C09-54AA-FE97-5953579798F5}"/>
              </a:ext>
            </a:extLst>
          </p:cNvPr>
          <p:cNvSpPr>
            <a:spLocks noGrp="1"/>
          </p:cNvSpPr>
          <p:nvPr>
            <p:ph type="dt" sz="half" idx="10"/>
          </p:nvPr>
        </p:nvSpPr>
        <p:spPr/>
        <p:txBody>
          <a:bodyPr/>
          <a:lstStyle/>
          <a:p>
            <a:fld id="{5479B856-CF9A-4AF0-B43A-AB85F930E83E}" type="datetimeFigureOut">
              <a:rPr lang="en-GB" smtClean="0"/>
              <a:t>09/10/2024</a:t>
            </a:fld>
            <a:endParaRPr lang="en-GB"/>
          </a:p>
        </p:txBody>
      </p:sp>
      <p:sp>
        <p:nvSpPr>
          <p:cNvPr id="6" name="Footer Placeholder 5">
            <a:extLst>
              <a:ext uri="{FF2B5EF4-FFF2-40B4-BE49-F238E27FC236}">
                <a16:creationId xmlns:a16="http://schemas.microsoft.com/office/drawing/2014/main" id="{A25D8F28-9F0D-EC17-CD3D-0F07993A2B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631C46-5A5B-9504-4DC8-C33315937E6B}"/>
              </a:ext>
            </a:extLst>
          </p:cNvPr>
          <p:cNvSpPr>
            <a:spLocks noGrp="1"/>
          </p:cNvSpPr>
          <p:nvPr>
            <p:ph type="sldNum" sz="quarter" idx="12"/>
          </p:nvPr>
        </p:nvSpPr>
        <p:spPr/>
        <p:txBody>
          <a:bodyPr/>
          <a:lstStyle/>
          <a:p>
            <a:fld id="{E6B7DBAA-5161-4D8F-8021-F01EC12EE948}" type="slidenum">
              <a:rPr lang="en-GB" smtClean="0"/>
              <a:t>‹#›</a:t>
            </a:fld>
            <a:endParaRPr lang="en-GB"/>
          </a:p>
        </p:txBody>
      </p:sp>
    </p:spTree>
    <p:extLst>
      <p:ext uri="{BB962C8B-B14F-4D97-AF65-F5344CB8AC3E}">
        <p14:creationId xmlns:p14="http://schemas.microsoft.com/office/powerpoint/2010/main" val="4290145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A0B09-9058-F8DF-2F43-2C564CFD28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697F58-80F9-68D3-6D22-8415126B8C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247A94-4CDA-3021-899B-E0D248B104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A869D5-7ACB-B40C-4C8D-610D3062A5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DCBF4E-B7B3-4B3A-92C1-5A6D93260C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5A3138-9D97-6692-16A0-A0A01AC9B2C7}"/>
              </a:ext>
            </a:extLst>
          </p:cNvPr>
          <p:cNvSpPr>
            <a:spLocks noGrp="1"/>
          </p:cNvSpPr>
          <p:nvPr>
            <p:ph type="dt" sz="half" idx="10"/>
          </p:nvPr>
        </p:nvSpPr>
        <p:spPr/>
        <p:txBody>
          <a:bodyPr/>
          <a:lstStyle/>
          <a:p>
            <a:fld id="{5479B856-CF9A-4AF0-B43A-AB85F930E83E}" type="datetimeFigureOut">
              <a:rPr lang="en-GB" smtClean="0"/>
              <a:t>09/10/2024</a:t>
            </a:fld>
            <a:endParaRPr lang="en-GB"/>
          </a:p>
        </p:txBody>
      </p:sp>
      <p:sp>
        <p:nvSpPr>
          <p:cNvPr id="8" name="Footer Placeholder 7">
            <a:extLst>
              <a:ext uri="{FF2B5EF4-FFF2-40B4-BE49-F238E27FC236}">
                <a16:creationId xmlns:a16="http://schemas.microsoft.com/office/drawing/2014/main" id="{4BAD342F-BE67-1A76-7C15-EB39E5668F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4AF18B-A670-CF31-AEFD-3F1113D2F5F9}"/>
              </a:ext>
            </a:extLst>
          </p:cNvPr>
          <p:cNvSpPr>
            <a:spLocks noGrp="1"/>
          </p:cNvSpPr>
          <p:nvPr>
            <p:ph type="sldNum" sz="quarter" idx="12"/>
          </p:nvPr>
        </p:nvSpPr>
        <p:spPr/>
        <p:txBody>
          <a:bodyPr/>
          <a:lstStyle/>
          <a:p>
            <a:fld id="{E6B7DBAA-5161-4D8F-8021-F01EC12EE948}" type="slidenum">
              <a:rPr lang="en-GB" smtClean="0"/>
              <a:t>‹#›</a:t>
            </a:fld>
            <a:endParaRPr lang="en-GB"/>
          </a:p>
        </p:txBody>
      </p:sp>
    </p:spTree>
    <p:extLst>
      <p:ext uri="{BB962C8B-B14F-4D97-AF65-F5344CB8AC3E}">
        <p14:creationId xmlns:p14="http://schemas.microsoft.com/office/powerpoint/2010/main" val="4191243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A244A-3597-5D2F-8C76-F96FE9212B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A89A76-71E5-C666-1998-7B6AE9FCDF31}"/>
              </a:ext>
            </a:extLst>
          </p:cNvPr>
          <p:cNvSpPr>
            <a:spLocks noGrp="1"/>
          </p:cNvSpPr>
          <p:nvPr>
            <p:ph type="dt" sz="half" idx="10"/>
          </p:nvPr>
        </p:nvSpPr>
        <p:spPr/>
        <p:txBody>
          <a:bodyPr/>
          <a:lstStyle/>
          <a:p>
            <a:fld id="{5479B856-CF9A-4AF0-B43A-AB85F930E83E}" type="datetimeFigureOut">
              <a:rPr lang="en-GB" smtClean="0"/>
              <a:t>09/10/2024</a:t>
            </a:fld>
            <a:endParaRPr lang="en-GB"/>
          </a:p>
        </p:txBody>
      </p:sp>
      <p:sp>
        <p:nvSpPr>
          <p:cNvPr id="4" name="Footer Placeholder 3">
            <a:extLst>
              <a:ext uri="{FF2B5EF4-FFF2-40B4-BE49-F238E27FC236}">
                <a16:creationId xmlns:a16="http://schemas.microsoft.com/office/drawing/2014/main" id="{C04C150F-2D35-0295-893B-EF5868F76B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735806-F664-9898-0837-C340F8A86496}"/>
              </a:ext>
            </a:extLst>
          </p:cNvPr>
          <p:cNvSpPr>
            <a:spLocks noGrp="1"/>
          </p:cNvSpPr>
          <p:nvPr>
            <p:ph type="sldNum" sz="quarter" idx="12"/>
          </p:nvPr>
        </p:nvSpPr>
        <p:spPr/>
        <p:txBody>
          <a:bodyPr/>
          <a:lstStyle/>
          <a:p>
            <a:fld id="{E6B7DBAA-5161-4D8F-8021-F01EC12EE948}" type="slidenum">
              <a:rPr lang="en-GB" smtClean="0"/>
              <a:t>‹#›</a:t>
            </a:fld>
            <a:endParaRPr lang="en-GB"/>
          </a:p>
        </p:txBody>
      </p:sp>
    </p:spTree>
    <p:extLst>
      <p:ext uri="{BB962C8B-B14F-4D97-AF65-F5344CB8AC3E}">
        <p14:creationId xmlns:p14="http://schemas.microsoft.com/office/powerpoint/2010/main" val="2266208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3BC3D1-D6A3-BEEC-9732-5A93A01009B6}"/>
              </a:ext>
            </a:extLst>
          </p:cNvPr>
          <p:cNvSpPr>
            <a:spLocks noGrp="1"/>
          </p:cNvSpPr>
          <p:nvPr>
            <p:ph type="dt" sz="half" idx="10"/>
          </p:nvPr>
        </p:nvSpPr>
        <p:spPr/>
        <p:txBody>
          <a:bodyPr/>
          <a:lstStyle/>
          <a:p>
            <a:fld id="{5479B856-CF9A-4AF0-B43A-AB85F930E83E}" type="datetimeFigureOut">
              <a:rPr lang="en-GB" smtClean="0"/>
              <a:t>09/10/2024</a:t>
            </a:fld>
            <a:endParaRPr lang="en-GB"/>
          </a:p>
        </p:txBody>
      </p:sp>
      <p:sp>
        <p:nvSpPr>
          <p:cNvPr id="3" name="Footer Placeholder 2">
            <a:extLst>
              <a:ext uri="{FF2B5EF4-FFF2-40B4-BE49-F238E27FC236}">
                <a16:creationId xmlns:a16="http://schemas.microsoft.com/office/drawing/2014/main" id="{15ADF94A-1000-64A3-47BD-B9C3B199DE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38CEE34-D55D-C0DA-29F5-63A9F3E24F27}"/>
              </a:ext>
            </a:extLst>
          </p:cNvPr>
          <p:cNvSpPr>
            <a:spLocks noGrp="1"/>
          </p:cNvSpPr>
          <p:nvPr>
            <p:ph type="sldNum" sz="quarter" idx="12"/>
          </p:nvPr>
        </p:nvSpPr>
        <p:spPr/>
        <p:txBody>
          <a:bodyPr/>
          <a:lstStyle/>
          <a:p>
            <a:fld id="{E6B7DBAA-5161-4D8F-8021-F01EC12EE948}" type="slidenum">
              <a:rPr lang="en-GB" smtClean="0"/>
              <a:t>‹#›</a:t>
            </a:fld>
            <a:endParaRPr lang="en-GB"/>
          </a:p>
        </p:txBody>
      </p:sp>
    </p:spTree>
    <p:extLst>
      <p:ext uri="{BB962C8B-B14F-4D97-AF65-F5344CB8AC3E}">
        <p14:creationId xmlns:p14="http://schemas.microsoft.com/office/powerpoint/2010/main" val="705622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A73E-615D-85A2-73CF-7C32DC1BF6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230DB8-45E2-217B-02F7-D12247246F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F1D361-3712-E292-E551-47D13FB7FF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09AF2B-679C-2365-5B0C-B84A7E776517}"/>
              </a:ext>
            </a:extLst>
          </p:cNvPr>
          <p:cNvSpPr>
            <a:spLocks noGrp="1"/>
          </p:cNvSpPr>
          <p:nvPr>
            <p:ph type="dt" sz="half" idx="10"/>
          </p:nvPr>
        </p:nvSpPr>
        <p:spPr/>
        <p:txBody>
          <a:bodyPr/>
          <a:lstStyle/>
          <a:p>
            <a:fld id="{5479B856-CF9A-4AF0-B43A-AB85F930E83E}" type="datetimeFigureOut">
              <a:rPr lang="en-GB" smtClean="0"/>
              <a:t>09/10/2024</a:t>
            </a:fld>
            <a:endParaRPr lang="en-GB"/>
          </a:p>
        </p:txBody>
      </p:sp>
      <p:sp>
        <p:nvSpPr>
          <p:cNvPr id="6" name="Footer Placeholder 5">
            <a:extLst>
              <a:ext uri="{FF2B5EF4-FFF2-40B4-BE49-F238E27FC236}">
                <a16:creationId xmlns:a16="http://schemas.microsoft.com/office/drawing/2014/main" id="{B172075E-6AB5-0BAB-3837-06EB95248B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4D7C6B-C4D3-E8AB-0E24-23818DF4B605}"/>
              </a:ext>
            </a:extLst>
          </p:cNvPr>
          <p:cNvSpPr>
            <a:spLocks noGrp="1"/>
          </p:cNvSpPr>
          <p:nvPr>
            <p:ph type="sldNum" sz="quarter" idx="12"/>
          </p:nvPr>
        </p:nvSpPr>
        <p:spPr/>
        <p:txBody>
          <a:bodyPr/>
          <a:lstStyle/>
          <a:p>
            <a:fld id="{E6B7DBAA-5161-4D8F-8021-F01EC12EE948}" type="slidenum">
              <a:rPr lang="en-GB" smtClean="0"/>
              <a:t>‹#›</a:t>
            </a:fld>
            <a:endParaRPr lang="en-GB"/>
          </a:p>
        </p:txBody>
      </p:sp>
    </p:spTree>
    <p:extLst>
      <p:ext uri="{BB962C8B-B14F-4D97-AF65-F5344CB8AC3E}">
        <p14:creationId xmlns:p14="http://schemas.microsoft.com/office/powerpoint/2010/main" val="2197892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4C0CB-3E68-BB17-F63E-1072277CC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15A5169-E5EE-5E7A-D600-C3E1EDBE23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F12188-3499-BF8A-B727-D41391FDED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2ABFA9-78A4-8E03-D243-A146513029A4}"/>
              </a:ext>
            </a:extLst>
          </p:cNvPr>
          <p:cNvSpPr>
            <a:spLocks noGrp="1"/>
          </p:cNvSpPr>
          <p:nvPr>
            <p:ph type="dt" sz="half" idx="10"/>
          </p:nvPr>
        </p:nvSpPr>
        <p:spPr/>
        <p:txBody>
          <a:bodyPr/>
          <a:lstStyle/>
          <a:p>
            <a:fld id="{5479B856-CF9A-4AF0-B43A-AB85F930E83E}" type="datetimeFigureOut">
              <a:rPr lang="en-GB" smtClean="0"/>
              <a:t>09/10/2024</a:t>
            </a:fld>
            <a:endParaRPr lang="en-GB"/>
          </a:p>
        </p:txBody>
      </p:sp>
      <p:sp>
        <p:nvSpPr>
          <p:cNvPr id="6" name="Footer Placeholder 5">
            <a:extLst>
              <a:ext uri="{FF2B5EF4-FFF2-40B4-BE49-F238E27FC236}">
                <a16:creationId xmlns:a16="http://schemas.microsoft.com/office/drawing/2014/main" id="{13877CF1-8516-0ED5-36D8-C36E68A5A3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212144-5450-9E48-4405-B4AB8363A7FB}"/>
              </a:ext>
            </a:extLst>
          </p:cNvPr>
          <p:cNvSpPr>
            <a:spLocks noGrp="1"/>
          </p:cNvSpPr>
          <p:nvPr>
            <p:ph type="sldNum" sz="quarter" idx="12"/>
          </p:nvPr>
        </p:nvSpPr>
        <p:spPr/>
        <p:txBody>
          <a:bodyPr/>
          <a:lstStyle/>
          <a:p>
            <a:fld id="{E6B7DBAA-5161-4D8F-8021-F01EC12EE948}" type="slidenum">
              <a:rPr lang="en-GB" smtClean="0"/>
              <a:t>‹#›</a:t>
            </a:fld>
            <a:endParaRPr lang="en-GB"/>
          </a:p>
        </p:txBody>
      </p:sp>
    </p:spTree>
    <p:extLst>
      <p:ext uri="{BB962C8B-B14F-4D97-AF65-F5344CB8AC3E}">
        <p14:creationId xmlns:p14="http://schemas.microsoft.com/office/powerpoint/2010/main" val="2520114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9180B-61BA-5130-E28A-5F8B7C5FCA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D0488D-9C12-2B74-2F8A-A06F21F75B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C2178B-8CC8-F710-1D14-DD97DAFC3849}"/>
              </a:ext>
            </a:extLst>
          </p:cNvPr>
          <p:cNvSpPr>
            <a:spLocks noGrp="1"/>
          </p:cNvSpPr>
          <p:nvPr>
            <p:ph type="dt" sz="half" idx="10"/>
          </p:nvPr>
        </p:nvSpPr>
        <p:spPr/>
        <p:txBody>
          <a:bodyPr/>
          <a:lstStyle/>
          <a:p>
            <a:fld id="{5479B856-CF9A-4AF0-B43A-AB85F930E83E}" type="datetimeFigureOut">
              <a:rPr lang="en-GB" smtClean="0"/>
              <a:t>09/10/2024</a:t>
            </a:fld>
            <a:endParaRPr lang="en-GB"/>
          </a:p>
        </p:txBody>
      </p:sp>
      <p:sp>
        <p:nvSpPr>
          <p:cNvPr id="5" name="Footer Placeholder 4">
            <a:extLst>
              <a:ext uri="{FF2B5EF4-FFF2-40B4-BE49-F238E27FC236}">
                <a16:creationId xmlns:a16="http://schemas.microsoft.com/office/drawing/2014/main" id="{ED9460CE-C5BA-0C56-B4FA-A736F9C943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28595B-01F9-3B8D-4C06-62EEF9614918}"/>
              </a:ext>
            </a:extLst>
          </p:cNvPr>
          <p:cNvSpPr>
            <a:spLocks noGrp="1"/>
          </p:cNvSpPr>
          <p:nvPr>
            <p:ph type="sldNum" sz="quarter" idx="12"/>
          </p:nvPr>
        </p:nvSpPr>
        <p:spPr/>
        <p:txBody>
          <a:bodyPr/>
          <a:lstStyle/>
          <a:p>
            <a:fld id="{E6B7DBAA-5161-4D8F-8021-F01EC12EE948}" type="slidenum">
              <a:rPr lang="en-GB" smtClean="0"/>
              <a:t>‹#›</a:t>
            </a:fld>
            <a:endParaRPr lang="en-GB"/>
          </a:p>
        </p:txBody>
      </p:sp>
    </p:spTree>
    <p:extLst>
      <p:ext uri="{BB962C8B-B14F-4D97-AF65-F5344CB8AC3E}">
        <p14:creationId xmlns:p14="http://schemas.microsoft.com/office/powerpoint/2010/main" val="318836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272E38-C66B-EDCA-9CEB-AE41B717DE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280CD8-5FF2-17DD-0999-BE3023E724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9BC4AA-3259-1AE6-2CAC-659BD3230A57}"/>
              </a:ext>
            </a:extLst>
          </p:cNvPr>
          <p:cNvSpPr>
            <a:spLocks noGrp="1"/>
          </p:cNvSpPr>
          <p:nvPr>
            <p:ph type="dt" sz="half" idx="10"/>
          </p:nvPr>
        </p:nvSpPr>
        <p:spPr/>
        <p:txBody>
          <a:bodyPr/>
          <a:lstStyle/>
          <a:p>
            <a:fld id="{5479B856-CF9A-4AF0-B43A-AB85F930E83E}" type="datetimeFigureOut">
              <a:rPr lang="en-GB" smtClean="0"/>
              <a:t>09/10/2024</a:t>
            </a:fld>
            <a:endParaRPr lang="en-GB"/>
          </a:p>
        </p:txBody>
      </p:sp>
      <p:sp>
        <p:nvSpPr>
          <p:cNvPr id="5" name="Footer Placeholder 4">
            <a:extLst>
              <a:ext uri="{FF2B5EF4-FFF2-40B4-BE49-F238E27FC236}">
                <a16:creationId xmlns:a16="http://schemas.microsoft.com/office/drawing/2014/main" id="{A64653BF-FC02-417A-7E4C-61B02611CE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4D0E1-FACE-2A70-0683-22C96D6D00B5}"/>
              </a:ext>
            </a:extLst>
          </p:cNvPr>
          <p:cNvSpPr>
            <a:spLocks noGrp="1"/>
          </p:cNvSpPr>
          <p:nvPr>
            <p:ph type="sldNum" sz="quarter" idx="12"/>
          </p:nvPr>
        </p:nvSpPr>
        <p:spPr/>
        <p:txBody>
          <a:bodyPr/>
          <a:lstStyle/>
          <a:p>
            <a:fld id="{E6B7DBAA-5161-4D8F-8021-F01EC12EE948}" type="slidenum">
              <a:rPr lang="en-GB" smtClean="0"/>
              <a:t>‹#›</a:t>
            </a:fld>
            <a:endParaRPr lang="en-GB"/>
          </a:p>
        </p:txBody>
      </p:sp>
    </p:spTree>
    <p:extLst>
      <p:ext uri="{BB962C8B-B14F-4D97-AF65-F5344CB8AC3E}">
        <p14:creationId xmlns:p14="http://schemas.microsoft.com/office/powerpoint/2010/main" val="2526888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64B8FD-F773-A3EB-16B8-CF2891B2AF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EA6BA7-3A2C-955F-327C-AA5DB70D74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9A821F-8C39-92C9-6B47-0617BF7188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79B856-CF9A-4AF0-B43A-AB85F930E83E}" type="datetimeFigureOut">
              <a:rPr lang="en-GB" smtClean="0"/>
              <a:t>09/10/2024</a:t>
            </a:fld>
            <a:endParaRPr lang="en-GB"/>
          </a:p>
        </p:txBody>
      </p:sp>
      <p:sp>
        <p:nvSpPr>
          <p:cNvPr id="5" name="Footer Placeholder 4">
            <a:extLst>
              <a:ext uri="{FF2B5EF4-FFF2-40B4-BE49-F238E27FC236}">
                <a16:creationId xmlns:a16="http://schemas.microsoft.com/office/drawing/2014/main" id="{828EC961-5FC4-87BC-1DF1-548200DFCE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D676C2-D3A6-AC68-CF2B-C2F4D58D5D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B7DBAA-5161-4D8F-8021-F01EC12EE948}" type="slidenum">
              <a:rPr lang="en-GB" smtClean="0"/>
              <a:t>‹#›</a:t>
            </a:fld>
            <a:endParaRPr lang="en-GB"/>
          </a:p>
        </p:txBody>
      </p:sp>
    </p:spTree>
    <p:extLst>
      <p:ext uri="{BB962C8B-B14F-4D97-AF65-F5344CB8AC3E}">
        <p14:creationId xmlns:p14="http://schemas.microsoft.com/office/powerpoint/2010/main" val="19946113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intarch.ac.uk/journal/issue15/7/biblio.html#Frer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3C5C4-F231-3C6F-1449-064ADEE3F0F3}"/>
              </a:ext>
            </a:extLst>
          </p:cNvPr>
          <p:cNvSpPr>
            <a:spLocks noGrp="1"/>
          </p:cNvSpPr>
          <p:nvPr>
            <p:ph type="ctrTitle"/>
          </p:nvPr>
        </p:nvSpPr>
        <p:spPr/>
        <p:txBody>
          <a:bodyPr>
            <a:normAutofit fontScale="90000"/>
          </a:bodyPr>
          <a:lstStyle/>
          <a:p>
            <a:r>
              <a:rPr lang="en-GB" b="0" i="1" dirty="0">
                <a:solidFill>
                  <a:srgbClr val="373A3C"/>
                </a:solidFill>
                <a:effectLst/>
                <a:latin typeface="-apple-system"/>
              </a:rPr>
              <a:t>HPAR7006: Archaeological Project Reporting</a:t>
            </a:r>
            <a:br>
              <a:rPr lang="en-GB" b="0" i="1" dirty="0">
                <a:solidFill>
                  <a:srgbClr val="373A3C"/>
                </a:solidFill>
                <a:effectLst/>
                <a:latin typeface="-apple-system"/>
              </a:rPr>
            </a:br>
            <a:r>
              <a:rPr lang="en-GB" b="0" i="1" dirty="0">
                <a:solidFill>
                  <a:srgbClr val="373A3C"/>
                </a:solidFill>
                <a:effectLst/>
                <a:latin typeface="-apple-system"/>
              </a:rPr>
              <a:t>Session 1 9/10/24</a:t>
            </a:r>
            <a:endParaRPr lang="en-GB" dirty="0"/>
          </a:p>
        </p:txBody>
      </p:sp>
      <p:sp>
        <p:nvSpPr>
          <p:cNvPr id="3" name="Subtitle 2">
            <a:extLst>
              <a:ext uri="{FF2B5EF4-FFF2-40B4-BE49-F238E27FC236}">
                <a16:creationId xmlns:a16="http://schemas.microsoft.com/office/drawing/2014/main" id="{3DB10A1B-C9E2-8229-1A6A-A0A111B1792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47899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7BF84-6A81-B0F6-8F95-AC1482448AE9}"/>
              </a:ext>
            </a:extLst>
          </p:cNvPr>
          <p:cNvSpPr>
            <a:spLocks noGrp="1"/>
          </p:cNvSpPr>
          <p:nvPr>
            <p:ph type="title"/>
          </p:nvPr>
        </p:nvSpPr>
        <p:spPr/>
        <p:txBody>
          <a:bodyPr/>
          <a:lstStyle/>
          <a:p>
            <a:r>
              <a:rPr lang="en-GB" b="0" i="1" dirty="0">
                <a:solidFill>
                  <a:srgbClr val="373A3C"/>
                </a:solidFill>
                <a:effectLst/>
                <a:latin typeface="-apple-system"/>
              </a:rPr>
              <a:t>HPAR7006: Archaeological Project Reporting: Introductory Session Outline</a:t>
            </a:r>
            <a:endParaRPr lang="en-GB" dirty="0"/>
          </a:p>
        </p:txBody>
      </p:sp>
      <p:sp>
        <p:nvSpPr>
          <p:cNvPr id="3" name="Content Placeholder 2">
            <a:extLst>
              <a:ext uri="{FF2B5EF4-FFF2-40B4-BE49-F238E27FC236}">
                <a16:creationId xmlns:a16="http://schemas.microsoft.com/office/drawing/2014/main" id="{B19F171A-FCD0-B8D5-2307-7E9A91D9EC85}"/>
              </a:ext>
            </a:extLst>
          </p:cNvPr>
          <p:cNvSpPr>
            <a:spLocks noGrp="1"/>
          </p:cNvSpPr>
          <p:nvPr>
            <p:ph idx="1"/>
          </p:nvPr>
        </p:nvSpPr>
        <p:spPr/>
        <p:txBody>
          <a:bodyPr>
            <a:normAutofit/>
          </a:bodyPr>
          <a:lstStyle/>
          <a:p>
            <a:pPr marL="0" indent="0">
              <a:buNone/>
            </a:pPr>
            <a:r>
              <a:rPr lang="en-GB" sz="1800" dirty="0">
                <a:effectLst/>
                <a:latin typeface="Calibri" panose="020F0502020204030204" pitchFamily="34" charset="0"/>
                <a:ea typeface="Calibri" panose="020F0502020204030204" pitchFamily="34" charset="0"/>
              </a:rPr>
              <a:t> </a:t>
            </a:r>
          </a:p>
          <a:p>
            <a:r>
              <a:rPr lang="en-GB" sz="1800" dirty="0">
                <a:effectLst/>
                <a:latin typeface="Calibri" panose="020F0502020204030204" pitchFamily="34" charset="0"/>
                <a:ea typeface="Calibri" panose="020F0502020204030204" pitchFamily="34" charset="0"/>
              </a:rPr>
              <a:t>HPAR7006 Archaeological Project Reporting: Module Outline</a:t>
            </a:r>
          </a:p>
          <a:p>
            <a:r>
              <a:rPr lang="en-GB" sz="1800" dirty="0">
                <a:effectLst/>
                <a:latin typeface="Calibri" panose="020F0502020204030204" pitchFamily="34" charset="0"/>
                <a:ea typeface="Calibri" panose="020F0502020204030204" pitchFamily="34" charset="0"/>
              </a:rPr>
              <a:t>KSBs, Learning Outcomes</a:t>
            </a:r>
          </a:p>
          <a:p>
            <a:r>
              <a:rPr lang="en-GB" sz="1800" dirty="0">
                <a:effectLst/>
                <a:latin typeface="Calibri" panose="020F0502020204030204" pitchFamily="34" charset="0"/>
                <a:ea typeface="Calibri" panose="020F0502020204030204" pitchFamily="34" charset="0"/>
              </a:rPr>
              <a:t>Assessments</a:t>
            </a:r>
          </a:p>
          <a:p>
            <a:r>
              <a:rPr lang="en-GB" sz="1800" dirty="0">
                <a:effectLst/>
                <a:latin typeface="Calibri" panose="020F0502020204030204" pitchFamily="34" charset="0"/>
                <a:ea typeface="Calibri" panose="020F0502020204030204" pitchFamily="34" charset="0"/>
              </a:rPr>
              <a:t>Sessions Outline and invited discussants</a:t>
            </a:r>
          </a:p>
          <a:p>
            <a:pPr marL="0" indent="0">
              <a:buNone/>
            </a:pPr>
            <a:endParaRPr lang="en-GB" sz="1800" dirty="0">
              <a:effectLst/>
              <a:latin typeface="Calibri" panose="020F0502020204030204" pitchFamily="34" charset="0"/>
              <a:ea typeface="Calibri" panose="020F0502020204030204" pitchFamily="34" charset="0"/>
            </a:endParaRPr>
          </a:p>
          <a:p>
            <a:r>
              <a:rPr lang="en-GB" sz="1800" dirty="0">
                <a:effectLst/>
                <a:latin typeface="Calibri" panose="020F0502020204030204" pitchFamily="34" charset="0"/>
                <a:ea typeface="Calibri" panose="020F0502020204030204" pitchFamily="34" charset="0"/>
              </a:rPr>
              <a:t>Session Topic: Why do we publish? What Impact does it have?</a:t>
            </a:r>
          </a:p>
          <a:p>
            <a:endParaRPr lang="en-GB" dirty="0"/>
          </a:p>
        </p:txBody>
      </p:sp>
    </p:spTree>
    <p:extLst>
      <p:ext uri="{BB962C8B-B14F-4D97-AF65-F5344CB8AC3E}">
        <p14:creationId xmlns:p14="http://schemas.microsoft.com/office/powerpoint/2010/main" val="3559846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7BF84-6A81-B0F6-8F95-AC1482448AE9}"/>
              </a:ext>
            </a:extLst>
          </p:cNvPr>
          <p:cNvSpPr>
            <a:spLocks noGrp="1"/>
          </p:cNvSpPr>
          <p:nvPr>
            <p:ph type="title"/>
          </p:nvPr>
        </p:nvSpPr>
        <p:spPr/>
        <p:txBody>
          <a:bodyPr/>
          <a:lstStyle/>
          <a:p>
            <a:r>
              <a:rPr lang="en-GB" b="0" i="1" dirty="0">
                <a:solidFill>
                  <a:srgbClr val="373A3C"/>
                </a:solidFill>
                <a:effectLst/>
                <a:latin typeface="-apple-system"/>
              </a:rPr>
              <a:t>HPAR7006: Archaeological Project Reporting: Module Description and KSBs</a:t>
            </a:r>
            <a:endParaRPr lang="en-GB" dirty="0"/>
          </a:p>
        </p:txBody>
      </p:sp>
      <p:sp>
        <p:nvSpPr>
          <p:cNvPr id="3" name="Content Placeholder 2">
            <a:extLst>
              <a:ext uri="{FF2B5EF4-FFF2-40B4-BE49-F238E27FC236}">
                <a16:creationId xmlns:a16="http://schemas.microsoft.com/office/drawing/2014/main" id="{B19F171A-FCD0-B8D5-2307-7E9A91D9EC85}"/>
              </a:ext>
            </a:extLst>
          </p:cNvPr>
          <p:cNvSpPr>
            <a:spLocks noGrp="1"/>
          </p:cNvSpPr>
          <p:nvPr>
            <p:ph idx="1"/>
          </p:nvPr>
        </p:nvSpPr>
        <p:spPr/>
        <p:txBody>
          <a:bodyPr>
            <a:normAutofit fontScale="70000" lnSpcReduction="20000"/>
          </a:bodyPr>
          <a:lstStyle/>
          <a:p>
            <a:pPr algn="l"/>
            <a:r>
              <a:rPr lang="en-GB" b="0" i="0" dirty="0">
                <a:solidFill>
                  <a:srgbClr val="373A3C"/>
                </a:solidFill>
                <a:effectLst/>
                <a:latin typeface="-apple-system"/>
              </a:rPr>
              <a:t>AIM(S)</a:t>
            </a:r>
          </a:p>
          <a:p>
            <a:pPr algn="l"/>
            <a:r>
              <a:rPr lang="en-GB" b="0" i="0" dirty="0">
                <a:solidFill>
                  <a:srgbClr val="373A3C"/>
                </a:solidFill>
                <a:effectLst/>
                <a:latin typeface="-apple-system"/>
              </a:rPr>
              <a:t>§ To develop an understanding of modes of archaeological reporting through publication and archive</a:t>
            </a:r>
          </a:p>
          <a:p>
            <a:pPr algn="l"/>
            <a:r>
              <a:rPr lang="en-GB" b="0" i="0" dirty="0">
                <a:solidFill>
                  <a:srgbClr val="373A3C"/>
                </a:solidFill>
                <a:effectLst/>
                <a:latin typeface="-apple-system"/>
              </a:rPr>
              <a:t>§ To develop the ability to plan, produce, and supervise the production of archaeological reports, publications and archives</a:t>
            </a:r>
          </a:p>
          <a:p>
            <a:pPr algn="l"/>
            <a:r>
              <a:rPr lang="en-GB" b="0" i="0" dirty="0">
                <a:solidFill>
                  <a:srgbClr val="373A3C"/>
                </a:solidFill>
                <a:effectLst/>
                <a:latin typeface="-apple-system"/>
              </a:rPr>
              <a:t> </a:t>
            </a:r>
          </a:p>
          <a:p>
            <a:pPr algn="l"/>
            <a:r>
              <a:rPr lang="en-GB" b="0" i="0" dirty="0">
                <a:solidFill>
                  <a:srgbClr val="373A3C"/>
                </a:solidFill>
                <a:effectLst/>
                <a:latin typeface="-apple-system"/>
              </a:rPr>
              <a:t>LEARNING OUTCOMES</a:t>
            </a:r>
          </a:p>
          <a:p>
            <a:pPr algn="l"/>
            <a:r>
              <a:rPr lang="en-GB" b="0" i="0" dirty="0">
                <a:solidFill>
                  <a:srgbClr val="373A3C"/>
                </a:solidFill>
                <a:effectLst/>
                <a:latin typeface="-apple-system"/>
              </a:rPr>
              <a:t>Upon the successful completion of this module, the student should be able to:</a:t>
            </a:r>
          </a:p>
          <a:p>
            <a:pPr algn="l"/>
            <a:r>
              <a:rPr lang="en-GB" b="0" i="0" dirty="0">
                <a:solidFill>
                  <a:srgbClr val="373A3C"/>
                </a:solidFill>
                <a:effectLst/>
                <a:latin typeface="-apple-system"/>
              </a:rPr>
              <a:t>§ Critically review relevant primary and secondary data and sources relating to archaeology</a:t>
            </a:r>
          </a:p>
          <a:p>
            <a:pPr algn="l"/>
            <a:r>
              <a:rPr lang="en-GB" b="0" i="0" dirty="0">
                <a:solidFill>
                  <a:srgbClr val="373A3C"/>
                </a:solidFill>
                <a:effectLst/>
                <a:latin typeface="-apple-system"/>
              </a:rPr>
              <a:t>§ Demonstrate an understanding of the requirements of formal publication, including standards for writing, editing and style</a:t>
            </a:r>
          </a:p>
          <a:p>
            <a:pPr algn="l"/>
            <a:r>
              <a:rPr lang="en-GB" b="0" i="0" dirty="0">
                <a:solidFill>
                  <a:srgbClr val="373A3C"/>
                </a:solidFill>
                <a:effectLst/>
                <a:latin typeface="-apple-system"/>
              </a:rPr>
              <a:t>§ employ supervisory techniques effectively</a:t>
            </a:r>
          </a:p>
          <a:p>
            <a:pPr algn="l"/>
            <a:r>
              <a:rPr lang="en-GB" b="0" i="0" dirty="0">
                <a:solidFill>
                  <a:srgbClr val="373A3C"/>
                </a:solidFill>
                <a:effectLst/>
                <a:latin typeface="-apple-system"/>
              </a:rPr>
              <a:t>§ be receptive to feedback, commit to quality and continuous professional development, including independent learning.</a:t>
            </a:r>
          </a:p>
          <a:p>
            <a:endParaRPr lang="en-GB" dirty="0"/>
          </a:p>
        </p:txBody>
      </p:sp>
    </p:spTree>
    <p:extLst>
      <p:ext uri="{BB962C8B-B14F-4D97-AF65-F5344CB8AC3E}">
        <p14:creationId xmlns:p14="http://schemas.microsoft.com/office/powerpoint/2010/main" val="358936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7BF84-6A81-B0F6-8F95-AC1482448AE9}"/>
              </a:ext>
            </a:extLst>
          </p:cNvPr>
          <p:cNvSpPr>
            <a:spLocks noGrp="1"/>
          </p:cNvSpPr>
          <p:nvPr>
            <p:ph type="title"/>
          </p:nvPr>
        </p:nvSpPr>
        <p:spPr/>
        <p:txBody>
          <a:bodyPr/>
          <a:lstStyle/>
          <a:p>
            <a:r>
              <a:rPr lang="en-GB" b="0" i="1" dirty="0">
                <a:solidFill>
                  <a:srgbClr val="373A3C"/>
                </a:solidFill>
                <a:effectLst/>
                <a:latin typeface="-apple-system"/>
              </a:rPr>
              <a:t>HPAR7006: Archaeological Project Reporting: Module Description and KSBs</a:t>
            </a:r>
            <a:endParaRPr lang="en-GB" dirty="0"/>
          </a:p>
        </p:txBody>
      </p:sp>
      <p:sp>
        <p:nvSpPr>
          <p:cNvPr id="3" name="Content Placeholder 2">
            <a:extLst>
              <a:ext uri="{FF2B5EF4-FFF2-40B4-BE49-F238E27FC236}">
                <a16:creationId xmlns:a16="http://schemas.microsoft.com/office/drawing/2014/main" id="{B19F171A-FCD0-B8D5-2307-7E9A91D9EC85}"/>
              </a:ext>
            </a:extLst>
          </p:cNvPr>
          <p:cNvSpPr>
            <a:spLocks noGrp="1"/>
          </p:cNvSpPr>
          <p:nvPr>
            <p:ph idx="1"/>
          </p:nvPr>
        </p:nvSpPr>
        <p:spPr/>
        <p:txBody>
          <a:bodyPr>
            <a:normAutofit/>
          </a:bodyPr>
          <a:lstStyle/>
          <a:p>
            <a:pPr algn="l"/>
            <a:r>
              <a:rPr lang="en-GB" b="0" i="0" dirty="0">
                <a:solidFill>
                  <a:srgbClr val="373A3C"/>
                </a:solidFill>
                <a:effectLst/>
                <a:latin typeface="-apple-system"/>
              </a:rPr>
              <a:t>INDICATIVE CONTENT</a:t>
            </a:r>
          </a:p>
          <a:p>
            <a:pPr algn="l"/>
            <a:r>
              <a:rPr lang="en-GB" b="0" i="0" dirty="0">
                <a:solidFill>
                  <a:srgbClr val="373A3C"/>
                </a:solidFill>
                <a:effectLst/>
                <a:latin typeface="-apple-system"/>
              </a:rPr>
              <a:t>§ History of archaeological reporting, publication and archiving</a:t>
            </a:r>
          </a:p>
          <a:p>
            <a:pPr algn="l"/>
            <a:r>
              <a:rPr lang="en-GB" b="0" i="0" dirty="0">
                <a:solidFill>
                  <a:srgbClr val="373A3C"/>
                </a:solidFill>
                <a:effectLst/>
                <a:latin typeface="-apple-system"/>
              </a:rPr>
              <a:t>§ Current best practice in archaeological reporting, publication and archiving</a:t>
            </a:r>
          </a:p>
          <a:p>
            <a:pPr algn="l"/>
            <a:r>
              <a:rPr lang="en-GB" b="0" i="0" dirty="0">
                <a:solidFill>
                  <a:srgbClr val="373A3C"/>
                </a:solidFill>
                <a:effectLst/>
                <a:latin typeface="-apple-system"/>
              </a:rPr>
              <a:t>§ Communication of results of research and investigation</a:t>
            </a:r>
          </a:p>
          <a:p>
            <a:pPr algn="l"/>
            <a:r>
              <a:rPr lang="en-GB" b="0" i="0" dirty="0">
                <a:solidFill>
                  <a:srgbClr val="373A3C"/>
                </a:solidFill>
                <a:effectLst/>
                <a:latin typeface="-apple-system"/>
              </a:rPr>
              <a:t> </a:t>
            </a:r>
          </a:p>
          <a:p>
            <a:pPr algn="l"/>
            <a:r>
              <a:rPr lang="en-GB" b="1" i="0" dirty="0">
                <a:solidFill>
                  <a:srgbClr val="373A3C"/>
                </a:solidFill>
                <a:effectLst/>
                <a:latin typeface="-apple-system"/>
              </a:rPr>
              <a:t>ASSESSMENT</a:t>
            </a:r>
            <a:endParaRPr lang="en-GB" b="0" i="0" dirty="0">
              <a:solidFill>
                <a:srgbClr val="373A3C"/>
              </a:solidFill>
              <a:effectLst/>
              <a:latin typeface="-apple-system"/>
            </a:endParaRPr>
          </a:p>
          <a:p>
            <a:pPr algn="l"/>
            <a:r>
              <a:rPr lang="en-GB" b="0" i="0" dirty="0">
                <a:solidFill>
                  <a:srgbClr val="373A3C"/>
                </a:solidFill>
                <a:effectLst/>
                <a:latin typeface="-apple-system"/>
              </a:rPr>
              <a:t>Portfolio of 7500 words</a:t>
            </a:r>
          </a:p>
          <a:p>
            <a:endParaRPr lang="en-GB" dirty="0"/>
          </a:p>
        </p:txBody>
      </p:sp>
    </p:spTree>
    <p:extLst>
      <p:ext uri="{BB962C8B-B14F-4D97-AF65-F5344CB8AC3E}">
        <p14:creationId xmlns:p14="http://schemas.microsoft.com/office/powerpoint/2010/main" val="3160170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7BF84-6A81-B0F6-8F95-AC1482448AE9}"/>
              </a:ext>
            </a:extLst>
          </p:cNvPr>
          <p:cNvSpPr>
            <a:spLocks noGrp="1"/>
          </p:cNvSpPr>
          <p:nvPr>
            <p:ph type="title"/>
          </p:nvPr>
        </p:nvSpPr>
        <p:spPr/>
        <p:txBody>
          <a:bodyPr/>
          <a:lstStyle/>
          <a:p>
            <a:r>
              <a:rPr lang="en-GB" b="0" i="1" dirty="0">
                <a:solidFill>
                  <a:srgbClr val="373A3C"/>
                </a:solidFill>
                <a:effectLst/>
                <a:latin typeface="-apple-system"/>
              </a:rPr>
              <a:t>HPAR7006: Archaeological Project Reporting: Module Description and KSBs</a:t>
            </a:r>
            <a:endParaRPr lang="en-GB" dirty="0"/>
          </a:p>
        </p:txBody>
      </p:sp>
      <p:graphicFrame>
        <p:nvGraphicFramePr>
          <p:cNvPr id="4" name="Table 3">
            <a:extLst>
              <a:ext uri="{FF2B5EF4-FFF2-40B4-BE49-F238E27FC236}">
                <a16:creationId xmlns:a16="http://schemas.microsoft.com/office/drawing/2014/main" id="{957EE074-0F73-BDBF-A4A9-FB840931A1F4}"/>
              </a:ext>
            </a:extLst>
          </p:cNvPr>
          <p:cNvGraphicFramePr>
            <a:graphicFrameLocks noGrp="1"/>
          </p:cNvGraphicFramePr>
          <p:nvPr>
            <p:extLst>
              <p:ext uri="{D42A27DB-BD31-4B8C-83A1-F6EECF244321}">
                <p14:modId xmlns:p14="http://schemas.microsoft.com/office/powerpoint/2010/main" val="584883246"/>
              </p:ext>
            </p:extLst>
          </p:nvPr>
        </p:nvGraphicFramePr>
        <p:xfrm>
          <a:off x="838200" y="1806734"/>
          <a:ext cx="10515599" cy="4351338"/>
        </p:xfrm>
        <a:graphic>
          <a:graphicData uri="http://schemas.openxmlformats.org/drawingml/2006/table">
            <a:tbl>
              <a:tblPr/>
              <a:tblGrid>
                <a:gridCol w="748739">
                  <a:extLst>
                    <a:ext uri="{9D8B030D-6E8A-4147-A177-3AD203B41FA5}">
                      <a16:colId xmlns:a16="http://schemas.microsoft.com/office/drawing/2014/main" val="3436187582"/>
                    </a:ext>
                  </a:extLst>
                </a:gridCol>
                <a:gridCol w="9766860">
                  <a:extLst>
                    <a:ext uri="{9D8B030D-6E8A-4147-A177-3AD203B41FA5}">
                      <a16:colId xmlns:a16="http://schemas.microsoft.com/office/drawing/2014/main" val="3829806473"/>
                    </a:ext>
                  </a:extLst>
                </a:gridCol>
              </a:tblGrid>
              <a:tr h="725223">
                <a:tc>
                  <a:txBody>
                    <a:bodyPr/>
                    <a:lstStyle/>
                    <a:p>
                      <a:r>
                        <a:rPr lang="en-GB" sz="2400" dirty="0">
                          <a:effectLst/>
                        </a:rPr>
                        <a:t>K3</a:t>
                      </a:r>
                    </a:p>
                  </a:txBody>
                  <a:tcPr marL="0" marR="0" marT="0" marB="0">
                    <a:lnL>
                      <a:noFill/>
                    </a:lnL>
                    <a:lnR>
                      <a:noFill/>
                    </a:lnR>
                    <a:lnT>
                      <a:noFill/>
                    </a:lnT>
                    <a:lnB>
                      <a:noFill/>
                    </a:lnB>
                    <a:solidFill>
                      <a:srgbClr val="FFFFFF"/>
                    </a:solidFill>
                  </a:tcPr>
                </a:tc>
                <a:tc>
                  <a:txBody>
                    <a:bodyPr/>
                    <a:lstStyle/>
                    <a:p>
                      <a:r>
                        <a:rPr lang="en-GB" sz="2400" dirty="0">
                          <a:effectLst/>
                        </a:rPr>
                        <a:t>relevant primary and secondary data and sources relating to archaeology</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36105920"/>
                  </a:ext>
                </a:extLst>
              </a:tr>
              <a:tr h="966964">
                <a:tc>
                  <a:txBody>
                    <a:bodyPr/>
                    <a:lstStyle/>
                    <a:p>
                      <a:r>
                        <a:rPr lang="en-GB" sz="2400">
                          <a:effectLst/>
                        </a:rPr>
                        <a:t>K6</a:t>
                      </a:r>
                    </a:p>
                  </a:txBody>
                  <a:tcPr marL="0" marR="0" marT="0" marB="0">
                    <a:lnL>
                      <a:noFill/>
                    </a:lnL>
                    <a:lnR>
                      <a:noFill/>
                    </a:lnR>
                    <a:lnT>
                      <a:noFill/>
                    </a:lnT>
                    <a:lnB>
                      <a:noFill/>
                    </a:lnB>
                    <a:solidFill>
                      <a:srgbClr val="FFFFFF"/>
                    </a:solidFill>
                  </a:tcPr>
                </a:tc>
                <a:tc>
                  <a:txBody>
                    <a:bodyPr/>
                    <a:lstStyle/>
                    <a:p>
                      <a:r>
                        <a:rPr lang="en-GB" sz="2400">
                          <a:effectLst/>
                        </a:rPr>
                        <a:t>requirements of formal publication, including standards for writing, editing and style</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3476641526"/>
                  </a:ext>
                </a:extLst>
              </a:tr>
              <a:tr h="966964">
                <a:tc>
                  <a:txBody>
                    <a:bodyPr/>
                    <a:lstStyle/>
                    <a:p>
                      <a:r>
                        <a:rPr lang="en-GB" sz="2400">
                          <a:effectLst/>
                        </a:rPr>
                        <a:t>S1</a:t>
                      </a:r>
                    </a:p>
                  </a:txBody>
                  <a:tcPr marL="0" marR="0" marT="0" marB="0">
                    <a:lnL>
                      <a:noFill/>
                    </a:lnL>
                    <a:lnR>
                      <a:noFill/>
                    </a:lnR>
                    <a:lnT>
                      <a:noFill/>
                    </a:lnT>
                    <a:lnB>
                      <a:noFill/>
                    </a:lnB>
                    <a:solidFill>
                      <a:srgbClr val="FFFFFF"/>
                    </a:solidFill>
                  </a:tcPr>
                </a:tc>
                <a:tc>
                  <a:txBody>
                    <a:bodyPr/>
                    <a:lstStyle/>
                    <a:p>
                      <a:r>
                        <a:rPr lang="en-GB" sz="2400">
                          <a:effectLst/>
                        </a:rPr>
                        <a:t>research, access and apply relevant primary and secondary data relating to Archaeology</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884546391"/>
                  </a:ext>
                </a:extLst>
              </a:tr>
              <a:tr h="483482">
                <a:tc>
                  <a:txBody>
                    <a:bodyPr/>
                    <a:lstStyle/>
                    <a:p>
                      <a:r>
                        <a:rPr lang="en-GB" sz="2400">
                          <a:effectLst/>
                        </a:rPr>
                        <a:t>S9</a:t>
                      </a:r>
                    </a:p>
                  </a:txBody>
                  <a:tcPr marL="0" marR="0" marT="0" marB="0">
                    <a:lnL>
                      <a:noFill/>
                    </a:lnL>
                    <a:lnR>
                      <a:noFill/>
                    </a:lnR>
                    <a:lnT>
                      <a:noFill/>
                    </a:lnT>
                    <a:lnB>
                      <a:noFill/>
                    </a:lnB>
                    <a:solidFill>
                      <a:srgbClr val="FFFFFF"/>
                    </a:solidFill>
                  </a:tcPr>
                </a:tc>
                <a:tc>
                  <a:txBody>
                    <a:bodyPr/>
                    <a:lstStyle/>
                    <a:p>
                      <a:r>
                        <a:rPr lang="en-GB" sz="2400">
                          <a:effectLst/>
                        </a:rPr>
                        <a:t>ability to employ supervisory techniques effectively</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2195588794"/>
                  </a:ext>
                </a:extLst>
              </a:tr>
              <a:tr h="1208705">
                <a:tc>
                  <a:txBody>
                    <a:bodyPr/>
                    <a:lstStyle/>
                    <a:p>
                      <a:r>
                        <a:rPr lang="en-GB" sz="2400">
                          <a:effectLst/>
                        </a:rPr>
                        <a:t>B1</a:t>
                      </a:r>
                    </a:p>
                  </a:txBody>
                  <a:tcPr marL="0" marR="0" marT="0" marB="0">
                    <a:lnL>
                      <a:noFill/>
                    </a:lnL>
                    <a:lnR>
                      <a:noFill/>
                    </a:lnR>
                    <a:lnT>
                      <a:noFill/>
                    </a:lnT>
                    <a:lnB>
                      <a:noFill/>
                    </a:lnB>
                    <a:solidFill>
                      <a:srgbClr val="FFFFFF"/>
                    </a:solidFill>
                  </a:tcPr>
                </a:tc>
                <a:tc>
                  <a:txBody>
                    <a:bodyPr/>
                    <a:lstStyle/>
                    <a:p>
                      <a:r>
                        <a:rPr lang="en-GB" sz="2400" dirty="0">
                          <a:effectLst/>
                        </a:rPr>
                        <a:t>be receptive to feedback, commit to quality and continuous professional development, including independent learning.</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343135996"/>
                  </a:ext>
                </a:extLst>
              </a:tr>
            </a:tbl>
          </a:graphicData>
        </a:graphic>
      </p:graphicFrame>
    </p:spTree>
    <p:extLst>
      <p:ext uri="{BB962C8B-B14F-4D97-AF65-F5344CB8AC3E}">
        <p14:creationId xmlns:p14="http://schemas.microsoft.com/office/powerpoint/2010/main" val="1003180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7BF84-6A81-B0F6-8F95-AC1482448AE9}"/>
              </a:ext>
            </a:extLst>
          </p:cNvPr>
          <p:cNvSpPr>
            <a:spLocks noGrp="1"/>
          </p:cNvSpPr>
          <p:nvPr>
            <p:ph type="title"/>
          </p:nvPr>
        </p:nvSpPr>
        <p:spPr/>
        <p:txBody>
          <a:bodyPr/>
          <a:lstStyle/>
          <a:p>
            <a:r>
              <a:rPr lang="en-GB" b="0" i="1" dirty="0">
                <a:solidFill>
                  <a:srgbClr val="373A3C"/>
                </a:solidFill>
                <a:effectLst/>
                <a:latin typeface="-apple-system"/>
              </a:rPr>
              <a:t>HPAR7006: Archaeological Project Reporting: Module Description and KSBs</a:t>
            </a:r>
            <a:endParaRPr lang="en-GB" dirty="0"/>
          </a:p>
        </p:txBody>
      </p:sp>
      <p:sp>
        <p:nvSpPr>
          <p:cNvPr id="3" name="Content Placeholder 2">
            <a:extLst>
              <a:ext uri="{FF2B5EF4-FFF2-40B4-BE49-F238E27FC236}">
                <a16:creationId xmlns:a16="http://schemas.microsoft.com/office/drawing/2014/main" id="{B19F171A-FCD0-B8D5-2307-7E9A91D9EC85}"/>
              </a:ext>
            </a:extLst>
          </p:cNvPr>
          <p:cNvSpPr>
            <a:spLocks noGrp="1"/>
          </p:cNvSpPr>
          <p:nvPr>
            <p:ph idx="1"/>
          </p:nvPr>
        </p:nvSpPr>
        <p:spPr/>
        <p:txBody>
          <a:bodyPr>
            <a:normAutofit/>
          </a:bodyPr>
          <a:lstStyle/>
          <a:p>
            <a:pPr marL="0" indent="0" algn="l">
              <a:buNone/>
            </a:pPr>
            <a:r>
              <a:rPr lang="en-GB" sz="3600" b="1" i="0" dirty="0">
                <a:solidFill>
                  <a:srgbClr val="373A3C"/>
                </a:solidFill>
                <a:effectLst/>
                <a:latin typeface="-apple-system"/>
              </a:rPr>
              <a:t>British values</a:t>
            </a:r>
            <a:endParaRPr lang="en-GB" sz="3600" b="0" i="0" dirty="0">
              <a:solidFill>
                <a:srgbClr val="373A3C"/>
              </a:solidFill>
              <a:effectLst/>
              <a:latin typeface="-apple-system"/>
            </a:endParaRPr>
          </a:p>
          <a:p>
            <a:pPr algn="l"/>
            <a:r>
              <a:rPr lang="en-GB" sz="3600" b="0" i="0" dirty="0">
                <a:solidFill>
                  <a:srgbClr val="373A3C"/>
                </a:solidFill>
                <a:effectLst/>
                <a:latin typeface="-apple-system"/>
              </a:rPr>
              <a:t>Democracy</a:t>
            </a:r>
          </a:p>
          <a:p>
            <a:pPr algn="l"/>
            <a:r>
              <a:rPr lang="en-GB" sz="3600" b="0" i="0" dirty="0">
                <a:solidFill>
                  <a:srgbClr val="373A3C"/>
                </a:solidFill>
                <a:effectLst/>
                <a:latin typeface="-apple-system"/>
              </a:rPr>
              <a:t>The Rule of Law</a:t>
            </a:r>
          </a:p>
          <a:p>
            <a:pPr algn="l"/>
            <a:r>
              <a:rPr lang="en-GB" sz="3600" b="0" i="0" dirty="0">
                <a:solidFill>
                  <a:srgbClr val="373A3C"/>
                </a:solidFill>
                <a:effectLst/>
                <a:latin typeface="-apple-system"/>
              </a:rPr>
              <a:t>Individual liberty</a:t>
            </a:r>
          </a:p>
          <a:p>
            <a:pPr algn="l"/>
            <a:r>
              <a:rPr lang="en-GB" sz="3600" b="0" i="0" dirty="0">
                <a:solidFill>
                  <a:srgbClr val="373A3C"/>
                </a:solidFill>
                <a:effectLst/>
                <a:latin typeface="-apple-system"/>
              </a:rPr>
              <a:t>Mutual Respect and Tolerance</a:t>
            </a:r>
          </a:p>
          <a:p>
            <a:endParaRPr lang="en-GB" dirty="0"/>
          </a:p>
        </p:txBody>
      </p:sp>
    </p:spTree>
    <p:extLst>
      <p:ext uri="{BB962C8B-B14F-4D97-AF65-F5344CB8AC3E}">
        <p14:creationId xmlns:p14="http://schemas.microsoft.com/office/powerpoint/2010/main" val="1524716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7BF84-6A81-B0F6-8F95-AC1482448AE9}"/>
              </a:ext>
            </a:extLst>
          </p:cNvPr>
          <p:cNvSpPr>
            <a:spLocks noGrp="1"/>
          </p:cNvSpPr>
          <p:nvPr>
            <p:ph type="title"/>
          </p:nvPr>
        </p:nvSpPr>
        <p:spPr/>
        <p:txBody>
          <a:bodyPr/>
          <a:lstStyle/>
          <a:p>
            <a:r>
              <a:rPr lang="en-GB" b="0" i="1" dirty="0">
                <a:solidFill>
                  <a:srgbClr val="373A3C"/>
                </a:solidFill>
                <a:effectLst/>
                <a:latin typeface="-apple-system"/>
              </a:rPr>
              <a:t>HPAR7006: Archaeological Project Reporting: Assessments</a:t>
            </a:r>
            <a:endParaRPr lang="en-GB" dirty="0"/>
          </a:p>
        </p:txBody>
      </p:sp>
      <p:sp>
        <p:nvSpPr>
          <p:cNvPr id="3" name="Content Placeholder 2">
            <a:extLst>
              <a:ext uri="{FF2B5EF4-FFF2-40B4-BE49-F238E27FC236}">
                <a16:creationId xmlns:a16="http://schemas.microsoft.com/office/drawing/2014/main" id="{B19F171A-FCD0-B8D5-2307-7E9A91D9EC85}"/>
              </a:ext>
            </a:extLst>
          </p:cNvPr>
          <p:cNvSpPr>
            <a:spLocks noGrp="1"/>
          </p:cNvSpPr>
          <p:nvPr>
            <p:ph idx="1"/>
          </p:nvPr>
        </p:nvSpPr>
        <p:spPr>
          <a:xfrm>
            <a:off x="478465" y="1825625"/>
            <a:ext cx="11483163" cy="4667250"/>
          </a:xfrm>
        </p:spPr>
        <p:txBody>
          <a:bodyPr>
            <a:normAutofit lnSpcReduction="10000"/>
          </a:bodyPr>
          <a:lstStyle/>
          <a:p>
            <a:r>
              <a:rPr lang="en-GB" dirty="0"/>
              <a:t>The deadline for submission of the portfolio is 22/1/25.</a:t>
            </a:r>
          </a:p>
          <a:p>
            <a:r>
              <a:rPr lang="en-GB" dirty="0"/>
              <a:t>There are three elements:</a:t>
            </a:r>
          </a:p>
          <a:p>
            <a:pPr>
              <a:buFont typeface="+mj-lt"/>
              <a:buAutoNum type="arabicPeriod"/>
            </a:pPr>
            <a:r>
              <a:rPr lang="en-GB" dirty="0"/>
              <a:t>Drawing on relevant primary and secondary data and sources relating to archaeology, develop a publication and dissemination strategy for a case study (47%, 3500 words or equivalent)</a:t>
            </a:r>
          </a:p>
          <a:p>
            <a:pPr>
              <a:buFont typeface="+mj-lt"/>
              <a:buAutoNum type="arabicPeriod"/>
            </a:pPr>
            <a:r>
              <a:rPr lang="en-GB" dirty="0"/>
              <a:t>Consider the requirements of formal publication, including standards for writing, editing and style, for a range of archaeological project outputs (47%, 3500 words or equivalent)</a:t>
            </a:r>
          </a:p>
          <a:p>
            <a:pPr>
              <a:buFont typeface="+mj-lt"/>
              <a:buAutoNum type="arabicPeriod"/>
            </a:pPr>
            <a:r>
              <a:rPr lang="en-GB" dirty="0"/>
              <a:t>What are the main challenges that might be encountered by a newly promoted supervisor in managing a team, and what strategies might they adopt? (6%, 500 words or equivalent)</a:t>
            </a:r>
          </a:p>
          <a:p>
            <a:pPr marL="0" indent="0">
              <a:buNone/>
            </a:pPr>
            <a:endParaRPr lang="en-GB" dirty="0"/>
          </a:p>
        </p:txBody>
      </p:sp>
    </p:spTree>
    <p:extLst>
      <p:ext uri="{BB962C8B-B14F-4D97-AF65-F5344CB8AC3E}">
        <p14:creationId xmlns:p14="http://schemas.microsoft.com/office/powerpoint/2010/main" val="1797849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D9EE-DF78-1E09-D043-A57189F84EF0}"/>
              </a:ext>
            </a:extLst>
          </p:cNvPr>
          <p:cNvSpPr>
            <a:spLocks noGrp="1"/>
          </p:cNvSpPr>
          <p:nvPr>
            <p:ph type="title"/>
          </p:nvPr>
        </p:nvSpPr>
        <p:spPr>
          <a:xfrm>
            <a:off x="763772" y="99311"/>
            <a:ext cx="10515600" cy="1325563"/>
          </a:xfrm>
        </p:spPr>
        <p:txBody>
          <a:bodyPr/>
          <a:lstStyle/>
          <a:p>
            <a:r>
              <a:rPr lang="en-GB" b="0" i="1" dirty="0">
                <a:solidFill>
                  <a:srgbClr val="373A3C"/>
                </a:solidFill>
                <a:effectLst/>
                <a:latin typeface="-apple-system"/>
              </a:rPr>
              <a:t>HPAR7006: Archaeological Project Reporting: Sessions Outline</a:t>
            </a:r>
            <a:endParaRPr lang="en-GB" dirty="0"/>
          </a:p>
        </p:txBody>
      </p:sp>
      <p:sp>
        <p:nvSpPr>
          <p:cNvPr id="3" name="Content Placeholder 2">
            <a:extLst>
              <a:ext uri="{FF2B5EF4-FFF2-40B4-BE49-F238E27FC236}">
                <a16:creationId xmlns:a16="http://schemas.microsoft.com/office/drawing/2014/main" id="{B9A4CBCC-3973-33B6-FB11-CE70B1604F7E}"/>
              </a:ext>
            </a:extLst>
          </p:cNvPr>
          <p:cNvSpPr>
            <a:spLocks noGrp="1"/>
          </p:cNvSpPr>
          <p:nvPr>
            <p:ph idx="1"/>
          </p:nvPr>
        </p:nvSpPr>
        <p:spPr>
          <a:xfrm>
            <a:off x="838200" y="1387186"/>
            <a:ext cx="10515600" cy="5105689"/>
          </a:xfrm>
        </p:spPr>
        <p:txBody>
          <a:bodyPr>
            <a:normAutofit fontScale="77500" lnSpcReduction="20000"/>
          </a:bodyPr>
          <a:lstStyle/>
          <a:p>
            <a:pPr algn="l"/>
            <a:r>
              <a:rPr lang="en-GB" b="0" i="0" dirty="0">
                <a:solidFill>
                  <a:srgbClr val="1D2125"/>
                </a:solidFill>
                <a:effectLst/>
                <a:highlight>
                  <a:srgbClr val="FFFFFF"/>
                </a:highlight>
                <a:latin typeface="-apple-system"/>
              </a:rPr>
              <a:t>9/10 24  	Session 1   Why do we publish? What impact does it have?</a:t>
            </a:r>
          </a:p>
          <a:p>
            <a:pPr algn="l"/>
            <a:r>
              <a:rPr lang="en-GB" b="0" i="0" dirty="0">
                <a:solidFill>
                  <a:srgbClr val="1D2125"/>
                </a:solidFill>
                <a:effectLst/>
                <a:highlight>
                  <a:srgbClr val="FFFFFF"/>
                </a:highlight>
                <a:latin typeface="-apple-system"/>
              </a:rPr>
              <a:t>16/10/24   	Session 2   Reporting during fieldwork, initial processing   (with Amanda 			Wood and Kate Geary of CIFA - End Point Assessments)</a:t>
            </a:r>
          </a:p>
          <a:p>
            <a:pPr algn="l"/>
            <a:r>
              <a:rPr lang="en-GB" b="0" i="0" dirty="0">
                <a:solidFill>
                  <a:srgbClr val="1D2125"/>
                </a:solidFill>
                <a:effectLst/>
                <a:highlight>
                  <a:srgbClr val="FFFFFF"/>
                </a:highlight>
                <a:latin typeface="-apple-system"/>
              </a:rPr>
              <a:t>23/10/24  	Session 3  Grey literature, OASIS and HERs</a:t>
            </a:r>
          </a:p>
          <a:p>
            <a:pPr algn="l"/>
            <a:r>
              <a:rPr lang="en-GB" b="0" i="0" dirty="0">
                <a:solidFill>
                  <a:srgbClr val="1D2125"/>
                </a:solidFill>
                <a:effectLst/>
                <a:highlight>
                  <a:srgbClr val="FFFFFF"/>
                </a:highlight>
                <a:latin typeface="-apple-system"/>
              </a:rPr>
              <a:t>30/10/24  	Session 4  Journal Publication</a:t>
            </a:r>
          </a:p>
          <a:p>
            <a:pPr algn="l"/>
            <a:r>
              <a:rPr lang="en-GB" b="0" i="0" dirty="0">
                <a:solidFill>
                  <a:srgbClr val="1D2125"/>
                </a:solidFill>
                <a:effectLst/>
                <a:highlight>
                  <a:srgbClr val="FFFFFF"/>
                </a:highlight>
                <a:latin typeface="-apple-system"/>
              </a:rPr>
              <a:t>6/11/24  	Session 5  Monograph Publication</a:t>
            </a:r>
          </a:p>
          <a:p>
            <a:pPr algn="l"/>
            <a:r>
              <a:rPr lang="en-GB" b="0" i="0" dirty="0">
                <a:solidFill>
                  <a:srgbClr val="1D2125"/>
                </a:solidFill>
                <a:effectLst/>
                <a:highlight>
                  <a:srgbClr val="FFFFFF"/>
                </a:highlight>
                <a:latin typeface="-apple-system"/>
              </a:rPr>
              <a:t>13/11/24 	Session 6  Analysis and statistics - quantification and significance</a:t>
            </a:r>
          </a:p>
          <a:p>
            <a:pPr algn="l"/>
            <a:r>
              <a:rPr lang="en-GB" b="0" i="0" dirty="0">
                <a:solidFill>
                  <a:srgbClr val="1D2125"/>
                </a:solidFill>
                <a:effectLst/>
                <a:highlight>
                  <a:srgbClr val="FFFFFF"/>
                </a:highlight>
                <a:latin typeface="-apple-system"/>
              </a:rPr>
              <a:t>20/11/24 	Session 7     with Keith May (Historic England) - post ex project</a:t>
            </a:r>
          </a:p>
          <a:p>
            <a:pPr algn="l"/>
            <a:r>
              <a:rPr lang="en-GB" b="0" i="0" dirty="0">
                <a:solidFill>
                  <a:srgbClr val="1D2125"/>
                </a:solidFill>
                <a:effectLst/>
                <a:highlight>
                  <a:srgbClr val="FFFFFF"/>
                </a:highlight>
                <a:latin typeface="-apple-system"/>
              </a:rPr>
              <a:t>27/11/24  	Session 8    with Indie Jago (Cotswold Archaeology) - Public engagement</a:t>
            </a:r>
          </a:p>
          <a:p>
            <a:pPr algn="l"/>
            <a:r>
              <a:rPr lang="en-GB" b="0" i="0" dirty="0">
                <a:solidFill>
                  <a:srgbClr val="1D2125"/>
                </a:solidFill>
                <a:effectLst/>
                <a:highlight>
                  <a:srgbClr val="FFFFFF"/>
                </a:highlight>
                <a:latin typeface="-apple-system"/>
              </a:rPr>
              <a:t>4/12/24  	Session 9</a:t>
            </a:r>
          </a:p>
          <a:p>
            <a:pPr algn="l"/>
            <a:r>
              <a:rPr lang="en-GB" b="0" i="0" dirty="0">
                <a:solidFill>
                  <a:srgbClr val="1D2125"/>
                </a:solidFill>
                <a:effectLst/>
                <a:highlight>
                  <a:srgbClr val="FFFFFF"/>
                </a:highlight>
                <a:latin typeface="-apple-system"/>
              </a:rPr>
              <a:t>11/12/24  	Session 10</a:t>
            </a:r>
          </a:p>
          <a:p>
            <a:pPr algn="l"/>
            <a:r>
              <a:rPr lang="en-GB" b="0" i="0" dirty="0">
                <a:solidFill>
                  <a:srgbClr val="1D2125"/>
                </a:solidFill>
                <a:effectLst/>
                <a:highlight>
                  <a:srgbClr val="FFFFFF"/>
                </a:highlight>
                <a:latin typeface="-apple-system"/>
              </a:rPr>
              <a:t>20/12/24 	</a:t>
            </a:r>
            <a:r>
              <a:rPr lang="en-GB" b="0" i="0" dirty="0" err="1">
                <a:solidFill>
                  <a:srgbClr val="1D2125"/>
                </a:solidFill>
                <a:effectLst/>
                <a:highlight>
                  <a:srgbClr val="FFFFFF"/>
                </a:highlight>
                <a:latin typeface="-apple-system"/>
              </a:rPr>
              <a:t>InfoSkills</a:t>
            </a:r>
            <a:r>
              <a:rPr lang="en-GB" b="0" i="0" dirty="0">
                <a:solidFill>
                  <a:srgbClr val="1D2125"/>
                </a:solidFill>
                <a:effectLst/>
                <a:highlight>
                  <a:srgbClr val="FFFFFF"/>
                </a:highlight>
                <a:latin typeface="-apple-system"/>
              </a:rPr>
              <a:t> session on literature reviews and finding resources   </a:t>
            </a:r>
          </a:p>
          <a:p>
            <a:pPr algn="l"/>
            <a:r>
              <a:rPr lang="en-GB" b="0" i="0" dirty="0">
                <a:solidFill>
                  <a:srgbClr val="1D2125"/>
                </a:solidFill>
                <a:effectLst/>
                <a:highlight>
                  <a:srgbClr val="FFFFFF"/>
                </a:highlight>
                <a:latin typeface="-apple-system"/>
              </a:rPr>
              <a:t>22/1/25  	Assignment deadline</a:t>
            </a:r>
          </a:p>
          <a:p>
            <a:pPr marL="0" indent="0" algn="l">
              <a:buNone/>
            </a:pPr>
            <a:r>
              <a:rPr lang="en-GB" b="0" i="1" dirty="0">
                <a:solidFill>
                  <a:srgbClr val="1D2125"/>
                </a:solidFill>
                <a:effectLst/>
                <a:highlight>
                  <a:srgbClr val="FFFFFF"/>
                </a:highlight>
                <a:latin typeface="-apple-system"/>
              </a:rPr>
              <a:t>(Session content, sequence and additional speakers tbc)</a:t>
            </a:r>
          </a:p>
          <a:p>
            <a:endParaRPr lang="en-GB" dirty="0"/>
          </a:p>
        </p:txBody>
      </p:sp>
    </p:spTree>
    <p:extLst>
      <p:ext uri="{BB962C8B-B14F-4D97-AF65-F5344CB8AC3E}">
        <p14:creationId xmlns:p14="http://schemas.microsoft.com/office/powerpoint/2010/main" val="2124542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7BF84-6A81-B0F6-8F95-AC1482448AE9}"/>
              </a:ext>
            </a:extLst>
          </p:cNvPr>
          <p:cNvSpPr>
            <a:spLocks noGrp="1"/>
          </p:cNvSpPr>
          <p:nvPr>
            <p:ph type="title"/>
          </p:nvPr>
        </p:nvSpPr>
        <p:spPr/>
        <p:txBody>
          <a:bodyPr/>
          <a:lstStyle/>
          <a:p>
            <a:r>
              <a:rPr lang="en-GB" b="0" i="1" dirty="0">
                <a:solidFill>
                  <a:srgbClr val="373A3C"/>
                </a:solidFill>
                <a:effectLst/>
                <a:latin typeface="-apple-system"/>
              </a:rPr>
              <a:t>HPAR7006: Archaeological Project Reporting</a:t>
            </a:r>
            <a:endParaRPr lang="en-GB" dirty="0"/>
          </a:p>
        </p:txBody>
      </p:sp>
      <p:sp>
        <p:nvSpPr>
          <p:cNvPr id="3" name="Content Placeholder 2">
            <a:extLst>
              <a:ext uri="{FF2B5EF4-FFF2-40B4-BE49-F238E27FC236}">
                <a16:creationId xmlns:a16="http://schemas.microsoft.com/office/drawing/2014/main" id="{B19F171A-FCD0-B8D5-2307-7E9A91D9EC85}"/>
              </a:ext>
            </a:extLst>
          </p:cNvPr>
          <p:cNvSpPr>
            <a:spLocks noGrp="1"/>
          </p:cNvSpPr>
          <p:nvPr>
            <p:ph idx="1"/>
          </p:nvPr>
        </p:nvSpPr>
        <p:spPr/>
        <p:txBody>
          <a:bodyPr>
            <a:normAutofit fontScale="85000" lnSpcReduction="10000"/>
          </a:bodyPr>
          <a:lstStyle/>
          <a:p>
            <a:pPr marL="0" indent="0">
              <a:buNone/>
            </a:pPr>
            <a:r>
              <a:rPr lang="en-GB" sz="3200" dirty="0">
                <a:effectLst/>
                <a:latin typeface="Calibri" panose="020F0502020204030204" pitchFamily="34" charset="0"/>
                <a:ea typeface="Calibri" panose="020F0502020204030204" pitchFamily="34" charset="0"/>
              </a:rPr>
              <a:t>Session Topic: Why do we publish? What Impact does it have?</a:t>
            </a:r>
          </a:p>
          <a:p>
            <a:pPr marL="0" indent="0">
              <a:buNone/>
            </a:pPr>
            <a:endParaRPr lang="en-GB" sz="3200" dirty="0">
              <a:latin typeface="Calibri" panose="020F0502020204030204" pitchFamily="34" charset="0"/>
              <a:ea typeface="Calibri" panose="020F0502020204030204" pitchFamily="34" charset="0"/>
            </a:endParaRPr>
          </a:p>
          <a:p>
            <a:pPr marL="0" indent="0" algn="l">
              <a:buNone/>
            </a:pPr>
            <a:r>
              <a:rPr lang="en-GB" sz="2000" b="0" i="0" dirty="0">
                <a:solidFill>
                  <a:srgbClr val="000000"/>
                </a:solidFill>
                <a:effectLst/>
              </a:rPr>
              <a:t>“The Frere Report (</a:t>
            </a:r>
            <a:r>
              <a:rPr lang="en-GB" sz="2000" b="0" i="0" dirty="0">
                <a:solidFill>
                  <a:srgbClr val="304782"/>
                </a:solidFill>
                <a:effectLst/>
                <a:hlinkClick r:id="rId2"/>
              </a:rPr>
              <a:t>1975</a:t>
            </a:r>
            <a:r>
              <a:rPr lang="en-GB" sz="2000" b="0" i="0" dirty="0">
                <a:solidFill>
                  <a:srgbClr val="000000"/>
                </a:solidFill>
                <a:effectLst/>
              </a:rPr>
              <a:t>) attempted to address the crisis. It endorsed the traditional view that archaeologists are under an obligation to produce a full record of their excavations but accepted that, given the crisis, publication in printed form of all the details of a large modern excavation is no longer practicable (Frere </a:t>
            </a:r>
            <a:r>
              <a:rPr lang="en-GB" sz="2000" b="0" i="0" dirty="0">
                <a:solidFill>
                  <a:srgbClr val="304782"/>
                </a:solidFill>
                <a:effectLst/>
                <a:hlinkClick r:id="rId2"/>
              </a:rPr>
              <a:t>1975</a:t>
            </a:r>
            <a:r>
              <a:rPr lang="en-GB" sz="2000" b="0" i="0" dirty="0">
                <a:solidFill>
                  <a:srgbClr val="000000"/>
                </a:solidFill>
                <a:effectLst/>
              </a:rPr>
              <a:t>, 2). The Frere Report advocated a rationalisation of recording and publication. Four levels of recording were held to characterise the successful completion of an excavation (Frere </a:t>
            </a:r>
            <a:r>
              <a:rPr lang="en-GB" sz="2000" b="0" i="0" dirty="0">
                <a:solidFill>
                  <a:srgbClr val="304782"/>
                </a:solidFill>
                <a:effectLst/>
                <a:hlinkClick r:id="rId2"/>
              </a:rPr>
              <a:t>1975</a:t>
            </a:r>
            <a:r>
              <a:rPr lang="en-GB" sz="2000" b="0" i="0" dirty="0">
                <a:solidFill>
                  <a:srgbClr val="000000"/>
                </a:solidFill>
                <a:effectLst/>
              </a:rPr>
              <a:t>, 3):</a:t>
            </a:r>
          </a:p>
          <a:p>
            <a:pPr algn="l">
              <a:buFont typeface="Arial" panose="020B0604020202020204" pitchFamily="34" charset="0"/>
              <a:buChar char="•"/>
            </a:pPr>
            <a:r>
              <a:rPr lang="en-GB" sz="2000" b="0" i="0" dirty="0">
                <a:solidFill>
                  <a:srgbClr val="000000"/>
                </a:solidFill>
                <a:effectLst/>
              </a:rPr>
              <a:t>Level I — the site itself and the excavated finds</a:t>
            </a:r>
          </a:p>
          <a:p>
            <a:pPr algn="l">
              <a:buFont typeface="Arial" panose="020B0604020202020204" pitchFamily="34" charset="0"/>
              <a:buChar char="•"/>
            </a:pPr>
            <a:r>
              <a:rPr lang="en-GB" sz="2000" b="0" i="0" dirty="0">
                <a:solidFill>
                  <a:srgbClr val="000000"/>
                </a:solidFill>
                <a:effectLst/>
              </a:rPr>
              <a:t>Level II — the site notebooks, on-site recording forms, drawings, finds records, photographs etc.</a:t>
            </a:r>
          </a:p>
          <a:p>
            <a:pPr algn="l">
              <a:buFont typeface="Arial" panose="020B0604020202020204" pitchFamily="34" charset="0"/>
              <a:buChar char="•"/>
            </a:pPr>
            <a:r>
              <a:rPr lang="en-GB" sz="2000" b="0" i="0" dirty="0">
                <a:solidFill>
                  <a:srgbClr val="000000"/>
                </a:solidFill>
                <a:effectLst/>
              </a:rPr>
              <a:t>Level III — the processed complete archive: full illustration and description of structural, stratigraphic and artefactual/environmental data</a:t>
            </a:r>
          </a:p>
          <a:p>
            <a:pPr algn="l">
              <a:buFont typeface="Arial" panose="020B0604020202020204" pitchFamily="34" charset="0"/>
              <a:buChar char="•"/>
            </a:pPr>
            <a:r>
              <a:rPr lang="en-GB" sz="2000" b="0" i="0" dirty="0">
                <a:solidFill>
                  <a:srgbClr val="000000"/>
                </a:solidFill>
                <a:effectLst/>
              </a:rPr>
              <a:t>Level IV — a synthetic description with supporting illustrations”</a:t>
            </a:r>
          </a:p>
          <a:p>
            <a:pPr marL="0" indent="0" algn="l">
              <a:buNone/>
            </a:pPr>
            <a:endParaRPr lang="en-GB" sz="2000" dirty="0">
              <a:solidFill>
                <a:srgbClr val="000000"/>
              </a:solidFill>
            </a:endParaRPr>
          </a:p>
          <a:p>
            <a:pPr marL="0" indent="0" algn="l">
              <a:buNone/>
            </a:pPr>
            <a:r>
              <a:rPr lang="en-GB" sz="2000" b="0" i="0" dirty="0">
                <a:solidFill>
                  <a:srgbClr val="000000"/>
                </a:solidFill>
                <a:effectLst/>
              </a:rPr>
              <a:t>(Richards, 2004)</a:t>
            </a:r>
          </a:p>
          <a:p>
            <a:pPr marL="0" indent="0">
              <a:buNone/>
            </a:pPr>
            <a:endParaRPr lang="en-GB" sz="3200" dirty="0">
              <a:effectLst/>
              <a:latin typeface="Calibri" panose="020F0502020204030204" pitchFamily="34" charset="0"/>
              <a:ea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1638066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7BF84-6A81-B0F6-8F95-AC1482448AE9}"/>
              </a:ext>
            </a:extLst>
          </p:cNvPr>
          <p:cNvSpPr>
            <a:spLocks noGrp="1"/>
          </p:cNvSpPr>
          <p:nvPr>
            <p:ph type="title"/>
          </p:nvPr>
        </p:nvSpPr>
        <p:spPr/>
        <p:txBody>
          <a:bodyPr/>
          <a:lstStyle/>
          <a:p>
            <a:r>
              <a:rPr lang="en-GB" b="0" i="1" dirty="0">
                <a:solidFill>
                  <a:srgbClr val="373A3C"/>
                </a:solidFill>
                <a:effectLst/>
                <a:latin typeface="-apple-system"/>
              </a:rPr>
              <a:t>HPAR7006: Archaeological Project Reporting</a:t>
            </a:r>
            <a:endParaRPr lang="en-GB" dirty="0"/>
          </a:p>
        </p:txBody>
      </p:sp>
      <p:sp>
        <p:nvSpPr>
          <p:cNvPr id="3" name="Content Placeholder 2">
            <a:extLst>
              <a:ext uri="{FF2B5EF4-FFF2-40B4-BE49-F238E27FC236}">
                <a16:creationId xmlns:a16="http://schemas.microsoft.com/office/drawing/2014/main" id="{B19F171A-FCD0-B8D5-2307-7E9A91D9EC85}"/>
              </a:ext>
            </a:extLst>
          </p:cNvPr>
          <p:cNvSpPr>
            <a:spLocks noGrp="1"/>
          </p:cNvSpPr>
          <p:nvPr>
            <p:ph idx="1"/>
          </p:nvPr>
        </p:nvSpPr>
        <p:spPr>
          <a:xfrm>
            <a:off x="838200" y="1532659"/>
            <a:ext cx="10515600" cy="4644304"/>
          </a:xfrm>
        </p:spPr>
        <p:txBody>
          <a:bodyPr>
            <a:normAutofit lnSpcReduction="10000"/>
          </a:bodyPr>
          <a:lstStyle/>
          <a:p>
            <a:pPr marL="0" indent="0">
              <a:buNone/>
            </a:pPr>
            <a:r>
              <a:rPr lang="en-GB" sz="3200" dirty="0">
                <a:effectLst/>
                <a:latin typeface="Calibri" panose="020F0502020204030204" pitchFamily="34" charset="0"/>
                <a:ea typeface="Calibri" panose="020F0502020204030204" pitchFamily="34" charset="0"/>
              </a:rPr>
              <a:t>Session Topic: Why do we publish? What Impact does it have?</a:t>
            </a:r>
          </a:p>
          <a:p>
            <a:pPr marL="0" indent="0">
              <a:buNone/>
            </a:pPr>
            <a:endParaRPr lang="en-GB" sz="3200" dirty="0">
              <a:latin typeface="Calibri" panose="020F0502020204030204" pitchFamily="34" charset="0"/>
              <a:ea typeface="Calibri" panose="020F0502020204030204" pitchFamily="34" charset="0"/>
            </a:endParaRPr>
          </a:p>
          <a:p>
            <a:pPr marL="0" indent="0">
              <a:buNone/>
            </a:pPr>
            <a:endParaRPr lang="en-GB" sz="3200" dirty="0">
              <a:effectLst/>
              <a:latin typeface="Calibri" panose="020F0502020204030204" pitchFamily="34" charset="0"/>
              <a:ea typeface="Calibri" panose="020F0502020204030204" pitchFamily="34" charset="0"/>
            </a:endParaRPr>
          </a:p>
          <a:p>
            <a:pPr marL="0" indent="0">
              <a:buNone/>
            </a:pPr>
            <a:endParaRPr lang="en-GB" sz="3200" dirty="0">
              <a:latin typeface="Calibri" panose="020F0502020204030204" pitchFamily="34" charset="0"/>
              <a:ea typeface="Calibri" panose="020F0502020204030204" pitchFamily="34" charset="0"/>
            </a:endParaRPr>
          </a:p>
          <a:p>
            <a:pPr marL="0" indent="0">
              <a:buNone/>
            </a:pPr>
            <a:endParaRPr lang="en-GB" sz="3200" dirty="0">
              <a:effectLst/>
              <a:latin typeface="Calibri" panose="020F0502020204030204" pitchFamily="34" charset="0"/>
              <a:ea typeface="Calibri" panose="020F0502020204030204" pitchFamily="34" charset="0"/>
            </a:endParaRPr>
          </a:p>
          <a:p>
            <a:pPr marL="0" indent="0">
              <a:buNone/>
            </a:pPr>
            <a:r>
              <a:rPr lang="en-GB" sz="2000" b="0" i="0" dirty="0">
                <a:solidFill>
                  <a:srgbClr val="111111"/>
                </a:solidFill>
                <a:effectLst/>
                <a:highlight>
                  <a:srgbClr val="FFFFFF"/>
                </a:highlight>
                <a:latin typeface="Roboto" panose="02000000000000000000" pitchFamily="2" charset="0"/>
              </a:rPr>
              <a:t>Cunliffe's Levels of Publication (1983) illustrated as a unidirectional pipeline articulating the relationship between producers and consumers. </a:t>
            </a:r>
            <a:r>
              <a:rPr lang="en-GB" sz="2000" b="0" i="0" dirty="0" err="1">
                <a:solidFill>
                  <a:srgbClr val="111111"/>
                </a:solidFill>
                <a:effectLst/>
                <a:highlight>
                  <a:srgbClr val="FFFFFF"/>
                </a:highlight>
                <a:latin typeface="Roboto" panose="02000000000000000000" pitchFamily="2" charset="0"/>
              </a:rPr>
              <a:t>DigVentures</a:t>
            </a:r>
            <a:r>
              <a:rPr lang="en-GB" sz="2000" b="0" i="0" dirty="0">
                <a:solidFill>
                  <a:srgbClr val="111111"/>
                </a:solidFill>
                <a:effectLst/>
                <a:highlight>
                  <a:srgbClr val="FFFFFF"/>
                </a:highlight>
                <a:latin typeface="Roboto" panose="02000000000000000000" pitchFamily="2" charset="0"/>
              </a:rPr>
              <a:t>.</a:t>
            </a:r>
          </a:p>
          <a:p>
            <a:pPr marL="0" indent="0">
              <a:buNone/>
            </a:pPr>
            <a:endParaRPr lang="en-GB" sz="3200" dirty="0">
              <a:effectLst/>
              <a:latin typeface="Calibri" panose="020F0502020204030204" pitchFamily="34" charset="0"/>
              <a:ea typeface="Calibri" panose="020F0502020204030204" pitchFamily="34" charset="0"/>
            </a:endParaRPr>
          </a:p>
          <a:p>
            <a:pPr marL="0" indent="0">
              <a:buNone/>
            </a:pPr>
            <a:r>
              <a:rPr lang="en-GB" sz="2000" dirty="0"/>
              <a:t>Wilkins, B. 2020. Designing a Collaborative Peer-to-peer System for Archaeology: The </a:t>
            </a:r>
            <a:r>
              <a:rPr lang="en-GB" sz="2000" dirty="0" err="1"/>
              <a:t>DigVentures</a:t>
            </a:r>
            <a:r>
              <a:rPr lang="en-GB" sz="2000" dirty="0"/>
              <a:t> Platform. Journal of Computer Applications in Archaeology, 3(1), pp. 33–50. DOI: https://doi.org/10.5334/jcaa.34</a:t>
            </a:r>
            <a:endParaRPr lang="en-GB" sz="3200" dirty="0">
              <a:effectLst/>
              <a:latin typeface="Calibri" panose="020F0502020204030204" pitchFamily="34" charset="0"/>
              <a:ea typeface="Calibri" panose="020F0502020204030204" pitchFamily="34" charset="0"/>
            </a:endParaRPr>
          </a:p>
          <a:p>
            <a:pPr marL="0" indent="0">
              <a:buNone/>
            </a:pPr>
            <a:endParaRPr lang="en-GB" dirty="0"/>
          </a:p>
        </p:txBody>
      </p:sp>
      <p:pic>
        <p:nvPicPr>
          <p:cNvPr id="1026" name="Picture 2">
            <a:extLst>
              <a:ext uri="{FF2B5EF4-FFF2-40B4-BE49-F238E27FC236}">
                <a16:creationId xmlns:a16="http://schemas.microsoft.com/office/drawing/2014/main" id="{B2468752-F1EF-177C-CB64-7B6BB45986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8671" y="2178411"/>
            <a:ext cx="8096250" cy="167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4226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B4FDB5-6683-4568-4B64-C3B2B32AC4BE}"/>
              </a:ext>
            </a:extLst>
          </p:cNvPr>
          <p:cNvSpPr txBox="1"/>
          <p:nvPr/>
        </p:nvSpPr>
        <p:spPr>
          <a:xfrm>
            <a:off x="587086" y="1342382"/>
            <a:ext cx="11227378" cy="5293757"/>
          </a:xfrm>
          <a:prstGeom prst="rect">
            <a:avLst/>
          </a:prstGeom>
          <a:noFill/>
        </p:spPr>
        <p:txBody>
          <a:bodyPr wrap="square">
            <a:spAutoFit/>
          </a:bodyPr>
          <a:lstStyle/>
          <a:p>
            <a:pPr algn="l"/>
            <a:endParaRPr lang="en-GB" sz="2000" b="0" i="0" u="none" strike="noStrike" baseline="0" dirty="0">
              <a:solidFill>
                <a:srgbClr val="000000"/>
              </a:solidFill>
              <a:latin typeface="Calibri" panose="020F0502020204030204" pitchFamily="34" charset="0"/>
            </a:endParaRPr>
          </a:p>
          <a:p>
            <a:r>
              <a:rPr lang="en-GB" sz="2000" b="0" i="0" u="none" strike="noStrike" baseline="0" dirty="0">
                <a:solidFill>
                  <a:srgbClr val="000000"/>
                </a:solidFill>
                <a:latin typeface="Calibri" panose="020F0502020204030204" pitchFamily="34" charset="0"/>
              </a:rPr>
              <a:t> Notwithstanding continued scrutiny by the profession, on the topic of publication the </a:t>
            </a:r>
            <a:r>
              <a:rPr lang="en-GB" sz="2000" b="1" i="0" u="none" strike="noStrike" baseline="0" dirty="0">
                <a:solidFill>
                  <a:srgbClr val="000000"/>
                </a:solidFill>
                <a:latin typeface="Calibri" panose="020F0502020204030204" pitchFamily="34" charset="0"/>
              </a:rPr>
              <a:t>2011 report by the Southport Group</a:t>
            </a:r>
            <a:r>
              <a:rPr lang="en-GB" sz="2000" b="0" i="0" u="none" strike="noStrike" baseline="0" dirty="0">
                <a:solidFill>
                  <a:srgbClr val="000000"/>
                </a:solidFill>
                <a:latin typeface="Calibri" panose="020F0502020204030204" pitchFamily="34" charset="0"/>
              </a:rPr>
              <a:t> concluded: </a:t>
            </a:r>
          </a:p>
          <a:p>
            <a:endParaRPr lang="en-GB" sz="2000" b="0" i="0" u="none" strike="noStrike" baseline="0" dirty="0">
              <a:solidFill>
                <a:srgbClr val="000000"/>
              </a:solidFill>
              <a:latin typeface="Calibri" panose="020F0502020204030204" pitchFamily="34" charset="0"/>
            </a:endParaRPr>
          </a:p>
          <a:p>
            <a:r>
              <a:rPr lang="en-GB" sz="2000" b="0" i="0" u="none" strike="noStrike" baseline="0" dirty="0">
                <a:solidFill>
                  <a:srgbClr val="000000"/>
                </a:solidFill>
                <a:latin typeface="Calibri" panose="020F0502020204030204" pitchFamily="34" charset="0"/>
              </a:rPr>
              <a:t>‘Looked at through the lens of Total Economic Value, there appears to be an over-reliance on publication in what were described to us as ‘large dusty academic journals’, with a lot of technical detail but very limited public readership. These generate high use value for scholars but very little for the public at large. </a:t>
            </a:r>
          </a:p>
          <a:p>
            <a:endParaRPr lang="en-GB" sz="2000" b="0" i="0" u="none" strike="noStrike" baseline="0" dirty="0">
              <a:solidFill>
                <a:srgbClr val="000000"/>
              </a:solidFill>
              <a:latin typeface="Calibri" panose="020F0502020204030204" pitchFamily="34" charset="0"/>
            </a:endParaRPr>
          </a:p>
          <a:p>
            <a:r>
              <a:rPr lang="en-GB" sz="2000" b="0" i="0" u="none" strike="noStrike" baseline="0" dirty="0">
                <a:solidFill>
                  <a:srgbClr val="000000"/>
                </a:solidFill>
                <a:latin typeface="Calibri" panose="020F0502020204030204" pitchFamily="34" charset="0"/>
              </a:rPr>
              <a:t>Moreover, for about 5% of archaeological digs there is also a monograph produced, usually by the organisation that did the excavation. These beautifully printed volumes have a very small audience – with somewhere between 250 and 500 copies printed depending on the size and amount of people involved with the project. Another issue around publication is the long delay between the initial investigations and the final output, be it publication or museum display. Not only does the analytic process from excavation to publication and/or deposition often take years, but the amount of emerging material is so large it is difficult for those even within the field to keep up with it.’ </a:t>
            </a:r>
          </a:p>
          <a:p>
            <a:endParaRPr lang="en-GB" sz="2000" dirty="0">
              <a:solidFill>
                <a:srgbClr val="000000"/>
              </a:solidFill>
              <a:latin typeface="Calibri" panose="020F0502020204030204" pitchFamily="34" charset="0"/>
            </a:endParaRPr>
          </a:p>
          <a:p>
            <a:endParaRPr lang="en-GB" dirty="0"/>
          </a:p>
        </p:txBody>
      </p:sp>
      <p:sp>
        <p:nvSpPr>
          <p:cNvPr id="4" name="Title 1">
            <a:extLst>
              <a:ext uri="{FF2B5EF4-FFF2-40B4-BE49-F238E27FC236}">
                <a16:creationId xmlns:a16="http://schemas.microsoft.com/office/drawing/2014/main" id="{844AA2A0-B744-4BB4-5263-36661B24B399}"/>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i="1">
                <a:solidFill>
                  <a:srgbClr val="373A3C"/>
                </a:solidFill>
                <a:latin typeface="-apple-system"/>
              </a:rPr>
              <a:t>HPAR7006: Archaeological Project Reporting</a:t>
            </a:r>
            <a:endParaRPr lang="en-GB" dirty="0"/>
          </a:p>
        </p:txBody>
      </p:sp>
    </p:spTree>
    <p:extLst>
      <p:ext uri="{BB962C8B-B14F-4D97-AF65-F5344CB8AC3E}">
        <p14:creationId xmlns:p14="http://schemas.microsoft.com/office/powerpoint/2010/main" val="340997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B4FDB5-6683-4568-4B64-C3B2B32AC4BE}"/>
              </a:ext>
            </a:extLst>
          </p:cNvPr>
          <p:cNvSpPr txBox="1"/>
          <p:nvPr/>
        </p:nvSpPr>
        <p:spPr>
          <a:xfrm>
            <a:off x="587086" y="1342382"/>
            <a:ext cx="11227378" cy="5447645"/>
          </a:xfrm>
          <a:prstGeom prst="rect">
            <a:avLst/>
          </a:prstGeom>
          <a:noFill/>
        </p:spPr>
        <p:txBody>
          <a:bodyPr wrap="square">
            <a:spAutoFit/>
          </a:bodyPr>
          <a:lstStyle/>
          <a:p>
            <a:pPr algn="l"/>
            <a:r>
              <a:rPr lang="en-GB" sz="2000" b="1" i="0" u="none" strike="noStrike" baseline="0" dirty="0">
                <a:solidFill>
                  <a:srgbClr val="000000"/>
                </a:solidFill>
                <a:latin typeface="Calibri" panose="020F0502020204030204" pitchFamily="34" charset="0"/>
              </a:rPr>
              <a:t>Challenges for archaeological publication in a digital age Who are we writing this stuff for, anyway? </a:t>
            </a:r>
          </a:p>
          <a:p>
            <a:pPr algn="l"/>
            <a:endParaRPr lang="en-GB" sz="2000" b="0" i="0" u="none" strike="noStrike" baseline="0" dirty="0">
              <a:solidFill>
                <a:srgbClr val="000000"/>
              </a:solidFill>
              <a:latin typeface="Calibri" panose="020F0502020204030204" pitchFamily="34" charset="0"/>
            </a:endParaRPr>
          </a:p>
          <a:p>
            <a:r>
              <a:rPr lang="en-GB" sz="2000" b="0" i="0" u="none" strike="noStrike" baseline="0" dirty="0">
                <a:solidFill>
                  <a:srgbClr val="000000"/>
                </a:solidFill>
                <a:latin typeface="Calibri" panose="020F0502020204030204" pitchFamily="34" charset="0"/>
              </a:rPr>
              <a:t> </a:t>
            </a:r>
            <a:r>
              <a:rPr lang="en-GB" sz="1800" i="0" u="none" strike="noStrike" baseline="0" dirty="0">
                <a:solidFill>
                  <a:srgbClr val="000000"/>
                </a:solidFill>
                <a:latin typeface="Calibri" panose="020F0502020204030204" pitchFamily="34" charset="0"/>
              </a:rPr>
              <a:t>1. How much do we know about our profession’s usage of publications? Do the findings and recommendations of the 2001 </a:t>
            </a:r>
            <a:r>
              <a:rPr lang="en-GB" sz="1800" i="1" u="none" strike="noStrike" baseline="0" dirty="0">
                <a:solidFill>
                  <a:srgbClr val="000000"/>
                </a:solidFill>
                <a:latin typeface="Calibri" panose="020F0502020204030204" pitchFamily="34" charset="0"/>
              </a:rPr>
              <a:t>From the Ground Up </a:t>
            </a:r>
            <a:r>
              <a:rPr lang="en-GB" sz="1800" i="0" u="none" strike="noStrike" baseline="0" dirty="0">
                <a:solidFill>
                  <a:srgbClr val="000000"/>
                </a:solidFill>
                <a:latin typeface="Calibri" panose="020F0502020204030204" pitchFamily="34" charset="0"/>
              </a:rPr>
              <a:t>report still apply? Have they been implemented? </a:t>
            </a:r>
          </a:p>
          <a:p>
            <a:r>
              <a:rPr lang="en-GB" sz="1800" i="0" u="none" strike="noStrike" baseline="0" dirty="0">
                <a:solidFill>
                  <a:srgbClr val="000000"/>
                </a:solidFill>
                <a:latin typeface="Calibri" panose="020F0502020204030204" pitchFamily="34" charset="0"/>
              </a:rPr>
              <a:t>2. Do we need a new and more prescriptive professional standard and guidance for grey literature reports and for our academic publication channels? </a:t>
            </a:r>
          </a:p>
          <a:p>
            <a:r>
              <a:rPr lang="en-GB" sz="1800" i="0" u="none" strike="noStrike" baseline="0" dirty="0">
                <a:solidFill>
                  <a:srgbClr val="000000"/>
                </a:solidFill>
                <a:latin typeface="Calibri" panose="020F0502020204030204" pitchFamily="34" charset="0"/>
              </a:rPr>
              <a:t>3. Is our profession clear when and why we publish reports as grey literature; on-line; as journal articles or as monographs? Who decides and on what basis? </a:t>
            </a:r>
          </a:p>
          <a:p>
            <a:r>
              <a:rPr lang="en-GB" sz="1800" i="0" u="none" strike="noStrike" baseline="0" dirty="0">
                <a:solidFill>
                  <a:srgbClr val="000000"/>
                </a:solidFill>
                <a:latin typeface="Calibri" panose="020F0502020204030204" pitchFamily="34" charset="0"/>
              </a:rPr>
              <a:t>4. Are we clear on the boundary between ‘publication’ and ‘archive’ and does this need to change? And do we know how to create a usable digital documentary archive and have we adequate professional standards and guidance in place? </a:t>
            </a:r>
          </a:p>
          <a:p>
            <a:r>
              <a:rPr lang="en-GB" sz="1800" i="0" u="none" strike="noStrike" baseline="0" dirty="0">
                <a:solidFill>
                  <a:srgbClr val="000000"/>
                </a:solidFill>
                <a:latin typeface="Calibri" panose="020F0502020204030204" pitchFamily="34" charset="0"/>
              </a:rPr>
              <a:t>5. If we can access most information on line, what should the ‘main’ report on an archaeological intervention comprise? Evidence, synthesis or a popular account? Should any of it be in hard copy? </a:t>
            </a:r>
          </a:p>
          <a:p>
            <a:r>
              <a:rPr lang="en-GB" sz="1800" i="0" u="none" strike="noStrike" baseline="0" dirty="0">
                <a:solidFill>
                  <a:srgbClr val="000000"/>
                </a:solidFill>
                <a:latin typeface="Calibri" panose="020F0502020204030204" pitchFamily="34" charset="0"/>
              </a:rPr>
              <a:t>6. Does professional or popular hard copy publication derived from excavation reporting still have a role to play? If so, what, why and how? </a:t>
            </a:r>
          </a:p>
          <a:p>
            <a:r>
              <a:rPr lang="en-GB" sz="1800" i="0" u="none" strike="noStrike" baseline="0" dirty="0">
                <a:solidFill>
                  <a:srgbClr val="000000"/>
                </a:solidFill>
                <a:latin typeface="Calibri" panose="020F0502020204030204" pitchFamily="34" charset="0"/>
              </a:rPr>
              <a:t>7. How can we improve public engagement with what we are writing without neglecting our professional and academic responsibilities to publish? </a:t>
            </a:r>
          </a:p>
          <a:p>
            <a:r>
              <a:rPr lang="en-GB" sz="1800" i="0" u="none" strike="noStrike" baseline="0" dirty="0">
                <a:solidFill>
                  <a:srgbClr val="000000"/>
                </a:solidFill>
                <a:latin typeface="Calibri" panose="020F0502020204030204" pitchFamily="34" charset="0"/>
              </a:rPr>
              <a:t>8. If we were to start again what would be our ideal form(s) of archaeological publication? </a:t>
            </a:r>
            <a:endParaRPr lang="en-GB" sz="2000" dirty="0">
              <a:solidFill>
                <a:srgbClr val="000000"/>
              </a:solidFill>
              <a:latin typeface="Calibri" panose="020F0502020204030204" pitchFamily="34" charset="0"/>
            </a:endParaRPr>
          </a:p>
          <a:p>
            <a:endParaRPr lang="en-GB" dirty="0"/>
          </a:p>
        </p:txBody>
      </p:sp>
      <p:sp>
        <p:nvSpPr>
          <p:cNvPr id="4" name="Title 1">
            <a:extLst>
              <a:ext uri="{FF2B5EF4-FFF2-40B4-BE49-F238E27FC236}">
                <a16:creationId xmlns:a16="http://schemas.microsoft.com/office/drawing/2014/main" id="{844AA2A0-B744-4BB4-5263-36661B24B399}"/>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i="1">
                <a:solidFill>
                  <a:srgbClr val="373A3C"/>
                </a:solidFill>
                <a:latin typeface="-apple-system"/>
              </a:rPr>
              <a:t>HPAR7006: Archaeological Project Reporting</a:t>
            </a:r>
            <a:endParaRPr lang="en-GB" dirty="0"/>
          </a:p>
        </p:txBody>
      </p:sp>
    </p:spTree>
    <p:extLst>
      <p:ext uri="{BB962C8B-B14F-4D97-AF65-F5344CB8AC3E}">
        <p14:creationId xmlns:p14="http://schemas.microsoft.com/office/powerpoint/2010/main" val="17587904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TaxCatchAll xmlns="8ee9550b-f5f4-4dde-bce5-39f4ba45c2f1" xsi:nil="true"/>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documentManagement>
</p:properties>
</file>

<file path=customXml/itemProps1.xml><?xml version="1.0" encoding="utf-8"?>
<ds:datastoreItem xmlns:ds="http://schemas.openxmlformats.org/officeDocument/2006/customXml" ds:itemID="{5735D7BE-9E1F-41EB-8C6A-63FFB1EA8221}"/>
</file>

<file path=customXml/itemProps2.xml><?xml version="1.0" encoding="utf-8"?>
<ds:datastoreItem xmlns:ds="http://schemas.openxmlformats.org/officeDocument/2006/customXml" ds:itemID="{AEFFF465-1C92-486A-BB7F-CD3F3016FCA8}"/>
</file>

<file path=customXml/itemProps3.xml><?xml version="1.0" encoding="utf-8"?>
<ds:datastoreItem xmlns:ds="http://schemas.openxmlformats.org/officeDocument/2006/customXml" ds:itemID="{A814270C-6AA2-432E-BF4C-87B08A83F709}"/>
</file>

<file path=docProps/app.xml><?xml version="1.0" encoding="utf-8"?>
<Properties xmlns="http://schemas.openxmlformats.org/officeDocument/2006/extended-properties" xmlns:vt="http://schemas.openxmlformats.org/officeDocument/2006/docPropsVTypes">
  <TotalTime>233</TotalTime>
  <Words>1326</Words>
  <Application>Microsoft Office PowerPoint</Application>
  <PresentationFormat>Widescreen</PresentationFormat>
  <Paragraphs>102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-apple-system</vt:lpstr>
      <vt:lpstr>Arial</vt:lpstr>
      <vt:lpstr>Calibri</vt:lpstr>
      <vt:lpstr>Calibri Light</vt:lpstr>
      <vt:lpstr>Roboto</vt:lpstr>
      <vt:lpstr>Office Theme</vt:lpstr>
      <vt:lpstr>HPAR7006: Archaeological Project Reporting Session 1 9/10/24</vt:lpstr>
      <vt:lpstr>HPAR7006: Archaeological Project Reporting: Introductory Session Outline</vt:lpstr>
      <vt:lpstr>HPAR7006: Archaeological Project Reporting: Module Description and KSBs</vt:lpstr>
      <vt:lpstr>HPAR7006: Archaeological Project Reporting: Module Description and KSBs</vt:lpstr>
      <vt:lpstr>HPAR7006: Archaeological Project Reporting: Module Description and KSBs</vt:lpstr>
      <vt:lpstr>HPAR7006: Archaeological Project Reporting: Module Description and KSBs</vt:lpstr>
      <vt:lpstr>HPAR7006: Archaeological Project Reporting: Assessments</vt:lpstr>
      <vt:lpstr>HPAR7006: Archaeological Project Reporting: Sessions Outline</vt:lpstr>
      <vt:lpstr>HPAR7006: Archaeological Project Reporting</vt:lpstr>
      <vt:lpstr>HPAR7006: Archaeological Project Reporting</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Nigel Nayling</dc:creator>
  <cp:lastModifiedBy>Nigel Nayling</cp:lastModifiedBy>
  <cp:revision>12</cp:revision>
  <dcterms:created xsi:type="dcterms:W3CDTF">2022-09-28T07:04:25Z</dcterms:created>
  <dcterms:modified xsi:type="dcterms:W3CDTF">2024-10-09T08:51:25Z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