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embeddedFontLst>
    <p:embeddedFont>
      <p:font typeface="Bebas Neue" panose="020B0606020202050201" pitchFamily="34" charset="0"/>
      <p:regular r:id="rId16"/>
    </p:embeddedFont>
    <p:embeddedFont>
      <p:font typeface="Nunito" pitchFamily="2" charset="0"/>
      <p:regular r:id="rId17"/>
      <p:bold r:id="rId18"/>
      <p:italic r:id="rId19"/>
      <p:boldItalic r:id="rId2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3" roundtripDataSignature="AMtx7mjYCd50mPQrcGS6aHeu3Ol4SbLOP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notesMaster" Target="notesMasters/notesMaster1.xml"/><Relationship Id="rId23" Type="http://customschemas.google.com/relationships/presentationmetadata" Target="meta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0"/>
        <p:cNvGrpSpPr/>
        <p:nvPr/>
      </p:nvGrpSpPr>
      <p:grpSpPr>
        <a:xfrm>
          <a:off x="0" y="0"/>
          <a:ext cx="0" cy="0"/>
          <a:chOff x="0" y="0"/>
          <a:chExt cx="0" cy="0"/>
        </a:xfrm>
      </p:grpSpPr>
      <p:sp>
        <p:nvSpPr>
          <p:cNvPr id="81" name="Google Shape;81;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82" name="Google Shape;82;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The aim of this presentation is to consult our client, G4S, regarding their proposed expansion into Germany. Although our client is currently focused on ensuring a strong connection with mainland Europe and beyond, expansions of multinational organisations are not easy and, there are many factors that need to be considered. As such, this presentation will first set out the context, providing some information about the client, followed by an in-depth introduction to German culture, which will then be compared to that of the UK. A chart containing Hofstede’s cultural dimensions will also be presented in order to help visualise the differences and similarities of the culture, proceeded by my recommendations on the expansion.</a:t>
            </a:r>
            <a:endParaRPr/>
          </a:p>
        </p:txBody>
      </p:sp>
      <p:sp>
        <p:nvSpPr>
          <p:cNvPr id="88" name="Google Shape;88;p2: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G4S is a multinational security and services company that provides proactive security services to government and private businesses through a workforce of over 800,000 people globally in 90 countries (G4S, 2024). Despite being a multinational company, G4S has a broader geographical reach when compared to other companies in the security industry, which has allowed it to build up a strong understanding of local and global security issues and how they are, and could, evolve (G4S, 2024). Although the organisation currently has a presence in over 22 European states, to make use of the well-developed economic conditions and infrastructure, G4S is looking to expand into Germany to increase its worldwide trading and use this location as an EU management office. However, although both the UK and Germany are well-developed countries, it is essential to consider the cultural differences between them as, cultural differences can become a barrier to business communications since they exert “major influence on the success of transactions and maintenance of good relations between counterparties or employees of different cultural background” (Adamczyk, 2017: 152).</a:t>
            </a:r>
            <a:endParaRPr/>
          </a:p>
        </p:txBody>
      </p:sp>
      <p:sp>
        <p:nvSpPr>
          <p:cNvPr id="94" name="Google Shape;94;p3: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As Europe’s strongest economy and the second-most populated country after Russia, Germany has a wide mixture of ethnic groups, with recent geopolitical events like the war in Ukraine changing their ethnic makeup further. Currently, Germany’s population is just over 85 million, with females being the more populous gender and, of this population, 85.4% are German, 1.8% Turkish, 1.4% Ukrainian, 1.1% Syrian, 2% Romanian and Polish and 8.3% remain unspecified (CIA, 2024). As a result of this makeup, the five languages most spoken in Germany are German, English, French, Russian and Turkish (Language Knowledge, 2024) however, it is important to mention that the percentage of individuals speaking these languages varies depending on the age groups. For example, for 15-34 year olds, 5.5% of the population speak Turkish and 11% Russian (Language Knowledge, 2024). These numbers change for 35-54-year-olds; Turkish speakers drop to 2.8 whilst Russian speakers drop by 3 per cent (Language Knowledge, 2024). The percentages drop further in the 55+ category, with Turkish speakers dropping to 0.75% and Russian to 5% (Language Knowledge, 2024).</a:t>
            </a:r>
            <a:endParaRPr/>
          </a:p>
        </p:txBody>
      </p:sp>
      <p:sp>
        <p:nvSpPr>
          <p:cNvPr id="102" name="Google Shape;102;p4: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Google Shape;107;g2ed0797890b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Although religion might not have a direct effect on business relations, religious beliefs have been found to have a direct link to ethical attitudes in business (Emerson and McKinney, 2010), which is why they need to be considered in the context of G4S’s business expansion. Despite Germany having been recorded as a predominantly Christian country, the current main religion is agnostic or atheist, with 2018 data specifying that around 35% of individuals consider themselves as such (Fintiba, 2020). Furthermore, 26% practice Catholicism and 5% practice Islam, with other faiths such as Judaism or Eastern Religions accounting for less than 1 percent of the population (Fintiba, 2020).</a:t>
            </a:r>
            <a:endParaRPr/>
          </a:p>
        </p:txBody>
      </p:sp>
      <p:sp>
        <p:nvSpPr>
          <p:cNvPr id="108" name="Google Shape;108;g2ed0797890b_0_5: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Google Shape;114;g2ed0797890b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Business relations in Germany are very formal as they reflect the German culture of order and privacy, which is also why its business culture places importance on planning and organisation (Santander, 2024). Furthermore, according to Santander (2024), Germans have high respect for authority, which is why employees in an organisation rarely contradict or criticise leadership publicly (Santander, 2024). When conducting business in Germany, gifts are also considered inappropriate, so much so, that legally, the limit for a company gift has been placed at 10 Euros (Brelowski, 2023). Furthermore, dress codes are strict and often require formal clothes such as suits (Santander, 2024). </a:t>
            </a:r>
            <a:endParaRPr/>
          </a:p>
        </p:txBody>
      </p:sp>
      <p:sp>
        <p:nvSpPr>
          <p:cNvPr id="115" name="Google Shape;115;g2ed0797890b_0_1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9"/>
        <p:cNvGrpSpPr/>
        <p:nvPr/>
      </p:nvGrpSpPr>
      <p:grpSpPr>
        <a:xfrm>
          <a:off x="0" y="0"/>
          <a:ext cx="0" cy="0"/>
          <a:chOff x="0" y="0"/>
          <a:chExt cx="0" cy="0"/>
        </a:xfrm>
      </p:grpSpPr>
      <p:sp>
        <p:nvSpPr>
          <p:cNvPr id="120" name="Google Shape;120;p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Cultural sensitivity can be defined as “the effort an individual makes to see beyond the tip of the iceberg and try to understand the aspects of culture that are hidden” (Lutz, 2017) which is why it entails awareness, cultural understanding, and reduction of cultural bias (LaBahn and Harich, 1997 as cited by Trang et al, 2003). One similarity that the UK and Germany share is the level of context when it comes to communicating, with both countries being considered Low-Context Culture countries (Nyarondia, 2017), where the information being passed on from a sender to a receiver is contained within the message itself. However, the differences are more than the similarities. For example, whilst Germans communicate directly, the UK places importance on politeness and euphemism to avoid any conflict. Similarly, when it comes to punctuality in a business environment, the UK can be considered more lenient. Lastly, when it comes to business approaches, Germany emphasizes precision, efficiency and strict adherence to time. On the other hand, the UK prizes flexibility and adaptability, allowing for more individual freedom when it comes to employees (Culturewise, 2015). </a:t>
            </a:r>
            <a:endParaRPr/>
          </a:p>
        </p:txBody>
      </p:sp>
      <p:sp>
        <p:nvSpPr>
          <p:cNvPr id="121" name="Google Shape;121;p5: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Google Shape;127;g2ed0797890b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The chart above, generated by the Hofstede Insights Country Comparison Tool (2024), shows the cultural dimensions of the UK and Germany, with the UK being coloured in grey and Germany in Orange. From the chart, we can see that, despite the previously-mentioned differences, the two countries are not so dissimilar when compared through Hofstede’s dimensions, with uncertainty avoidance and indulgence being the only two factors showing bigger differences. This means that when it comes to power distance, individualism, motivation and long-term orientation, individuals in Germany and the UK have similar understanding, such as a belief that inequalities should be minimalised (Hofstede Insights, 2024) as is the case for their power distance ratings. </a:t>
            </a:r>
            <a:endParaRPr/>
          </a:p>
        </p:txBody>
      </p:sp>
      <p:sp>
        <p:nvSpPr>
          <p:cNvPr id="128" name="Google Shape;128;g2ed0797890b_0_30: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g2ed0797890b_0_4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a:solidFill>
                  <a:schemeClr val="dk1"/>
                </a:solidFill>
              </a:rPr>
              <a:t>The chart also tells us that, whilst Germany likes to avoid uncertainty through planning and preparedness, the UK is more comfortable with ambiguous situations. Similarly, when it comes to indulgence, Germany’s score is lower, which tells us that it is a society that does not place importance on leisure time and indulgence, whilst the UK on the other hand, has a significantly higher score, indicating that they have a more positive attitude towards life and are more likely to indulge and realise their impulses when it comes to enjoying life (Hofstede Insights, 2024).</a:t>
            </a:r>
            <a:endParaRPr/>
          </a:p>
        </p:txBody>
      </p:sp>
      <p:sp>
        <p:nvSpPr>
          <p:cNvPr id="135" name="Google Shape;135;g2ed0797890b_0_44: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Google Shape;141;p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The first recommendation for G4S’s expansion into Germany is to create a corporate culture around punctuality and efficiency and ensure that these qualities are also transferred to already existing locations to ensure compatibility between different offices since many of them will be continuously communicating (Deresky, 2017). To do this, an employee incentive programme can be introduced which rewards punctuality and efficiency in tasks. Furthermore, they need to ensure that they prepare for these differences beforehand, instead of simply reacting to them once the expansion is complete, since ‘reactor’ management is not long-term oriented and will not be capitalising on the environmental opportunities (Deresky, 2017). This preparedness can be achieved by focusing on detailed planning before the expansion and, then, carrying on to implement planning into the organisation’s work in Germany to not only ensure competitiveness in an already developed market but, to also ensure that they are adhering to Germany’s high Uncertainty Avoidance score.</a:t>
            </a:r>
            <a:endParaRPr/>
          </a:p>
        </p:txBody>
      </p:sp>
      <p:sp>
        <p:nvSpPr>
          <p:cNvPr id="142" name="Google Shape;142;p7: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2ed0797890b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Furthermore, I recommend that G4S respects the work-life balance and adheres to the strict line that separates them, in order to ensure that it is working in line with German cultural understandings. For example, they can implement a no-emails-after-hours policy which should be clearly communicated and advertised, in addition to ensuring a transparent and unbiased communication channel through which any disputes concerning this policy can be opened up (Thomas, 2021).</a:t>
            </a:r>
            <a:endParaRPr/>
          </a:p>
        </p:txBody>
      </p:sp>
      <p:sp>
        <p:nvSpPr>
          <p:cNvPr id="148" name="Google Shape;148;g2ed0797890b_0_23:notes"/>
          <p:cNvSpPr>
            <a:spLocks noGrp="1" noRot="1" noChangeAspect="1"/>
          </p:cNvSpPr>
          <p:nvPr>
            <p:ph type="sldImg" idx="2"/>
          </p:nvPr>
        </p:nvSpPr>
        <p:spPr>
          <a:xfrm>
            <a:off x="1143225" y="685800"/>
            <a:ext cx="45723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p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a:solidFill>
                  <a:schemeClr val="dk1"/>
                </a:solidFill>
              </a:rPr>
              <a:t>In conclusion, G4S’s expansion into Germany should be relatively easy as, the two countries have similar Cultural Dimensions, with only some differences. However, when doing so, G4S should look into creating a more structured and planned environment for their German offices, to fit into their business and cultural sensitivity. At the same time, it should take into account the diversity of Germany’s culture, paying special attention to the fact that the younger population is more culturally diverse and therefore different to that of the older population, working in tandem with this knowledge to create the perfect organisational culture.</a:t>
            </a:r>
            <a:endParaRPr/>
          </a:p>
        </p:txBody>
      </p:sp>
      <p:sp>
        <p:nvSpPr>
          <p:cNvPr id="155" name="Google Shape;155;p8: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
        <p:nvSpPr>
          <p:cNvPr id="161" name="Google Shape;161;p9:notes"/>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1"/>
        <p:cNvGrpSpPr/>
        <p:nvPr/>
      </p:nvGrpSpPr>
      <p:grpSpPr>
        <a:xfrm>
          <a:off x="0" y="0"/>
          <a:ext cx="0" cy="0"/>
          <a:chOff x="0" y="0"/>
          <a:chExt cx="0" cy="0"/>
        </a:xfrm>
      </p:grpSpPr>
      <p:sp>
        <p:nvSpPr>
          <p:cNvPr id="12" name="Google Shape;12;p11"/>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3" name="Google Shape;13;p11"/>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dk1"/>
              </a:buClr>
              <a:buSzPts val="2400"/>
              <a:buNone/>
              <a:defRPr sz="2400"/>
            </a:lvl1pPr>
            <a:lvl2pPr lvl="1" algn="ctr">
              <a:lnSpc>
                <a:spcPct val="90000"/>
              </a:lnSpc>
              <a:spcBef>
                <a:spcPts val="500"/>
              </a:spcBef>
              <a:spcAft>
                <a:spcPts val="0"/>
              </a:spcAft>
              <a:buClr>
                <a:schemeClr val="dk1"/>
              </a:buClr>
              <a:buSzPts val="2000"/>
              <a:buNone/>
              <a:defRPr sz="2000"/>
            </a:lvl2pPr>
            <a:lvl3pPr lvl="2" algn="ctr">
              <a:lnSpc>
                <a:spcPct val="90000"/>
              </a:lnSpc>
              <a:spcBef>
                <a:spcPts val="500"/>
              </a:spcBef>
              <a:spcAft>
                <a:spcPts val="0"/>
              </a:spcAft>
              <a:buClr>
                <a:schemeClr val="dk1"/>
              </a:buClr>
              <a:buSzPts val="1800"/>
              <a:buNone/>
              <a:defRPr sz="1800"/>
            </a:lvl3pPr>
            <a:lvl4pPr lvl="3" algn="ctr">
              <a:lnSpc>
                <a:spcPct val="90000"/>
              </a:lnSpc>
              <a:spcBef>
                <a:spcPts val="500"/>
              </a:spcBef>
              <a:spcAft>
                <a:spcPts val="0"/>
              </a:spcAft>
              <a:buClr>
                <a:schemeClr val="dk1"/>
              </a:buClr>
              <a:buSzPts val="1600"/>
              <a:buNone/>
              <a:defRPr sz="1600"/>
            </a:lvl4pPr>
            <a:lvl5pPr lvl="4" algn="ctr">
              <a:lnSpc>
                <a:spcPct val="90000"/>
              </a:lnSpc>
              <a:spcBef>
                <a:spcPts val="500"/>
              </a:spcBef>
              <a:spcAft>
                <a:spcPts val="0"/>
              </a:spcAft>
              <a:buClr>
                <a:schemeClr val="dk1"/>
              </a:buClr>
              <a:buSzPts val="160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a:endParaRPr/>
          </a:p>
        </p:txBody>
      </p:sp>
      <p:sp>
        <p:nvSpPr>
          <p:cNvPr id="14" name="Google Shape;14;p1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5" name="Google Shape;15;p1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6" name="Google Shape;16;p1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7"/>
        <p:cNvGrpSpPr/>
        <p:nvPr/>
      </p:nvGrpSpPr>
      <p:grpSpPr>
        <a:xfrm>
          <a:off x="0" y="0"/>
          <a:ext cx="0" cy="0"/>
          <a:chOff x="0" y="0"/>
          <a:chExt cx="0" cy="0"/>
        </a:xfrm>
      </p:grpSpPr>
      <p:sp>
        <p:nvSpPr>
          <p:cNvPr id="18" name="Google Shape;18;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19" name="Google Shape;19;p1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20" name="Google Shape;20;p12"/>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1" name="Google Shape;21;p12"/>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2"/>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23"/>
        <p:cNvGrpSpPr/>
        <p:nvPr/>
      </p:nvGrpSpPr>
      <p:grpSpPr>
        <a:xfrm>
          <a:off x="0" y="0"/>
          <a:ext cx="0" cy="0"/>
          <a:chOff x="0" y="0"/>
          <a:chExt cx="0" cy="0"/>
        </a:xfrm>
      </p:grpSpPr>
      <p:sp>
        <p:nvSpPr>
          <p:cNvPr id="24" name="Google Shape;24;p13"/>
          <p:cNvSpPr txBox="1">
            <a:spLocks noGrp="1"/>
          </p:cNvSpPr>
          <p:nvPr>
            <p:ph type="title"/>
          </p:nvPr>
        </p:nvSpPr>
        <p:spPr>
          <a:xfrm>
            <a:off x="831850" y="1709738"/>
            <a:ext cx="10515600" cy="285273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6000"/>
              <a:buFont typeface="Calibri"/>
              <a:buNone/>
              <a:defRPr sz="6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5" name="Google Shape;25;p13"/>
          <p:cNvSpPr txBox="1">
            <a:spLocks noGrp="1"/>
          </p:cNvSpPr>
          <p:nvPr>
            <p:ph type="body" idx="1"/>
          </p:nvPr>
        </p:nvSpPr>
        <p:spPr>
          <a:xfrm>
            <a:off x="831850" y="4589463"/>
            <a:ext cx="10515600" cy="1500187"/>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rgbClr val="888888"/>
              </a:buClr>
              <a:buSzPts val="2400"/>
              <a:buNone/>
              <a:defRPr sz="2400">
                <a:solidFill>
                  <a:srgbClr val="888888"/>
                </a:solidFill>
              </a:defRPr>
            </a:lvl1pPr>
            <a:lvl2pPr marL="914400" lvl="1" indent="-228600" algn="l">
              <a:lnSpc>
                <a:spcPct val="90000"/>
              </a:lnSpc>
              <a:spcBef>
                <a:spcPts val="500"/>
              </a:spcBef>
              <a:spcAft>
                <a:spcPts val="0"/>
              </a:spcAft>
              <a:buClr>
                <a:srgbClr val="888888"/>
              </a:buClr>
              <a:buSzPts val="2000"/>
              <a:buNone/>
              <a:defRPr sz="2000">
                <a:solidFill>
                  <a:srgbClr val="888888"/>
                </a:solidFill>
              </a:defRPr>
            </a:lvl2pPr>
            <a:lvl3pPr marL="1371600" lvl="2" indent="-228600" algn="l">
              <a:lnSpc>
                <a:spcPct val="90000"/>
              </a:lnSpc>
              <a:spcBef>
                <a:spcPts val="500"/>
              </a:spcBef>
              <a:spcAft>
                <a:spcPts val="0"/>
              </a:spcAft>
              <a:buClr>
                <a:srgbClr val="888888"/>
              </a:buClr>
              <a:buSzPts val="1800"/>
              <a:buNone/>
              <a:defRPr sz="1800">
                <a:solidFill>
                  <a:srgbClr val="888888"/>
                </a:solidFill>
              </a:defRPr>
            </a:lvl3pPr>
            <a:lvl4pPr marL="1828800" lvl="3" indent="-228600" algn="l">
              <a:lnSpc>
                <a:spcPct val="90000"/>
              </a:lnSpc>
              <a:spcBef>
                <a:spcPts val="500"/>
              </a:spcBef>
              <a:spcAft>
                <a:spcPts val="0"/>
              </a:spcAft>
              <a:buClr>
                <a:srgbClr val="888888"/>
              </a:buClr>
              <a:buSzPts val="1600"/>
              <a:buNone/>
              <a:defRPr sz="1600">
                <a:solidFill>
                  <a:srgbClr val="888888"/>
                </a:solidFill>
              </a:defRPr>
            </a:lvl4pPr>
            <a:lvl5pPr marL="2286000" lvl="4" indent="-228600" algn="l">
              <a:lnSpc>
                <a:spcPct val="90000"/>
              </a:lnSpc>
              <a:spcBef>
                <a:spcPts val="500"/>
              </a:spcBef>
              <a:spcAft>
                <a:spcPts val="0"/>
              </a:spcAft>
              <a:buClr>
                <a:srgbClr val="888888"/>
              </a:buClr>
              <a:buSzPts val="1600"/>
              <a:buNone/>
              <a:defRPr sz="1600">
                <a:solidFill>
                  <a:srgbClr val="888888"/>
                </a:solidFill>
              </a:defRPr>
            </a:lvl5pPr>
            <a:lvl6pPr marL="2743200" lvl="5" indent="-228600" algn="l">
              <a:lnSpc>
                <a:spcPct val="90000"/>
              </a:lnSpc>
              <a:spcBef>
                <a:spcPts val="500"/>
              </a:spcBef>
              <a:spcAft>
                <a:spcPts val="0"/>
              </a:spcAft>
              <a:buClr>
                <a:srgbClr val="888888"/>
              </a:buClr>
              <a:buSzPts val="1600"/>
              <a:buNone/>
              <a:defRPr sz="1600">
                <a:solidFill>
                  <a:srgbClr val="888888"/>
                </a:solidFill>
              </a:defRPr>
            </a:lvl6pPr>
            <a:lvl7pPr marL="3200400" lvl="6" indent="-228600" algn="l">
              <a:lnSpc>
                <a:spcPct val="90000"/>
              </a:lnSpc>
              <a:spcBef>
                <a:spcPts val="500"/>
              </a:spcBef>
              <a:spcAft>
                <a:spcPts val="0"/>
              </a:spcAft>
              <a:buClr>
                <a:srgbClr val="888888"/>
              </a:buClr>
              <a:buSzPts val="1600"/>
              <a:buNone/>
              <a:defRPr sz="1600">
                <a:solidFill>
                  <a:srgbClr val="888888"/>
                </a:solidFill>
              </a:defRPr>
            </a:lvl7pPr>
            <a:lvl8pPr marL="3657600" lvl="7" indent="-228600" algn="l">
              <a:lnSpc>
                <a:spcPct val="90000"/>
              </a:lnSpc>
              <a:spcBef>
                <a:spcPts val="500"/>
              </a:spcBef>
              <a:spcAft>
                <a:spcPts val="0"/>
              </a:spcAft>
              <a:buClr>
                <a:srgbClr val="888888"/>
              </a:buClr>
              <a:buSzPts val="1600"/>
              <a:buNone/>
              <a:defRPr sz="1600">
                <a:solidFill>
                  <a:srgbClr val="888888"/>
                </a:solidFill>
              </a:defRPr>
            </a:lvl8pPr>
            <a:lvl9pPr marL="4114800" lvl="8" indent="-228600" algn="l">
              <a:lnSpc>
                <a:spcPct val="90000"/>
              </a:lnSpc>
              <a:spcBef>
                <a:spcPts val="500"/>
              </a:spcBef>
              <a:spcAft>
                <a:spcPts val="0"/>
              </a:spcAft>
              <a:buClr>
                <a:srgbClr val="888888"/>
              </a:buClr>
              <a:buSzPts val="1600"/>
              <a:buNone/>
              <a:defRPr sz="1600">
                <a:solidFill>
                  <a:srgbClr val="888888"/>
                </a:solidFill>
              </a:defRPr>
            </a:lvl9pPr>
          </a:lstStyle>
          <a:p>
            <a:endParaRPr/>
          </a:p>
        </p:txBody>
      </p:sp>
      <p:sp>
        <p:nvSpPr>
          <p:cNvPr id="26" name="Google Shape;26;p13"/>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7" name="Google Shape;27;p13"/>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8" name="Google Shape;28;p13"/>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spTree>
      <p:nvGrpSpPr>
        <p:cNvPr id="1" name="Shape 29"/>
        <p:cNvGrpSpPr/>
        <p:nvPr/>
      </p:nvGrpSpPr>
      <p:grpSpPr>
        <a:xfrm>
          <a:off x="0" y="0"/>
          <a:ext cx="0" cy="0"/>
          <a:chOff x="0" y="0"/>
          <a:chExt cx="0" cy="0"/>
        </a:xfrm>
      </p:grpSpPr>
      <p:sp>
        <p:nvSpPr>
          <p:cNvPr id="30" name="Google Shape;30;p1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1" name="Google Shape;31;p14"/>
          <p:cNvSpPr txBox="1">
            <a:spLocks noGrp="1"/>
          </p:cNvSpPr>
          <p:nvPr>
            <p:ph type="body" idx="1"/>
          </p:nvPr>
        </p:nvSpPr>
        <p:spPr>
          <a:xfrm>
            <a:off x="838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2" name="Google Shape;32;p14"/>
          <p:cNvSpPr txBox="1">
            <a:spLocks noGrp="1"/>
          </p:cNvSpPr>
          <p:nvPr>
            <p:ph type="body" idx="2"/>
          </p:nvPr>
        </p:nvSpPr>
        <p:spPr>
          <a:xfrm>
            <a:off x="6172200" y="1825625"/>
            <a:ext cx="5181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33" name="Google Shape;33;p14"/>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4" name="Google Shape;34;p14"/>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14"/>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Comparison" type="twoTxTwoObj">
  <p:cSld name="TWO_OBJECTS_WITH_TEXT">
    <p:spTree>
      <p:nvGrpSpPr>
        <p:cNvPr id="1" name="Shape 36"/>
        <p:cNvGrpSpPr/>
        <p:nvPr/>
      </p:nvGrpSpPr>
      <p:grpSpPr>
        <a:xfrm>
          <a:off x="0" y="0"/>
          <a:ext cx="0" cy="0"/>
          <a:chOff x="0" y="0"/>
          <a:chExt cx="0" cy="0"/>
        </a:xfrm>
      </p:grpSpPr>
      <p:sp>
        <p:nvSpPr>
          <p:cNvPr id="37" name="Google Shape;37;p15"/>
          <p:cNvSpPr txBox="1">
            <a:spLocks noGrp="1"/>
          </p:cNvSpPr>
          <p:nvPr>
            <p:ph type="title"/>
          </p:nvPr>
        </p:nvSpPr>
        <p:spPr>
          <a:xfrm>
            <a:off x="839788"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8" name="Google Shape;38;p15"/>
          <p:cNvSpPr txBox="1">
            <a:spLocks noGrp="1"/>
          </p:cNvSpPr>
          <p:nvPr>
            <p:ph type="body" idx="1"/>
          </p:nvPr>
        </p:nvSpPr>
        <p:spPr>
          <a:xfrm>
            <a:off x="839788" y="1681163"/>
            <a:ext cx="5157787"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39" name="Google Shape;39;p15"/>
          <p:cNvSpPr txBox="1">
            <a:spLocks noGrp="1"/>
          </p:cNvSpPr>
          <p:nvPr>
            <p:ph type="body" idx="2"/>
          </p:nvPr>
        </p:nvSpPr>
        <p:spPr>
          <a:xfrm>
            <a:off x="839788" y="2505075"/>
            <a:ext cx="5157787"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0" name="Google Shape;40;p15"/>
          <p:cNvSpPr txBox="1">
            <a:spLocks noGrp="1"/>
          </p:cNvSpPr>
          <p:nvPr>
            <p:ph type="body" idx="3"/>
          </p:nvPr>
        </p:nvSpPr>
        <p:spPr>
          <a:xfrm>
            <a:off x="6172200" y="1681163"/>
            <a:ext cx="5183188" cy="823912"/>
          </a:xfrm>
          <a:prstGeom prst="rect">
            <a:avLst/>
          </a:prstGeom>
          <a:noFill/>
          <a:ln>
            <a:noFill/>
          </a:ln>
        </p:spPr>
        <p:txBody>
          <a:bodyPr spcFirstLastPara="1" wrap="square" lIns="91425" tIns="45700" rIns="91425" bIns="45700" anchor="b" anchorCtr="0">
            <a:normAutofit/>
          </a:bodyPr>
          <a:lstStyle>
            <a:lvl1pPr marL="457200" lvl="0" indent="-228600" algn="l">
              <a:lnSpc>
                <a:spcPct val="90000"/>
              </a:lnSpc>
              <a:spcBef>
                <a:spcPts val="1000"/>
              </a:spcBef>
              <a:spcAft>
                <a:spcPts val="0"/>
              </a:spcAft>
              <a:buClr>
                <a:schemeClr val="dk1"/>
              </a:buClr>
              <a:buSzPts val="2400"/>
              <a:buNone/>
              <a:defRPr sz="2400" b="1"/>
            </a:lvl1pPr>
            <a:lvl2pPr marL="914400" lvl="1" indent="-228600" algn="l">
              <a:lnSpc>
                <a:spcPct val="90000"/>
              </a:lnSpc>
              <a:spcBef>
                <a:spcPts val="500"/>
              </a:spcBef>
              <a:spcAft>
                <a:spcPts val="0"/>
              </a:spcAft>
              <a:buClr>
                <a:schemeClr val="dk1"/>
              </a:buClr>
              <a:buSzPts val="2000"/>
              <a:buNone/>
              <a:defRPr sz="2000" b="1"/>
            </a:lvl2pPr>
            <a:lvl3pPr marL="1371600" lvl="2" indent="-228600" algn="l">
              <a:lnSpc>
                <a:spcPct val="90000"/>
              </a:lnSpc>
              <a:spcBef>
                <a:spcPts val="500"/>
              </a:spcBef>
              <a:spcAft>
                <a:spcPts val="0"/>
              </a:spcAft>
              <a:buClr>
                <a:schemeClr val="dk1"/>
              </a:buClr>
              <a:buSzPts val="1800"/>
              <a:buNone/>
              <a:defRPr sz="1800" b="1"/>
            </a:lvl3pPr>
            <a:lvl4pPr marL="1828800" lvl="3" indent="-228600" algn="l">
              <a:lnSpc>
                <a:spcPct val="90000"/>
              </a:lnSpc>
              <a:spcBef>
                <a:spcPts val="500"/>
              </a:spcBef>
              <a:spcAft>
                <a:spcPts val="0"/>
              </a:spcAft>
              <a:buClr>
                <a:schemeClr val="dk1"/>
              </a:buClr>
              <a:buSzPts val="1600"/>
              <a:buNone/>
              <a:defRPr sz="1600" b="1"/>
            </a:lvl4pPr>
            <a:lvl5pPr marL="2286000" lvl="4" indent="-228600" algn="l">
              <a:lnSpc>
                <a:spcPct val="90000"/>
              </a:lnSpc>
              <a:spcBef>
                <a:spcPts val="500"/>
              </a:spcBef>
              <a:spcAft>
                <a:spcPts val="0"/>
              </a:spcAft>
              <a:buClr>
                <a:schemeClr val="dk1"/>
              </a:buClr>
              <a:buSzPts val="1600"/>
              <a:buNone/>
              <a:defRPr sz="1600" b="1"/>
            </a:lvl5pPr>
            <a:lvl6pPr marL="2743200" lvl="5" indent="-228600" algn="l">
              <a:lnSpc>
                <a:spcPct val="90000"/>
              </a:lnSpc>
              <a:spcBef>
                <a:spcPts val="500"/>
              </a:spcBef>
              <a:spcAft>
                <a:spcPts val="0"/>
              </a:spcAft>
              <a:buClr>
                <a:schemeClr val="dk1"/>
              </a:buClr>
              <a:buSzPts val="1600"/>
              <a:buNone/>
              <a:defRPr sz="1600" b="1"/>
            </a:lvl6pPr>
            <a:lvl7pPr marL="3200400" lvl="6" indent="-228600" algn="l">
              <a:lnSpc>
                <a:spcPct val="90000"/>
              </a:lnSpc>
              <a:spcBef>
                <a:spcPts val="500"/>
              </a:spcBef>
              <a:spcAft>
                <a:spcPts val="0"/>
              </a:spcAft>
              <a:buClr>
                <a:schemeClr val="dk1"/>
              </a:buClr>
              <a:buSzPts val="1600"/>
              <a:buNone/>
              <a:defRPr sz="1600" b="1"/>
            </a:lvl7pPr>
            <a:lvl8pPr marL="3657600" lvl="7" indent="-228600" algn="l">
              <a:lnSpc>
                <a:spcPct val="90000"/>
              </a:lnSpc>
              <a:spcBef>
                <a:spcPts val="500"/>
              </a:spcBef>
              <a:spcAft>
                <a:spcPts val="0"/>
              </a:spcAft>
              <a:buClr>
                <a:schemeClr val="dk1"/>
              </a:buClr>
              <a:buSzPts val="1600"/>
              <a:buNone/>
              <a:defRPr sz="1600" b="1"/>
            </a:lvl8pPr>
            <a:lvl9pPr marL="4114800" lvl="8" indent="-228600" algn="l">
              <a:lnSpc>
                <a:spcPct val="90000"/>
              </a:lnSpc>
              <a:spcBef>
                <a:spcPts val="500"/>
              </a:spcBef>
              <a:spcAft>
                <a:spcPts val="0"/>
              </a:spcAft>
              <a:buClr>
                <a:schemeClr val="dk1"/>
              </a:buClr>
              <a:buSzPts val="1600"/>
              <a:buNone/>
              <a:defRPr sz="1600" b="1"/>
            </a:lvl9pPr>
          </a:lstStyle>
          <a:p>
            <a:endParaRPr/>
          </a:p>
        </p:txBody>
      </p:sp>
      <p:sp>
        <p:nvSpPr>
          <p:cNvPr id="41" name="Google Shape;41;p15"/>
          <p:cNvSpPr txBox="1">
            <a:spLocks noGrp="1"/>
          </p:cNvSpPr>
          <p:nvPr>
            <p:ph type="body" idx="4"/>
          </p:nvPr>
        </p:nvSpPr>
        <p:spPr>
          <a:xfrm>
            <a:off x="6172200" y="2505075"/>
            <a:ext cx="5183188" cy="368458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42" name="Google Shape;42;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3" name="Google Shape;43;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45"/>
        <p:cNvGrpSpPr/>
        <p:nvPr/>
      </p:nvGrpSpPr>
      <p:grpSpPr>
        <a:xfrm>
          <a:off x="0" y="0"/>
          <a:ext cx="0" cy="0"/>
          <a:chOff x="0" y="0"/>
          <a:chExt cx="0" cy="0"/>
        </a:xfrm>
      </p:grpSpPr>
      <p:sp>
        <p:nvSpPr>
          <p:cNvPr id="46" name="Google Shape;46;p16"/>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7" name="Google Shape;47;p16"/>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8" name="Google Shape;48;p16"/>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16"/>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0"/>
        <p:cNvGrpSpPr/>
        <p:nvPr/>
      </p:nvGrpSpPr>
      <p:grpSpPr>
        <a:xfrm>
          <a:off x="0" y="0"/>
          <a:ext cx="0" cy="0"/>
          <a:chOff x="0" y="0"/>
          <a:chExt cx="0" cy="0"/>
        </a:xfrm>
      </p:grpSpPr>
      <p:sp>
        <p:nvSpPr>
          <p:cNvPr id="51" name="Google Shape;51;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2" name="Google Shape;52;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3" name="Google Shape;53;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ontent with Caption" type="objTx">
  <p:cSld name="OBJECT_WITH_CAPTION_TEXT">
    <p:spTree>
      <p:nvGrpSpPr>
        <p:cNvPr id="1" name="Shape 54"/>
        <p:cNvGrpSpPr/>
        <p:nvPr/>
      </p:nvGrpSpPr>
      <p:grpSpPr>
        <a:xfrm>
          <a:off x="0" y="0"/>
          <a:ext cx="0" cy="0"/>
          <a:chOff x="0" y="0"/>
          <a:chExt cx="0" cy="0"/>
        </a:xfrm>
      </p:grpSpPr>
      <p:sp>
        <p:nvSpPr>
          <p:cNvPr id="55" name="Google Shape;55;p18"/>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6" name="Google Shape;56;p18"/>
          <p:cNvSpPr txBox="1">
            <a:spLocks noGrp="1"/>
          </p:cNvSpPr>
          <p:nvPr>
            <p:ph type="body" idx="1"/>
          </p:nvPr>
        </p:nvSpPr>
        <p:spPr>
          <a:xfrm>
            <a:off x="5183188" y="987425"/>
            <a:ext cx="6172200" cy="4873625"/>
          </a:xfrm>
          <a:prstGeom prst="rect">
            <a:avLst/>
          </a:prstGeom>
          <a:noFill/>
          <a:ln>
            <a:noFill/>
          </a:ln>
        </p:spPr>
        <p:txBody>
          <a:bodyPr spcFirstLastPara="1" wrap="square" lIns="91425" tIns="45700" rIns="91425" bIns="45700" anchor="t" anchorCtr="0">
            <a:normAutofit/>
          </a:bodyPr>
          <a:lstStyle>
            <a:lvl1pPr marL="457200" lvl="0" indent="-431800" algn="l">
              <a:lnSpc>
                <a:spcPct val="90000"/>
              </a:lnSpc>
              <a:spcBef>
                <a:spcPts val="1000"/>
              </a:spcBef>
              <a:spcAft>
                <a:spcPts val="0"/>
              </a:spcAft>
              <a:buClr>
                <a:schemeClr val="dk1"/>
              </a:buClr>
              <a:buSzPts val="3200"/>
              <a:buChar char="•"/>
              <a:defRPr sz="3200"/>
            </a:lvl1pPr>
            <a:lvl2pPr marL="914400" lvl="1" indent="-406400" algn="l">
              <a:lnSpc>
                <a:spcPct val="90000"/>
              </a:lnSpc>
              <a:spcBef>
                <a:spcPts val="500"/>
              </a:spcBef>
              <a:spcAft>
                <a:spcPts val="0"/>
              </a:spcAft>
              <a:buClr>
                <a:schemeClr val="dk1"/>
              </a:buClr>
              <a:buSzPts val="2800"/>
              <a:buChar char="•"/>
              <a:defRPr sz="2800"/>
            </a:lvl2pPr>
            <a:lvl3pPr marL="1371600" lvl="2" indent="-381000" algn="l">
              <a:lnSpc>
                <a:spcPct val="90000"/>
              </a:lnSpc>
              <a:spcBef>
                <a:spcPts val="500"/>
              </a:spcBef>
              <a:spcAft>
                <a:spcPts val="0"/>
              </a:spcAft>
              <a:buClr>
                <a:schemeClr val="dk1"/>
              </a:buClr>
              <a:buSzPts val="2400"/>
              <a:buChar char="•"/>
              <a:defRPr sz="2400"/>
            </a:lvl3pPr>
            <a:lvl4pPr marL="1828800" lvl="3" indent="-355600" algn="l">
              <a:lnSpc>
                <a:spcPct val="90000"/>
              </a:lnSpc>
              <a:spcBef>
                <a:spcPts val="500"/>
              </a:spcBef>
              <a:spcAft>
                <a:spcPts val="0"/>
              </a:spcAft>
              <a:buClr>
                <a:schemeClr val="dk1"/>
              </a:buClr>
              <a:buSzPts val="2000"/>
              <a:buChar char="•"/>
              <a:defRPr sz="2000"/>
            </a:lvl4pPr>
            <a:lvl5pPr marL="2286000" lvl="4" indent="-355600" algn="l">
              <a:lnSpc>
                <a:spcPct val="90000"/>
              </a:lnSpc>
              <a:spcBef>
                <a:spcPts val="500"/>
              </a:spcBef>
              <a:spcAft>
                <a:spcPts val="0"/>
              </a:spcAft>
              <a:buClr>
                <a:schemeClr val="dk1"/>
              </a:buClr>
              <a:buSzPts val="2000"/>
              <a:buChar char="•"/>
              <a:defRPr sz="2000"/>
            </a:lvl5pPr>
            <a:lvl6pPr marL="2743200" lvl="5" indent="-355600" algn="l">
              <a:lnSpc>
                <a:spcPct val="90000"/>
              </a:lnSpc>
              <a:spcBef>
                <a:spcPts val="500"/>
              </a:spcBef>
              <a:spcAft>
                <a:spcPts val="0"/>
              </a:spcAft>
              <a:buClr>
                <a:schemeClr val="dk1"/>
              </a:buClr>
              <a:buSzPts val="2000"/>
              <a:buChar char="•"/>
              <a:defRPr sz="2000"/>
            </a:lvl6pPr>
            <a:lvl7pPr marL="3200400" lvl="6" indent="-355600" algn="l">
              <a:lnSpc>
                <a:spcPct val="90000"/>
              </a:lnSpc>
              <a:spcBef>
                <a:spcPts val="500"/>
              </a:spcBef>
              <a:spcAft>
                <a:spcPts val="0"/>
              </a:spcAft>
              <a:buClr>
                <a:schemeClr val="dk1"/>
              </a:buClr>
              <a:buSzPts val="2000"/>
              <a:buChar char="•"/>
              <a:defRPr sz="2000"/>
            </a:lvl7pPr>
            <a:lvl8pPr marL="3657600" lvl="7" indent="-355600" algn="l">
              <a:lnSpc>
                <a:spcPct val="90000"/>
              </a:lnSpc>
              <a:spcBef>
                <a:spcPts val="500"/>
              </a:spcBef>
              <a:spcAft>
                <a:spcPts val="0"/>
              </a:spcAft>
              <a:buClr>
                <a:schemeClr val="dk1"/>
              </a:buClr>
              <a:buSzPts val="2000"/>
              <a:buChar char="•"/>
              <a:defRPr sz="2000"/>
            </a:lvl8pPr>
            <a:lvl9pPr marL="4114800" lvl="8" indent="-355600" algn="l">
              <a:lnSpc>
                <a:spcPct val="90000"/>
              </a:lnSpc>
              <a:spcBef>
                <a:spcPts val="500"/>
              </a:spcBef>
              <a:spcAft>
                <a:spcPts val="0"/>
              </a:spcAft>
              <a:buClr>
                <a:schemeClr val="dk1"/>
              </a:buClr>
              <a:buSzPts val="2000"/>
              <a:buChar char="•"/>
              <a:defRPr sz="2000"/>
            </a:lvl9pPr>
          </a:lstStyle>
          <a:p>
            <a:endParaRPr/>
          </a:p>
        </p:txBody>
      </p:sp>
      <p:sp>
        <p:nvSpPr>
          <p:cNvPr id="57" name="Google Shape;57;p18"/>
          <p:cNvSpPr txBox="1">
            <a:spLocks noGrp="1"/>
          </p:cNvSpPr>
          <p:nvPr>
            <p:ph type="body" idx="2"/>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58" name="Google Shape;58;p18"/>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18"/>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18"/>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Picture with Caption" type="picTx">
  <p:cSld name="PICTURE_WITH_CAPTION_TEXT">
    <p:spTree>
      <p:nvGrpSpPr>
        <p:cNvPr id="1" name="Shape 61"/>
        <p:cNvGrpSpPr/>
        <p:nvPr/>
      </p:nvGrpSpPr>
      <p:grpSpPr>
        <a:xfrm>
          <a:off x="0" y="0"/>
          <a:ext cx="0" cy="0"/>
          <a:chOff x="0" y="0"/>
          <a:chExt cx="0" cy="0"/>
        </a:xfrm>
      </p:grpSpPr>
      <p:sp>
        <p:nvSpPr>
          <p:cNvPr id="62" name="Google Shape;62;p19"/>
          <p:cNvSpPr txBox="1">
            <a:spLocks noGrp="1"/>
          </p:cNvSpPr>
          <p:nvPr>
            <p:ph type="title"/>
          </p:nvPr>
        </p:nvSpPr>
        <p:spPr>
          <a:xfrm>
            <a:off x="839788" y="457200"/>
            <a:ext cx="3932237" cy="1600200"/>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dk1"/>
              </a:buClr>
              <a:buSzPts val="3200"/>
              <a:buFont typeface="Calibri"/>
              <a:buNone/>
              <a:defRPr sz="32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3" name="Google Shape;63;p19"/>
          <p:cNvSpPr>
            <a:spLocks noGrp="1"/>
          </p:cNvSpPr>
          <p:nvPr>
            <p:ph type="pic" idx="2"/>
          </p:nvPr>
        </p:nvSpPr>
        <p:spPr>
          <a:xfrm>
            <a:off x="5183188" y="987425"/>
            <a:ext cx="6172200" cy="4873625"/>
          </a:xfrm>
          <a:prstGeom prst="rect">
            <a:avLst/>
          </a:prstGeom>
          <a:noFill/>
          <a:ln>
            <a:noFill/>
          </a:ln>
        </p:spPr>
      </p:sp>
      <p:sp>
        <p:nvSpPr>
          <p:cNvPr id="64" name="Google Shape;64;p19"/>
          <p:cNvSpPr txBox="1">
            <a:spLocks noGrp="1"/>
          </p:cNvSpPr>
          <p:nvPr>
            <p:ph type="body" idx="1"/>
          </p:nvPr>
        </p:nvSpPr>
        <p:spPr>
          <a:xfrm>
            <a:off x="839788" y="2057400"/>
            <a:ext cx="3932237" cy="3811588"/>
          </a:xfrm>
          <a:prstGeom prst="rect">
            <a:avLst/>
          </a:prstGeom>
          <a:noFill/>
          <a:ln>
            <a:noFill/>
          </a:ln>
        </p:spPr>
        <p:txBody>
          <a:bodyPr spcFirstLastPara="1" wrap="square" lIns="91425" tIns="45700" rIns="91425" bIns="45700" anchor="t" anchorCtr="0">
            <a:normAutofit/>
          </a:bodyPr>
          <a:lstStyle>
            <a:lvl1pPr marL="457200" lvl="0" indent="-228600" algn="l">
              <a:lnSpc>
                <a:spcPct val="90000"/>
              </a:lnSpc>
              <a:spcBef>
                <a:spcPts val="1000"/>
              </a:spcBef>
              <a:spcAft>
                <a:spcPts val="0"/>
              </a:spcAft>
              <a:buClr>
                <a:schemeClr val="dk1"/>
              </a:buClr>
              <a:buSzPts val="1600"/>
              <a:buNone/>
              <a:defRPr sz="1600"/>
            </a:lvl1pPr>
            <a:lvl2pPr marL="914400" lvl="1" indent="-228600" algn="l">
              <a:lnSpc>
                <a:spcPct val="90000"/>
              </a:lnSpc>
              <a:spcBef>
                <a:spcPts val="500"/>
              </a:spcBef>
              <a:spcAft>
                <a:spcPts val="0"/>
              </a:spcAft>
              <a:buClr>
                <a:schemeClr val="dk1"/>
              </a:buClr>
              <a:buSzPts val="1400"/>
              <a:buNone/>
              <a:defRPr sz="1400"/>
            </a:lvl2pPr>
            <a:lvl3pPr marL="1371600" lvl="2" indent="-228600" algn="l">
              <a:lnSpc>
                <a:spcPct val="90000"/>
              </a:lnSpc>
              <a:spcBef>
                <a:spcPts val="500"/>
              </a:spcBef>
              <a:spcAft>
                <a:spcPts val="0"/>
              </a:spcAft>
              <a:buClr>
                <a:schemeClr val="dk1"/>
              </a:buClr>
              <a:buSzPts val="1200"/>
              <a:buNone/>
              <a:defRPr sz="1200"/>
            </a:lvl3pPr>
            <a:lvl4pPr marL="1828800" lvl="3" indent="-228600" algn="l">
              <a:lnSpc>
                <a:spcPct val="90000"/>
              </a:lnSpc>
              <a:spcBef>
                <a:spcPts val="500"/>
              </a:spcBef>
              <a:spcAft>
                <a:spcPts val="0"/>
              </a:spcAft>
              <a:buClr>
                <a:schemeClr val="dk1"/>
              </a:buClr>
              <a:buSzPts val="1000"/>
              <a:buNone/>
              <a:defRPr sz="1000"/>
            </a:lvl4pPr>
            <a:lvl5pPr marL="2286000" lvl="4" indent="-228600" algn="l">
              <a:lnSpc>
                <a:spcPct val="90000"/>
              </a:lnSpc>
              <a:spcBef>
                <a:spcPts val="500"/>
              </a:spcBef>
              <a:spcAft>
                <a:spcPts val="0"/>
              </a:spcAft>
              <a:buClr>
                <a:schemeClr val="dk1"/>
              </a:buClr>
              <a:buSzPts val="1000"/>
              <a:buNone/>
              <a:defRPr sz="1000"/>
            </a:lvl5pPr>
            <a:lvl6pPr marL="2743200" lvl="5" indent="-228600" algn="l">
              <a:lnSpc>
                <a:spcPct val="90000"/>
              </a:lnSpc>
              <a:spcBef>
                <a:spcPts val="500"/>
              </a:spcBef>
              <a:spcAft>
                <a:spcPts val="0"/>
              </a:spcAft>
              <a:buClr>
                <a:schemeClr val="dk1"/>
              </a:buClr>
              <a:buSzPts val="1000"/>
              <a:buNone/>
              <a:defRPr sz="1000"/>
            </a:lvl6pPr>
            <a:lvl7pPr marL="3200400" lvl="6" indent="-228600" algn="l">
              <a:lnSpc>
                <a:spcPct val="90000"/>
              </a:lnSpc>
              <a:spcBef>
                <a:spcPts val="500"/>
              </a:spcBef>
              <a:spcAft>
                <a:spcPts val="0"/>
              </a:spcAft>
              <a:buClr>
                <a:schemeClr val="dk1"/>
              </a:buClr>
              <a:buSzPts val="1000"/>
              <a:buNone/>
              <a:defRPr sz="1000"/>
            </a:lvl7pPr>
            <a:lvl8pPr marL="3657600" lvl="7" indent="-228600" algn="l">
              <a:lnSpc>
                <a:spcPct val="90000"/>
              </a:lnSpc>
              <a:spcBef>
                <a:spcPts val="500"/>
              </a:spcBef>
              <a:spcAft>
                <a:spcPts val="0"/>
              </a:spcAft>
              <a:buClr>
                <a:schemeClr val="dk1"/>
              </a:buClr>
              <a:buSzPts val="1000"/>
              <a:buNone/>
              <a:defRPr sz="1000"/>
            </a:lvl8pPr>
            <a:lvl9pPr marL="4114800" lvl="8" indent="-228600" algn="l">
              <a:lnSpc>
                <a:spcPct val="90000"/>
              </a:lnSpc>
              <a:spcBef>
                <a:spcPts val="500"/>
              </a:spcBef>
              <a:spcAft>
                <a:spcPts val="0"/>
              </a:spcAft>
              <a:buClr>
                <a:schemeClr val="dk1"/>
              </a:buClr>
              <a:buSzPts val="1000"/>
              <a:buNone/>
              <a:defRPr sz="1000"/>
            </a:lvl9pPr>
          </a:lstStyle>
          <a:p>
            <a:endParaRPr/>
          </a:p>
        </p:txBody>
      </p:sp>
      <p:sp>
        <p:nvSpPr>
          <p:cNvPr id="65" name="Google Shape;65;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6" name="Google Shape;66;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7" name="Google Shape;67;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68"/>
        <p:cNvGrpSpPr/>
        <p:nvPr/>
      </p:nvGrpSpPr>
      <p:grpSpPr>
        <a:xfrm>
          <a:off x="0" y="0"/>
          <a:ext cx="0" cy="0"/>
          <a:chOff x="0" y="0"/>
          <a:chExt cx="0" cy="0"/>
        </a:xfrm>
      </p:grpSpPr>
      <p:sp>
        <p:nvSpPr>
          <p:cNvPr id="69" name="Google Shape;69;p2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0" name="Google Shape;70;p20"/>
          <p:cNvSpPr txBox="1">
            <a:spLocks noGrp="1"/>
          </p:cNvSpPr>
          <p:nvPr>
            <p:ph type="body" idx="1"/>
          </p:nvPr>
        </p:nvSpPr>
        <p:spPr>
          <a:xfrm rot="5400000">
            <a:off x="3920331" y="-1256506"/>
            <a:ext cx="4351338" cy="105156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1" name="Google Shape;71;p2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2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2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74"/>
        <p:cNvGrpSpPr/>
        <p:nvPr/>
      </p:nvGrpSpPr>
      <p:grpSpPr>
        <a:xfrm>
          <a:off x="0" y="0"/>
          <a:ext cx="0" cy="0"/>
          <a:chOff x="0" y="0"/>
          <a:chExt cx="0" cy="0"/>
        </a:xfrm>
      </p:grpSpPr>
      <p:sp>
        <p:nvSpPr>
          <p:cNvPr id="75" name="Google Shape;75;p21"/>
          <p:cNvSpPr txBox="1">
            <a:spLocks noGrp="1"/>
          </p:cNvSpPr>
          <p:nvPr>
            <p:ph type="title"/>
          </p:nvPr>
        </p:nvSpPr>
        <p:spPr>
          <a:xfrm rot="5400000">
            <a:off x="7133431" y="1956594"/>
            <a:ext cx="5811838" cy="2628900"/>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6" name="Google Shape;76;p21"/>
          <p:cNvSpPr txBox="1">
            <a:spLocks noGrp="1"/>
          </p:cNvSpPr>
          <p:nvPr>
            <p:ph type="body" idx="1"/>
          </p:nvPr>
        </p:nvSpPr>
        <p:spPr>
          <a:xfrm rot="5400000">
            <a:off x="1799431" y="-596106"/>
            <a:ext cx="5811838" cy="7734300"/>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dk1"/>
              </a:buClr>
              <a:buSzPts val="1800"/>
              <a:buChar char="•"/>
              <a:defRPr/>
            </a:lvl1pPr>
            <a:lvl2pPr marL="914400" lvl="1" indent="-342900" algn="l">
              <a:lnSpc>
                <a:spcPct val="90000"/>
              </a:lnSpc>
              <a:spcBef>
                <a:spcPts val="500"/>
              </a:spcBef>
              <a:spcAft>
                <a:spcPts val="0"/>
              </a:spcAft>
              <a:buClr>
                <a:schemeClr val="dk1"/>
              </a:buClr>
              <a:buSzPts val="1800"/>
              <a:buChar char="•"/>
              <a:defRPr/>
            </a:lvl2pPr>
            <a:lvl3pPr marL="1371600" lvl="2" indent="-342900" algn="l">
              <a:lnSpc>
                <a:spcPct val="90000"/>
              </a:lnSpc>
              <a:spcBef>
                <a:spcPts val="500"/>
              </a:spcBef>
              <a:spcAft>
                <a:spcPts val="0"/>
              </a:spcAft>
              <a:buClr>
                <a:schemeClr val="dk1"/>
              </a:buClr>
              <a:buSzPts val="1800"/>
              <a:buChar char="•"/>
              <a:defRPr/>
            </a:lvl3pPr>
            <a:lvl4pPr marL="1828800" lvl="3" indent="-342900" algn="l">
              <a:lnSpc>
                <a:spcPct val="90000"/>
              </a:lnSpc>
              <a:spcBef>
                <a:spcPts val="500"/>
              </a:spcBef>
              <a:spcAft>
                <a:spcPts val="0"/>
              </a:spcAft>
              <a:buClr>
                <a:schemeClr val="dk1"/>
              </a:buClr>
              <a:buSzPts val="1800"/>
              <a:buChar char="•"/>
              <a:defRPr/>
            </a:lvl4pPr>
            <a:lvl5pPr marL="2286000" lvl="4" indent="-342900" algn="l">
              <a:lnSpc>
                <a:spcPct val="90000"/>
              </a:lnSpc>
              <a:spcBef>
                <a:spcPts val="500"/>
              </a:spcBef>
              <a:spcAft>
                <a:spcPts val="0"/>
              </a:spcAft>
              <a:buClr>
                <a:schemeClr val="dk1"/>
              </a:buClr>
              <a:buSzPts val="1800"/>
              <a:buChar char="•"/>
              <a:defRPr/>
            </a:lvl5pPr>
            <a:lvl6pPr marL="2743200" lvl="5" indent="-342900" algn="l">
              <a:lnSpc>
                <a:spcPct val="90000"/>
              </a:lnSpc>
              <a:spcBef>
                <a:spcPts val="500"/>
              </a:spcBef>
              <a:spcAft>
                <a:spcPts val="0"/>
              </a:spcAft>
              <a:buClr>
                <a:schemeClr val="dk1"/>
              </a:buClr>
              <a:buSzPts val="1800"/>
              <a:buChar char="•"/>
              <a:defRPr/>
            </a:lvl6pPr>
            <a:lvl7pPr marL="3200400" lvl="6" indent="-342900" algn="l">
              <a:lnSpc>
                <a:spcPct val="90000"/>
              </a:lnSpc>
              <a:spcBef>
                <a:spcPts val="500"/>
              </a:spcBef>
              <a:spcAft>
                <a:spcPts val="0"/>
              </a:spcAft>
              <a:buClr>
                <a:schemeClr val="dk1"/>
              </a:buClr>
              <a:buSzPts val="1800"/>
              <a:buChar char="•"/>
              <a:defRPr/>
            </a:lvl7pPr>
            <a:lvl8pPr marL="3657600" lvl="7" indent="-342900" algn="l">
              <a:lnSpc>
                <a:spcPct val="90000"/>
              </a:lnSpc>
              <a:spcBef>
                <a:spcPts val="500"/>
              </a:spcBef>
              <a:spcAft>
                <a:spcPts val="0"/>
              </a:spcAft>
              <a:buClr>
                <a:schemeClr val="dk1"/>
              </a:buClr>
              <a:buSzPts val="1800"/>
              <a:buChar char="•"/>
              <a:defRPr/>
            </a:lvl8pPr>
            <a:lvl9pPr marL="4114800" lvl="8" indent="-342900" algn="l">
              <a:lnSpc>
                <a:spcPct val="90000"/>
              </a:lnSpc>
              <a:spcBef>
                <a:spcPts val="500"/>
              </a:spcBef>
              <a:spcAft>
                <a:spcPts val="0"/>
              </a:spcAft>
              <a:buClr>
                <a:schemeClr val="dk1"/>
              </a:buClr>
              <a:buSzPts val="1800"/>
              <a:buChar char="•"/>
              <a:defRPr/>
            </a:lvl9pPr>
          </a:lstStyle>
          <a:p>
            <a:endParaRPr/>
          </a:p>
        </p:txBody>
      </p:sp>
      <p:sp>
        <p:nvSpPr>
          <p:cNvPr id="77" name="Google Shape;77;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8" name="Google Shape;78;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9" name="Google Shape;79;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0"/>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dk1"/>
              </a:buClr>
              <a:buSzPts val="4400"/>
              <a:buFont typeface="Calibri"/>
              <a:buNone/>
              <a:defRPr sz="4400" b="0" i="0" u="none" strike="noStrike" cap="none">
                <a:solidFill>
                  <a:schemeClr val="dk1"/>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7" name="Google Shape;7;p10"/>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dk1"/>
              </a:buClr>
              <a:buSzPts val="2800"/>
              <a:buFont typeface="Arial"/>
              <a:buChar char="•"/>
              <a:defRPr sz="2800" b="0" i="0" u="none" strike="noStrike" cap="none">
                <a:solidFill>
                  <a:schemeClr val="dk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dk1"/>
              </a:buClr>
              <a:buSzPts val="2400"/>
              <a:buFont typeface="Arial"/>
              <a:buChar char="•"/>
              <a:defRPr sz="2400" b="0" i="0" u="none" strike="noStrike" cap="none">
                <a:solidFill>
                  <a:schemeClr val="dk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dk1"/>
              </a:buClr>
              <a:buSzPts val="2000"/>
              <a:buFont typeface="Arial"/>
              <a:buChar char="•"/>
              <a:defRPr sz="2000" b="0" i="0" u="none" strike="noStrike" cap="none">
                <a:solidFill>
                  <a:schemeClr val="dk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dk1"/>
              </a:buClr>
              <a:buSzPts val="1800"/>
              <a:buFont typeface="Arial"/>
              <a:buChar char="•"/>
              <a:defRPr sz="1800" b="0" i="0" u="none" strike="noStrike" cap="none">
                <a:solidFill>
                  <a:schemeClr val="dk1"/>
                </a:solidFill>
                <a:latin typeface="Calibri"/>
                <a:ea typeface="Calibri"/>
                <a:cs typeface="Calibri"/>
                <a:sym typeface="Calibri"/>
              </a:defRPr>
            </a:lvl9pPr>
          </a:lstStyle>
          <a:p>
            <a:endParaRPr/>
          </a:p>
        </p:txBody>
      </p:sp>
      <p:sp>
        <p:nvSpPr>
          <p:cNvPr id="8" name="Google Shape;8;p10"/>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9" name="Google Shape;9;p10"/>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888888"/>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10" name="Google Shape;10;p10"/>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888888"/>
                </a:solidFill>
                <a:latin typeface="Calibri"/>
                <a:ea typeface="Calibri"/>
                <a:cs typeface="Calibri"/>
                <a:sym typeface="Calibri"/>
              </a:defRPr>
            </a:lvl1pPr>
            <a:lvl2pPr marL="0" marR="0" lvl="1" indent="0" algn="r" rtl="0">
              <a:spcBef>
                <a:spcPts val="0"/>
              </a:spcBef>
              <a:buNone/>
              <a:defRPr sz="1200" b="0" i="0" u="none" strike="noStrike" cap="none">
                <a:solidFill>
                  <a:srgbClr val="888888"/>
                </a:solidFill>
                <a:latin typeface="Calibri"/>
                <a:ea typeface="Calibri"/>
                <a:cs typeface="Calibri"/>
                <a:sym typeface="Calibri"/>
              </a:defRPr>
            </a:lvl2pPr>
            <a:lvl3pPr marL="0" marR="0" lvl="2" indent="0" algn="r" rtl="0">
              <a:spcBef>
                <a:spcPts val="0"/>
              </a:spcBef>
              <a:buNone/>
              <a:defRPr sz="1200" b="0" i="0" u="none" strike="noStrike" cap="none">
                <a:solidFill>
                  <a:srgbClr val="888888"/>
                </a:solidFill>
                <a:latin typeface="Calibri"/>
                <a:ea typeface="Calibri"/>
                <a:cs typeface="Calibri"/>
                <a:sym typeface="Calibri"/>
              </a:defRPr>
            </a:lvl3pPr>
            <a:lvl4pPr marL="0" marR="0" lvl="3" indent="0" algn="r" rtl="0">
              <a:spcBef>
                <a:spcPts val="0"/>
              </a:spcBef>
              <a:buNone/>
              <a:defRPr sz="1200" b="0" i="0" u="none" strike="noStrike" cap="none">
                <a:solidFill>
                  <a:srgbClr val="888888"/>
                </a:solidFill>
                <a:latin typeface="Calibri"/>
                <a:ea typeface="Calibri"/>
                <a:cs typeface="Calibri"/>
                <a:sym typeface="Calibri"/>
              </a:defRPr>
            </a:lvl4pPr>
            <a:lvl5pPr marL="0" marR="0" lvl="4" indent="0" algn="r" rtl="0">
              <a:spcBef>
                <a:spcPts val="0"/>
              </a:spcBef>
              <a:buNone/>
              <a:defRPr sz="1200" b="0" i="0" u="none" strike="noStrike" cap="none">
                <a:solidFill>
                  <a:srgbClr val="888888"/>
                </a:solidFill>
                <a:latin typeface="Calibri"/>
                <a:ea typeface="Calibri"/>
                <a:cs typeface="Calibri"/>
                <a:sym typeface="Calibri"/>
              </a:defRPr>
            </a:lvl5pPr>
            <a:lvl6pPr marL="0" marR="0" lvl="5" indent="0" algn="r" rtl="0">
              <a:spcBef>
                <a:spcPts val="0"/>
              </a:spcBef>
              <a:buNone/>
              <a:defRPr sz="1200" b="0" i="0" u="none" strike="noStrike" cap="none">
                <a:solidFill>
                  <a:srgbClr val="888888"/>
                </a:solidFill>
                <a:latin typeface="Calibri"/>
                <a:ea typeface="Calibri"/>
                <a:cs typeface="Calibri"/>
                <a:sym typeface="Calibri"/>
              </a:defRPr>
            </a:lvl6pPr>
            <a:lvl7pPr marL="0" marR="0" lvl="6" indent="0" algn="r" rtl="0">
              <a:spcBef>
                <a:spcPts val="0"/>
              </a:spcBef>
              <a:buNone/>
              <a:defRPr sz="1200" b="0" i="0" u="none" strike="noStrike" cap="none">
                <a:solidFill>
                  <a:srgbClr val="888888"/>
                </a:solidFill>
                <a:latin typeface="Calibri"/>
                <a:ea typeface="Calibri"/>
                <a:cs typeface="Calibri"/>
                <a:sym typeface="Calibri"/>
              </a:defRPr>
            </a:lvl7pPr>
            <a:lvl8pPr marL="0" marR="0" lvl="7" indent="0" algn="r" rtl="0">
              <a:spcBef>
                <a:spcPts val="0"/>
              </a:spcBef>
              <a:buNone/>
              <a:defRPr sz="1200" b="0" i="0" u="none" strike="noStrike" cap="none">
                <a:solidFill>
                  <a:srgbClr val="888888"/>
                </a:solidFill>
                <a:latin typeface="Calibri"/>
                <a:ea typeface="Calibri"/>
                <a:cs typeface="Calibri"/>
                <a:sym typeface="Calibri"/>
              </a:defRPr>
            </a:lvl8pPr>
            <a:lvl9pPr marL="0" marR="0" lvl="8" indent="0" algn="r" rtl="0">
              <a:spcBef>
                <a:spcPts val="0"/>
              </a:spcBef>
              <a:buNone/>
              <a:defRPr sz="1200" b="0" i="0" u="none" strike="noStrike" cap="none">
                <a:solidFill>
                  <a:srgbClr val="888888"/>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83"/>
        <p:cNvGrpSpPr/>
        <p:nvPr/>
      </p:nvGrpSpPr>
      <p:grpSpPr>
        <a:xfrm>
          <a:off x="0" y="0"/>
          <a:ext cx="0" cy="0"/>
          <a:chOff x="0" y="0"/>
          <a:chExt cx="0" cy="0"/>
        </a:xfrm>
      </p:grpSpPr>
      <p:sp>
        <p:nvSpPr>
          <p:cNvPr id="84" name="Google Shape;84;p1"/>
          <p:cNvSpPr txBox="1">
            <a:spLocks noGrp="1"/>
          </p:cNvSpPr>
          <p:nvPr>
            <p:ph type="ctrTitle"/>
          </p:nvPr>
        </p:nvSpPr>
        <p:spPr>
          <a:xfrm>
            <a:off x="1524000" y="2235138"/>
            <a:ext cx="9144000" cy="2387700"/>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chemeClr val="dk1"/>
              </a:buClr>
              <a:buSzPts val="6000"/>
              <a:buFont typeface="Calibri"/>
              <a:buNone/>
            </a:pPr>
            <a:r>
              <a:rPr lang="en-GB" sz="8000" b="1" dirty="0">
                <a:solidFill>
                  <a:schemeClr val="lt1"/>
                </a:solidFill>
                <a:latin typeface="Bebas Neue"/>
                <a:ea typeface="Bebas Neue"/>
                <a:cs typeface="Bebas Neue"/>
                <a:sym typeface="Bebas Neue"/>
              </a:rPr>
              <a:t>G</a:t>
            </a:r>
            <a:r>
              <a:rPr lang="en-GB" sz="8000" b="1" dirty="0">
                <a:solidFill>
                  <a:srgbClr val="FF0000"/>
                </a:solidFill>
                <a:latin typeface="Bebas Neue"/>
                <a:ea typeface="Bebas Neue"/>
                <a:cs typeface="Bebas Neue"/>
                <a:sym typeface="Bebas Neue"/>
              </a:rPr>
              <a:t>4</a:t>
            </a:r>
            <a:r>
              <a:rPr lang="en-GB" sz="8000" b="1" dirty="0">
                <a:solidFill>
                  <a:schemeClr val="lt1"/>
                </a:solidFill>
                <a:latin typeface="Bebas Neue"/>
                <a:ea typeface="Bebas Neue"/>
                <a:cs typeface="Bebas Neue"/>
                <a:sym typeface="Bebas Neue"/>
              </a:rPr>
              <a:t>S: Expanding into Germany</a:t>
            </a:r>
            <a:endParaRPr sz="8000" b="1" dirty="0">
              <a:solidFill>
                <a:schemeClr val="lt1"/>
              </a:solidFill>
              <a:latin typeface="Bebas Neue"/>
              <a:ea typeface="Bebas Neue"/>
              <a:cs typeface="Bebas Neue"/>
              <a:sym typeface="Bebas Neue"/>
            </a:endParaRPr>
          </a:p>
        </p:txBody>
      </p:sp>
      <p:sp>
        <p:nvSpPr>
          <p:cNvPr id="85" name="Google Shape;85;p1"/>
          <p:cNvSpPr txBox="1">
            <a:spLocks noGrp="1"/>
          </p:cNvSpPr>
          <p:nvPr>
            <p:ph type="subTitle" idx="1"/>
          </p:nvPr>
        </p:nvSpPr>
        <p:spPr>
          <a:xfrm>
            <a:off x="1524000" y="4455763"/>
            <a:ext cx="9144000" cy="1655700"/>
          </a:xfrm>
          <a:prstGeom prst="rect">
            <a:avLst/>
          </a:prstGeom>
          <a:noFill/>
          <a:ln>
            <a:noFill/>
          </a:ln>
        </p:spPr>
        <p:txBody>
          <a:bodyPr spcFirstLastPara="1" wrap="square" lIns="91425" tIns="45700" rIns="91425" bIns="45700" anchor="t" anchorCtr="0">
            <a:normAutofit/>
          </a:bodyPr>
          <a:lstStyle/>
          <a:p>
            <a:pPr marL="0" lvl="0" indent="0" algn="ctr" rtl="0">
              <a:lnSpc>
                <a:spcPct val="150000"/>
              </a:lnSpc>
              <a:spcBef>
                <a:spcPts val="0"/>
              </a:spcBef>
              <a:spcAft>
                <a:spcPts val="0"/>
              </a:spcAft>
              <a:buClr>
                <a:schemeClr val="dk1"/>
              </a:buClr>
              <a:buSzPts val="2400"/>
              <a:buNone/>
            </a:pPr>
            <a:r>
              <a:rPr lang="en-GB" sz="2000" b="1" dirty="0">
                <a:solidFill>
                  <a:schemeClr val="lt1"/>
                </a:solidFill>
                <a:latin typeface="Nunito"/>
                <a:ea typeface="Nunito"/>
                <a:cs typeface="Nunito"/>
                <a:sym typeface="Nunito"/>
              </a:rPr>
              <a:t>Name:</a:t>
            </a:r>
            <a:r>
              <a:rPr lang="en-GB" sz="2000" dirty="0">
                <a:solidFill>
                  <a:schemeClr val="lt1"/>
                </a:solidFill>
                <a:latin typeface="Nunito"/>
                <a:ea typeface="Nunito"/>
                <a:cs typeface="Nunito"/>
                <a:sym typeface="Nunito"/>
              </a:rPr>
              <a:t> Ivan Gunchev</a:t>
            </a:r>
            <a:endParaRPr sz="2000" dirty="0">
              <a:solidFill>
                <a:schemeClr val="lt1"/>
              </a:solidFill>
              <a:latin typeface="Nunito"/>
              <a:ea typeface="Nunito"/>
              <a:cs typeface="Nunito"/>
              <a:sym typeface="Nunito"/>
            </a:endParaRPr>
          </a:p>
          <a:p>
            <a:pPr marL="0" lvl="0" indent="0" algn="ctr" rtl="0">
              <a:lnSpc>
                <a:spcPct val="150000"/>
              </a:lnSpc>
              <a:spcBef>
                <a:spcPts val="0"/>
              </a:spcBef>
              <a:spcAft>
                <a:spcPts val="0"/>
              </a:spcAft>
              <a:buClr>
                <a:schemeClr val="dk1"/>
              </a:buClr>
              <a:buSzPts val="2400"/>
              <a:buNone/>
            </a:pPr>
            <a:r>
              <a:rPr lang="en-GB" sz="2000" b="1" dirty="0">
                <a:solidFill>
                  <a:schemeClr val="lt1"/>
                </a:solidFill>
                <a:latin typeface="Nunito"/>
                <a:ea typeface="Nunito"/>
                <a:cs typeface="Nunito"/>
                <a:sym typeface="Nunito"/>
              </a:rPr>
              <a:t>ID:2030335</a:t>
            </a:r>
            <a:endParaRPr sz="2000" b="1" dirty="0">
              <a:solidFill>
                <a:schemeClr val="lt1"/>
              </a:solidFill>
              <a:latin typeface="Nunito"/>
              <a:ea typeface="Nunito"/>
              <a:cs typeface="Nunito"/>
              <a:sym typeface="Nunito"/>
            </a:endParaRPr>
          </a:p>
          <a:p>
            <a:pPr marL="0" lvl="0" indent="0" algn="ctr" rtl="0">
              <a:lnSpc>
                <a:spcPct val="150000"/>
              </a:lnSpc>
              <a:spcBef>
                <a:spcPts val="0"/>
              </a:spcBef>
              <a:spcAft>
                <a:spcPts val="0"/>
              </a:spcAft>
              <a:buClr>
                <a:schemeClr val="dk1"/>
              </a:buClr>
              <a:buSzPts val="2400"/>
              <a:buNone/>
            </a:pPr>
            <a:r>
              <a:rPr lang="en-GB" sz="2000" b="1" dirty="0">
                <a:solidFill>
                  <a:schemeClr val="lt1"/>
                </a:solidFill>
                <a:latin typeface="Nunito"/>
                <a:ea typeface="Nunito"/>
                <a:cs typeface="Nunito"/>
                <a:sym typeface="Nunito"/>
              </a:rPr>
              <a:t>Module:</a:t>
            </a:r>
            <a:r>
              <a:rPr lang="en-GB" sz="2000" dirty="0">
                <a:solidFill>
                  <a:schemeClr val="lt1"/>
                </a:solidFill>
                <a:latin typeface="Nunito"/>
                <a:ea typeface="Nunito"/>
                <a:cs typeface="Nunito"/>
                <a:sym typeface="Nunito"/>
              </a:rPr>
              <a:t> International Business Communications</a:t>
            </a:r>
            <a:endParaRPr sz="2000" dirty="0">
              <a:solidFill>
                <a:schemeClr val="lt1"/>
              </a:solidFill>
              <a:latin typeface="Nunito"/>
              <a:ea typeface="Nunito"/>
              <a:cs typeface="Nunito"/>
              <a:sym typeface="Nunit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89"/>
        <p:cNvGrpSpPr/>
        <p:nvPr/>
      </p:nvGrpSpPr>
      <p:grpSpPr>
        <a:xfrm>
          <a:off x="0" y="0"/>
          <a:ext cx="0" cy="0"/>
          <a:chOff x="0" y="0"/>
          <a:chExt cx="0" cy="0"/>
        </a:xfrm>
      </p:grpSpPr>
      <p:sp>
        <p:nvSpPr>
          <p:cNvPr id="90" name="Google Shape;90;p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A</a:t>
            </a:r>
            <a:r>
              <a:rPr lang="en-GB" sz="6500">
                <a:solidFill>
                  <a:srgbClr val="FF0000"/>
                </a:solidFill>
                <a:latin typeface="Bebas Neue"/>
                <a:ea typeface="Bebas Neue"/>
                <a:cs typeface="Bebas Neue"/>
                <a:sym typeface="Bebas Neue"/>
              </a:rPr>
              <a:t>g</a:t>
            </a:r>
            <a:r>
              <a:rPr lang="en-GB" sz="6500">
                <a:solidFill>
                  <a:schemeClr val="lt1"/>
                </a:solidFill>
                <a:latin typeface="Bebas Neue"/>
                <a:ea typeface="Bebas Neue"/>
                <a:cs typeface="Bebas Neue"/>
                <a:sym typeface="Bebas Neue"/>
              </a:rPr>
              <a:t>enda</a:t>
            </a:r>
            <a:endParaRPr sz="6500">
              <a:solidFill>
                <a:schemeClr val="lt1"/>
              </a:solidFill>
              <a:latin typeface="Bebas Neue"/>
              <a:ea typeface="Bebas Neue"/>
              <a:cs typeface="Bebas Neue"/>
              <a:sym typeface="Bebas Neue"/>
            </a:endParaRPr>
          </a:p>
        </p:txBody>
      </p:sp>
      <p:sp>
        <p:nvSpPr>
          <p:cNvPr id="91" name="Google Shape;91;p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fontScale="92500" lnSpcReduction="20000"/>
          </a:bodyPr>
          <a:lstStyle/>
          <a:p>
            <a:pPr marL="457200" lvl="0" indent="-334327" algn="l" rtl="0">
              <a:lnSpc>
                <a:spcPct val="150000"/>
              </a:lnSpc>
              <a:spcBef>
                <a:spcPts val="0"/>
              </a:spcBef>
              <a:spcAft>
                <a:spcPts val="0"/>
              </a:spcAft>
              <a:buClr>
                <a:schemeClr val="lt1"/>
              </a:buClr>
              <a:buSzPct val="64285"/>
              <a:buFont typeface="Nunito"/>
              <a:buChar char="•"/>
            </a:pPr>
            <a:r>
              <a:rPr lang="en-GB">
                <a:solidFill>
                  <a:schemeClr val="lt1"/>
                </a:solidFill>
                <a:latin typeface="Nunito"/>
                <a:ea typeface="Nunito"/>
                <a:cs typeface="Nunito"/>
                <a:sym typeface="Nunito"/>
              </a:rPr>
              <a:t>This presentation aims to consult our client on the prospects of their expansion into Germany</a:t>
            </a:r>
            <a:endParaRPr>
              <a:solidFill>
                <a:schemeClr val="lt1"/>
              </a:solidFill>
              <a:latin typeface="Nunito"/>
              <a:ea typeface="Nunito"/>
              <a:cs typeface="Nunito"/>
              <a:sym typeface="Nunito"/>
            </a:endParaRPr>
          </a:p>
          <a:p>
            <a:pPr marL="457200" lvl="0" indent="-334327" algn="l" rtl="0">
              <a:lnSpc>
                <a:spcPct val="150000"/>
              </a:lnSpc>
              <a:spcBef>
                <a:spcPts val="0"/>
              </a:spcBef>
              <a:spcAft>
                <a:spcPts val="0"/>
              </a:spcAft>
              <a:buClr>
                <a:schemeClr val="lt1"/>
              </a:buClr>
              <a:buSzPct val="64285"/>
              <a:buFont typeface="Nunito"/>
              <a:buChar char="•"/>
            </a:pPr>
            <a:r>
              <a:rPr lang="en-GB">
                <a:solidFill>
                  <a:schemeClr val="lt1"/>
                </a:solidFill>
                <a:latin typeface="Nunito"/>
                <a:ea typeface="Nunito"/>
                <a:cs typeface="Nunito"/>
                <a:sym typeface="Nunito"/>
              </a:rPr>
              <a:t>A wider context will be provided, followed by an outline of the company</a:t>
            </a:r>
            <a:endParaRPr>
              <a:solidFill>
                <a:schemeClr val="lt1"/>
              </a:solidFill>
              <a:latin typeface="Nunito"/>
              <a:ea typeface="Nunito"/>
              <a:cs typeface="Nunito"/>
              <a:sym typeface="Nunito"/>
            </a:endParaRPr>
          </a:p>
          <a:p>
            <a:pPr marL="457200" lvl="0" indent="-334327" algn="l" rtl="0">
              <a:lnSpc>
                <a:spcPct val="150000"/>
              </a:lnSpc>
              <a:spcBef>
                <a:spcPts val="0"/>
              </a:spcBef>
              <a:spcAft>
                <a:spcPts val="0"/>
              </a:spcAft>
              <a:buClr>
                <a:schemeClr val="lt1"/>
              </a:buClr>
              <a:buSzPct val="64285"/>
              <a:buFont typeface="Nunito"/>
              <a:buChar char="•"/>
            </a:pPr>
            <a:r>
              <a:rPr lang="en-GB">
                <a:solidFill>
                  <a:schemeClr val="lt1"/>
                </a:solidFill>
                <a:latin typeface="Nunito"/>
                <a:ea typeface="Nunito"/>
                <a:cs typeface="Nunito"/>
                <a:sym typeface="Nunito"/>
              </a:rPr>
              <a:t>In-depth examination of the German Culture, plus comparison to the UK</a:t>
            </a:r>
            <a:endParaRPr>
              <a:solidFill>
                <a:schemeClr val="lt1"/>
              </a:solidFill>
              <a:latin typeface="Nunito"/>
              <a:ea typeface="Nunito"/>
              <a:cs typeface="Nunito"/>
              <a:sym typeface="Nunito"/>
            </a:endParaRPr>
          </a:p>
          <a:p>
            <a:pPr marL="457200" lvl="0" indent="-334327" algn="l" rtl="0">
              <a:lnSpc>
                <a:spcPct val="150000"/>
              </a:lnSpc>
              <a:spcBef>
                <a:spcPts val="0"/>
              </a:spcBef>
              <a:spcAft>
                <a:spcPts val="0"/>
              </a:spcAft>
              <a:buClr>
                <a:schemeClr val="lt1"/>
              </a:buClr>
              <a:buSzPct val="64285"/>
              <a:buFont typeface="Nunito"/>
              <a:buChar char="•"/>
            </a:pPr>
            <a:r>
              <a:rPr lang="en-GB">
                <a:solidFill>
                  <a:schemeClr val="lt1"/>
                </a:solidFill>
                <a:latin typeface="Nunito"/>
                <a:ea typeface="Nunito"/>
                <a:cs typeface="Nunito"/>
                <a:sym typeface="Nunito"/>
              </a:rPr>
              <a:t>Hofstede’s Cultural Dimension Map</a:t>
            </a:r>
            <a:endParaRPr>
              <a:solidFill>
                <a:schemeClr val="lt1"/>
              </a:solidFill>
              <a:latin typeface="Nunito"/>
              <a:ea typeface="Nunito"/>
              <a:cs typeface="Nunito"/>
              <a:sym typeface="Nunito"/>
            </a:endParaRPr>
          </a:p>
          <a:p>
            <a:pPr marL="457200" lvl="0" indent="-334327" algn="l" rtl="0">
              <a:lnSpc>
                <a:spcPct val="150000"/>
              </a:lnSpc>
              <a:spcBef>
                <a:spcPts val="0"/>
              </a:spcBef>
              <a:spcAft>
                <a:spcPts val="0"/>
              </a:spcAft>
              <a:buClr>
                <a:schemeClr val="lt1"/>
              </a:buClr>
              <a:buSzPct val="64285"/>
              <a:buFont typeface="Nunito"/>
              <a:buChar char="•"/>
            </a:pPr>
            <a:r>
              <a:rPr lang="en-GB">
                <a:solidFill>
                  <a:schemeClr val="lt1"/>
                </a:solidFill>
                <a:latin typeface="Nunito"/>
                <a:ea typeface="Nunito"/>
                <a:cs typeface="Nunito"/>
                <a:sym typeface="Nunito"/>
              </a:rPr>
              <a:t>Recommendations</a:t>
            </a:r>
            <a:endParaRPr>
              <a:solidFill>
                <a:schemeClr val="lt1"/>
              </a:solidFill>
              <a:latin typeface="Nunito"/>
              <a:ea typeface="Nunito"/>
              <a:cs typeface="Nunito"/>
              <a:sym typeface="Nunito"/>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95"/>
        <p:cNvGrpSpPr/>
        <p:nvPr/>
      </p:nvGrpSpPr>
      <p:grpSpPr>
        <a:xfrm>
          <a:off x="0" y="0"/>
          <a:ext cx="0" cy="0"/>
          <a:chOff x="0" y="0"/>
          <a:chExt cx="0" cy="0"/>
        </a:xfrm>
      </p:grpSpPr>
      <p:sp>
        <p:nvSpPr>
          <p:cNvPr id="96" name="Google Shape;96;p3"/>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The co</a:t>
            </a:r>
            <a:r>
              <a:rPr lang="en-GB" sz="6500">
                <a:solidFill>
                  <a:srgbClr val="FF0000"/>
                </a:solidFill>
                <a:latin typeface="Bebas Neue"/>
                <a:ea typeface="Bebas Neue"/>
                <a:cs typeface="Bebas Neue"/>
                <a:sym typeface="Bebas Neue"/>
              </a:rPr>
              <a:t>n</a:t>
            </a:r>
            <a:r>
              <a:rPr lang="en-GB" sz="6500">
                <a:solidFill>
                  <a:schemeClr val="lt1"/>
                </a:solidFill>
                <a:latin typeface="Bebas Neue"/>
                <a:ea typeface="Bebas Neue"/>
                <a:cs typeface="Bebas Neue"/>
                <a:sym typeface="Bebas Neue"/>
              </a:rPr>
              <a:t>text </a:t>
            </a:r>
            <a:endParaRPr sz="6500">
              <a:solidFill>
                <a:schemeClr val="lt1"/>
              </a:solidFill>
              <a:latin typeface="Bebas Neue"/>
              <a:ea typeface="Bebas Neue"/>
              <a:cs typeface="Bebas Neue"/>
              <a:sym typeface="Bebas Neue"/>
            </a:endParaRPr>
          </a:p>
        </p:txBody>
      </p:sp>
      <p:sp>
        <p:nvSpPr>
          <p:cNvPr id="97" name="Google Shape;97;p3"/>
          <p:cNvSpPr txBox="1">
            <a:spLocks noGrp="1"/>
          </p:cNvSpPr>
          <p:nvPr>
            <p:ph type="body" idx="1"/>
          </p:nvPr>
        </p:nvSpPr>
        <p:spPr>
          <a:xfrm>
            <a:off x="838200" y="1690700"/>
            <a:ext cx="6681900" cy="4486200"/>
          </a:xfrm>
          <a:prstGeom prst="rect">
            <a:avLst/>
          </a:prstGeom>
          <a:noFill/>
          <a:ln>
            <a:noFill/>
          </a:ln>
        </p:spPr>
        <p:txBody>
          <a:bodyPr spcFirstLastPara="1" wrap="square" lIns="91425" tIns="45700" rIns="91425" bIns="45700" anchor="t" anchorCtr="0">
            <a:normAutofit lnSpcReduction="20000"/>
          </a:bodyPr>
          <a:lstStyle/>
          <a:p>
            <a:pPr marL="457200" lvl="0" indent="-323850" algn="l" rtl="0">
              <a:lnSpc>
                <a:spcPct val="150000"/>
              </a:lnSpc>
              <a:spcBef>
                <a:spcPts val="0"/>
              </a:spcBef>
              <a:spcAft>
                <a:spcPts val="0"/>
              </a:spcAft>
              <a:buClr>
                <a:schemeClr val="lt1"/>
              </a:buClr>
              <a:buSzPts val="1500"/>
              <a:buFont typeface="Nunito"/>
              <a:buChar char="•"/>
            </a:pPr>
            <a:r>
              <a:rPr lang="en-GB" sz="2500">
                <a:solidFill>
                  <a:schemeClr val="lt1"/>
                </a:solidFill>
                <a:latin typeface="Nunito"/>
                <a:ea typeface="Nunito"/>
                <a:cs typeface="Nunito"/>
                <a:sym typeface="Nunito"/>
              </a:rPr>
              <a:t>G</a:t>
            </a:r>
            <a:r>
              <a:rPr lang="en-GB" sz="2500">
                <a:solidFill>
                  <a:srgbClr val="FF0000"/>
                </a:solidFill>
                <a:latin typeface="Nunito"/>
                <a:ea typeface="Nunito"/>
                <a:cs typeface="Nunito"/>
                <a:sym typeface="Nunito"/>
              </a:rPr>
              <a:t>4</a:t>
            </a:r>
            <a:r>
              <a:rPr lang="en-GB" sz="2500">
                <a:solidFill>
                  <a:schemeClr val="lt1"/>
                </a:solidFill>
                <a:latin typeface="Nunito"/>
                <a:ea typeface="Nunito"/>
                <a:cs typeface="Nunito"/>
                <a:sym typeface="Nunito"/>
              </a:rPr>
              <a:t>S is a multinational security and services company</a:t>
            </a:r>
            <a:endParaRPr sz="2500">
              <a:solidFill>
                <a:schemeClr val="lt1"/>
              </a:solidFill>
              <a:latin typeface="Nunito"/>
              <a:ea typeface="Nunito"/>
              <a:cs typeface="Nunito"/>
              <a:sym typeface="Nunito"/>
            </a:endParaRPr>
          </a:p>
          <a:p>
            <a:pPr marL="457200" lvl="0" indent="-323850" algn="l" rtl="0">
              <a:lnSpc>
                <a:spcPct val="150000"/>
              </a:lnSpc>
              <a:spcBef>
                <a:spcPts val="0"/>
              </a:spcBef>
              <a:spcAft>
                <a:spcPts val="0"/>
              </a:spcAft>
              <a:buClr>
                <a:schemeClr val="lt1"/>
              </a:buClr>
              <a:buSzPts val="1500"/>
              <a:buFont typeface="Nunito"/>
              <a:buChar char="•"/>
            </a:pPr>
            <a:r>
              <a:rPr lang="en-GB" sz="2500">
                <a:solidFill>
                  <a:schemeClr val="lt1"/>
                </a:solidFill>
                <a:latin typeface="Nunito"/>
                <a:ea typeface="Nunito"/>
                <a:cs typeface="Nunito"/>
                <a:sym typeface="Nunito"/>
              </a:rPr>
              <a:t>Operates in 90 countries and has over 800,000 employees (G4S, 2024)</a:t>
            </a:r>
            <a:endParaRPr sz="2500">
              <a:solidFill>
                <a:schemeClr val="lt1"/>
              </a:solidFill>
              <a:latin typeface="Nunito"/>
              <a:ea typeface="Nunito"/>
              <a:cs typeface="Nunito"/>
              <a:sym typeface="Nunito"/>
            </a:endParaRPr>
          </a:p>
          <a:p>
            <a:pPr marL="457200" lvl="0" indent="-323850" algn="l" rtl="0">
              <a:lnSpc>
                <a:spcPct val="150000"/>
              </a:lnSpc>
              <a:spcBef>
                <a:spcPts val="0"/>
              </a:spcBef>
              <a:spcAft>
                <a:spcPts val="0"/>
              </a:spcAft>
              <a:buClr>
                <a:schemeClr val="lt1"/>
              </a:buClr>
              <a:buSzPts val="1500"/>
              <a:buFont typeface="Nunito"/>
              <a:buChar char="•"/>
            </a:pPr>
            <a:r>
              <a:rPr lang="en-GB" sz="2500">
                <a:solidFill>
                  <a:schemeClr val="lt1"/>
                </a:solidFill>
                <a:latin typeface="Nunito"/>
                <a:ea typeface="Nunito"/>
                <a:cs typeface="Nunito"/>
                <a:sym typeface="Nunito"/>
              </a:rPr>
              <a:t>Currently present in 22 European states but looking to expand into Germany</a:t>
            </a:r>
            <a:endParaRPr sz="2500">
              <a:solidFill>
                <a:schemeClr val="lt1"/>
              </a:solidFill>
              <a:latin typeface="Nunito"/>
              <a:ea typeface="Nunito"/>
              <a:cs typeface="Nunito"/>
              <a:sym typeface="Nunito"/>
            </a:endParaRPr>
          </a:p>
          <a:p>
            <a:pPr marL="457200" lvl="0" indent="-387350" algn="l" rtl="0">
              <a:lnSpc>
                <a:spcPct val="150000"/>
              </a:lnSpc>
              <a:spcBef>
                <a:spcPts val="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Cultural differences can present a barrier to business communications (Adamczyk, 2017: 152)</a:t>
            </a:r>
            <a:endParaRPr sz="2500">
              <a:solidFill>
                <a:schemeClr val="lt1"/>
              </a:solidFill>
              <a:latin typeface="Nunito"/>
              <a:ea typeface="Nunito"/>
              <a:cs typeface="Nunito"/>
              <a:sym typeface="Nunito"/>
            </a:endParaRPr>
          </a:p>
        </p:txBody>
      </p:sp>
      <p:pic>
        <p:nvPicPr>
          <p:cNvPr id="98" name="Google Shape;98;p3"/>
          <p:cNvPicPr preferRelativeResize="0"/>
          <p:nvPr/>
        </p:nvPicPr>
        <p:blipFill>
          <a:blip r:embed="rId3">
            <a:alphaModFix/>
          </a:blip>
          <a:stretch>
            <a:fillRect/>
          </a:stretch>
        </p:blipFill>
        <p:spPr>
          <a:xfrm>
            <a:off x="7733775" y="1690697"/>
            <a:ext cx="3443975" cy="1942750"/>
          </a:xfrm>
          <a:prstGeom prst="rect">
            <a:avLst/>
          </a:prstGeom>
          <a:noFill/>
          <a:ln>
            <a:noFill/>
          </a:ln>
        </p:spPr>
      </p:pic>
      <p:pic>
        <p:nvPicPr>
          <p:cNvPr id="99" name="Google Shape;99;p3"/>
          <p:cNvPicPr preferRelativeResize="0"/>
          <p:nvPr/>
        </p:nvPicPr>
        <p:blipFill>
          <a:blip r:embed="rId4">
            <a:alphaModFix/>
          </a:blip>
          <a:stretch>
            <a:fillRect/>
          </a:stretch>
        </p:blipFill>
        <p:spPr>
          <a:xfrm>
            <a:off x="7733775" y="4088625"/>
            <a:ext cx="3443975" cy="19427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103"/>
        <p:cNvGrpSpPr/>
        <p:nvPr/>
      </p:nvGrpSpPr>
      <p:grpSpPr>
        <a:xfrm>
          <a:off x="0" y="0"/>
          <a:ext cx="0" cy="0"/>
          <a:chOff x="0" y="0"/>
          <a:chExt cx="0" cy="0"/>
        </a:xfrm>
      </p:grpSpPr>
      <p:sp>
        <p:nvSpPr>
          <p:cNvPr id="104" name="Google Shape;104;p4"/>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The G</a:t>
            </a:r>
            <a:r>
              <a:rPr lang="en-GB" sz="6500">
                <a:solidFill>
                  <a:srgbClr val="FF0000"/>
                </a:solidFill>
                <a:latin typeface="Bebas Neue"/>
                <a:ea typeface="Bebas Neue"/>
                <a:cs typeface="Bebas Neue"/>
                <a:sym typeface="Bebas Neue"/>
              </a:rPr>
              <a:t>e</a:t>
            </a:r>
            <a:r>
              <a:rPr lang="en-GB" sz="6500">
                <a:solidFill>
                  <a:schemeClr val="lt1"/>
                </a:solidFill>
                <a:latin typeface="Bebas Neue"/>
                <a:ea typeface="Bebas Neue"/>
                <a:cs typeface="Bebas Neue"/>
                <a:sym typeface="Bebas Neue"/>
              </a:rPr>
              <a:t>rman Culture - eTHNIC MAKEUP</a:t>
            </a:r>
            <a:endParaRPr sz="6500">
              <a:solidFill>
                <a:schemeClr val="lt1"/>
              </a:solidFill>
              <a:latin typeface="Bebas Neue"/>
              <a:ea typeface="Bebas Neue"/>
              <a:cs typeface="Bebas Neue"/>
              <a:sym typeface="Bebas Neue"/>
            </a:endParaRPr>
          </a:p>
        </p:txBody>
      </p:sp>
      <p:sp>
        <p:nvSpPr>
          <p:cNvPr id="105" name="Google Shape;105;p4"/>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lnSpcReduction="20000"/>
          </a:bodyPr>
          <a:lstStyle/>
          <a:p>
            <a:pPr marL="228600" lvl="0" indent="-2095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Germany is Europe’s strongest economy and second-most populous country with just under 85 million people</a:t>
            </a:r>
            <a:endParaRPr sz="2500">
              <a:solidFill>
                <a:schemeClr val="lt1"/>
              </a:solidFill>
              <a:latin typeface="Nunito"/>
              <a:ea typeface="Nunito"/>
              <a:cs typeface="Nunito"/>
              <a:sym typeface="Nunito"/>
            </a:endParaRPr>
          </a:p>
          <a:p>
            <a:pPr marL="228600" lvl="0" indent="-2095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Of this population, 85.4% are German, 1.8% Turkish, 1.4% Ukrainian, 1.1% Syrian, 2% Romanian and Polish and 8.3% remain unspecified (CIA, 2024)</a:t>
            </a:r>
            <a:endParaRPr sz="2500">
              <a:solidFill>
                <a:schemeClr val="lt1"/>
              </a:solidFill>
              <a:latin typeface="Nunito"/>
              <a:ea typeface="Nunito"/>
              <a:cs typeface="Nunito"/>
              <a:sym typeface="Nunito"/>
            </a:endParaRPr>
          </a:p>
          <a:p>
            <a:pPr marL="228600" lvl="0" indent="-2095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Five most-spoken languages are German, English, French, Russian and Turkish (Language Knowledge, 2024) and percentages vary depending on age group</a:t>
            </a:r>
            <a:endParaRPr sz="2500">
              <a:solidFill>
                <a:schemeClr val="lt1"/>
              </a:solidFill>
              <a:latin typeface="Nunito"/>
              <a:ea typeface="Nunito"/>
              <a:cs typeface="Nunito"/>
              <a:sym typeface="Nunito"/>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109"/>
        <p:cNvGrpSpPr/>
        <p:nvPr/>
      </p:nvGrpSpPr>
      <p:grpSpPr>
        <a:xfrm>
          <a:off x="0" y="0"/>
          <a:ext cx="0" cy="0"/>
          <a:chOff x="0" y="0"/>
          <a:chExt cx="0" cy="0"/>
        </a:xfrm>
      </p:grpSpPr>
      <p:sp>
        <p:nvSpPr>
          <p:cNvPr id="110" name="Google Shape;110;g2ed0797890b_0_5"/>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The German C</a:t>
            </a:r>
            <a:r>
              <a:rPr lang="en-GB" sz="6500">
                <a:solidFill>
                  <a:srgbClr val="FF0000"/>
                </a:solidFill>
                <a:latin typeface="Bebas Neue"/>
                <a:ea typeface="Bebas Neue"/>
                <a:cs typeface="Bebas Neue"/>
                <a:sym typeface="Bebas Neue"/>
              </a:rPr>
              <a:t>u</a:t>
            </a:r>
            <a:r>
              <a:rPr lang="en-GB" sz="6500">
                <a:solidFill>
                  <a:schemeClr val="lt1"/>
                </a:solidFill>
                <a:latin typeface="Bebas Neue"/>
                <a:ea typeface="Bebas Neue"/>
                <a:cs typeface="Bebas Neue"/>
                <a:sym typeface="Bebas Neue"/>
              </a:rPr>
              <a:t>lture - RELIGION</a:t>
            </a:r>
            <a:endParaRPr sz="6500">
              <a:solidFill>
                <a:schemeClr val="lt1"/>
              </a:solidFill>
              <a:latin typeface="Bebas Neue"/>
              <a:ea typeface="Bebas Neue"/>
              <a:cs typeface="Bebas Neue"/>
              <a:sym typeface="Bebas Neue"/>
            </a:endParaRPr>
          </a:p>
        </p:txBody>
      </p:sp>
      <p:sp>
        <p:nvSpPr>
          <p:cNvPr id="111" name="Google Shape;111;g2ed0797890b_0_5"/>
          <p:cNvSpPr txBox="1">
            <a:spLocks noGrp="1"/>
          </p:cNvSpPr>
          <p:nvPr>
            <p:ph type="body" idx="1"/>
          </p:nvPr>
        </p:nvSpPr>
        <p:spPr>
          <a:xfrm>
            <a:off x="838200" y="1656113"/>
            <a:ext cx="6231600" cy="4690200"/>
          </a:xfrm>
          <a:prstGeom prst="rect">
            <a:avLst/>
          </a:prstGeom>
          <a:noFill/>
          <a:ln>
            <a:noFill/>
          </a:ln>
        </p:spPr>
        <p:txBody>
          <a:bodyPr spcFirstLastPara="1" wrap="square" lIns="91425" tIns="45700" rIns="91425" bIns="45700" anchor="t" anchorCtr="0">
            <a:normAutofit lnSpcReduction="20000"/>
          </a:bodyPr>
          <a:lstStyle/>
          <a:p>
            <a:pPr marL="228600" lvl="0" indent="-2095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Religious beliefs have a direct link to ethical attitudes in business (Emerson and McKinney, 2010)</a:t>
            </a:r>
            <a:endParaRPr sz="2500">
              <a:solidFill>
                <a:schemeClr val="lt1"/>
              </a:solidFill>
              <a:latin typeface="Nunito"/>
              <a:ea typeface="Nunito"/>
              <a:cs typeface="Nunito"/>
              <a:sym typeface="Nunito"/>
            </a:endParaRPr>
          </a:p>
          <a:p>
            <a:pPr marL="228600" lvl="0" indent="-2095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Germany’s religious division is:</a:t>
            </a:r>
            <a:br>
              <a:rPr lang="en-GB" sz="2500">
                <a:solidFill>
                  <a:schemeClr val="lt1"/>
                </a:solidFill>
                <a:latin typeface="Nunito"/>
                <a:ea typeface="Nunito"/>
                <a:cs typeface="Nunito"/>
                <a:sym typeface="Nunito"/>
              </a:rPr>
            </a:br>
            <a:r>
              <a:rPr lang="en-GB" sz="2500">
                <a:solidFill>
                  <a:schemeClr val="lt1"/>
                </a:solidFill>
                <a:latin typeface="Nunito"/>
                <a:ea typeface="Nunito"/>
                <a:cs typeface="Nunito"/>
                <a:sym typeface="Nunito"/>
              </a:rPr>
              <a:t>- 35% agnostic or atheist</a:t>
            </a:r>
            <a:br>
              <a:rPr lang="en-GB" sz="2500">
                <a:solidFill>
                  <a:schemeClr val="lt1"/>
                </a:solidFill>
                <a:latin typeface="Nunito"/>
                <a:ea typeface="Nunito"/>
                <a:cs typeface="Nunito"/>
                <a:sym typeface="Nunito"/>
              </a:rPr>
            </a:br>
            <a:r>
              <a:rPr lang="en-GB" sz="2500">
                <a:solidFill>
                  <a:schemeClr val="lt1"/>
                </a:solidFill>
                <a:latin typeface="Nunito"/>
                <a:ea typeface="Nunito"/>
                <a:cs typeface="Nunito"/>
                <a:sym typeface="Nunito"/>
              </a:rPr>
              <a:t>- 26% Catholic</a:t>
            </a:r>
            <a:br>
              <a:rPr lang="en-GB" sz="2500">
                <a:solidFill>
                  <a:schemeClr val="lt1"/>
                </a:solidFill>
                <a:latin typeface="Nunito"/>
                <a:ea typeface="Nunito"/>
                <a:cs typeface="Nunito"/>
                <a:sym typeface="Nunito"/>
              </a:rPr>
            </a:br>
            <a:r>
              <a:rPr lang="en-GB" sz="2500">
                <a:solidFill>
                  <a:schemeClr val="lt1"/>
                </a:solidFill>
                <a:latin typeface="Nunito"/>
                <a:ea typeface="Nunito"/>
                <a:cs typeface="Nunito"/>
                <a:sym typeface="Nunito"/>
              </a:rPr>
              <a:t>- 5% Islam</a:t>
            </a:r>
            <a:br>
              <a:rPr lang="en-GB" sz="2500">
                <a:solidFill>
                  <a:schemeClr val="lt1"/>
                </a:solidFill>
                <a:latin typeface="Nunito"/>
                <a:ea typeface="Nunito"/>
                <a:cs typeface="Nunito"/>
                <a:sym typeface="Nunito"/>
              </a:rPr>
            </a:br>
            <a:r>
              <a:rPr lang="en-GB" sz="2500">
                <a:solidFill>
                  <a:schemeClr val="lt1"/>
                </a:solidFill>
                <a:latin typeface="Nunito"/>
                <a:ea typeface="Nunito"/>
                <a:cs typeface="Nunito"/>
                <a:sym typeface="Nunito"/>
              </a:rPr>
              <a:t>- Less than 1% Judaism or Eastern Religions</a:t>
            </a:r>
            <a:endParaRPr sz="2500">
              <a:solidFill>
                <a:schemeClr val="lt1"/>
              </a:solidFill>
              <a:latin typeface="Nunito"/>
              <a:ea typeface="Nunito"/>
              <a:cs typeface="Nunito"/>
              <a:sym typeface="Nunito"/>
            </a:endParaRPr>
          </a:p>
        </p:txBody>
      </p:sp>
      <p:pic>
        <p:nvPicPr>
          <p:cNvPr id="112" name="Google Shape;112;g2ed0797890b_0_5"/>
          <p:cNvPicPr preferRelativeResize="0"/>
          <p:nvPr/>
        </p:nvPicPr>
        <p:blipFill>
          <a:blip r:embed="rId3">
            <a:alphaModFix/>
          </a:blip>
          <a:stretch>
            <a:fillRect/>
          </a:stretch>
        </p:blipFill>
        <p:spPr>
          <a:xfrm>
            <a:off x="7211050" y="2264586"/>
            <a:ext cx="4633075" cy="34732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116"/>
        <p:cNvGrpSpPr/>
        <p:nvPr/>
      </p:nvGrpSpPr>
      <p:grpSpPr>
        <a:xfrm>
          <a:off x="0" y="0"/>
          <a:ext cx="0" cy="0"/>
          <a:chOff x="0" y="0"/>
          <a:chExt cx="0" cy="0"/>
        </a:xfrm>
      </p:grpSpPr>
      <p:sp>
        <p:nvSpPr>
          <p:cNvPr id="117" name="Google Shape;117;g2ed0797890b_0_1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The German Culture - BUSINESS V</a:t>
            </a:r>
            <a:r>
              <a:rPr lang="en-GB" sz="6500">
                <a:solidFill>
                  <a:srgbClr val="FF0000"/>
                </a:solidFill>
                <a:latin typeface="Bebas Neue"/>
                <a:ea typeface="Bebas Neue"/>
                <a:cs typeface="Bebas Neue"/>
                <a:sym typeface="Bebas Neue"/>
              </a:rPr>
              <a:t>A</a:t>
            </a:r>
            <a:r>
              <a:rPr lang="en-GB" sz="6500">
                <a:solidFill>
                  <a:schemeClr val="lt1"/>
                </a:solidFill>
                <a:latin typeface="Bebas Neue"/>
                <a:ea typeface="Bebas Neue"/>
                <a:cs typeface="Bebas Neue"/>
                <a:sym typeface="Bebas Neue"/>
              </a:rPr>
              <a:t>LUES</a:t>
            </a:r>
            <a:endParaRPr sz="6500">
              <a:solidFill>
                <a:schemeClr val="lt1"/>
              </a:solidFill>
              <a:latin typeface="Bebas Neue"/>
              <a:ea typeface="Bebas Neue"/>
              <a:cs typeface="Bebas Neue"/>
              <a:sym typeface="Bebas Neue"/>
            </a:endParaRPr>
          </a:p>
        </p:txBody>
      </p:sp>
      <p:sp>
        <p:nvSpPr>
          <p:cNvPr id="118" name="Google Shape;118;g2ed0797890b_0_10"/>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p>
            <a:pPr marL="228600" lvl="0" indent="-2095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Business relations in Germany are very formal</a:t>
            </a:r>
            <a:endParaRPr sz="2500">
              <a:solidFill>
                <a:schemeClr val="lt1"/>
              </a:solidFill>
              <a:latin typeface="Nunito"/>
              <a:ea typeface="Nunito"/>
              <a:cs typeface="Nunito"/>
              <a:sym typeface="Nunito"/>
            </a:endParaRPr>
          </a:p>
          <a:p>
            <a:pPr marL="228600" lvl="0" indent="-2095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They reflect Germany’s culture of order &amp; privacy (Santander, 2024)</a:t>
            </a:r>
            <a:endParaRPr sz="2500">
              <a:solidFill>
                <a:schemeClr val="lt1"/>
              </a:solidFill>
              <a:latin typeface="Nunito"/>
              <a:ea typeface="Nunito"/>
              <a:cs typeface="Nunito"/>
              <a:sym typeface="Nunito"/>
            </a:endParaRPr>
          </a:p>
          <a:p>
            <a:pPr marL="228600" lvl="0" indent="-2095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Germans have high respect for authority, which is why employees in an organisation rarely contradict or criticise leadership publicly (Santander, 2024)</a:t>
            </a:r>
            <a:endParaRPr sz="2500">
              <a:solidFill>
                <a:schemeClr val="lt1"/>
              </a:solidFill>
              <a:latin typeface="Nunito"/>
              <a:ea typeface="Nunito"/>
              <a:cs typeface="Nunito"/>
              <a:sym typeface="Nunito"/>
            </a:endParaRPr>
          </a:p>
          <a:p>
            <a:pPr marL="228600" lvl="0" indent="-2095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Gifts are considered inappropriate, and dress codes are formal (Brelowski, 2023)</a:t>
            </a:r>
            <a:endParaRPr sz="2500">
              <a:solidFill>
                <a:schemeClr val="lt1"/>
              </a:solidFill>
              <a:latin typeface="Nunito"/>
              <a:ea typeface="Nunito"/>
              <a:cs typeface="Nunito"/>
              <a:sym typeface="Nunito"/>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122"/>
        <p:cNvGrpSpPr/>
        <p:nvPr/>
      </p:nvGrpSpPr>
      <p:grpSpPr>
        <a:xfrm>
          <a:off x="0" y="0"/>
          <a:ext cx="0" cy="0"/>
          <a:chOff x="0" y="0"/>
          <a:chExt cx="0" cy="0"/>
        </a:xfrm>
      </p:grpSpPr>
      <p:sp>
        <p:nvSpPr>
          <p:cNvPr id="123" name="Google Shape;123;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Cultural sensi</a:t>
            </a:r>
            <a:r>
              <a:rPr lang="en-GB" sz="6500">
                <a:solidFill>
                  <a:srgbClr val="FF0000"/>
                </a:solidFill>
                <a:latin typeface="Bebas Neue"/>
                <a:ea typeface="Bebas Neue"/>
                <a:cs typeface="Bebas Neue"/>
                <a:sym typeface="Bebas Neue"/>
              </a:rPr>
              <a:t>t</a:t>
            </a:r>
            <a:r>
              <a:rPr lang="en-GB" sz="6500">
                <a:solidFill>
                  <a:schemeClr val="lt1"/>
                </a:solidFill>
                <a:latin typeface="Bebas Neue"/>
                <a:ea typeface="Bebas Neue"/>
                <a:cs typeface="Bebas Neue"/>
                <a:sym typeface="Bebas Neue"/>
              </a:rPr>
              <a:t>ivity in Germany/ The differences from the UK</a:t>
            </a:r>
            <a:endParaRPr sz="6500">
              <a:solidFill>
                <a:schemeClr val="lt1"/>
              </a:solidFill>
              <a:latin typeface="Bebas Neue"/>
              <a:ea typeface="Bebas Neue"/>
              <a:cs typeface="Bebas Neue"/>
              <a:sym typeface="Bebas Neue"/>
            </a:endParaRPr>
          </a:p>
        </p:txBody>
      </p:sp>
      <p:sp>
        <p:nvSpPr>
          <p:cNvPr id="124" name="Google Shape;124;p5"/>
          <p:cNvSpPr txBox="1">
            <a:spLocks noGrp="1"/>
          </p:cNvSpPr>
          <p:nvPr>
            <p:ph type="body" idx="1"/>
          </p:nvPr>
        </p:nvSpPr>
        <p:spPr>
          <a:xfrm>
            <a:off x="622200" y="2085150"/>
            <a:ext cx="8395800" cy="4351200"/>
          </a:xfrm>
          <a:prstGeom prst="rect">
            <a:avLst/>
          </a:prstGeom>
          <a:noFill/>
          <a:ln>
            <a:noFill/>
          </a:ln>
        </p:spPr>
        <p:txBody>
          <a:bodyPr spcFirstLastPara="1" wrap="square" lIns="91425" tIns="45700" rIns="91425" bIns="45700" anchor="t" anchorCtr="0">
            <a:normAutofit fontScale="92500" lnSpcReduction="20000"/>
          </a:bodyPr>
          <a:lstStyle/>
          <a:p>
            <a:pPr marL="457200" lvl="0" indent="-375443" algn="l" rtl="0">
              <a:lnSpc>
                <a:spcPct val="150000"/>
              </a:lnSpc>
              <a:spcBef>
                <a:spcPts val="0"/>
              </a:spcBef>
              <a:spcAft>
                <a:spcPts val="0"/>
              </a:spcAft>
              <a:buClr>
                <a:schemeClr val="lt1"/>
              </a:buClr>
              <a:buSzPct val="100000"/>
              <a:buFont typeface="Nunito"/>
              <a:buChar char="•"/>
            </a:pPr>
            <a:r>
              <a:rPr lang="en-GB" sz="2500">
                <a:solidFill>
                  <a:schemeClr val="lt1"/>
                </a:solidFill>
                <a:latin typeface="Nunito"/>
                <a:ea typeface="Nunito"/>
                <a:cs typeface="Nunito"/>
                <a:sym typeface="Nunito"/>
              </a:rPr>
              <a:t>Cultural sensitivity can be defined as “the effort an individual makes to see beyond the tip of the iceberg and try to understand the aspects of culture that are hidden” (Lutz, 2017)</a:t>
            </a:r>
            <a:endParaRPr sz="2500">
              <a:solidFill>
                <a:schemeClr val="lt1"/>
              </a:solidFill>
              <a:latin typeface="Nunito"/>
              <a:ea typeface="Nunito"/>
              <a:cs typeface="Nunito"/>
              <a:sym typeface="Nunito"/>
            </a:endParaRPr>
          </a:p>
          <a:p>
            <a:pPr marL="457200" lvl="0" indent="-375443" algn="l" rtl="0">
              <a:lnSpc>
                <a:spcPct val="150000"/>
              </a:lnSpc>
              <a:spcBef>
                <a:spcPts val="0"/>
              </a:spcBef>
              <a:spcAft>
                <a:spcPts val="0"/>
              </a:spcAft>
              <a:buClr>
                <a:schemeClr val="lt1"/>
              </a:buClr>
              <a:buSzPct val="100000"/>
              <a:buFont typeface="Nunito"/>
              <a:buChar char="•"/>
            </a:pPr>
            <a:r>
              <a:rPr lang="en-GB" sz="2500">
                <a:solidFill>
                  <a:schemeClr val="lt1"/>
                </a:solidFill>
                <a:latin typeface="Nunito"/>
                <a:ea typeface="Nunito"/>
                <a:cs typeface="Nunito"/>
                <a:sym typeface="Nunito"/>
              </a:rPr>
              <a:t>Both countries are considered Low-Context Culture countries (Nyarondia, 2017)</a:t>
            </a:r>
            <a:endParaRPr sz="2500">
              <a:solidFill>
                <a:schemeClr val="lt1"/>
              </a:solidFill>
              <a:latin typeface="Nunito"/>
              <a:ea typeface="Nunito"/>
              <a:cs typeface="Nunito"/>
              <a:sym typeface="Nunito"/>
            </a:endParaRPr>
          </a:p>
          <a:p>
            <a:pPr marL="457200" lvl="0" indent="-375443" algn="l" rtl="0">
              <a:lnSpc>
                <a:spcPct val="150000"/>
              </a:lnSpc>
              <a:spcBef>
                <a:spcPts val="0"/>
              </a:spcBef>
              <a:spcAft>
                <a:spcPts val="0"/>
              </a:spcAft>
              <a:buClr>
                <a:schemeClr val="lt1"/>
              </a:buClr>
              <a:buSzPct val="100000"/>
              <a:buFont typeface="Nunito"/>
              <a:buChar char="•"/>
            </a:pPr>
            <a:r>
              <a:rPr lang="en-GB" sz="2500">
                <a:solidFill>
                  <a:schemeClr val="lt1"/>
                </a:solidFill>
                <a:latin typeface="Nunito"/>
                <a:ea typeface="Nunito"/>
                <a:cs typeface="Nunito"/>
                <a:sym typeface="Nunito"/>
              </a:rPr>
              <a:t>Germans communicate directly whereas the UK expects politeness and euphemism</a:t>
            </a:r>
            <a:endParaRPr sz="2500">
              <a:solidFill>
                <a:schemeClr val="lt1"/>
              </a:solidFill>
              <a:latin typeface="Nunito"/>
              <a:ea typeface="Nunito"/>
              <a:cs typeface="Nunito"/>
              <a:sym typeface="Nunito"/>
            </a:endParaRPr>
          </a:p>
          <a:p>
            <a:pPr marL="457200" lvl="0" indent="-375443" algn="l" rtl="0">
              <a:lnSpc>
                <a:spcPct val="150000"/>
              </a:lnSpc>
              <a:spcBef>
                <a:spcPts val="0"/>
              </a:spcBef>
              <a:spcAft>
                <a:spcPts val="0"/>
              </a:spcAft>
              <a:buClr>
                <a:schemeClr val="lt1"/>
              </a:buClr>
              <a:buSzPct val="100000"/>
              <a:buFont typeface="Nunito"/>
              <a:buChar char="•"/>
            </a:pPr>
            <a:r>
              <a:rPr lang="en-GB" sz="2500">
                <a:solidFill>
                  <a:schemeClr val="lt1"/>
                </a:solidFill>
                <a:latin typeface="Nunito"/>
                <a:ea typeface="Nunito"/>
                <a:cs typeface="Nunito"/>
                <a:sym typeface="Nunito"/>
              </a:rPr>
              <a:t>UK prizes flexibility and adaptability (Culturewise, 2015)</a:t>
            </a:r>
            <a:endParaRPr sz="2500">
              <a:solidFill>
                <a:schemeClr val="lt1"/>
              </a:solidFill>
              <a:latin typeface="Nunito"/>
              <a:ea typeface="Nunito"/>
              <a:cs typeface="Nunito"/>
              <a:sym typeface="Nunito"/>
            </a:endParaRPr>
          </a:p>
        </p:txBody>
      </p:sp>
      <p:pic>
        <p:nvPicPr>
          <p:cNvPr id="125" name="Google Shape;125;p5"/>
          <p:cNvPicPr preferRelativeResize="0"/>
          <p:nvPr/>
        </p:nvPicPr>
        <p:blipFill>
          <a:blip r:embed="rId3">
            <a:alphaModFix/>
          </a:blip>
          <a:stretch>
            <a:fillRect/>
          </a:stretch>
        </p:blipFill>
        <p:spPr>
          <a:xfrm>
            <a:off x="9198000" y="2085149"/>
            <a:ext cx="2553599" cy="383039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129"/>
        <p:cNvGrpSpPr/>
        <p:nvPr/>
      </p:nvGrpSpPr>
      <p:grpSpPr>
        <a:xfrm>
          <a:off x="0" y="0"/>
          <a:ext cx="0" cy="0"/>
          <a:chOff x="0" y="0"/>
          <a:chExt cx="0" cy="0"/>
        </a:xfrm>
      </p:grpSpPr>
      <p:sp>
        <p:nvSpPr>
          <p:cNvPr id="130" name="Google Shape;130;g2ed0797890b_0_30"/>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Hofstede cultural Dimensions: UK </a:t>
            </a:r>
            <a:r>
              <a:rPr lang="en-GB" sz="6500">
                <a:solidFill>
                  <a:srgbClr val="FF0000"/>
                </a:solidFill>
                <a:latin typeface="Bebas Neue"/>
                <a:ea typeface="Bebas Neue"/>
                <a:cs typeface="Bebas Neue"/>
                <a:sym typeface="Bebas Neue"/>
              </a:rPr>
              <a:t>V</a:t>
            </a:r>
            <a:r>
              <a:rPr lang="en-GB" sz="6500">
                <a:solidFill>
                  <a:schemeClr val="lt1"/>
                </a:solidFill>
                <a:latin typeface="Bebas Neue"/>
                <a:ea typeface="Bebas Neue"/>
                <a:cs typeface="Bebas Neue"/>
                <a:sym typeface="Bebas Neue"/>
              </a:rPr>
              <a:t>S. Germany</a:t>
            </a:r>
            <a:endParaRPr sz="6500">
              <a:solidFill>
                <a:schemeClr val="lt1"/>
              </a:solidFill>
              <a:latin typeface="Bebas Neue"/>
              <a:ea typeface="Bebas Neue"/>
              <a:cs typeface="Bebas Neue"/>
              <a:sym typeface="Bebas Neue"/>
            </a:endParaRPr>
          </a:p>
        </p:txBody>
      </p:sp>
      <p:pic>
        <p:nvPicPr>
          <p:cNvPr id="131" name="Google Shape;131;g2ed0797890b_0_30"/>
          <p:cNvPicPr preferRelativeResize="0"/>
          <p:nvPr/>
        </p:nvPicPr>
        <p:blipFill>
          <a:blip r:embed="rId3">
            <a:alphaModFix/>
          </a:blip>
          <a:stretch>
            <a:fillRect/>
          </a:stretch>
        </p:blipFill>
        <p:spPr>
          <a:xfrm>
            <a:off x="833438" y="1984050"/>
            <a:ext cx="10525125" cy="4305300"/>
          </a:xfrm>
          <a:prstGeom prst="rect">
            <a:avLst/>
          </a:prstGeom>
          <a:noFill/>
          <a:ln>
            <a:noFill/>
          </a:ln>
        </p:spPr>
      </p:pic>
      <p:sp>
        <p:nvSpPr>
          <p:cNvPr id="132" name="Google Shape;132;g2ed0797890b_0_30"/>
          <p:cNvSpPr txBox="1"/>
          <p:nvPr/>
        </p:nvSpPr>
        <p:spPr>
          <a:xfrm>
            <a:off x="7646675" y="6379200"/>
            <a:ext cx="3711900" cy="281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GB" sz="1500">
                <a:solidFill>
                  <a:schemeClr val="lt1"/>
                </a:solidFill>
                <a:latin typeface="Nunito"/>
                <a:ea typeface="Nunito"/>
                <a:cs typeface="Nunito"/>
                <a:sym typeface="Nunito"/>
              </a:rPr>
              <a:t>(Hofstede Insights, 2024)</a:t>
            </a:r>
            <a:endParaRPr sz="1500">
              <a:solidFill>
                <a:schemeClr val="lt1"/>
              </a:solidFill>
              <a:latin typeface="Nunito"/>
              <a:ea typeface="Nunito"/>
              <a:cs typeface="Nunito"/>
              <a:sym typeface="Nunito"/>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136"/>
        <p:cNvGrpSpPr/>
        <p:nvPr/>
      </p:nvGrpSpPr>
      <p:grpSpPr>
        <a:xfrm>
          <a:off x="0" y="0"/>
          <a:ext cx="0" cy="0"/>
          <a:chOff x="0" y="0"/>
          <a:chExt cx="0" cy="0"/>
        </a:xfrm>
      </p:grpSpPr>
      <p:sp>
        <p:nvSpPr>
          <p:cNvPr id="137" name="Google Shape;137;g2ed0797890b_0_44"/>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Hofstede cu</a:t>
            </a:r>
            <a:r>
              <a:rPr lang="en-GB" sz="6500">
                <a:solidFill>
                  <a:srgbClr val="FF0000"/>
                </a:solidFill>
                <a:latin typeface="Bebas Neue"/>
                <a:ea typeface="Bebas Neue"/>
                <a:cs typeface="Bebas Neue"/>
                <a:sym typeface="Bebas Neue"/>
              </a:rPr>
              <a:t>l</a:t>
            </a:r>
            <a:r>
              <a:rPr lang="en-GB" sz="6500">
                <a:solidFill>
                  <a:schemeClr val="lt1"/>
                </a:solidFill>
                <a:latin typeface="Bebas Neue"/>
                <a:ea typeface="Bebas Neue"/>
                <a:cs typeface="Bebas Neue"/>
                <a:sym typeface="Bebas Neue"/>
              </a:rPr>
              <a:t>tural Dimensions: UK VS. Germany - Part 2</a:t>
            </a:r>
            <a:endParaRPr sz="6500">
              <a:solidFill>
                <a:schemeClr val="lt1"/>
              </a:solidFill>
              <a:latin typeface="Bebas Neue"/>
              <a:ea typeface="Bebas Neue"/>
              <a:cs typeface="Bebas Neue"/>
              <a:sym typeface="Bebas Neue"/>
            </a:endParaRPr>
          </a:p>
        </p:txBody>
      </p:sp>
      <p:pic>
        <p:nvPicPr>
          <p:cNvPr id="138" name="Google Shape;138;g2ed0797890b_0_44"/>
          <p:cNvPicPr preferRelativeResize="0"/>
          <p:nvPr/>
        </p:nvPicPr>
        <p:blipFill>
          <a:blip r:embed="rId3">
            <a:alphaModFix/>
          </a:blip>
          <a:stretch>
            <a:fillRect/>
          </a:stretch>
        </p:blipFill>
        <p:spPr>
          <a:xfrm>
            <a:off x="833438" y="1984050"/>
            <a:ext cx="10525125" cy="4305300"/>
          </a:xfrm>
          <a:prstGeom prst="rect">
            <a:avLst/>
          </a:prstGeom>
          <a:noFill/>
          <a:ln>
            <a:noFill/>
          </a:ln>
        </p:spPr>
      </p:pic>
      <p:sp>
        <p:nvSpPr>
          <p:cNvPr id="139" name="Google Shape;139;g2ed0797890b_0_44"/>
          <p:cNvSpPr txBox="1"/>
          <p:nvPr/>
        </p:nvSpPr>
        <p:spPr>
          <a:xfrm>
            <a:off x="7646675" y="6379200"/>
            <a:ext cx="3711900" cy="281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GB" sz="1500">
                <a:solidFill>
                  <a:schemeClr val="lt1"/>
                </a:solidFill>
                <a:latin typeface="Nunito"/>
                <a:ea typeface="Nunito"/>
                <a:cs typeface="Nunito"/>
                <a:sym typeface="Nunito"/>
              </a:rPr>
              <a:t>(Hofstede Insights, 2024)</a:t>
            </a:r>
            <a:endParaRPr sz="1500">
              <a:solidFill>
                <a:schemeClr val="lt1"/>
              </a:solidFill>
              <a:latin typeface="Nunito"/>
              <a:ea typeface="Nunito"/>
              <a:cs typeface="Nunito"/>
              <a:sym typeface="Nunito"/>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143"/>
        <p:cNvGrpSpPr/>
        <p:nvPr/>
      </p:nvGrpSpPr>
      <p:grpSpPr>
        <a:xfrm>
          <a:off x="0" y="0"/>
          <a:ext cx="0" cy="0"/>
          <a:chOff x="0" y="0"/>
          <a:chExt cx="0" cy="0"/>
        </a:xfrm>
      </p:grpSpPr>
      <p:sp>
        <p:nvSpPr>
          <p:cNvPr id="144" name="Google Shape;144;p7"/>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Reco</a:t>
            </a:r>
            <a:r>
              <a:rPr lang="en-GB" sz="6500">
                <a:solidFill>
                  <a:srgbClr val="FF0000"/>
                </a:solidFill>
                <a:latin typeface="Bebas Neue"/>
                <a:ea typeface="Bebas Neue"/>
                <a:cs typeface="Bebas Neue"/>
                <a:sym typeface="Bebas Neue"/>
              </a:rPr>
              <a:t>m</a:t>
            </a:r>
            <a:r>
              <a:rPr lang="en-GB" sz="6500">
                <a:solidFill>
                  <a:schemeClr val="lt1"/>
                </a:solidFill>
                <a:latin typeface="Bebas Neue"/>
                <a:ea typeface="Bebas Neue"/>
                <a:cs typeface="Bebas Neue"/>
                <a:sym typeface="Bebas Neue"/>
              </a:rPr>
              <a:t>mendations</a:t>
            </a:r>
            <a:endParaRPr sz="6500">
              <a:solidFill>
                <a:schemeClr val="lt1"/>
              </a:solidFill>
              <a:latin typeface="Bebas Neue"/>
              <a:ea typeface="Bebas Neue"/>
              <a:cs typeface="Bebas Neue"/>
              <a:sym typeface="Bebas Neue"/>
            </a:endParaRPr>
          </a:p>
        </p:txBody>
      </p:sp>
      <p:sp>
        <p:nvSpPr>
          <p:cNvPr id="145" name="Google Shape;145;p7"/>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lnSpcReduction="10000"/>
          </a:bodyPr>
          <a:lstStyle/>
          <a:p>
            <a:pPr marL="457200" lvl="0" indent="-3873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Establish a corporate culture around punctuality and efficiency &amp; transfer these qualities to existing locations to ensure compatibility between different offices (Deresky, 2017)</a:t>
            </a:r>
            <a:endParaRPr sz="2500">
              <a:solidFill>
                <a:schemeClr val="lt1"/>
              </a:solidFill>
              <a:latin typeface="Nunito"/>
              <a:ea typeface="Nunito"/>
              <a:cs typeface="Nunito"/>
              <a:sym typeface="Nunito"/>
            </a:endParaRPr>
          </a:p>
          <a:p>
            <a:pPr marL="457200" lvl="0" indent="-387350" algn="l" rtl="0">
              <a:lnSpc>
                <a:spcPct val="150000"/>
              </a:lnSpc>
              <a:spcBef>
                <a:spcPts val="0"/>
              </a:spcBef>
              <a:spcAft>
                <a:spcPts val="0"/>
              </a:spcAft>
              <a:buClr>
                <a:srgbClr val="FF0000"/>
              </a:buClr>
              <a:buSzPts val="2500"/>
              <a:buFont typeface="Nunito"/>
              <a:buChar char="•"/>
            </a:pPr>
            <a:r>
              <a:rPr lang="en-GB" sz="2500">
                <a:solidFill>
                  <a:srgbClr val="FF0000"/>
                </a:solidFill>
                <a:latin typeface="Nunito"/>
                <a:ea typeface="Nunito"/>
                <a:cs typeface="Nunito"/>
                <a:sym typeface="Nunito"/>
              </a:rPr>
              <a:t>Employee Incentive Programme</a:t>
            </a:r>
            <a:endParaRPr sz="2500">
              <a:solidFill>
                <a:srgbClr val="FF0000"/>
              </a:solidFill>
              <a:latin typeface="Nunito"/>
              <a:ea typeface="Nunito"/>
              <a:cs typeface="Nunito"/>
              <a:sym typeface="Nunito"/>
            </a:endParaRPr>
          </a:p>
          <a:p>
            <a:pPr marL="457200" lvl="0" indent="-387350" algn="l" rtl="0">
              <a:lnSpc>
                <a:spcPct val="150000"/>
              </a:lnSpc>
              <a:spcBef>
                <a:spcPts val="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Integrate continuous planning to the expansion and avoid being a ‘reactive’ company (Deresky, 2017) in order to capitalise on opportunities and make use of Germany's high Uncertainty Avoidance Score</a:t>
            </a:r>
            <a:endParaRPr sz="2500">
              <a:solidFill>
                <a:schemeClr val="lt1"/>
              </a:solidFill>
              <a:latin typeface="Nunito"/>
              <a:ea typeface="Nunito"/>
              <a:cs typeface="Nunito"/>
              <a:sym typeface="Nunito"/>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149"/>
        <p:cNvGrpSpPr/>
        <p:nvPr/>
      </p:nvGrpSpPr>
      <p:grpSpPr>
        <a:xfrm>
          <a:off x="0" y="0"/>
          <a:ext cx="0" cy="0"/>
          <a:chOff x="0" y="0"/>
          <a:chExt cx="0" cy="0"/>
        </a:xfrm>
      </p:grpSpPr>
      <p:sp>
        <p:nvSpPr>
          <p:cNvPr id="150" name="Google Shape;150;g2ed0797890b_0_23"/>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Recommend</a:t>
            </a:r>
            <a:r>
              <a:rPr lang="en-GB" sz="6500">
                <a:solidFill>
                  <a:srgbClr val="FF0000"/>
                </a:solidFill>
                <a:latin typeface="Bebas Neue"/>
                <a:ea typeface="Bebas Neue"/>
                <a:cs typeface="Bebas Neue"/>
                <a:sym typeface="Bebas Neue"/>
              </a:rPr>
              <a:t>a</a:t>
            </a:r>
            <a:r>
              <a:rPr lang="en-GB" sz="6500">
                <a:solidFill>
                  <a:schemeClr val="lt1"/>
                </a:solidFill>
                <a:latin typeface="Bebas Neue"/>
                <a:ea typeface="Bebas Neue"/>
                <a:cs typeface="Bebas Neue"/>
                <a:sym typeface="Bebas Neue"/>
              </a:rPr>
              <a:t>tions - Part 2</a:t>
            </a:r>
            <a:endParaRPr sz="6500">
              <a:solidFill>
                <a:schemeClr val="lt1"/>
              </a:solidFill>
              <a:latin typeface="Bebas Neue"/>
              <a:ea typeface="Bebas Neue"/>
              <a:cs typeface="Bebas Neue"/>
              <a:sym typeface="Bebas Neue"/>
            </a:endParaRPr>
          </a:p>
        </p:txBody>
      </p:sp>
      <p:sp>
        <p:nvSpPr>
          <p:cNvPr id="151" name="Google Shape;151;g2ed0797890b_0_23"/>
          <p:cNvSpPr txBox="1">
            <a:spLocks noGrp="1"/>
          </p:cNvSpPr>
          <p:nvPr>
            <p:ph type="body" idx="1"/>
          </p:nvPr>
        </p:nvSpPr>
        <p:spPr>
          <a:xfrm>
            <a:off x="838200" y="1825625"/>
            <a:ext cx="6051000" cy="4351200"/>
          </a:xfrm>
          <a:prstGeom prst="rect">
            <a:avLst/>
          </a:prstGeom>
          <a:noFill/>
          <a:ln>
            <a:noFill/>
          </a:ln>
        </p:spPr>
        <p:txBody>
          <a:bodyPr spcFirstLastPara="1" wrap="square" lIns="91425" tIns="45700" rIns="91425" bIns="45700" anchor="t" anchorCtr="0">
            <a:normAutofit lnSpcReduction="10000"/>
          </a:bodyPr>
          <a:lstStyle/>
          <a:p>
            <a:pPr marL="457200" lvl="0" indent="-387350" algn="l" rtl="0">
              <a:lnSpc>
                <a:spcPct val="150000"/>
              </a:lnSpc>
              <a:spcBef>
                <a:spcPts val="100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Introduce and adhere to a strict no-emails-after-hours policy</a:t>
            </a:r>
            <a:endParaRPr sz="2500">
              <a:solidFill>
                <a:schemeClr val="lt1"/>
              </a:solidFill>
              <a:latin typeface="Nunito"/>
              <a:ea typeface="Nunito"/>
              <a:cs typeface="Nunito"/>
              <a:sym typeface="Nunito"/>
            </a:endParaRPr>
          </a:p>
          <a:p>
            <a:pPr marL="457200" lvl="0" indent="-387350" algn="l" rtl="0">
              <a:lnSpc>
                <a:spcPct val="150000"/>
              </a:lnSpc>
              <a:spcBef>
                <a:spcPts val="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This policy should be communicated clearly to management and employees</a:t>
            </a:r>
            <a:endParaRPr sz="2500">
              <a:solidFill>
                <a:schemeClr val="lt1"/>
              </a:solidFill>
              <a:latin typeface="Nunito"/>
              <a:ea typeface="Nunito"/>
              <a:cs typeface="Nunito"/>
              <a:sym typeface="Nunito"/>
            </a:endParaRPr>
          </a:p>
          <a:p>
            <a:pPr marL="457200" lvl="0" indent="-387350" algn="l" rtl="0">
              <a:lnSpc>
                <a:spcPct val="150000"/>
              </a:lnSpc>
              <a:spcBef>
                <a:spcPts val="0"/>
              </a:spcBef>
              <a:spcAft>
                <a:spcPts val="0"/>
              </a:spcAft>
              <a:buClr>
                <a:schemeClr val="lt1"/>
              </a:buClr>
              <a:buSzPts val="2500"/>
              <a:buFont typeface="Nunito"/>
              <a:buChar char="•"/>
            </a:pPr>
            <a:r>
              <a:rPr lang="en-GB" sz="2500">
                <a:solidFill>
                  <a:schemeClr val="lt1"/>
                </a:solidFill>
                <a:latin typeface="Nunito"/>
                <a:ea typeface="Nunito"/>
                <a:cs typeface="Nunito"/>
                <a:sym typeface="Nunito"/>
              </a:rPr>
              <a:t>A transparent and unbiased communication line will also be needed for disputes (Thomas, 2021)</a:t>
            </a:r>
            <a:endParaRPr sz="2500">
              <a:solidFill>
                <a:schemeClr val="lt1"/>
              </a:solidFill>
              <a:latin typeface="Nunito"/>
              <a:ea typeface="Nunito"/>
              <a:cs typeface="Nunito"/>
              <a:sym typeface="Nunito"/>
            </a:endParaRPr>
          </a:p>
        </p:txBody>
      </p:sp>
      <p:pic>
        <p:nvPicPr>
          <p:cNvPr id="152" name="Google Shape;152;g2ed0797890b_0_23"/>
          <p:cNvPicPr preferRelativeResize="0"/>
          <p:nvPr/>
        </p:nvPicPr>
        <p:blipFill>
          <a:blip r:embed="rId3">
            <a:alphaModFix/>
          </a:blip>
          <a:stretch>
            <a:fillRect/>
          </a:stretch>
        </p:blipFill>
        <p:spPr>
          <a:xfrm>
            <a:off x="8112225" y="1570037"/>
            <a:ext cx="3241583" cy="4862374"/>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1A1A1A"/>
        </a:solidFill>
        <a:effectLst/>
      </p:bgPr>
    </p:bg>
    <p:spTree>
      <p:nvGrpSpPr>
        <p:cNvPr id="1" name="Shape 156"/>
        <p:cNvGrpSpPr/>
        <p:nvPr/>
      </p:nvGrpSpPr>
      <p:grpSpPr>
        <a:xfrm>
          <a:off x="0" y="0"/>
          <a:ext cx="0" cy="0"/>
          <a:chOff x="0" y="0"/>
          <a:chExt cx="0" cy="0"/>
        </a:xfrm>
      </p:grpSpPr>
      <p:sp>
        <p:nvSpPr>
          <p:cNvPr id="157" name="Google Shape;157;p8"/>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dk1"/>
              </a:buClr>
              <a:buSzPts val="4400"/>
              <a:buFont typeface="Calibri"/>
              <a:buNone/>
            </a:pPr>
            <a:r>
              <a:rPr lang="en-GB" sz="6500">
                <a:solidFill>
                  <a:schemeClr val="lt1"/>
                </a:solidFill>
                <a:latin typeface="Bebas Neue"/>
                <a:ea typeface="Bebas Neue"/>
                <a:cs typeface="Bebas Neue"/>
                <a:sym typeface="Bebas Neue"/>
              </a:rPr>
              <a:t>Conclusion </a:t>
            </a:r>
            <a:endParaRPr sz="6500">
              <a:solidFill>
                <a:schemeClr val="lt1"/>
              </a:solidFill>
              <a:latin typeface="Bebas Neue"/>
              <a:ea typeface="Bebas Neue"/>
              <a:cs typeface="Bebas Neue"/>
              <a:sym typeface="Bebas Neue"/>
            </a:endParaRPr>
          </a:p>
        </p:txBody>
      </p:sp>
      <p:sp>
        <p:nvSpPr>
          <p:cNvPr id="158" name="Google Shape;158;p8"/>
          <p:cNvSpPr txBox="1">
            <a:spLocks noGrp="1"/>
          </p:cNvSpPr>
          <p:nvPr>
            <p:ph type="body" idx="1"/>
          </p:nvPr>
        </p:nvSpPr>
        <p:spPr>
          <a:xfrm>
            <a:off x="838200" y="1825625"/>
            <a:ext cx="10515600" cy="3682500"/>
          </a:xfrm>
          <a:prstGeom prst="rect">
            <a:avLst/>
          </a:prstGeom>
          <a:noFill/>
          <a:ln>
            <a:noFill/>
          </a:ln>
        </p:spPr>
        <p:txBody>
          <a:bodyPr spcFirstLastPara="1" wrap="square" lIns="91425" tIns="45700" rIns="91425" bIns="45700" anchor="t" anchorCtr="0">
            <a:normAutofit fontScale="85000" lnSpcReduction="10000"/>
          </a:bodyPr>
          <a:lstStyle/>
          <a:p>
            <a:pPr marL="0" lvl="0" indent="0" algn="ctr" rtl="0">
              <a:lnSpc>
                <a:spcPct val="150000"/>
              </a:lnSpc>
              <a:spcBef>
                <a:spcPts val="0"/>
              </a:spcBef>
              <a:spcAft>
                <a:spcPts val="0"/>
              </a:spcAft>
              <a:buClr>
                <a:schemeClr val="dk1"/>
              </a:buClr>
              <a:buSzPct val="44000"/>
              <a:buFont typeface="Arial"/>
              <a:buNone/>
            </a:pPr>
            <a:r>
              <a:rPr lang="en-GB" sz="2500">
                <a:solidFill>
                  <a:schemeClr val="lt1"/>
                </a:solidFill>
                <a:latin typeface="Nunito"/>
                <a:ea typeface="Nunito"/>
                <a:cs typeface="Nunito"/>
                <a:sym typeface="Nunito"/>
              </a:rPr>
              <a:t>In conclusion, G</a:t>
            </a:r>
            <a:r>
              <a:rPr lang="en-GB" sz="2500">
                <a:solidFill>
                  <a:srgbClr val="FF0000"/>
                </a:solidFill>
                <a:latin typeface="Nunito"/>
                <a:ea typeface="Nunito"/>
                <a:cs typeface="Nunito"/>
                <a:sym typeface="Nunito"/>
              </a:rPr>
              <a:t>4</a:t>
            </a:r>
            <a:r>
              <a:rPr lang="en-GB" sz="2500">
                <a:solidFill>
                  <a:schemeClr val="lt1"/>
                </a:solidFill>
                <a:latin typeface="Nunito"/>
                <a:ea typeface="Nunito"/>
                <a:cs typeface="Nunito"/>
                <a:sym typeface="Nunito"/>
              </a:rPr>
              <a:t>S’s expansion into Germany should be relatively easy as, the two countries have similar Cultural Dimensions, with only some differences. However, when doing so, G</a:t>
            </a:r>
            <a:r>
              <a:rPr lang="en-GB" sz="2500">
                <a:solidFill>
                  <a:srgbClr val="FF0000"/>
                </a:solidFill>
                <a:latin typeface="Nunito"/>
                <a:ea typeface="Nunito"/>
                <a:cs typeface="Nunito"/>
                <a:sym typeface="Nunito"/>
              </a:rPr>
              <a:t>4</a:t>
            </a:r>
            <a:r>
              <a:rPr lang="en-GB" sz="2500">
                <a:solidFill>
                  <a:schemeClr val="lt1"/>
                </a:solidFill>
                <a:latin typeface="Nunito"/>
                <a:ea typeface="Nunito"/>
                <a:cs typeface="Nunito"/>
                <a:sym typeface="Nunito"/>
              </a:rPr>
              <a:t>S should look into creating a more structured and planned environment for their German offices, to fit into their business and cultural sensitivity. At the same time, it should take into account the diversity of Germany’s culture, paying special attention to the fact that the younger population is more culturally diverse and therefore different to that of the older population, working in tandem with this knowledge to create the perfect organisational culture.</a:t>
            </a:r>
            <a:endParaRPr sz="2500">
              <a:solidFill>
                <a:schemeClr val="lt1"/>
              </a:solidFill>
              <a:latin typeface="Nunito"/>
              <a:ea typeface="Nunito"/>
              <a:cs typeface="Nunito"/>
              <a:sym typeface="Nunito"/>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9"/>
          <p:cNvSpPr txBox="1">
            <a:spLocks noGrp="1"/>
          </p:cNvSpPr>
          <p:nvPr>
            <p:ph type="title"/>
          </p:nvPr>
        </p:nvSpPr>
        <p:spPr>
          <a:xfrm>
            <a:off x="838200" y="149125"/>
            <a:ext cx="10515600" cy="566400"/>
          </a:xfrm>
          <a:prstGeom prst="rect">
            <a:avLst/>
          </a:prstGeom>
          <a:noFill/>
          <a:ln>
            <a:noFill/>
          </a:ln>
        </p:spPr>
        <p:txBody>
          <a:bodyPr spcFirstLastPara="1" wrap="square" lIns="91425" tIns="45700" rIns="91425" bIns="45700" anchor="t" anchorCtr="0">
            <a:normAutofit fontScale="90000"/>
          </a:bodyPr>
          <a:lstStyle/>
          <a:p>
            <a:pPr marL="0" lvl="0" indent="0" algn="ctr" rtl="0">
              <a:lnSpc>
                <a:spcPct val="90000"/>
              </a:lnSpc>
              <a:spcBef>
                <a:spcPts val="0"/>
              </a:spcBef>
              <a:spcAft>
                <a:spcPts val="0"/>
              </a:spcAft>
              <a:buClr>
                <a:schemeClr val="dk1"/>
              </a:buClr>
              <a:buSzPct val="125714"/>
              <a:buFont typeface="Calibri"/>
              <a:buNone/>
            </a:pPr>
            <a:r>
              <a:rPr lang="en-GB" sz="3500">
                <a:latin typeface="Bebas Neue"/>
                <a:ea typeface="Bebas Neue"/>
                <a:cs typeface="Bebas Neue"/>
                <a:sym typeface="Bebas Neue"/>
              </a:rPr>
              <a:t>References </a:t>
            </a:r>
            <a:endParaRPr sz="3500">
              <a:latin typeface="Bebas Neue"/>
              <a:ea typeface="Bebas Neue"/>
              <a:cs typeface="Bebas Neue"/>
              <a:sym typeface="Bebas Neue"/>
            </a:endParaRPr>
          </a:p>
        </p:txBody>
      </p:sp>
      <p:sp>
        <p:nvSpPr>
          <p:cNvPr id="164" name="Google Shape;164;p9"/>
          <p:cNvSpPr txBox="1">
            <a:spLocks noGrp="1"/>
          </p:cNvSpPr>
          <p:nvPr>
            <p:ph type="body" idx="1"/>
          </p:nvPr>
        </p:nvSpPr>
        <p:spPr>
          <a:xfrm>
            <a:off x="67500" y="715525"/>
            <a:ext cx="12001500" cy="6061500"/>
          </a:xfrm>
          <a:prstGeom prst="rect">
            <a:avLst/>
          </a:prstGeom>
          <a:noFill/>
          <a:ln>
            <a:noFill/>
          </a:ln>
        </p:spPr>
        <p:txBody>
          <a:bodyPr spcFirstLastPara="1" wrap="square" lIns="91425" tIns="45700" rIns="91425" bIns="45700" anchor="t" anchorCtr="0">
            <a:normAutofit fontScale="85000"/>
          </a:bodyPr>
          <a:lstStyle/>
          <a:p>
            <a:pPr marL="0" lvl="0" indent="0" algn="l" rtl="0">
              <a:lnSpc>
                <a:spcPct val="150000"/>
              </a:lnSpc>
              <a:spcBef>
                <a:spcPts val="0"/>
              </a:spcBef>
              <a:spcAft>
                <a:spcPts val="0"/>
              </a:spcAft>
              <a:buClr>
                <a:schemeClr val="dk1"/>
              </a:buClr>
              <a:buSzPct val="100000"/>
              <a:buFont typeface="Arial"/>
              <a:buNone/>
            </a:pPr>
            <a:r>
              <a:rPr lang="en-GB" sz="1100">
                <a:latin typeface="Arial"/>
                <a:ea typeface="Arial"/>
                <a:cs typeface="Arial"/>
                <a:sym typeface="Arial"/>
              </a:rPr>
              <a:t>Adamczyk, M. (2017). The Importance of Cultural Differences in International Business. </a:t>
            </a:r>
            <a:r>
              <a:rPr lang="en-GB" sz="1100" i="1">
                <a:latin typeface="Arial"/>
                <a:ea typeface="Arial"/>
                <a:cs typeface="Arial"/>
                <a:sym typeface="Arial"/>
              </a:rPr>
              <a:t>CENTRAL EUROPEAN REVIEW OF ECONOMICS AND MANAGEMENT</a:t>
            </a:r>
            <a:r>
              <a:rPr lang="en-GB" sz="1100">
                <a:latin typeface="Arial"/>
                <a:ea typeface="Arial"/>
                <a:cs typeface="Arial"/>
                <a:sym typeface="Arial"/>
              </a:rPr>
              <a:t>, 1(2).</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BRELOWSKI, C. (2023). </a:t>
            </a:r>
            <a:r>
              <a:rPr lang="en-GB" sz="1100" i="1">
                <a:latin typeface="Arial"/>
                <a:ea typeface="Arial"/>
                <a:cs typeface="Arial"/>
                <a:sym typeface="Arial"/>
              </a:rPr>
              <a:t>The Ultimate Guide to German Business Culture</a:t>
            </a:r>
            <a:r>
              <a:rPr lang="en-GB" sz="1100">
                <a:latin typeface="Arial"/>
                <a:ea typeface="Arial"/>
                <a:cs typeface="Arial"/>
                <a:sym typeface="Arial"/>
              </a:rPr>
              <a:t>. [online] Discover Germany. Available at: https://www.discovergermany.com/the-ultimate-guide-to-german-business-culture/ [Accessed 19 Jul. 2024].</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CIA (2024). </a:t>
            </a:r>
            <a:r>
              <a:rPr lang="en-GB" sz="1100" i="1">
                <a:latin typeface="Arial"/>
                <a:ea typeface="Arial"/>
                <a:cs typeface="Arial"/>
                <a:sym typeface="Arial"/>
              </a:rPr>
              <a:t>Country Summary - Germany</a:t>
            </a:r>
            <a:r>
              <a:rPr lang="en-GB" sz="1100">
                <a:latin typeface="Arial"/>
                <a:ea typeface="Arial"/>
                <a:cs typeface="Arial"/>
                <a:sym typeface="Arial"/>
              </a:rPr>
              <a:t>. [online] CIA.gov. Available at: https://www.cia.gov/the-world-factbook/countries/germany/summaries/ [Accessed 19 Jul. 2024].</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Culturewise (2015). </a:t>
            </a:r>
            <a:r>
              <a:rPr lang="en-GB" sz="1100" i="1">
                <a:latin typeface="Arial"/>
                <a:ea typeface="Arial"/>
                <a:cs typeface="Arial"/>
                <a:sym typeface="Arial"/>
              </a:rPr>
              <a:t>Background Briefing on UK Culture and Business-Culture</a:t>
            </a:r>
            <a:r>
              <a:rPr lang="en-GB" sz="1100">
                <a:latin typeface="Arial"/>
                <a:ea typeface="Arial"/>
                <a:cs typeface="Arial"/>
                <a:sym typeface="Arial"/>
              </a:rPr>
              <a:t>. UK: Culturewise.</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Deresky, H. (2017). International management. Harlow, Essex: Pearson.</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Emerson, Tisha &amp; Mckinney, Joseph. (2010). Importance of Religious Beliefs to Ethical Attitudes in Business. Journal of Religion &amp; Business Ethics. 1.</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Fintiba (2020). </a:t>
            </a:r>
            <a:r>
              <a:rPr lang="en-GB" sz="1100" i="1">
                <a:latin typeface="Arial"/>
                <a:ea typeface="Arial"/>
                <a:cs typeface="Arial"/>
                <a:sym typeface="Arial"/>
              </a:rPr>
              <a:t>Religion in Germany: an Evolving Landscape</a:t>
            </a:r>
            <a:r>
              <a:rPr lang="en-GB" sz="1100">
                <a:latin typeface="Arial"/>
                <a:ea typeface="Arial"/>
                <a:cs typeface="Arial"/>
                <a:sym typeface="Arial"/>
              </a:rPr>
              <a:t>. [online] Fintiba. Available at: https://fintiba.com/moving-to-germany/living/religion-in-germany/ [Accessed 19 Jul. 2024].</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G4S (2024a). </a:t>
            </a:r>
            <a:r>
              <a:rPr lang="en-GB" sz="1100" i="1">
                <a:latin typeface="Arial"/>
                <a:ea typeface="Arial"/>
                <a:cs typeface="Arial"/>
                <a:sym typeface="Arial"/>
              </a:rPr>
              <a:t>G4S - Who We Are</a:t>
            </a:r>
            <a:r>
              <a:rPr lang="en-GB" sz="1100">
                <a:latin typeface="Arial"/>
                <a:ea typeface="Arial"/>
                <a:cs typeface="Arial"/>
                <a:sym typeface="Arial"/>
              </a:rPr>
              <a:t>. [online] www.g4s.com. Available at: https://www.g4s.com/who-we-are [Accessed 19 Jul. 2024].</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G4S (2024b). </a:t>
            </a:r>
            <a:r>
              <a:rPr lang="en-GB" sz="1100" i="1">
                <a:latin typeface="Arial"/>
                <a:ea typeface="Arial"/>
                <a:cs typeface="Arial"/>
                <a:sym typeface="Arial"/>
              </a:rPr>
              <a:t>Where We Operate</a:t>
            </a:r>
            <a:r>
              <a:rPr lang="en-GB" sz="1100">
                <a:latin typeface="Arial"/>
                <a:ea typeface="Arial"/>
                <a:cs typeface="Arial"/>
                <a:sym typeface="Arial"/>
              </a:rPr>
              <a:t>. [online] www.g4s.com. Available at: https://www.g4s.com/who-we-are/where-we-operate [Accessed 19 Jul. 2024].</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Hofstede Insights (2024). </a:t>
            </a:r>
            <a:r>
              <a:rPr lang="en-GB" sz="1100" i="1">
                <a:latin typeface="Arial"/>
                <a:ea typeface="Arial"/>
                <a:cs typeface="Arial"/>
                <a:sym typeface="Arial"/>
              </a:rPr>
              <a:t>Country Comparison Tool</a:t>
            </a:r>
            <a:r>
              <a:rPr lang="en-GB" sz="1100">
                <a:latin typeface="Arial"/>
                <a:ea typeface="Arial"/>
                <a:cs typeface="Arial"/>
                <a:sym typeface="Arial"/>
              </a:rPr>
              <a:t>. [online] www.hofstede-insights.com. Available at: https://www.hofstede-insights.com/country-comparison-tool?countries=germany%2Cunited+kingdom [Accessed 19 Jul. 2024].</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Language Knowledge (2024). </a:t>
            </a:r>
            <a:r>
              <a:rPr lang="en-GB" sz="1100" i="1">
                <a:latin typeface="Arial"/>
                <a:ea typeface="Arial"/>
                <a:cs typeface="Arial"/>
                <a:sym typeface="Arial"/>
              </a:rPr>
              <a:t>Languages in Germany</a:t>
            </a:r>
            <a:r>
              <a:rPr lang="en-GB" sz="1100">
                <a:latin typeface="Arial"/>
                <a:ea typeface="Arial"/>
                <a:cs typeface="Arial"/>
                <a:sym typeface="Arial"/>
              </a:rPr>
              <a:t>. [online] Languageknowledge.eu. Available at: https://languageknowledge.eu/countries/germany [Accessed 19 Jul. 2024].</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Lutz, Sarah A., (2017) "Cultural Sensitivity: Importance, Competencies, and Public Relations Implications". Chancellor’s Honors Program Projects.</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Nyarondia, S. (2017). Role of Cultural Sensitivity in International Business Communication and a Case Study of Kenya. </a:t>
            </a:r>
            <a:r>
              <a:rPr lang="en-GB" sz="1100" i="1">
                <a:latin typeface="Arial"/>
                <a:ea typeface="Arial"/>
                <a:cs typeface="Arial"/>
                <a:sym typeface="Arial"/>
              </a:rPr>
              <a:t>International Journal of Novel Research in Marketing Management and Economics</a:t>
            </a:r>
            <a:r>
              <a:rPr lang="en-GB" sz="1100">
                <a:latin typeface="Arial"/>
                <a:ea typeface="Arial"/>
                <a:cs typeface="Arial"/>
                <a:sym typeface="Arial"/>
              </a:rPr>
              <a:t>, 4(2).</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Santander (2024). </a:t>
            </a:r>
            <a:r>
              <a:rPr lang="en-GB" sz="1100" i="1">
                <a:latin typeface="Arial"/>
                <a:ea typeface="Arial"/>
                <a:cs typeface="Arial"/>
                <a:sym typeface="Arial"/>
              </a:rPr>
              <a:t>Business practices in Germany</a:t>
            </a:r>
            <a:r>
              <a:rPr lang="en-GB" sz="1100">
                <a:latin typeface="Arial"/>
                <a:ea typeface="Arial"/>
                <a:cs typeface="Arial"/>
                <a:sym typeface="Arial"/>
              </a:rPr>
              <a:t>. [online] santandertrade.com. Available at: https://santandertrade.com/en/portal/establish-overseas/germany/business-practices [Accessed 19 Jul. 2024].</a:t>
            </a:r>
            <a:endParaRPr sz="1100">
              <a:latin typeface="Arial"/>
              <a:ea typeface="Arial"/>
              <a:cs typeface="Arial"/>
              <a:sym typeface="Arial"/>
            </a:endParaRPr>
          </a:p>
          <a:p>
            <a:pPr marL="0" lvl="0" indent="0" algn="l" rtl="0">
              <a:lnSpc>
                <a:spcPct val="150000"/>
              </a:lnSpc>
              <a:spcBef>
                <a:spcPts val="1100"/>
              </a:spcBef>
              <a:spcAft>
                <a:spcPts val="0"/>
              </a:spcAft>
              <a:buClr>
                <a:schemeClr val="dk1"/>
              </a:buClr>
              <a:buSzPct val="100000"/>
              <a:buFont typeface="Arial"/>
              <a:buNone/>
            </a:pPr>
            <a:r>
              <a:rPr lang="en-GB" sz="1100">
                <a:latin typeface="Arial"/>
                <a:ea typeface="Arial"/>
                <a:cs typeface="Arial"/>
                <a:sym typeface="Arial"/>
              </a:rPr>
              <a:t>T.M. Nguyen, T., Dinh Nguyen, T. and Barrett, N.J. (2003). The Impact of Cultural Sensitivity and Information Exchange on Relationship Quality. </a:t>
            </a:r>
            <a:r>
              <a:rPr lang="en-GB" sz="1100" i="1">
                <a:latin typeface="Arial"/>
                <a:ea typeface="Arial"/>
                <a:cs typeface="Arial"/>
                <a:sym typeface="Arial"/>
              </a:rPr>
              <a:t>Marketing Intelligence &amp; Planning</a:t>
            </a:r>
            <a:r>
              <a:rPr lang="en-GB" sz="1100">
                <a:latin typeface="Arial"/>
                <a:ea typeface="Arial"/>
                <a:cs typeface="Arial"/>
                <a:sym typeface="Arial"/>
              </a:rPr>
              <a:t>, 32(7), pp.754–768.</a:t>
            </a:r>
            <a:endParaRPr sz="1100">
              <a:latin typeface="Arial"/>
              <a:ea typeface="Arial"/>
              <a:cs typeface="Arial"/>
              <a:sym typeface="Arial"/>
            </a:endParaRPr>
          </a:p>
          <a:p>
            <a:pPr marL="0" lvl="0" indent="0" algn="l" rtl="0">
              <a:lnSpc>
                <a:spcPct val="150000"/>
              </a:lnSpc>
              <a:spcBef>
                <a:spcPts val="1100"/>
              </a:spcBef>
              <a:spcAft>
                <a:spcPts val="1100"/>
              </a:spcAft>
              <a:buNone/>
            </a:pPr>
            <a:r>
              <a:rPr lang="en-GB" sz="1100">
                <a:latin typeface="Arial"/>
                <a:ea typeface="Arial"/>
                <a:cs typeface="Arial"/>
                <a:sym typeface="Arial"/>
              </a:rPr>
              <a:t>Thomas, M. (2021). </a:t>
            </a:r>
            <a:r>
              <a:rPr lang="en-GB" sz="1100" i="1">
                <a:latin typeface="Arial"/>
                <a:ea typeface="Arial"/>
                <a:cs typeface="Arial"/>
                <a:sym typeface="Arial"/>
              </a:rPr>
              <a:t>After Hours Emails Are Worse than You Think</a:t>
            </a:r>
            <a:r>
              <a:rPr lang="en-GB" sz="1100">
                <a:latin typeface="Arial"/>
                <a:ea typeface="Arial"/>
                <a:cs typeface="Arial"/>
                <a:sym typeface="Arial"/>
              </a:rPr>
              <a:t>. [online] Forbes. Available at: https://www.forbes.com/sites/maurathomas/2021/07/26/after-hours-emails-are-worse-than-you-think/ [Accessed 19 Jul. 2024].</a:t>
            </a:r>
            <a:endParaRPr sz="1200">
              <a:latin typeface="Nunito"/>
              <a:ea typeface="Nunito"/>
              <a:cs typeface="Nunito"/>
              <a:sym typeface="Nunito"/>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2808</Words>
  <Application>Microsoft Office PowerPoint</Application>
  <PresentationFormat>Widescreen</PresentationFormat>
  <Paragraphs>74</Paragraphs>
  <Slides>13</Slides>
  <Notes>13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Nunito</vt:lpstr>
      <vt:lpstr>Calibri</vt:lpstr>
      <vt:lpstr>Arial</vt:lpstr>
      <vt:lpstr>Bebas Neue</vt:lpstr>
      <vt:lpstr>Office Theme</vt:lpstr>
      <vt:lpstr>G4S: Expanding into Germany</vt:lpstr>
      <vt:lpstr>Agenda</vt:lpstr>
      <vt:lpstr>The context </vt:lpstr>
      <vt:lpstr>The German Culture - eTHNIC MAKEUP</vt:lpstr>
      <vt:lpstr>The German Culture - RELIGION</vt:lpstr>
      <vt:lpstr>The German Culture - BUSINESS VALUES</vt:lpstr>
      <vt:lpstr>Cultural sensitivity in Germany/ The differences from the UK</vt:lpstr>
      <vt:lpstr>Hofstede cultural Dimensions: UK VS. Germany</vt:lpstr>
      <vt:lpstr>Hofstede cultural Dimensions: UK VS. Germany - Part 2</vt:lpstr>
      <vt:lpstr>Recommendations</vt:lpstr>
      <vt:lpstr>Recommendations - Part 2</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Husam Helmi</dc:creator>
  <cp:lastModifiedBy>Ivan Gunchev</cp:lastModifiedBy>
  <cp:revision>1</cp:revision>
  <dcterms:created xsi:type="dcterms:W3CDTF">2020-10-29T12:05:35Z</dcterms:created>
  <dcterms:modified xsi:type="dcterms:W3CDTF">2024-07-23T10:38:11Z</dcterms:modified>
</cp:coreProperties>
</file>