
<file path=[Content_Types].xml><?xml version="1.0" encoding="utf-8"?>
<Types xmlns="http://schemas.openxmlformats.org/package/2006/content-types">
  <Default Extension="gif" ContentType="image/gi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
  </p:notesMasterIdLst>
  <p:sldIdLst>
    <p:sldId id="256" r:id="rId2"/>
    <p:sldId id="257" r:id="rId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8274732-FC6E-4BBA-877D-B398933A88B2}" v="203" dt="2026-03-19T17:02:24.227"/>
    <p1510:client id="{86CB15BE-CF01-4BAB-9A63-EEB0C8E0C169}" v="562" dt="2026-03-21T13:13:33.385"/>
    <p1510:client id="{9912F697-555F-45E2-A065-B2B9D2CB309B}" v="529" dt="2026-03-19T18:19:40.134"/>
    <p1510:client id="{CF1D4EE0-9439-4831-A1F3-F8BFB2531981}" v="373" dt="2026-03-21T14:54:35.802"/>
    <p1510:client id="{E62F0E14-9C60-4E77-83C7-1F1A1B59AF88}" v="81" dt="2026-03-19T17:12:49.1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4" d="100"/>
          <a:sy n="74" d="100"/>
        </p:scale>
        <p:origin x="1146" y="29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 Id="rId9"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E84219B-C6C2-4187-A51E-99600D050045}" type="datetimeFigureOut">
              <a:rPr lang="en-GB" smtClean="0"/>
              <a:t>21/03/2026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581F26-76B1-4918-A953-363CA89961DE}" type="slidenum">
              <a:rPr lang="en-GB" smtClean="0"/>
              <a:t>‹#›</a:t>
            </a:fld>
            <a:endParaRPr lang="en-GB"/>
          </a:p>
        </p:txBody>
      </p:sp>
    </p:spTree>
    <p:extLst>
      <p:ext uri="{BB962C8B-B14F-4D97-AF65-F5344CB8AC3E}">
        <p14:creationId xmlns:p14="http://schemas.microsoft.com/office/powerpoint/2010/main" val="40482848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581F26-76B1-4918-A953-363CA89961DE}" type="slidenum">
              <a:rPr lang="en-GB" smtClean="0"/>
              <a:t>1</a:t>
            </a:fld>
            <a:endParaRPr lang="en-GB"/>
          </a:p>
        </p:txBody>
      </p:sp>
    </p:spTree>
    <p:extLst>
      <p:ext uri="{BB962C8B-B14F-4D97-AF65-F5344CB8AC3E}">
        <p14:creationId xmlns:p14="http://schemas.microsoft.com/office/powerpoint/2010/main" val="7722328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21/03/2026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21/03/2026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21/03/2026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21/03/2026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21/03/2026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gif"/><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seminariogargarella.blogspot.com/2013/01/marx-y-spencer-homenaje-schuster.html"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 y="3944"/>
            <a:ext cx="12191998" cy="6848985"/>
          </a:xfrm>
        </p:spPr>
        <p:style>
          <a:lnRef idx="2">
            <a:schemeClr val="accent5">
              <a:shade val="15000"/>
            </a:schemeClr>
          </a:lnRef>
          <a:fillRef idx="1">
            <a:schemeClr val="accent5"/>
          </a:fillRef>
          <a:effectRef idx="0">
            <a:schemeClr val="accent5"/>
          </a:effectRef>
          <a:fontRef idx="minor">
            <a:schemeClr val="lt1"/>
          </a:fontRef>
        </p:style>
        <p:txBody>
          <a:bodyPr>
            <a:normAutofit/>
          </a:bodyPr>
          <a:lstStyle/>
          <a:p>
            <a:endParaRPr lang="en-GB" sz="1100"/>
          </a:p>
        </p:txBody>
      </p:sp>
      <p:sp>
        <p:nvSpPr>
          <p:cNvPr id="3" name="Subtitle 2"/>
          <p:cNvSpPr>
            <a:spLocks noGrp="1"/>
          </p:cNvSpPr>
          <p:nvPr>
            <p:ph type="subTitle" idx="1"/>
          </p:nvPr>
        </p:nvSpPr>
        <p:spPr>
          <a:xfrm>
            <a:off x="1" y="974"/>
            <a:ext cx="12191998" cy="6854567"/>
          </a:xfrm>
        </p:spPr>
        <p:txBody>
          <a:bodyPr vert="horz" lIns="91440" tIns="45720" rIns="91440" bIns="45720" rtlCol="0" anchor="t">
            <a:normAutofit/>
          </a:bodyPr>
          <a:lstStyle/>
          <a:p>
            <a:r>
              <a:rPr lang="en-GB" sz="1600" b="1" u="sng" dirty="0">
                <a:solidFill>
                  <a:schemeClr val="accent5"/>
                </a:solidFill>
                <a:latin typeface="Arial"/>
                <a:cs typeface="Arial"/>
              </a:rPr>
              <a:t>Cybersecurity challenges in the retail industry</a:t>
            </a:r>
            <a:endParaRPr lang="en-US" sz="1600" b="1" u="sng">
              <a:solidFill>
                <a:schemeClr val="accent5"/>
              </a:solidFill>
              <a:latin typeface="Arial"/>
              <a:cs typeface="Arial"/>
            </a:endParaRPr>
          </a:p>
          <a:p>
            <a:r>
              <a:rPr lang="en-GB" sz="1600" b="1" u="sng" dirty="0">
                <a:solidFill>
                  <a:schemeClr val="accent5"/>
                </a:solidFill>
                <a:latin typeface="Arial"/>
                <a:cs typeface="Arial"/>
              </a:rPr>
              <a:t>An analysis of Marks and Spencer</a:t>
            </a:r>
          </a:p>
        </p:txBody>
      </p:sp>
      <p:sp>
        <p:nvSpPr>
          <p:cNvPr id="4" name="Rectangle 3">
            <a:extLst>
              <a:ext uri="{FF2B5EF4-FFF2-40B4-BE49-F238E27FC236}">
                <a16:creationId xmlns:a16="http://schemas.microsoft.com/office/drawing/2014/main" id="{B29A1F0F-6159-6F06-4747-FCF2C48B8E28}"/>
              </a:ext>
            </a:extLst>
          </p:cNvPr>
          <p:cNvSpPr/>
          <p:nvPr/>
        </p:nvSpPr>
        <p:spPr>
          <a:xfrm>
            <a:off x="153963" y="114857"/>
            <a:ext cx="3544525" cy="2288691"/>
          </a:xfrm>
          <a:prstGeom prst="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sz="1400" b="1" u="sng" dirty="0">
              <a:solidFill>
                <a:srgbClr val="FFFF00"/>
              </a:solidFill>
              <a:latin typeface="Arial"/>
              <a:cs typeface="Arial"/>
            </a:endParaRPr>
          </a:p>
          <a:p>
            <a:pPr algn="ctr"/>
            <a:endParaRPr lang="en-GB" sz="1400" b="1" u="sng" dirty="0">
              <a:solidFill>
                <a:srgbClr val="FFFF00"/>
              </a:solidFill>
              <a:latin typeface="Arial"/>
              <a:cs typeface="Arial"/>
            </a:endParaRPr>
          </a:p>
          <a:p>
            <a:pPr algn="ctr"/>
            <a:endParaRPr lang="en-GB" sz="1400" b="1" u="sng" dirty="0">
              <a:solidFill>
                <a:srgbClr val="FFFF00"/>
              </a:solidFill>
              <a:latin typeface="Arial"/>
              <a:cs typeface="Arial"/>
            </a:endParaRPr>
          </a:p>
          <a:p>
            <a:pPr algn="ctr"/>
            <a:endParaRPr lang="en-GB" sz="1400" b="1" u="sng" dirty="0">
              <a:solidFill>
                <a:srgbClr val="FFFF00"/>
              </a:solidFill>
              <a:latin typeface="Arial"/>
              <a:cs typeface="Arial"/>
            </a:endParaRPr>
          </a:p>
          <a:p>
            <a:pPr algn="ctr"/>
            <a:endParaRPr lang="en-GB" sz="1400" b="1" u="sng" dirty="0">
              <a:solidFill>
                <a:srgbClr val="FFFF00"/>
              </a:solidFill>
              <a:latin typeface="Arial"/>
              <a:cs typeface="Arial"/>
            </a:endParaRPr>
          </a:p>
          <a:p>
            <a:pPr algn="ctr"/>
            <a:endParaRPr lang="en-GB" sz="1400" b="1" u="sng" dirty="0">
              <a:solidFill>
                <a:srgbClr val="FFFF00"/>
              </a:solidFill>
              <a:latin typeface="Arial"/>
              <a:cs typeface="Arial"/>
            </a:endParaRPr>
          </a:p>
          <a:p>
            <a:pPr algn="ctr"/>
            <a:r>
              <a:rPr lang="en-GB" sz="1400" b="1" u="sng" dirty="0" err="1">
                <a:solidFill>
                  <a:srgbClr val="FFFF00"/>
                </a:solidFill>
                <a:latin typeface="Arial"/>
                <a:cs typeface="Arial"/>
              </a:rPr>
              <a:t>Interoduction</a:t>
            </a:r>
            <a:endParaRPr lang="en-GB" sz="1400" b="1" u="sng" dirty="0">
              <a:solidFill>
                <a:srgbClr val="FFFF00"/>
              </a:solidFill>
              <a:latin typeface="Arial"/>
              <a:cs typeface="Arial"/>
            </a:endParaRPr>
          </a:p>
          <a:p>
            <a:r>
              <a:rPr lang="en-GB" sz="1100" dirty="0">
                <a:solidFill>
                  <a:schemeClr val="bg1"/>
                </a:solidFill>
                <a:latin typeface="Arial"/>
                <a:cs typeface="Arial"/>
              </a:rPr>
              <a:t>The research will analyse and identify the cyber-security challenges faced by the retail sector, with a focus on M&amp;S at the organizational level. By analysing a specific incident involving M&amp;S and its subsequent response, this study aims to derive broader lessons applicable to both the retail industry and the corporate sphere. This comprehensive investigation delves into how the internal structures, decisions, and culture of one organization contributed to a disastrous outcome, serving as a warning for others in similar sectors. </a:t>
            </a:r>
            <a:endParaRPr lang="en-GB" sz="1100" b="1" dirty="0">
              <a:solidFill>
                <a:schemeClr val="bg1"/>
              </a:solidFill>
              <a:latin typeface="Arial"/>
              <a:cs typeface="Arial"/>
            </a:endParaRPr>
          </a:p>
          <a:p>
            <a:endParaRPr lang="en-GB" sz="1100" b="1" dirty="0">
              <a:solidFill>
                <a:srgbClr val="FFFF00"/>
              </a:solidFill>
              <a:latin typeface="Arial"/>
              <a:cs typeface="Arial"/>
            </a:endParaRPr>
          </a:p>
          <a:p>
            <a:pPr lvl="1" algn="ctr"/>
            <a:endParaRPr lang="en-GB" dirty="0">
              <a:solidFill>
                <a:srgbClr val="D76DCC"/>
              </a:solidFill>
              <a:latin typeface="Arial"/>
              <a:cs typeface="Arial"/>
            </a:endParaRPr>
          </a:p>
          <a:p>
            <a:pPr algn="ctr"/>
            <a:endParaRPr lang="en-GB" dirty="0">
              <a:solidFill>
                <a:srgbClr val="D76DCC"/>
              </a:solidFill>
              <a:latin typeface="Arial"/>
              <a:cs typeface="Arial"/>
            </a:endParaRPr>
          </a:p>
          <a:p>
            <a:pPr algn="ctr"/>
            <a:endParaRPr lang="en-GB" dirty="0">
              <a:solidFill>
                <a:srgbClr val="D76DCC"/>
              </a:solidFill>
              <a:latin typeface="Arial"/>
              <a:cs typeface="Arial"/>
            </a:endParaRPr>
          </a:p>
          <a:p>
            <a:pPr algn="ctr"/>
            <a:endParaRPr lang="en-GB" dirty="0">
              <a:solidFill>
                <a:srgbClr val="D76DCC"/>
              </a:solidFill>
              <a:latin typeface="Arial"/>
              <a:cs typeface="Arial"/>
            </a:endParaRPr>
          </a:p>
        </p:txBody>
      </p:sp>
      <p:sp>
        <p:nvSpPr>
          <p:cNvPr id="6" name="Rectangle 5">
            <a:extLst>
              <a:ext uri="{FF2B5EF4-FFF2-40B4-BE49-F238E27FC236}">
                <a16:creationId xmlns:a16="http://schemas.microsoft.com/office/drawing/2014/main" id="{4C72FC94-836D-A948-AFC2-84915F3C2CC0}"/>
              </a:ext>
            </a:extLst>
          </p:cNvPr>
          <p:cNvSpPr/>
          <p:nvPr/>
        </p:nvSpPr>
        <p:spPr>
          <a:xfrm>
            <a:off x="153517" y="2545210"/>
            <a:ext cx="3533554" cy="194657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sz="1100" dirty="0">
              <a:solidFill>
                <a:schemeClr val="tx1"/>
              </a:solidFill>
              <a:latin typeface="Arial"/>
              <a:cs typeface="Arial"/>
            </a:endParaRPr>
          </a:p>
          <a:p>
            <a:pPr algn="ctr"/>
            <a:endParaRPr lang="en-GB" sz="1100" dirty="0">
              <a:solidFill>
                <a:schemeClr val="tx1"/>
              </a:solidFill>
              <a:latin typeface="Arial"/>
              <a:cs typeface="Arial"/>
            </a:endParaRPr>
          </a:p>
          <a:p>
            <a:pPr algn="ctr"/>
            <a:r>
              <a:rPr lang="en-GB" sz="1400" b="1" u="sng" dirty="0">
                <a:solidFill>
                  <a:srgbClr val="FFFF00"/>
                </a:solidFill>
                <a:latin typeface="Arial"/>
                <a:cs typeface="Arial"/>
              </a:rPr>
              <a:t>Research  Aim</a:t>
            </a:r>
          </a:p>
          <a:p>
            <a:endParaRPr lang="en-GB" sz="1100" u="sng" dirty="0">
              <a:solidFill>
                <a:srgbClr val="FFFF00"/>
              </a:solidFill>
              <a:latin typeface="Arial"/>
              <a:cs typeface="Arial"/>
            </a:endParaRPr>
          </a:p>
          <a:p>
            <a:r>
              <a:rPr lang="en-GB" sz="1100" dirty="0">
                <a:solidFill>
                  <a:schemeClr val="tx1"/>
                </a:solidFill>
                <a:latin typeface="Arial"/>
                <a:cs typeface="Arial"/>
              </a:rPr>
              <a:t>The primary aim of this research is to analyse the April 2025 cyber-attack on M&amp;S as an essential case study that reveals the complex cybersecurity issues currently facing the retail sector. The study will investigate operational, financial, and regulatory vulnerabilities exposed by this attack identify  common  challenges within retail cybersecurity and propose measures for enhancing defences against future threats. </a:t>
            </a:r>
            <a:endParaRPr lang="en-GB" u="sng" dirty="0">
              <a:solidFill>
                <a:schemeClr val="tx1"/>
              </a:solidFill>
              <a:latin typeface="Aptos" panose="020B0004020202020204"/>
              <a:cs typeface="Arial"/>
            </a:endParaRPr>
          </a:p>
          <a:p>
            <a:pPr algn="ctr"/>
            <a:endParaRPr lang="en-GB" sz="1100" dirty="0"/>
          </a:p>
          <a:p>
            <a:pPr algn="ctr"/>
            <a:endParaRPr lang="en-GB" sz="1100" dirty="0"/>
          </a:p>
        </p:txBody>
      </p:sp>
      <p:sp>
        <p:nvSpPr>
          <p:cNvPr id="7" name="Rectangle 6">
            <a:extLst>
              <a:ext uri="{FF2B5EF4-FFF2-40B4-BE49-F238E27FC236}">
                <a16:creationId xmlns:a16="http://schemas.microsoft.com/office/drawing/2014/main" id="{ED3B6676-4F51-5D9F-DE3E-69701F7AC678}"/>
              </a:ext>
              <a:ext uri="{C183D7F6-B498-43B3-948B-1728B52AA6E4}">
                <adec:decorative xmlns:adec="http://schemas.microsoft.com/office/drawing/2017/decorative" val="0"/>
              </a:ext>
            </a:extLst>
          </p:cNvPr>
          <p:cNvSpPr/>
          <p:nvPr/>
        </p:nvSpPr>
        <p:spPr>
          <a:xfrm>
            <a:off x="3972010" y="678138"/>
            <a:ext cx="4140396" cy="1725422"/>
          </a:xfrm>
          <a:prstGeom prst="rect">
            <a:avLst/>
          </a:prstGeom>
          <a:solidFill>
            <a:schemeClr val="accent3">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b="1" u="sng" kern="0" dirty="0">
                <a:solidFill>
                  <a:srgbClr val="FFFF00"/>
                </a:solidFill>
                <a:latin typeface="Arial" panose="020B0604020202020204" pitchFamily="34" charset="0"/>
                <a:ea typeface="Arial"/>
                <a:cs typeface="Arial" panose="020B0604020202020204" pitchFamily="34" charset="0"/>
              </a:rPr>
              <a:t>Research Objective</a:t>
            </a:r>
            <a:endParaRPr lang="en-US" sz="1400" b="1" u="sng" dirty="0">
              <a:solidFill>
                <a:srgbClr val="FFFF00"/>
              </a:solidFill>
              <a:latin typeface="Arial" panose="020B0604020202020204" pitchFamily="34" charset="0"/>
              <a:ea typeface="Arial"/>
              <a:cs typeface="Arial" panose="020B0604020202020204" pitchFamily="34" charset="0"/>
            </a:endParaRPr>
          </a:p>
          <a:p>
            <a:pPr marL="171450" indent="-171450">
              <a:buFont typeface="Arial"/>
              <a:buChar char="•"/>
            </a:pPr>
            <a:r>
              <a:rPr lang="en-GB" sz="1100" kern="0" dirty="0">
                <a:solidFill>
                  <a:schemeClr val="bg1"/>
                </a:solidFill>
                <a:latin typeface="Arial"/>
                <a:ea typeface="Arial"/>
                <a:cs typeface="Arial"/>
              </a:rPr>
              <a:t>To analyse how human factors contribute to cyber-risks within business operations  </a:t>
            </a:r>
            <a:endParaRPr lang="en-US" sz="1100" dirty="0">
              <a:solidFill>
                <a:schemeClr val="bg1"/>
              </a:solidFill>
            </a:endParaRPr>
          </a:p>
          <a:p>
            <a:pPr marL="171450" indent="-171450">
              <a:buFont typeface="Arial"/>
              <a:buChar char="•"/>
            </a:pPr>
            <a:r>
              <a:rPr lang="en-GB" sz="1100" kern="0" dirty="0">
                <a:solidFill>
                  <a:schemeClr val="bg1"/>
                </a:solidFill>
                <a:latin typeface="Arial"/>
                <a:ea typeface="Arial"/>
                <a:cs typeface="Arial"/>
              </a:rPr>
              <a:t>To devise preventive strategies aimed at increasing cyber-resilience, such as implementing ongoing employee training programs and upgrading security protocols  </a:t>
            </a:r>
          </a:p>
          <a:p>
            <a:pPr marL="171450" indent="-171450">
              <a:buFont typeface="Arial"/>
              <a:buChar char="•"/>
            </a:pPr>
            <a:r>
              <a:rPr lang="en-GB" sz="1100" kern="0" dirty="0">
                <a:solidFill>
                  <a:schemeClr val="bg1"/>
                </a:solidFill>
                <a:latin typeface="Arial"/>
                <a:ea typeface="Arial"/>
                <a:cs typeface="Arial"/>
              </a:rPr>
              <a:t>To formulate an actionable plan that aligns with best practices while ensuring compliance with data protection regulations .</a:t>
            </a:r>
          </a:p>
          <a:p>
            <a:pPr marL="171450" indent="-171450">
              <a:buFont typeface="Arial"/>
              <a:buChar char="•"/>
            </a:pPr>
            <a:endParaRPr lang="en-GB" sz="1100" kern="0" dirty="0">
              <a:solidFill>
                <a:srgbClr val="0F1115"/>
              </a:solidFill>
              <a:latin typeface="Arial"/>
              <a:cs typeface="Arial"/>
            </a:endParaRPr>
          </a:p>
        </p:txBody>
      </p:sp>
      <p:sp>
        <p:nvSpPr>
          <p:cNvPr id="9" name="Rectangle 8">
            <a:extLst>
              <a:ext uri="{FF2B5EF4-FFF2-40B4-BE49-F238E27FC236}">
                <a16:creationId xmlns:a16="http://schemas.microsoft.com/office/drawing/2014/main" id="{28ADF41B-A71C-388B-8118-ED3D781B027A}"/>
              </a:ext>
            </a:extLst>
          </p:cNvPr>
          <p:cNvSpPr/>
          <p:nvPr/>
        </p:nvSpPr>
        <p:spPr>
          <a:xfrm>
            <a:off x="3981620" y="4627721"/>
            <a:ext cx="4124366" cy="1999897"/>
          </a:xfrm>
          <a:prstGeom prst="rect">
            <a:avLst/>
          </a:prstGeom>
          <a:solidFill>
            <a:schemeClr val="accent3">
              <a:lumMod val="40000"/>
              <a:lumOff val="60000"/>
            </a:schemeClr>
          </a:solidFill>
          <a:ln>
            <a:solidFill>
              <a:schemeClr val="accent3">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400" b="1" u="sng" kern="0" dirty="0">
                <a:solidFill>
                  <a:srgbClr val="0F1115"/>
                </a:solidFill>
                <a:latin typeface="Arial"/>
                <a:ea typeface="Times New Roman"/>
                <a:cs typeface="Arial"/>
              </a:rPr>
              <a:t>Methodology</a:t>
            </a:r>
          </a:p>
          <a:p>
            <a:r>
              <a:rPr lang="en-US" sz="1000" kern="0" dirty="0">
                <a:solidFill>
                  <a:srgbClr val="0F1115"/>
                </a:solidFill>
                <a:latin typeface="Arial"/>
                <a:ea typeface="Times New Roman"/>
              </a:rPr>
              <a:t>T</a:t>
            </a:r>
            <a:r>
              <a:rPr lang="en-US" sz="1100" kern="0" dirty="0">
                <a:solidFill>
                  <a:srgbClr val="0F1115"/>
                </a:solidFill>
                <a:latin typeface="Arial"/>
                <a:ea typeface="Times New Roman"/>
              </a:rPr>
              <a:t>his study utilises (SLR) to explore both academic and industry literature aimed at identifying, analysing, and the cybersecurity challenges faced by the retail sector, (M&amp;S) serving as a key case study. The SLR facilitates the evaluation of existing literature concerning this topic. Through this research, SLR seeks to investigate cybersecurity issues relevant to the retail industry and specifically within M&amp;S. The objective of this analysis is to critically assess whether M&amp;S's cybersecurity measures are adequate given the magnitude of threats it encounters</a:t>
            </a:r>
            <a:r>
              <a:rPr lang="en-US" sz="1100" dirty="0"/>
              <a:t> </a:t>
            </a:r>
            <a:endParaRPr lang="en-GB" sz="1100" dirty="0">
              <a:solidFill>
                <a:srgbClr val="002060"/>
              </a:solidFill>
              <a:latin typeface="Arial"/>
              <a:cs typeface="Arial"/>
            </a:endParaRPr>
          </a:p>
        </p:txBody>
      </p:sp>
      <p:sp>
        <p:nvSpPr>
          <p:cNvPr id="11" name="Rectangle 10">
            <a:extLst>
              <a:ext uri="{FF2B5EF4-FFF2-40B4-BE49-F238E27FC236}">
                <a16:creationId xmlns:a16="http://schemas.microsoft.com/office/drawing/2014/main" id="{B976B8F9-066F-0E96-E5E8-A3A644267CD4}"/>
              </a:ext>
            </a:extLst>
          </p:cNvPr>
          <p:cNvSpPr/>
          <p:nvPr/>
        </p:nvSpPr>
        <p:spPr>
          <a:xfrm>
            <a:off x="3966871" y="2540968"/>
            <a:ext cx="4146753" cy="1946788"/>
          </a:xfrm>
          <a:prstGeom prst="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sz="1100" b="1" kern="0" dirty="0">
              <a:solidFill>
                <a:srgbClr val="FFFF00"/>
              </a:solidFill>
              <a:latin typeface="Arial"/>
              <a:ea typeface="Arial"/>
              <a:cs typeface="Arial"/>
            </a:endParaRPr>
          </a:p>
          <a:p>
            <a:pPr algn="ctr"/>
            <a:r>
              <a:rPr lang="en-GB" sz="1400" b="1" u="sng" kern="0" dirty="0" err="1">
                <a:solidFill>
                  <a:srgbClr val="FFFF00"/>
                </a:solidFill>
                <a:latin typeface="Arial"/>
                <a:ea typeface="Arial"/>
                <a:cs typeface="Arial"/>
              </a:rPr>
              <a:t>Litreature</a:t>
            </a:r>
            <a:r>
              <a:rPr lang="en-GB" sz="1400" b="1" u="sng" kern="0" dirty="0">
                <a:solidFill>
                  <a:srgbClr val="FFFF00"/>
                </a:solidFill>
                <a:latin typeface="Arial"/>
                <a:ea typeface="Arial"/>
                <a:cs typeface="Arial"/>
              </a:rPr>
              <a:t>  Review </a:t>
            </a:r>
            <a:endParaRPr lang="en-US" sz="1400" b="1" u="sng" dirty="0">
              <a:solidFill>
                <a:srgbClr val="FFFF00"/>
              </a:solidFill>
            </a:endParaRPr>
          </a:p>
          <a:p>
            <a:r>
              <a:rPr lang="en-GB" sz="1100" kern="0" dirty="0">
                <a:solidFill>
                  <a:srgbClr val="0F1115"/>
                </a:solidFill>
                <a:latin typeface="Arial"/>
                <a:ea typeface="Arial"/>
                <a:cs typeface="Arial"/>
              </a:rPr>
              <a:t>T</a:t>
            </a:r>
            <a:r>
              <a:rPr lang="en-GB" sz="1100" b="1" kern="0" dirty="0">
                <a:solidFill>
                  <a:srgbClr val="0F1115"/>
                </a:solidFill>
                <a:latin typeface="Arial"/>
                <a:ea typeface="Arial"/>
                <a:cs typeface="Arial"/>
              </a:rPr>
              <a:t>his chapter will offer detailed review of existing literature around cyber-security challenges in the retail sector mainly  the digital transformation, legacy systems, integration challenges, Supply chain and third-party vulnerabilities and ransomware and operational disruption</a:t>
            </a:r>
            <a:r>
              <a:rPr lang="en-GB" sz="1100" b="1" dirty="0">
                <a:solidFill>
                  <a:schemeClr val="tx1"/>
                </a:solidFill>
              </a:rPr>
              <a:t> .</a:t>
            </a:r>
          </a:p>
          <a:p>
            <a:pPr marL="171450" indent="-171450">
              <a:buFont typeface="Arial"/>
              <a:buChar char="•"/>
            </a:pPr>
            <a:r>
              <a:rPr lang="en-GB" sz="1100" b="1" dirty="0">
                <a:solidFill>
                  <a:schemeClr val="tx1"/>
                </a:solidFill>
              </a:rPr>
              <a:t>Cyber-Resilience (Assuming Compromise): </a:t>
            </a:r>
          </a:p>
          <a:p>
            <a:pPr marL="171450" indent="-171450">
              <a:buFont typeface="Arial"/>
              <a:buChar char="•"/>
            </a:pPr>
            <a:r>
              <a:rPr lang="en-GB" sz="1100" b="1" dirty="0">
                <a:solidFill>
                  <a:schemeClr val="tx1"/>
                </a:solidFill>
              </a:rPr>
              <a:t>Zero Trust Architecture (Never Trust, Always Verify):</a:t>
            </a:r>
          </a:p>
          <a:p>
            <a:pPr marL="171450" indent="-171450">
              <a:buFont typeface="Arial"/>
              <a:buChar char="•"/>
            </a:pPr>
            <a:r>
              <a:rPr lang="en-GB" sz="1100" b="1" dirty="0">
                <a:solidFill>
                  <a:schemeClr val="tx1"/>
                </a:solidFill>
              </a:rPr>
              <a:t>Supply Chain Security (Defending the Ecosystem)</a:t>
            </a:r>
          </a:p>
          <a:p>
            <a:endParaRPr lang="en-GB" sz="1100" dirty="0">
              <a:solidFill>
                <a:schemeClr val="tx1"/>
              </a:solidFill>
            </a:endParaRPr>
          </a:p>
          <a:p>
            <a:pPr marL="171450" indent="-171450">
              <a:buFont typeface="Arial"/>
              <a:buChar char="•"/>
            </a:pPr>
            <a:endParaRPr lang="en-GB" sz="1100" dirty="0">
              <a:solidFill>
                <a:schemeClr val="tx1"/>
              </a:solidFill>
            </a:endParaRPr>
          </a:p>
        </p:txBody>
      </p:sp>
      <p:sp>
        <p:nvSpPr>
          <p:cNvPr id="14" name="Rectangle 13">
            <a:extLst>
              <a:ext uri="{FF2B5EF4-FFF2-40B4-BE49-F238E27FC236}">
                <a16:creationId xmlns:a16="http://schemas.microsoft.com/office/drawing/2014/main" id="{1A2A17F8-2187-82D7-B8E5-EBB65BF767FA}"/>
              </a:ext>
            </a:extLst>
          </p:cNvPr>
          <p:cNvSpPr/>
          <p:nvPr/>
        </p:nvSpPr>
        <p:spPr>
          <a:xfrm>
            <a:off x="155536" y="4621722"/>
            <a:ext cx="3543256" cy="2004165"/>
          </a:xfrm>
          <a:prstGeom prst="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dirty="0">
              <a:solidFill>
                <a:schemeClr val="accent5"/>
              </a:solidFill>
            </a:endParaRPr>
          </a:p>
          <a:p>
            <a:pPr algn="ctr"/>
            <a:endParaRPr lang="en-GB" sz="1100" dirty="0">
              <a:solidFill>
                <a:schemeClr val="accent5"/>
              </a:solidFill>
            </a:endParaRPr>
          </a:p>
          <a:p>
            <a:pPr algn="ctr"/>
            <a:endParaRPr lang="en-GB" sz="1100" dirty="0">
              <a:solidFill>
                <a:schemeClr val="accent5"/>
              </a:solidFill>
            </a:endParaRPr>
          </a:p>
          <a:p>
            <a:pPr algn="ctr"/>
            <a:endParaRPr lang="en-GB" sz="1100" dirty="0">
              <a:solidFill>
                <a:schemeClr val="accent5"/>
              </a:solidFill>
            </a:endParaRPr>
          </a:p>
          <a:p>
            <a:pPr algn="ctr"/>
            <a:endParaRPr lang="en-GB" sz="1100" dirty="0">
              <a:solidFill>
                <a:schemeClr val="accent5"/>
              </a:solidFill>
            </a:endParaRPr>
          </a:p>
          <a:p>
            <a:pPr algn="ctr"/>
            <a:endParaRPr lang="en-GB" sz="1100" dirty="0">
              <a:solidFill>
                <a:schemeClr val="accent5"/>
              </a:solidFill>
            </a:endParaRPr>
          </a:p>
          <a:p>
            <a:pPr algn="ctr"/>
            <a:endParaRPr lang="en-GB" sz="1100" dirty="0">
              <a:solidFill>
                <a:schemeClr val="accent5"/>
              </a:solidFill>
            </a:endParaRPr>
          </a:p>
          <a:p>
            <a:pPr algn="ctr"/>
            <a:endParaRPr lang="en-GB" sz="1100" dirty="0">
              <a:solidFill>
                <a:schemeClr val="accent5"/>
              </a:solidFill>
            </a:endParaRPr>
          </a:p>
          <a:p>
            <a:pPr algn="ctr"/>
            <a:endParaRPr lang="en-GB" sz="1100" dirty="0">
              <a:solidFill>
                <a:schemeClr val="accent5"/>
              </a:solidFill>
            </a:endParaRPr>
          </a:p>
          <a:p>
            <a:pPr algn="ctr"/>
            <a:endParaRPr lang="en-GB" sz="1100" dirty="0">
              <a:solidFill>
                <a:schemeClr val="accent5"/>
              </a:solidFill>
            </a:endParaRPr>
          </a:p>
          <a:p>
            <a:pPr algn="ctr"/>
            <a:r>
              <a:rPr lang="en-GB" sz="1400" b="1" u="sng" dirty="0">
                <a:solidFill>
                  <a:schemeClr val="accent5"/>
                </a:solidFill>
                <a:latin typeface="Arial"/>
                <a:cs typeface="Arial"/>
              </a:rPr>
              <a:t>Research Question </a:t>
            </a:r>
            <a:endParaRPr lang="en-US" sz="1400" b="1" u="sng" dirty="0">
              <a:solidFill>
                <a:schemeClr val="accent5"/>
              </a:solidFill>
              <a:latin typeface="Arial"/>
              <a:cs typeface="Arial"/>
            </a:endParaRPr>
          </a:p>
          <a:p>
            <a:pPr marL="171450" indent="-171450">
              <a:buFont typeface="Arial"/>
              <a:buChar char="•"/>
            </a:pPr>
            <a:r>
              <a:rPr lang="en-GB" sz="1000" dirty="0">
                <a:solidFill>
                  <a:srgbClr val="0F1115"/>
                </a:solidFill>
                <a:latin typeface="Arial"/>
                <a:cs typeface="Arial"/>
              </a:rPr>
              <a:t>What are the key technical and procedural </a:t>
            </a:r>
            <a:endParaRPr lang="en-GB" sz="1000" dirty="0">
              <a:solidFill>
                <a:srgbClr val="FFFFFF"/>
              </a:solidFill>
              <a:latin typeface="Aptos" panose="020B0004020202020204"/>
              <a:cs typeface="Arial"/>
            </a:endParaRPr>
          </a:p>
          <a:p>
            <a:pPr marL="171450" indent="-171450">
              <a:buFont typeface="Arial"/>
              <a:buChar char="•"/>
            </a:pPr>
            <a:r>
              <a:rPr lang="en-GB" sz="1000" dirty="0">
                <a:solidFill>
                  <a:srgbClr val="0F1115"/>
                </a:solidFill>
                <a:latin typeface="Arial"/>
                <a:cs typeface="Arial"/>
              </a:rPr>
              <a:t>vulnerabilities concerning cyber-security at M&amp;S?  </a:t>
            </a:r>
            <a:endParaRPr lang="en-GB" sz="1000" dirty="0"/>
          </a:p>
          <a:p>
            <a:pPr marL="171450" indent="-171450">
              <a:buFont typeface="Arial"/>
              <a:buChar char="•"/>
            </a:pPr>
            <a:r>
              <a:rPr lang="en-GB" sz="1000" dirty="0">
                <a:solidFill>
                  <a:srgbClr val="0F1115"/>
                </a:solidFill>
                <a:latin typeface="Arial"/>
                <a:cs typeface="Arial"/>
              </a:rPr>
              <a:t>How significantly do human elements (such as employee mistakes, inadequate training, or insider threats) pose risks within M&amp;S's security framework?  </a:t>
            </a:r>
            <a:endParaRPr lang="en-GB" sz="1000" dirty="0"/>
          </a:p>
          <a:p>
            <a:pPr marL="171450" indent="-171450">
              <a:buFont typeface="Arial"/>
              <a:buChar char="•"/>
            </a:pPr>
            <a:r>
              <a:rPr lang="en-GB" sz="1000" dirty="0">
                <a:solidFill>
                  <a:srgbClr val="0F1115"/>
                </a:solidFill>
                <a:latin typeface="Arial"/>
                <a:cs typeface="Arial"/>
              </a:rPr>
              <a:t>What measures can M&amp;S adopt to enhance their system's resistance against cyber-attacks?  </a:t>
            </a:r>
            <a:endParaRPr lang="en-GB" sz="1000" dirty="0"/>
          </a:p>
          <a:p>
            <a:pPr marL="171450" indent="-171450">
              <a:buFont typeface="Arial"/>
              <a:buChar char="•"/>
            </a:pPr>
            <a:r>
              <a:rPr lang="en-GB" sz="1000" dirty="0">
                <a:solidFill>
                  <a:srgbClr val="0F1115"/>
                </a:solidFill>
                <a:latin typeface="Arial"/>
                <a:cs typeface="Arial"/>
              </a:rPr>
              <a:t>How does Marks &amp; Spencer maintain compliance with GDPR (General Data Protection Regulation) and other relevan</a:t>
            </a:r>
            <a:r>
              <a:rPr lang="en-GB" sz="1100" dirty="0">
                <a:solidFill>
                  <a:srgbClr val="0F1115"/>
                </a:solidFill>
                <a:latin typeface="Arial"/>
                <a:cs typeface="Arial"/>
              </a:rPr>
              <a:t>t data protection laws following a cyber incident?</a:t>
            </a:r>
            <a:endParaRPr lang="en-GB" dirty="0"/>
          </a:p>
          <a:p>
            <a:pPr algn="ctr"/>
            <a:endParaRPr lang="en-GB" sz="1100"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p:txBody>
      </p:sp>
      <p:sp>
        <p:nvSpPr>
          <p:cNvPr id="13" name="Rectangle 12">
            <a:extLst>
              <a:ext uri="{FF2B5EF4-FFF2-40B4-BE49-F238E27FC236}">
                <a16:creationId xmlns:a16="http://schemas.microsoft.com/office/drawing/2014/main" id="{657155C0-2940-61EA-E40A-EA6530E7F423}"/>
              </a:ext>
            </a:extLst>
          </p:cNvPr>
          <p:cNvSpPr/>
          <p:nvPr/>
        </p:nvSpPr>
        <p:spPr>
          <a:xfrm>
            <a:off x="8323939" y="1262513"/>
            <a:ext cx="3716592" cy="2032817"/>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lIns="91440" tIns="45720" rIns="91440" bIns="45720" rtlCol="0" anchor="ctr"/>
          <a:lstStyle/>
          <a:p>
            <a:pPr algn="ctr"/>
            <a:r>
              <a:rPr lang="en-US" sz="1400" b="1" u="sng" dirty="0">
                <a:solidFill>
                  <a:srgbClr val="0F1115"/>
                </a:solidFill>
                <a:latin typeface="Arial"/>
                <a:cs typeface="Arial"/>
              </a:rPr>
              <a:t>Result and Discussion</a:t>
            </a:r>
            <a:endParaRPr lang="en-GB" sz="1400" b="1" u="sng" dirty="0">
              <a:solidFill>
                <a:srgbClr val="FFFFFF"/>
              </a:solidFill>
              <a:latin typeface="Aptos" panose="020B0004020202020204"/>
              <a:cs typeface="Arial"/>
            </a:endParaRPr>
          </a:p>
          <a:p>
            <a:r>
              <a:rPr lang="en-US" sz="1100" dirty="0">
                <a:solidFill>
                  <a:srgbClr val="0F1115"/>
                </a:solidFill>
                <a:latin typeface="Arial"/>
                <a:cs typeface="Arial"/>
              </a:rPr>
              <a:t>This chapter presents the findings derived from the SLR conducted on cyber-security challenges in the retail industry, with a specific focus on the M&amp;S 2025 cyberattack. The results are thematically organized to address each research question, synthesizing evidence from academic journals, industry reports, and corporate publications. Following the presentation of results, this chapter provides a critical discussion interpreting these findings within the broader context of cybersecurity theory and retail industry practice</a:t>
            </a:r>
            <a:endParaRPr lang="en-GB" dirty="0"/>
          </a:p>
        </p:txBody>
      </p:sp>
      <p:sp>
        <p:nvSpPr>
          <p:cNvPr id="5" name="Rectangle 4">
            <a:extLst>
              <a:ext uri="{FF2B5EF4-FFF2-40B4-BE49-F238E27FC236}">
                <a16:creationId xmlns:a16="http://schemas.microsoft.com/office/drawing/2014/main" id="{2263B124-7AD4-75D8-667D-B4B06FC9D8FA}"/>
              </a:ext>
            </a:extLst>
          </p:cNvPr>
          <p:cNvSpPr/>
          <p:nvPr/>
        </p:nvSpPr>
        <p:spPr>
          <a:xfrm>
            <a:off x="8317582" y="3429421"/>
            <a:ext cx="3728883" cy="3188112"/>
          </a:xfrm>
          <a:prstGeom prst="rect">
            <a:avLst/>
          </a:prstGeom>
        </p:spPr>
        <p:style>
          <a:lnRef idx="0">
            <a:schemeClr val="accent6"/>
          </a:lnRef>
          <a:fillRef idx="3">
            <a:schemeClr val="accent6"/>
          </a:fillRef>
          <a:effectRef idx="3">
            <a:schemeClr val="accent6"/>
          </a:effectRef>
          <a:fontRef idx="minor">
            <a:schemeClr val="lt1"/>
          </a:fontRef>
        </p:style>
        <p:txBody>
          <a:bodyPr lIns="91440" tIns="45720" rIns="91440" bIns="45720" rtlCol="0" anchor="ctr"/>
          <a:lstStyle/>
          <a:p>
            <a:pPr algn="ctr"/>
            <a:endParaRPr lang="en-GB" sz="1400" b="1" u="sng" dirty="0">
              <a:solidFill>
                <a:srgbClr val="FFFF00"/>
              </a:solidFill>
              <a:latin typeface="Aptos"/>
              <a:ea typeface="Aptos"/>
              <a:cs typeface="Aptos"/>
            </a:endParaRPr>
          </a:p>
          <a:p>
            <a:pPr algn="ctr"/>
            <a:endParaRPr lang="en-GB" sz="1400" b="1" u="sng" dirty="0">
              <a:solidFill>
                <a:srgbClr val="FFFF00"/>
              </a:solidFill>
              <a:latin typeface="Aptos"/>
              <a:ea typeface="Aptos"/>
              <a:cs typeface="Aptos"/>
            </a:endParaRPr>
          </a:p>
          <a:p>
            <a:pPr algn="ctr"/>
            <a:endParaRPr lang="en-GB" sz="1400" b="1" u="sng" dirty="0">
              <a:solidFill>
                <a:srgbClr val="FFFF00"/>
              </a:solidFill>
              <a:latin typeface="Aptos"/>
              <a:ea typeface="Aptos"/>
              <a:cs typeface="Aptos"/>
            </a:endParaRPr>
          </a:p>
          <a:p>
            <a:pPr algn="ctr"/>
            <a:endParaRPr lang="en-GB" sz="1400" b="1" u="sng" dirty="0">
              <a:solidFill>
                <a:srgbClr val="FFFF00"/>
              </a:solidFill>
              <a:latin typeface="Aptos"/>
              <a:ea typeface="Aptos"/>
              <a:cs typeface="Aptos"/>
            </a:endParaRPr>
          </a:p>
          <a:p>
            <a:pPr algn="ctr"/>
            <a:endParaRPr lang="en-GB" sz="1400" b="1" u="sng" dirty="0">
              <a:solidFill>
                <a:srgbClr val="FFFF00"/>
              </a:solidFill>
              <a:latin typeface="Aptos"/>
              <a:ea typeface="Aptos"/>
              <a:cs typeface="Aptos"/>
            </a:endParaRPr>
          </a:p>
          <a:p>
            <a:pPr algn="ctr"/>
            <a:endParaRPr lang="en-GB" sz="1400" b="1" u="sng" dirty="0">
              <a:solidFill>
                <a:srgbClr val="FFFF00"/>
              </a:solidFill>
              <a:latin typeface="Aptos"/>
              <a:ea typeface="Aptos"/>
              <a:cs typeface="Aptos"/>
            </a:endParaRPr>
          </a:p>
          <a:p>
            <a:pPr algn="ctr"/>
            <a:r>
              <a:rPr lang="en-GB" sz="1400" b="1" u="sng" dirty="0">
                <a:solidFill>
                  <a:srgbClr val="FFFF00"/>
                </a:solidFill>
                <a:latin typeface="Arial" panose="020B0604020202020204" pitchFamily="34" charset="0"/>
                <a:ea typeface="Aptos"/>
                <a:cs typeface="Arial" panose="020B0604020202020204" pitchFamily="34" charset="0"/>
              </a:rPr>
              <a:t>Conclusion &amp;  </a:t>
            </a:r>
            <a:r>
              <a:rPr lang="en-GB" sz="1400" b="1" u="sng" dirty="0" err="1">
                <a:solidFill>
                  <a:srgbClr val="FFFF00"/>
                </a:solidFill>
                <a:latin typeface="Arial" panose="020B0604020202020204" pitchFamily="34" charset="0"/>
                <a:ea typeface="Aptos"/>
                <a:cs typeface="Arial" panose="020B0604020202020204" pitchFamily="34" charset="0"/>
              </a:rPr>
              <a:t>Recommedations</a:t>
            </a:r>
            <a:endParaRPr lang="en-GB" b="1" u="sng" dirty="0" err="1">
              <a:solidFill>
                <a:srgbClr val="FFFF00"/>
              </a:solidFill>
              <a:latin typeface="Arial" panose="020B0604020202020204" pitchFamily="34" charset="0"/>
              <a:ea typeface="Aptos"/>
              <a:cs typeface="Arial" panose="020B0604020202020204" pitchFamily="34" charset="0"/>
            </a:endParaRPr>
          </a:p>
          <a:p>
            <a:pPr algn="ctr"/>
            <a:r>
              <a:rPr lang="en-GB" sz="1400" b="1" u="sng" dirty="0">
                <a:solidFill>
                  <a:srgbClr val="FFFF00"/>
                </a:solidFill>
                <a:latin typeface="Arial" panose="020B0604020202020204" pitchFamily="34" charset="0"/>
                <a:ea typeface="Aptos"/>
                <a:cs typeface="Arial" panose="020B0604020202020204" pitchFamily="34" charset="0"/>
              </a:rPr>
              <a:t>Limitation</a:t>
            </a:r>
          </a:p>
          <a:p>
            <a:r>
              <a:rPr lang="en-GB" sz="1100" dirty="0">
                <a:solidFill>
                  <a:srgbClr val="0F1115"/>
                </a:solidFill>
                <a:latin typeface="Arial"/>
                <a:ea typeface="Aptos"/>
                <a:cs typeface="Arial"/>
              </a:rPr>
              <a:t>The</a:t>
            </a:r>
            <a:r>
              <a:rPr lang="en-GB" sz="1100" dirty="0">
                <a:solidFill>
                  <a:srgbClr val="0F1115"/>
                </a:solidFill>
                <a:latin typeface="Arial"/>
                <a:cs typeface="Arial"/>
              </a:rPr>
              <a:t> findings reveal that M&amp;S's cyber-security posture was compromised by a confluence of factors, none of which existed in isolation. Technically, the company was caught in a "legacy system paradox," where the imperative to modernize created insecure hybrid architectures. The integration of aged, on-premises systems with modern cloud platforms introduced critical gaps at their interfaces, which were directly exploited in the 2025 attack</a:t>
            </a:r>
            <a:endParaRPr lang="en-GB" dirty="0"/>
          </a:p>
          <a:p>
            <a:r>
              <a:rPr lang="en-GB" sz="1100" dirty="0">
                <a:solidFill>
                  <a:srgbClr val="0F1115"/>
                </a:solidFill>
                <a:latin typeface="Arial"/>
                <a:cs typeface="Arial"/>
              </a:rPr>
              <a:t>The most significant limitation of this research is its exclusive dependence on secondary data. As a systematic literature review, the study synthesizes existing published information rather than generating primary data through direct observation, interviews, or surveys. This reliance introduces inherent constraints. </a:t>
            </a:r>
            <a:endParaRPr lang="en-GB" dirty="0"/>
          </a:p>
          <a:p>
            <a:endParaRPr lang="en-GB" sz="1400" b="1" dirty="0"/>
          </a:p>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p:txBody>
      </p:sp>
      <p:sp>
        <p:nvSpPr>
          <p:cNvPr id="10" name="Rectangle: Rounded Corners 9">
            <a:extLst>
              <a:ext uri="{FF2B5EF4-FFF2-40B4-BE49-F238E27FC236}">
                <a16:creationId xmlns:a16="http://schemas.microsoft.com/office/drawing/2014/main" id="{4F2BA67B-3D89-03B1-ED0C-FF0FEA3A0D75}"/>
              </a:ext>
            </a:extLst>
          </p:cNvPr>
          <p:cNvSpPr/>
          <p:nvPr/>
        </p:nvSpPr>
        <p:spPr>
          <a:xfrm>
            <a:off x="3968503" y="108919"/>
            <a:ext cx="4146754" cy="43507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a:t>Cyber-Security Challenges in The Retail Industry</a:t>
            </a:r>
          </a:p>
          <a:p>
            <a:pPr algn="ctr"/>
            <a:r>
              <a:rPr lang="en-GB" sz="1400"/>
              <a:t>An Analysis of Mark and Spencer</a:t>
            </a:r>
            <a:endParaRPr lang="en-GB" sz="1400" dirty="0"/>
          </a:p>
        </p:txBody>
      </p:sp>
      <p:pic>
        <p:nvPicPr>
          <p:cNvPr id="8" name="Picture 7" descr="A close-up of a logo&#10;&#10;AI-generated content may be incorrect.">
            <a:extLst>
              <a:ext uri="{FF2B5EF4-FFF2-40B4-BE49-F238E27FC236}">
                <a16:creationId xmlns:a16="http://schemas.microsoft.com/office/drawing/2014/main" id="{DDD5FE60-DEBA-0CAA-9CFF-B7382C086AA3}"/>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329766" y="120445"/>
            <a:ext cx="3717822" cy="1049594"/>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ECD4B-0E4D-C253-419A-FAA4377EBE8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775E414-3D12-0583-0D1E-5C52B71F2CDD}"/>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4245154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3</TotalTime>
  <Words>691</Words>
  <Application>Microsoft Office PowerPoint</Application>
  <PresentationFormat>Widescreen</PresentationFormat>
  <Paragraphs>70</Paragraphs>
  <Slides>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Aptos</vt:lpstr>
      <vt:lpstr>Aptos Display</vt:lpstr>
      <vt:lpstr>Arial</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Windows Live</dc:creator>
  <cp:lastModifiedBy>tarigelhasan1@gmail.com</cp:lastModifiedBy>
  <cp:revision>442</cp:revision>
  <dcterms:created xsi:type="dcterms:W3CDTF">2026-03-19T16:29:27Z</dcterms:created>
  <dcterms:modified xsi:type="dcterms:W3CDTF">2026-03-21T14:59:50Z</dcterms:modified>
</cp:coreProperties>
</file>