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4"/>
  </p:notesMasterIdLst>
  <p:sldIdLst>
    <p:sldId id="256" r:id="rId2"/>
    <p:sldId id="257" r:id="rId3"/>
  </p:sldIdLst>
  <p:sldSz cx="30275213" cy="21383625"/>
  <p:notesSz cx="9774238" cy="1425575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C4E6C"/>
    <a:srgbClr val="EDEDE7"/>
    <a:srgbClr val="2CBA9F"/>
    <a:srgbClr val="FFC000"/>
    <a:srgbClr val="2B416D"/>
    <a:srgbClr val="5E90BE"/>
    <a:srgbClr val="97B7D5"/>
    <a:srgbClr val="ED4E6C"/>
    <a:srgbClr val="ED7D31"/>
    <a:srgbClr val="FFDC6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1152256-3945-4BF5-BD1A-51F3C51FF76D}" v="41" dt="2020-11-20T22:23:29.5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p:scale>
          <a:sx n="80" d="100"/>
          <a:sy n="80" d="100"/>
        </p:scale>
        <p:origin x="-7598" y="-695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 Id="rId9"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235503" cy="715263"/>
          </a:xfrm>
          <a:prstGeom prst="rect">
            <a:avLst/>
          </a:prstGeom>
        </p:spPr>
        <p:txBody>
          <a:bodyPr vert="horz" lIns="137306" tIns="68653" rIns="137306" bIns="68653" rtlCol="0"/>
          <a:lstStyle>
            <a:lvl1pPr algn="l">
              <a:defRPr sz="1800"/>
            </a:lvl1pPr>
          </a:lstStyle>
          <a:p>
            <a:endParaRPr lang="en-GB"/>
          </a:p>
        </p:txBody>
      </p:sp>
      <p:sp>
        <p:nvSpPr>
          <p:cNvPr id="3" name="Date Placeholder 2"/>
          <p:cNvSpPr>
            <a:spLocks noGrp="1"/>
          </p:cNvSpPr>
          <p:nvPr>
            <p:ph type="dt" idx="1"/>
          </p:nvPr>
        </p:nvSpPr>
        <p:spPr>
          <a:xfrm>
            <a:off x="5536473" y="0"/>
            <a:ext cx="4235503" cy="715263"/>
          </a:xfrm>
          <a:prstGeom prst="rect">
            <a:avLst/>
          </a:prstGeom>
        </p:spPr>
        <p:txBody>
          <a:bodyPr vert="horz" lIns="137306" tIns="68653" rIns="137306" bIns="68653" rtlCol="0"/>
          <a:lstStyle>
            <a:lvl1pPr algn="r">
              <a:defRPr sz="1800"/>
            </a:lvl1pPr>
          </a:lstStyle>
          <a:p>
            <a:fld id="{99B144E8-7148-4559-ACA2-0CB7670A2CC4}" type="datetimeFigureOut">
              <a:rPr lang="en-GB" smtClean="0"/>
              <a:t>21/11/2020</a:t>
            </a:fld>
            <a:endParaRPr lang="en-GB"/>
          </a:p>
        </p:txBody>
      </p:sp>
      <p:sp>
        <p:nvSpPr>
          <p:cNvPr id="4" name="Slide Image Placeholder 3"/>
          <p:cNvSpPr>
            <a:spLocks noGrp="1" noRot="1" noChangeAspect="1"/>
          </p:cNvSpPr>
          <p:nvPr>
            <p:ph type="sldImg" idx="2"/>
          </p:nvPr>
        </p:nvSpPr>
        <p:spPr>
          <a:xfrm>
            <a:off x="1482725" y="1782763"/>
            <a:ext cx="6808788" cy="4810125"/>
          </a:xfrm>
          <a:prstGeom prst="rect">
            <a:avLst/>
          </a:prstGeom>
          <a:noFill/>
          <a:ln w="12700">
            <a:solidFill>
              <a:prstClr val="black"/>
            </a:solidFill>
          </a:ln>
        </p:spPr>
        <p:txBody>
          <a:bodyPr vert="horz" lIns="137306" tIns="68653" rIns="137306" bIns="68653" rtlCol="0" anchor="ctr"/>
          <a:lstStyle/>
          <a:p>
            <a:endParaRPr lang="en-GB"/>
          </a:p>
        </p:txBody>
      </p:sp>
      <p:sp>
        <p:nvSpPr>
          <p:cNvPr id="5" name="Notes Placeholder 4"/>
          <p:cNvSpPr>
            <a:spLocks noGrp="1"/>
          </p:cNvSpPr>
          <p:nvPr>
            <p:ph type="body" sz="quarter" idx="3"/>
          </p:nvPr>
        </p:nvSpPr>
        <p:spPr>
          <a:xfrm>
            <a:off x="977424" y="6860579"/>
            <a:ext cx="7819390" cy="5613202"/>
          </a:xfrm>
          <a:prstGeom prst="rect">
            <a:avLst/>
          </a:prstGeom>
        </p:spPr>
        <p:txBody>
          <a:bodyPr vert="horz" lIns="137306" tIns="68653" rIns="137306" bIns="68653"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13540489"/>
            <a:ext cx="4235503" cy="715262"/>
          </a:xfrm>
          <a:prstGeom prst="rect">
            <a:avLst/>
          </a:prstGeom>
        </p:spPr>
        <p:txBody>
          <a:bodyPr vert="horz" lIns="137306" tIns="68653" rIns="137306" bIns="68653" rtlCol="0" anchor="b"/>
          <a:lstStyle>
            <a:lvl1pPr algn="l">
              <a:defRPr sz="1800"/>
            </a:lvl1pPr>
          </a:lstStyle>
          <a:p>
            <a:endParaRPr lang="en-GB"/>
          </a:p>
        </p:txBody>
      </p:sp>
      <p:sp>
        <p:nvSpPr>
          <p:cNvPr id="7" name="Slide Number Placeholder 6"/>
          <p:cNvSpPr>
            <a:spLocks noGrp="1"/>
          </p:cNvSpPr>
          <p:nvPr>
            <p:ph type="sldNum" sz="quarter" idx="5"/>
          </p:nvPr>
        </p:nvSpPr>
        <p:spPr>
          <a:xfrm>
            <a:off x="5536473" y="13540489"/>
            <a:ext cx="4235503" cy="715262"/>
          </a:xfrm>
          <a:prstGeom prst="rect">
            <a:avLst/>
          </a:prstGeom>
        </p:spPr>
        <p:txBody>
          <a:bodyPr vert="horz" lIns="137306" tIns="68653" rIns="137306" bIns="68653" rtlCol="0" anchor="b"/>
          <a:lstStyle>
            <a:lvl1pPr algn="r">
              <a:defRPr sz="1800"/>
            </a:lvl1pPr>
          </a:lstStyle>
          <a:p>
            <a:fld id="{000F305F-A184-44C1-8343-5982EDE4B052}" type="slidenum">
              <a:rPr lang="en-GB" smtClean="0"/>
              <a:t>‹#›</a:t>
            </a:fld>
            <a:endParaRPr lang="en-GB"/>
          </a:p>
        </p:txBody>
      </p:sp>
    </p:spTree>
    <p:extLst>
      <p:ext uri="{BB962C8B-B14F-4D97-AF65-F5344CB8AC3E}">
        <p14:creationId xmlns:p14="http://schemas.microsoft.com/office/powerpoint/2010/main" val="372666725"/>
      </p:ext>
    </p:extLst>
  </p:cSld>
  <p:clrMap bg1="lt1" tx1="dk1" bg2="lt2" tx2="dk2" accent1="accent1" accent2="accent2" accent3="accent3" accent4="accent4" accent5="accent5" accent6="accent6" hlink="hlink" folHlink="folHlink"/>
  <p:notesStyle>
    <a:lvl1pPr marL="0" algn="l" defTabSz="1394734" rtl="0" eaLnBrk="1" latinLnBrk="0" hangingPunct="1">
      <a:defRPr sz="1830" kern="1200">
        <a:solidFill>
          <a:schemeClr val="tx1"/>
        </a:solidFill>
        <a:latin typeface="+mn-lt"/>
        <a:ea typeface="+mn-ea"/>
        <a:cs typeface="+mn-cs"/>
      </a:defRPr>
    </a:lvl1pPr>
    <a:lvl2pPr marL="697367" algn="l" defTabSz="1394734" rtl="0" eaLnBrk="1" latinLnBrk="0" hangingPunct="1">
      <a:defRPr sz="1830" kern="1200">
        <a:solidFill>
          <a:schemeClr val="tx1"/>
        </a:solidFill>
        <a:latin typeface="+mn-lt"/>
        <a:ea typeface="+mn-ea"/>
        <a:cs typeface="+mn-cs"/>
      </a:defRPr>
    </a:lvl2pPr>
    <a:lvl3pPr marL="1394734" algn="l" defTabSz="1394734" rtl="0" eaLnBrk="1" latinLnBrk="0" hangingPunct="1">
      <a:defRPr sz="1830" kern="1200">
        <a:solidFill>
          <a:schemeClr val="tx1"/>
        </a:solidFill>
        <a:latin typeface="+mn-lt"/>
        <a:ea typeface="+mn-ea"/>
        <a:cs typeface="+mn-cs"/>
      </a:defRPr>
    </a:lvl3pPr>
    <a:lvl4pPr marL="2092101" algn="l" defTabSz="1394734" rtl="0" eaLnBrk="1" latinLnBrk="0" hangingPunct="1">
      <a:defRPr sz="1830" kern="1200">
        <a:solidFill>
          <a:schemeClr val="tx1"/>
        </a:solidFill>
        <a:latin typeface="+mn-lt"/>
        <a:ea typeface="+mn-ea"/>
        <a:cs typeface="+mn-cs"/>
      </a:defRPr>
    </a:lvl4pPr>
    <a:lvl5pPr marL="2789469" algn="l" defTabSz="1394734" rtl="0" eaLnBrk="1" latinLnBrk="0" hangingPunct="1">
      <a:defRPr sz="1830" kern="1200">
        <a:solidFill>
          <a:schemeClr val="tx1"/>
        </a:solidFill>
        <a:latin typeface="+mn-lt"/>
        <a:ea typeface="+mn-ea"/>
        <a:cs typeface="+mn-cs"/>
      </a:defRPr>
    </a:lvl5pPr>
    <a:lvl6pPr marL="3486836" algn="l" defTabSz="1394734" rtl="0" eaLnBrk="1" latinLnBrk="0" hangingPunct="1">
      <a:defRPr sz="1830" kern="1200">
        <a:solidFill>
          <a:schemeClr val="tx1"/>
        </a:solidFill>
        <a:latin typeface="+mn-lt"/>
        <a:ea typeface="+mn-ea"/>
        <a:cs typeface="+mn-cs"/>
      </a:defRPr>
    </a:lvl6pPr>
    <a:lvl7pPr marL="4184203" algn="l" defTabSz="1394734" rtl="0" eaLnBrk="1" latinLnBrk="0" hangingPunct="1">
      <a:defRPr sz="1830" kern="1200">
        <a:solidFill>
          <a:schemeClr val="tx1"/>
        </a:solidFill>
        <a:latin typeface="+mn-lt"/>
        <a:ea typeface="+mn-ea"/>
        <a:cs typeface="+mn-cs"/>
      </a:defRPr>
    </a:lvl7pPr>
    <a:lvl8pPr marL="4881570" algn="l" defTabSz="1394734" rtl="0" eaLnBrk="1" latinLnBrk="0" hangingPunct="1">
      <a:defRPr sz="1830" kern="1200">
        <a:solidFill>
          <a:schemeClr val="tx1"/>
        </a:solidFill>
        <a:latin typeface="+mn-lt"/>
        <a:ea typeface="+mn-ea"/>
        <a:cs typeface="+mn-cs"/>
      </a:defRPr>
    </a:lvl8pPr>
    <a:lvl9pPr marL="5578937" algn="l" defTabSz="1394734" rtl="0" eaLnBrk="1" latinLnBrk="0" hangingPunct="1">
      <a:defRPr sz="183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70641" y="3499590"/>
            <a:ext cx="25733931" cy="7444669"/>
          </a:xfrm>
        </p:spPr>
        <p:txBody>
          <a:bodyPr anchor="b"/>
          <a:lstStyle>
            <a:lvl1pPr algn="ctr">
              <a:defRPr sz="18709"/>
            </a:lvl1pPr>
          </a:lstStyle>
          <a:p>
            <a:r>
              <a:rPr lang="en-US"/>
              <a:t>Click to edit Master title style</a:t>
            </a:r>
            <a:endParaRPr lang="en-US" dirty="0"/>
          </a:p>
        </p:txBody>
      </p:sp>
      <p:sp>
        <p:nvSpPr>
          <p:cNvPr id="3" name="Subtitle 2"/>
          <p:cNvSpPr>
            <a:spLocks noGrp="1"/>
          </p:cNvSpPr>
          <p:nvPr>
            <p:ph type="subTitle" idx="1"/>
          </p:nvPr>
        </p:nvSpPr>
        <p:spPr>
          <a:xfrm>
            <a:off x="3784402" y="11231355"/>
            <a:ext cx="22706410" cy="5162758"/>
          </a:xfrm>
        </p:spPr>
        <p:txBody>
          <a:bodyPr/>
          <a:lstStyle>
            <a:lvl1pPr marL="0" indent="0" algn="ctr">
              <a:buNone/>
              <a:defRPr sz="7483"/>
            </a:lvl1pPr>
            <a:lvl2pPr marL="1425595" indent="0" algn="ctr">
              <a:buNone/>
              <a:defRPr sz="6236"/>
            </a:lvl2pPr>
            <a:lvl3pPr marL="2851191" indent="0" algn="ctr">
              <a:buNone/>
              <a:defRPr sz="5613"/>
            </a:lvl3pPr>
            <a:lvl4pPr marL="4276786" indent="0" algn="ctr">
              <a:buNone/>
              <a:defRPr sz="4989"/>
            </a:lvl4pPr>
            <a:lvl5pPr marL="5702381" indent="0" algn="ctr">
              <a:buNone/>
              <a:defRPr sz="4989"/>
            </a:lvl5pPr>
            <a:lvl6pPr marL="7127977" indent="0" algn="ctr">
              <a:buNone/>
              <a:defRPr sz="4989"/>
            </a:lvl6pPr>
            <a:lvl7pPr marL="8553572" indent="0" algn="ctr">
              <a:buNone/>
              <a:defRPr sz="4989"/>
            </a:lvl7pPr>
            <a:lvl8pPr marL="9979167" indent="0" algn="ctr">
              <a:buNone/>
              <a:defRPr sz="4989"/>
            </a:lvl8pPr>
            <a:lvl9pPr marL="11404763" indent="0" algn="ctr">
              <a:buNone/>
              <a:defRPr sz="4989"/>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11/21/2020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41082822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11/21/2020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0329275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65654" y="5331063"/>
            <a:ext cx="26112371" cy="8894992"/>
          </a:xfrm>
        </p:spPr>
        <p:txBody>
          <a:bodyPr anchor="b"/>
          <a:lstStyle>
            <a:lvl1pPr>
              <a:defRPr sz="18709"/>
            </a:lvl1pPr>
          </a:lstStyle>
          <a:p>
            <a:r>
              <a:rPr lang="en-US"/>
              <a:t>Click to edit Master title style</a:t>
            </a:r>
            <a:endParaRPr lang="en-US" dirty="0"/>
          </a:p>
        </p:txBody>
      </p:sp>
      <p:sp>
        <p:nvSpPr>
          <p:cNvPr id="3" name="Text Placeholder 2"/>
          <p:cNvSpPr>
            <a:spLocks noGrp="1"/>
          </p:cNvSpPr>
          <p:nvPr>
            <p:ph type="body" idx="1"/>
          </p:nvPr>
        </p:nvSpPr>
        <p:spPr>
          <a:xfrm>
            <a:off x="2065654" y="14310205"/>
            <a:ext cx="26112371" cy="4677666"/>
          </a:xfrm>
        </p:spPr>
        <p:txBody>
          <a:bodyPr/>
          <a:lstStyle>
            <a:lvl1pPr marL="0" indent="0">
              <a:buNone/>
              <a:defRPr sz="7483">
                <a:solidFill>
                  <a:schemeClr val="tx1"/>
                </a:solidFill>
              </a:defRPr>
            </a:lvl1pPr>
            <a:lvl2pPr marL="1425595" indent="0">
              <a:buNone/>
              <a:defRPr sz="6236">
                <a:solidFill>
                  <a:schemeClr val="tx1">
                    <a:tint val="75000"/>
                  </a:schemeClr>
                </a:solidFill>
              </a:defRPr>
            </a:lvl2pPr>
            <a:lvl3pPr marL="2851191" indent="0">
              <a:buNone/>
              <a:defRPr sz="5613">
                <a:solidFill>
                  <a:schemeClr val="tx1">
                    <a:tint val="75000"/>
                  </a:schemeClr>
                </a:solidFill>
              </a:defRPr>
            </a:lvl3pPr>
            <a:lvl4pPr marL="4276786" indent="0">
              <a:buNone/>
              <a:defRPr sz="4989">
                <a:solidFill>
                  <a:schemeClr val="tx1">
                    <a:tint val="75000"/>
                  </a:schemeClr>
                </a:solidFill>
              </a:defRPr>
            </a:lvl4pPr>
            <a:lvl5pPr marL="5702381" indent="0">
              <a:buNone/>
              <a:defRPr sz="4989">
                <a:solidFill>
                  <a:schemeClr val="tx1">
                    <a:tint val="75000"/>
                  </a:schemeClr>
                </a:solidFill>
              </a:defRPr>
            </a:lvl5pPr>
            <a:lvl6pPr marL="7127977" indent="0">
              <a:buNone/>
              <a:defRPr sz="4989">
                <a:solidFill>
                  <a:schemeClr val="tx1">
                    <a:tint val="75000"/>
                  </a:schemeClr>
                </a:solidFill>
              </a:defRPr>
            </a:lvl6pPr>
            <a:lvl7pPr marL="8553572" indent="0">
              <a:buNone/>
              <a:defRPr sz="4989">
                <a:solidFill>
                  <a:schemeClr val="tx1">
                    <a:tint val="75000"/>
                  </a:schemeClr>
                </a:solidFill>
              </a:defRPr>
            </a:lvl7pPr>
            <a:lvl8pPr marL="9979167" indent="0">
              <a:buNone/>
              <a:defRPr sz="4989">
                <a:solidFill>
                  <a:schemeClr val="tx1">
                    <a:tint val="75000"/>
                  </a:schemeClr>
                </a:solidFill>
              </a:defRPr>
            </a:lvl8pPr>
            <a:lvl9pPr marL="11404763" indent="0">
              <a:buNone/>
              <a:defRPr sz="4989">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11/21/2020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8518102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081421" y="5692400"/>
            <a:ext cx="12866966" cy="13567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5326826" y="5692400"/>
            <a:ext cx="12866966" cy="13567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smtClean="0"/>
              <a:t>11/21/2020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3024935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85364" y="1138485"/>
            <a:ext cx="26112371" cy="4133179"/>
          </a:xfrm>
        </p:spPr>
        <p:txBody>
          <a:bodyPr/>
          <a:lstStyle/>
          <a:p>
            <a:r>
              <a:rPr lang="en-US"/>
              <a:t>Click to edit Master title style</a:t>
            </a:r>
            <a:endParaRPr lang="en-US" dirty="0"/>
          </a:p>
        </p:txBody>
      </p:sp>
      <p:sp>
        <p:nvSpPr>
          <p:cNvPr id="3" name="Text Placeholder 2"/>
          <p:cNvSpPr>
            <a:spLocks noGrp="1"/>
          </p:cNvSpPr>
          <p:nvPr>
            <p:ph type="body" idx="1"/>
          </p:nvPr>
        </p:nvSpPr>
        <p:spPr>
          <a:xfrm>
            <a:off x="2085368" y="5241960"/>
            <a:ext cx="12807832" cy="2569003"/>
          </a:xfrm>
        </p:spPr>
        <p:txBody>
          <a:bodyPr anchor="b"/>
          <a:lstStyle>
            <a:lvl1pPr marL="0" indent="0">
              <a:buNone/>
              <a:defRPr sz="7483" b="1"/>
            </a:lvl1pPr>
            <a:lvl2pPr marL="1425595" indent="0">
              <a:buNone/>
              <a:defRPr sz="6236" b="1"/>
            </a:lvl2pPr>
            <a:lvl3pPr marL="2851191" indent="0">
              <a:buNone/>
              <a:defRPr sz="5613" b="1"/>
            </a:lvl3pPr>
            <a:lvl4pPr marL="4276786" indent="0">
              <a:buNone/>
              <a:defRPr sz="4989" b="1"/>
            </a:lvl4pPr>
            <a:lvl5pPr marL="5702381" indent="0">
              <a:buNone/>
              <a:defRPr sz="4989" b="1"/>
            </a:lvl5pPr>
            <a:lvl6pPr marL="7127977" indent="0">
              <a:buNone/>
              <a:defRPr sz="4989" b="1"/>
            </a:lvl6pPr>
            <a:lvl7pPr marL="8553572" indent="0">
              <a:buNone/>
              <a:defRPr sz="4989" b="1"/>
            </a:lvl7pPr>
            <a:lvl8pPr marL="9979167" indent="0">
              <a:buNone/>
              <a:defRPr sz="4989" b="1"/>
            </a:lvl8pPr>
            <a:lvl9pPr marL="11404763" indent="0">
              <a:buNone/>
              <a:defRPr sz="4989" b="1"/>
            </a:lvl9pPr>
          </a:lstStyle>
          <a:p>
            <a:pPr lvl="0"/>
            <a:r>
              <a:rPr lang="en-US"/>
              <a:t>Click to edit Master text styles</a:t>
            </a:r>
          </a:p>
        </p:txBody>
      </p:sp>
      <p:sp>
        <p:nvSpPr>
          <p:cNvPr id="4" name="Content Placeholder 3"/>
          <p:cNvSpPr>
            <a:spLocks noGrp="1"/>
          </p:cNvSpPr>
          <p:nvPr>
            <p:ph sz="half" idx="2"/>
          </p:nvPr>
        </p:nvSpPr>
        <p:spPr>
          <a:xfrm>
            <a:off x="2085368" y="7810963"/>
            <a:ext cx="12807832" cy="114887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5326828" y="5241960"/>
            <a:ext cx="12870909" cy="2569003"/>
          </a:xfrm>
        </p:spPr>
        <p:txBody>
          <a:bodyPr anchor="b"/>
          <a:lstStyle>
            <a:lvl1pPr marL="0" indent="0">
              <a:buNone/>
              <a:defRPr sz="7483" b="1"/>
            </a:lvl1pPr>
            <a:lvl2pPr marL="1425595" indent="0">
              <a:buNone/>
              <a:defRPr sz="6236" b="1"/>
            </a:lvl2pPr>
            <a:lvl3pPr marL="2851191" indent="0">
              <a:buNone/>
              <a:defRPr sz="5613" b="1"/>
            </a:lvl3pPr>
            <a:lvl4pPr marL="4276786" indent="0">
              <a:buNone/>
              <a:defRPr sz="4989" b="1"/>
            </a:lvl4pPr>
            <a:lvl5pPr marL="5702381" indent="0">
              <a:buNone/>
              <a:defRPr sz="4989" b="1"/>
            </a:lvl5pPr>
            <a:lvl6pPr marL="7127977" indent="0">
              <a:buNone/>
              <a:defRPr sz="4989" b="1"/>
            </a:lvl6pPr>
            <a:lvl7pPr marL="8553572" indent="0">
              <a:buNone/>
              <a:defRPr sz="4989" b="1"/>
            </a:lvl7pPr>
            <a:lvl8pPr marL="9979167" indent="0">
              <a:buNone/>
              <a:defRPr sz="4989" b="1"/>
            </a:lvl8pPr>
            <a:lvl9pPr marL="11404763" indent="0">
              <a:buNone/>
              <a:defRPr sz="4989" b="1"/>
            </a:lvl9pPr>
          </a:lstStyle>
          <a:p>
            <a:pPr lvl="0"/>
            <a:r>
              <a:rPr lang="en-US"/>
              <a:t>Click to edit Master text styles</a:t>
            </a:r>
          </a:p>
        </p:txBody>
      </p:sp>
      <p:sp>
        <p:nvSpPr>
          <p:cNvPr id="6" name="Content Placeholder 5"/>
          <p:cNvSpPr>
            <a:spLocks noGrp="1"/>
          </p:cNvSpPr>
          <p:nvPr>
            <p:ph sz="quarter" idx="4"/>
          </p:nvPr>
        </p:nvSpPr>
        <p:spPr>
          <a:xfrm>
            <a:off x="15326828" y="7810963"/>
            <a:ext cx="12870909" cy="114887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smtClean="0"/>
              <a:t>11/21/2020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8620717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smtClean="0"/>
              <a:t>11/21/2020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1383243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t>11/21/2020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9928124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1425575"/>
            <a:ext cx="9764544" cy="4989513"/>
          </a:xfrm>
        </p:spPr>
        <p:txBody>
          <a:bodyPr anchor="b"/>
          <a:lstStyle>
            <a:lvl1pPr>
              <a:defRPr sz="9978"/>
            </a:lvl1pPr>
          </a:lstStyle>
          <a:p>
            <a:r>
              <a:rPr lang="en-US"/>
              <a:t>Click to edit Master title style</a:t>
            </a:r>
            <a:endParaRPr lang="en-US" dirty="0"/>
          </a:p>
        </p:txBody>
      </p:sp>
      <p:sp>
        <p:nvSpPr>
          <p:cNvPr id="3" name="Content Placeholder 2"/>
          <p:cNvSpPr>
            <a:spLocks noGrp="1"/>
          </p:cNvSpPr>
          <p:nvPr>
            <p:ph idx="1"/>
          </p:nvPr>
        </p:nvSpPr>
        <p:spPr>
          <a:xfrm>
            <a:off x="12870909" y="3078850"/>
            <a:ext cx="15326827" cy="15196234"/>
          </a:xfrm>
        </p:spPr>
        <p:txBody>
          <a:bodyPr/>
          <a:lstStyle>
            <a:lvl1pPr>
              <a:defRPr sz="9978"/>
            </a:lvl1pPr>
            <a:lvl2pPr>
              <a:defRPr sz="8731"/>
            </a:lvl2pPr>
            <a:lvl3pPr>
              <a:defRPr sz="7483"/>
            </a:lvl3pPr>
            <a:lvl4pPr>
              <a:defRPr sz="6236"/>
            </a:lvl4pPr>
            <a:lvl5pPr>
              <a:defRPr sz="6236"/>
            </a:lvl5pPr>
            <a:lvl6pPr>
              <a:defRPr sz="6236"/>
            </a:lvl6pPr>
            <a:lvl7pPr>
              <a:defRPr sz="6236"/>
            </a:lvl7pPr>
            <a:lvl8pPr>
              <a:defRPr sz="6236"/>
            </a:lvl8pPr>
            <a:lvl9pPr>
              <a:defRPr sz="6236"/>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085364" y="6415088"/>
            <a:ext cx="9764544" cy="11884743"/>
          </a:xfrm>
        </p:spPr>
        <p:txBody>
          <a:bodyPr/>
          <a:lstStyle>
            <a:lvl1pPr marL="0" indent="0">
              <a:buNone/>
              <a:defRPr sz="4989"/>
            </a:lvl1pPr>
            <a:lvl2pPr marL="1425595" indent="0">
              <a:buNone/>
              <a:defRPr sz="4365"/>
            </a:lvl2pPr>
            <a:lvl3pPr marL="2851191" indent="0">
              <a:buNone/>
              <a:defRPr sz="3742"/>
            </a:lvl3pPr>
            <a:lvl4pPr marL="4276786" indent="0">
              <a:buNone/>
              <a:defRPr sz="3118"/>
            </a:lvl4pPr>
            <a:lvl5pPr marL="5702381" indent="0">
              <a:buNone/>
              <a:defRPr sz="3118"/>
            </a:lvl5pPr>
            <a:lvl6pPr marL="7127977" indent="0">
              <a:buNone/>
              <a:defRPr sz="3118"/>
            </a:lvl6pPr>
            <a:lvl7pPr marL="8553572" indent="0">
              <a:buNone/>
              <a:defRPr sz="3118"/>
            </a:lvl7pPr>
            <a:lvl8pPr marL="9979167" indent="0">
              <a:buNone/>
              <a:defRPr sz="3118"/>
            </a:lvl8pPr>
            <a:lvl9pPr marL="11404763" indent="0">
              <a:buNone/>
              <a:defRPr sz="3118"/>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11/21/2020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7554991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1425575"/>
            <a:ext cx="9764544" cy="4989513"/>
          </a:xfrm>
        </p:spPr>
        <p:txBody>
          <a:bodyPr anchor="b"/>
          <a:lstStyle>
            <a:lvl1pPr>
              <a:defRPr sz="9978"/>
            </a:lvl1pPr>
          </a:lstStyle>
          <a:p>
            <a:r>
              <a:rPr lang="en-US"/>
              <a:t>Click to edit Master title style</a:t>
            </a:r>
            <a:endParaRPr lang="en-US" dirty="0"/>
          </a:p>
        </p:txBody>
      </p:sp>
      <p:sp>
        <p:nvSpPr>
          <p:cNvPr id="3" name="Picture Placeholder 2"/>
          <p:cNvSpPr>
            <a:spLocks noGrp="1" noChangeAspect="1"/>
          </p:cNvSpPr>
          <p:nvPr>
            <p:ph type="pic" idx="1"/>
          </p:nvPr>
        </p:nvSpPr>
        <p:spPr>
          <a:xfrm>
            <a:off x="12870909" y="3078850"/>
            <a:ext cx="15326827" cy="15196234"/>
          </a:xfrm>
        </p:spPr>
        <p:txBody>
          <a:bodyPr anchor="t"/>
          <a:lstStyle>
            <a:lvl1pPr marL="0" indent="0">
              <a:buNone/>
              <a:defRPr sz="9978"/>
            </a:lvl1pPr>
            <a:lvl2pPr marL="1425595" indent="0">
              <a:buNone/>
              <a:defRPr sz="8731"/>
            </a:lvl2pPr>
            <a:lvl3pPr marL="2851191" indent="0">
              <a:buNone/>
              <a:defRPr sz="7483"/>
            </a:lvl3pPr>
            <a:lvl4pPr marL="4276786" indent="0">
              <a:buNone/>
              <a:defRPr sz="6236"/>
            </a:lvl4pPr>
            <a:lvl5pPr marL="5702381" indent="0">
              <a:buNone/>
              <a:defRPr sz="6236"/>
            </a:lvl5pPr>
            <a:lvl6pPr marL="7127977" indent="0">
              <a:buNone/>
              <a:defRPr sz="6236"/>
            </a:lvl6pPr>
            <a:lvl7pPr marL="8553572" indent="0">
              <a:buNone/>
              <a:defRPr sz="6236"/>
            </a:lvl7pPr>
            <a:lvl8pPr marL="9979167" indent="0">
              <a:buNone/>
              <a:defRPr sz="6236"/>
            </a:lvl8pPr>
            <a:lvl9pPr marL="11404763" indent="0">
              <a:buNone/>
              <a:defRPr sz="6236"/>
            </a:lvl9pPr>
          </a:lstStyle>
          <a:p>
            <a:r>
              <a:rPr lang="en-US"/>
              <a:t>Click icon to add picture</a:t>
            </a:r>
            <a:endParaRPr lang="en-US" dirty="0"/>
          </a:p>
        </p:txBody>
      </p:sp>
      <p:sp>
        <p:nvSpPr>
          <p:cNvPr id="4" name="Text Placeholder 3"/>
          <p:cNvSpPr>
            <a:spLocks noGrp="1"/>
          </p:cNvSpPr>
          <p:nvPr>
            <p:ph type="body" sz="half" idx="2"/>
          </p:nvPr>
        </p:nvSpPr>
        <p:spPr>
          <a:xfrm>
            <a:off x="2085364" y="6415088"/>
            <a:ext cx="9764544" cy="11884743"/>
          </a:xfrm>
        </p:spPr>
        <p:txBody>
          <a:bodyPr/>
          <a:lstStyle>
            <a:lvl1pPr marL="0" indent="0">
              <a:buNone/>
              <a:defRPr sz="4989"/>
            </a:lvl1pPr>
            <a:lvl2pPr marL="1425595" indent="0">
              <a:buNone/>
              <a:defRPr sz="4365"/>
            </a:lvl2pPr>
            <a:lvl3pPr marL="2851191" indent="0">
              <a:buNone/>
              <a:defRPr sz="3742"/>
            </a:lvl3pPr>
            <a:lvl4pPr marL="4276786" indent="0">
              <a:buNone/>
              <a:defRPr sz="3118"/>
            </a:lvl4pPr>
            <a:lvl5pPr marL="5702381" indent="0">
              <a:buNone/>
              <a:defRPr sz="3118"/>
            </a:lvl5pPr>
            <a:lvl6pPr marL="7127977" indent="0">
              <a:buNone/>
              <a:defRPr sz="3118"/>
            </a:lvl6pPr>
            <a:lvl7pPr marL="8553572" indent="0">
              <a:buNone/>
              <a:defRPr sz="3118"/>
            </a:lvl7pPr>
            <a:lvl8pPr marL="9979167" indent="0">
              <a:buNone/>
              <a:defRPr sz="3118"/>
            </a:lvl8pPr>
            <a:lvl9pPr marL="11404763" indent="0">
              <a:buNone/>
              <a:defRPr sz="3118"/>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11/21/2020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038779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11/21/2020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3905453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665701" y="1138480"/>
            <a:ext cx="6528093" cy="1812163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081423" y="1138480"/>
            <a:ext cx="19205838" cy="181216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11/21/2020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9819281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081421" y="1138485"/>
            <a:ext cx="26112371" cy="4133179"/>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081421" y="5692400"/>
            <a:ext cx="26112371" cy="13567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081421" y="19819457"/>
            <a:ext cx="6811923" cy="1138480"/>
          </a:xfrm>
          <a:prstGeom prst="rect">
            <a:avLst/>
          </a:prstGeom>
        </p:spPr>
        <p:txBody>
          <a:bodyPr vert="horz" lIns="91440" tIns="45720" rIns="91440" bIns="45720" rtlCol="0" anchor="ctr"/>
          <a:lstStyle>
            <a:lvl1pPr algn="l">
              <a:defRPr sz="3742">
                <a:solidFill>
                  <a:schemeClr val="tx1">
                    <a:tint val="75000"/>
                  </a:schemeClr>
                </a:solidFill>
              </a:defRPr>
            </a:lvl1pPr>
          </a:lstStyle>
          <a:p>
            <a:fld id="{C764DE79-268F-4C1A-8933-263129D2AF90}" type="datetimeFigureOut">
              <a:rPr lang="en-US" smtClean="0"/>
              <a:t>11/21/2020</a:t>
            </a:fld>
            <a:endParaRPr lang="en-US" dirty="0"/>
          </a:p>
        </p:txBody>
      </p:sp>
      <p:sp>
        <p:nvSpPr>
          <p:cNvPr id="5" name="Footer Placeholder 4"/>
          <p:cNvSpPr>
            <a:spLocks noGrp="1"/>
          </p:cNvSpPr>
          <p:nvPr>
            <p:ph type="ftr" sz="quarter" idx="3"/>
          </p:nvPr>
        </p:nvSpPr>
        <p:spPr>
          <a:xfrm>
            <a:off x="10028665" y="19819457"/>
            <a:ext cx="10217884" cy="1138480"/>
          </a:xfrm>
          <a:prstGeom prst="rect">
            <a:avLst/>
          </a:prstGeom>
        </p:spPr>
        <p:txBody>
          <a:bodyPr vert="horz" lIns="91440" tIns="45720" rIns="91440" bIns="45720" rtlCol="0" anchor="ctr"/>
          <a:lstStyle>
            <a:lvl1pPr algn="ctr">
              <a:defRPr sz="3742">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21381869" y="19819457"/>
            <a:ext cx="6811923" cy="1138480"/>
          </a:xfrm>
          <a:prstGeom prst="rect">
            <a:avLst/>
          </a:prstGeom>
        </p:spPr>
        <p:txBody>
          <a:bodyPr vert="horz" lIns="91440" tIns="45720" rIns="91440" bIns="45720" rtlCol="0" anchor="ctr"/>
          <a:lstStyle>
            <a:lvl1pPr algn="r">
              <a:defRPr sz="3742">
                <a:solidFill>
                  <a:schemeClr val="tx1">
                    <a:tint val="75000"/>
                  </a:schemeClr>
                </a:solidFill>
              </a:defRPr>
            </a:lvl1pPr>
          </a:lstStyle>
          <a:p>
            <a:fld id="{48F63A3B-78C7-47BE-AE5E-E10140E04643}" type="slidenum">
              <a:rPr lang="en-US" smtClean="0"/>
              <a:t>‹#›</a:t>
            </a:fld>
            <a:endParaRPr lang="en-US" dirty="0"/>
          </a:p>
        </p:txBody>
      </p:sp>
    </p:spTree>
    <p:extLst>
      <p:ext uri="{BB962C8B-B14F-4D97-AF65-F5344CB8AC3E}">
        <p14:creationId xmlns:p14="http://schemas.microsoft.com/office/powerpoint/2010/main" val="3777830009"/>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2851191" rtl="0" eaLnBrk="1" latinLnBrk="0" hangingPunct="1">
        <a:lnSpc>
          <a:spcPct val="90000"/>
        </a:lnSpc>
        <a:spcBef>
          <a:spcPct val="0"/>
        </a:spcBef>
        <a:buNone/>
        <a:defRPr sz="13720" kern="1200">
          <a:solidFill>
            <a:schemeClr val="tx1"/>
          </a:solidFill>
          <a:latin typeface="+mj-lt"/>
          <a:ea typeface="+mj-ea"/>
          <a:cs typeface="+mj-cs"/>
        </a:defRPr>
      </a:lvl1pPr>
    </p:titleStyle>
    <p:bodyStyle>
      <a:lvl1pPr marL="712798" indent="-712798" algn="l" defTabSz="2851191" rtl="0" eaLnBrk="1" latinLnBrk="0" hangingPunct="1">
        <a:lnSpc>
          <a:spcPct val="90000"/>
        </a:lnSpc>
        <a:spcBef>
          <a:spcPts val="3118"/>
        </a:spcBef>
        <a:buFont typeface="Arial" panose="020B0604020202020204" pitchFamily="34" charset="0"/>
        <a:buChar char="•"/>
        <a:defRPr sz="8731" kern="1200">
          <a:solidFill>
            <a:schemeClr val="tx1"/>
          </a:solidFill>
          <a:latin typeface="+mn-lt"/>
          <a:ea typeface="+mn-ea"/>
          <a:cs typeface="+mn-cs"/>
        </a:defRPr>
      </a:lvl1pPr>
      <a:lvl2pPr marL="2138393" indent="-712798" algn="l" defTabSz="2851191" rtl="0" eaLnBrk="1" latinLnBrk="0" hangingPunct="1">
        <a:lnSpc>
          <a:spcPct val="90000"/>
        </a:lnSpc>
        <a:spcBef>
          <a:spcPts val="1559"/>
        </a:spcBef>
        <a:buFont typeface="Arial" panose="020B0604020202020204" pitchFamily="34" charset="0"/>
        <a:buChar char="•"/>
        <a:defRPr sz="7483" kern="1200">
          <a:solidFill>
            <a:schemeClr val="tx1"/>
          </a:solidFill>
          <a:latin typeface="+mn-lt"/>
          <a:ea typeface="+mn-ea"/>
          <a:cs typeface="+mn-cs"/>
        </a:defRPr>
      </a:lvl2pPr>
      <a:lvl3pPr marL="3563988" indent="-712798" algn="l" defTabSz="2851191" rtl="0" eaLnBrk="1" latinLnBrk="0" hangingPunct="1">
        <a:lnSpc>
          <a:spcPct val="90000"/>
        </a:lnSpc>
        <a:spcBef>
          <a:spcPts val="1559"/>
        </a:spcBef>
        <a:buFont typeface="Arial" panose="020B0604020202020204" pitchFamily="34" charset="0"/>
        <a:buChar char="•"/>
        <a:defRPr sz="6236" kern="1200">
          <a:solidFill>
            <a:schemeClr val="tx1"/>
          </a:solidFill>
          <a:latin typeface="+mn-lt"/>
          <a:ea typeface="+mn-ea"/>
          <a:cs typeface="+mn-cs"/>
        </a:defRPr>
      </a:lvl3pPr>
      <a:lvl4pPr marL="4989584"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4pPr>
      <a:lvl5pPr marL="6415179"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5pPr>
      <a:lvl6pPr marL="7840774"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6pPr>
      <a:lvl7pPr marL="9266370"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7pPr>
      <a:lvl8pPr marL="10691965"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8pPr>
      <a:lvl9pPr marL="12117560"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9pPr>
    </p:bodyStyle>
    <p:otherStyle>
      <a:defPPr>
        <a:defRPr lang="en-US"/>
      </a:defPPr>
      <a:lvl1pPr marL="0" algn="l" defTabSz="2851191" rtl="0" eaLnBrk="1" latinLnBrk="0" hangingPunct="1">
        <a:defRPr sz="5613" kern="1200">
          <a:solidFill>
            <a:schemeClr val="tx1"/>
          </a:solidFill>
          <a:latin typeface="+mn-lt"/>
          <a:ea typeface="+mn-ea"/>
          <a:cs typeface="+mn-cs"/>
        </a:defRPr>
      </a:lvl1pPr>
      <a:lvl2pPr marL="1425595" algn="l" defTabSz="2851191" rtl="0" eaLnBrk="1" latinLnBrk="0" hangingPunct="1">
        <a:defRPr sz="5613" kern="1200">
          <a:solidFill>
            <a:schemeClr val="tx1"/>
          </a:solidFill>
          <a:latin typeface="+mn-lt"/>
          <a:ea typeface="+mn-ea"/>
          <a:cs typeface="+mn-cs"/>
        </a:defRPr>
      </a:lvl2pPr>
      <a:lvl3pPr marL="2851191" algn="l" defTabSz="2851191" rtl="0" eaLnBrk="1" latinLnBrk="0" hangingPunct="1">
        <a:defRPr sz="5613" kern="1200">
          <a:solidFill>
            <a:schemeClr val="tx1"/>
          </a:solidFill>
          <a:latin typeface="+mn-lt"/>
          <a:ea typeface="+mn-ea"/>
          <a:cs typeface="+mn-cs"/>
        </a:defRPr>
      </a:lvl3pPr>
      <a:lvl4pPr marL="4276786" algn="l" defTabSz="2851191" rtl="0" eaLnBrk="1" latinLnBrk="0" hangingPunct="1">
        <a:defRPr sz="5613" kern="1200">
          <a:solidFill>
            <a:schemeClr val="tx1"/>
          </a:solidFill>
          <a:latin typeface="+mn-lt"/>
          <a:ea typeface="+mn-ea"/>
          <a:cs typeface="+mn-cs"/>
        </a:defRPr>
      </a:lvl4pPr>
      <a:lvl5pPr marL="5702381" algn="l" defTabSz="2851191" rtl="0" eaLnBrk="1" latinLnBrk="0" hangingPunct="1">
        <a:defRPr sz="5613" kern="1200">
          <a:solidFill>
            <a:schemeClr val="tx1"/>
          </a:solidFill>
          <a:latin typeface="+mn-lt"/>
          <a:ea typeface="+mn-ea"/>
          <a:cs typeface="+mn-cs"/>
        </a:defRPr>
      </a:lvl5pPr>
      <a:lvl6pPr marL="7127977" algn="l" defTabSz="2851191" rtl="0" eaLnBrk="1" latinLnBrk="0" hangingPunct="1">
        <a:defRPr sz="5613" kern="1200">
          <a:solidFill>
            <a:schemeClr val="tx1"/>
          </a:solidFill>
          <a:latin typeface="+mn-lt"/>
          <a:ea typeface="+mn-ea"/>
          <a:cs typeface="+mn-cs"/>
        </a:defRPr>
      </a:lvl6pPr>
      <a:lvl7pPr marL="8553572" algn="l" defTabSz="2851191" rtl="0" eaLnBrk="1" latinLnBrk="0" hangingPunct="1">
        <a:defRPr sz="5613" kern="1200">
          <a:solidFill>
            <a:schemeClr val="tx1"/>
          </a:solidFill>
          <a:latin typeface="+mn-lt"/>
          <a:ea typeface="+mn-ea"/>
          <a:cs typeface="+mn-cs"/>
        </a:defRPr>
      </a:lvl7pPr>
      <a:lvl8pPr marL="9979167" algn="l" defTabSz="2851191" rtl="0" eaLnBrk="1" latinLnBrk="0" hangingPunct="1">
        <a:defRPr sz="5613" kern="1200">
          <a:solidFill>
            <a:schemeClr val="tx1"/>
          </a:solidFill>
          <a:latin typeface="+mn-lt"/>
          <a:ea typeface="+mn-ea"/>
          <a:cs typeface="+mn-cs"/>
        </a:defRPr>
      </a:lvl8pPr>
      <a:lvl9pPr marL="11404763" algn="l" defTabSz="2851191" rtl="0" eaLnBrk="1" latinLnBrk="0" hangingPunct="1">
        <a:defRPr sz="561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 name="Rectangle 33"/>
          <p:cNvSpPr/>
          <p:nvPr/>
        </p:nvSpPr>
        <p:spPr>
          <a:xfrm>
            <a:off x="18999200" y="16355731"/>
            <a:ext cx="10743818" cy="4533955"/>
          </a:xfrm>
          <a:prstGeom prst="rect">
            <a:avLst/>
          </a:prstGeom>
          <a:solidFill>
            <a:srgbClr val="2CBA9F"/>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3836"/>
          </a:p>
        </p:txBody>
      </p:sp>
      <p:sp>
        <p:nvSpPr>
          <p:cNvPr id="33" name="Rectangle 32"/>
          <p:cNvSpPr/>
          <p:nvPr/>
        </p:nvSpPr>
        <p:spPr>
          <a:xfrm>
            <a:off x="532194" y="16355732"/>
            <a:ext cx="18136805" cy="4533954"/>
          </a:xfrm>
          <a:prstGeom prst="rect">
            <a:avLst/>
          </a:prstGeom>
          <a:solidFill>
            <a:srgbClr val="2CBA9F"/>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3836"/>
          </a:p>
        </p:txBody>
      </p:sp>
      <p:sp>
        <p:nvSpPr>
          <p:cNvPr id="32" name="Rectangle 31"/>
          <p:cNvSpPr/>
          <p:nvPr/>
        </p:nvSpPr>
        <p:spPr>
          <a:xfrm>
            <a:off x="15250377" y="8628084"/>
            <a:ext cx="14492641" cy="7524360"/>
          </a:xfrm>
          <a:prstGeom prst="rect">
            <a:avLst/>
          </a:prstGeom>
          <a:solidFill>
            <a:srgbClr val="EDEDE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3836"/>
          </a:p>
        </p:txBody>
      </p:sp>
      <p:sp>
        <p:nvSpPr>
          <p:cNvPr id="31" name="Rectangle 30"/>
          <p:cNvSpPr/>
          <p:nvPr/>
        </p:nvSpPr>
        <p:spPr>
          <a:xfrm>
            <a:off x="532195" y="8711119"/>
            <a:ext cx="14544311" cy="7441325"/>
          </a:xfrm>
          <a:prstGeom prst="rect">
            <a:avLst/>
          </a:prstGeom>
          <a:solidFill>
            <a:srgbClr val="EDEDE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3836"/>
          </a:p>
        </p:txBody>
      </p:sp>
      <p:sp>
        <p:nvSpPr>
          <p:cNvPr id="15" name="Snip Diagonal Corner Rectangle 14"/>
          <p:cNvSpPr/>
          <p:nvPr/>
        </p:nvSpPr>
        <p:spPr>
          <a:xfrm>
            <a:off x="479253" y="388068"/>
            <a:ext cx="29257797" cy="2149181"/>
          </a:xfrm>
          <a:prstGeom prst="snip2DiagRect">
            <a:avLst/>
          </a:prstGeom>
          <a:solidFill>
            <a:srgbClr val="2C4E6C"/>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3836"/>
          </a:p>
        </p:txBody>
      </p:sp>
      <p:sp>
        <p:nvSpPr>
          <p:cNvPr id="4" name="Rectangle 3"/>
          <p:cNvSpPr/>
          <p:nvPr/>
        </p:nvSpPr>
        <p:spPr>
          <a:xfrm>
            <a:off x="1841699" y="660925"/>
            <a:ext cx="26469614" cy="1509196"/>
          </a:xfrm>
          <a:prstGeom prst="rect">
            <a:avLst/>
          </a:prstGeom>
        </p:spPr>
        <p:txBody>
          <a:bodyPr wrap="square" anchor="t">
            <a:spAutoFit/>
          </a:bodyPr>
          <a:lstStyle/>
          <a:p>
            <a:pPr algn="ctr">
              <a:lnSpc>
                <a:spcPct val="107000"/>
              </a:lnSpc>
              <a:spcAft>
                <a:spcPts val="629"/>
              </a:spcAft>
            </a:pPr>
            <a:r>
              <a:rPr lang="en-GB" sz="4400" dirty="0">
                <a:solidFill>
                  <a:schemeClr val="bg1"/>
                </a:solidFill>
                <a:latin typeface="Calibri"/>
                <a:ea typeface="Calibri" panose="020F0502020204030204" pitchFamily="34" charset="0"/>
                <a:cs typeface="Times New Roman"/>
              </a:rPr>
              <a:t>Mental Health Needs of Young People in the UK from Low Socioeconomic Backgrounds Who Are Not in Employment, Education or Training (NEET)</a:t>
            </a:r>
          </a:p>
        </p:txBody>
      </p:sp>
      <p:sp>
        <p:nvSpPr>
          <p:cNvPr id="27" name="Rounded Rectangle 25">
            <a:extLst>
              <a:ext uri="{FF2B5EF4-FFF2-40B4-BE49-F238E27FC236}">
                <a16:creationId xmlns:a16="http://schemas.microsoft.com/office/drawing/2014/main" id="{029C428B-6F2A-4ACB-827B-CB804B1DAF91}"/>
              </a:ext>
            </a:extLst>
          </p:cNvPr>
          <p:cNvSpPr/>
          <p:nvPr/>
        </p:nvSpPr>
        <p:spPr>
          <a:xfrm>
            <a:off x="10668000" y="16631364"/>
            <a:ext cx="8166099" cy="601200"/>
          </a:xfrm>
          <a:prstGeom prst="roundRect">
            <a:avLst/>
          </a:prstGeom>
          <a:solidFill>
            <a:srgbClr val="FFC000"/>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836" dirty="0"/>
              <a:t>What Does the Future Look Like?</a:t>
            </a:r>
          </a:p>
        </p:txBody>
      </p:sp>
      <p:sp>
        <p:nvSpPr>
          <p:cNvPr id="28" name="Rounded Rectangle 25">
            <a:extLst>
              <a:ext uri="{FF2B5EF4-FFF2-40B4-BE49-F238E27FC236}">
                <a16:creationId xmlns:a16="http://schemas.microsoft.com/office/drawing/2014/main" id="{7C807AE2-C357-43C4-A7E9-B8EFD657842B}"/>
              </a:ext>
            </a:extLst>
          </p:cNvPr>
          <p:cNvSpPr/>
          <p:nvPr/>
        </p:nvSpPr>
        <p:spPr>
          <a:xfrm>
            <a:off x="25361900" y="16631364"/>
            <a:ext cx="4487001" cy="601200"/>
          </a:xfrm>
          <a:prstGeom prst="roundRect">
            <a:avLst/>
          </a:prstGeom>
          <a:solidFill>
            <a:srgbClr val="FFC000"/>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836" dirty="0"/>
              <a:t>Conclusion</a:t>
            </a:r>
          </a:p>
        </p:txBody>
      </p:sp>
      <p:sp>
        <p:nvSpPr>
          <p:cNvPr id="37" name="Rounded Rectangle 25">
            <a:extLst>
              <a:ext uri="{FF2B5EF4-FFF2-40B4-BE49-F238E27FC236}">
                <a16:creationId xmlns:a16="http://schemas.microsoft.com/office/drawing/2014/main" id="{6F69E98C-6FEA-481C-B2E8-6B7E96512023}"/>
              </a:ext>
            </a:extLst>
          </p:cNvPr>
          <p:cNvSpPr/>
          <p:nvPr/>
        </p:nvSpPr>
        <p:spPr>
          <a:xfrm>
            <a:off x="358324" y="9078191"/>
            <a:ext cx="8171949" cy="601200"/>
          </a:xfrm>
          <a:prstGeom prst="roundRect">
            <a:avLst/>
          </a:prstGeom>
          <a:solidFill>
            <a:srgbClr val="2C4E6C"/>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836" dirty="0"/>
              <a:t>Mental Health and Being NEET</a:t>
            </a:r>
          </a:p>
        </p:txBody>
      </p:sp>
      <p:sp>
        <p:nvSpPr>
          <p:cNvPr id="38" name="Rounded Rectangle 25">
            <a:extLst>
              <a:ext uri="{FF2B5EF4-FFF2-40B4-BE49-F238E27FC236}">
                <a16:creationId xmlns:a16="http://schemas.microsoft.com/office/drawing/2014/main" id="{461E1BCE-BCAF-4D95-A28B-CFAF75A9DD2B}"/>
              </a:ext>
            </a:extLst>
          </p:cNvPr>
          <p:cNvSpPr/>
          <p:nvPr/>
        </p:nvSpPr>
        <p:spPr>
          <a:xfrm>
            <a:off x="23180040" y="9078191"/>
            <a:ext cx="6668861" cy="601200"/>
          </a:xfrm>
          <a:prstGeom prst="roundRect">
            <a:avLst/>
          </a:prstGeom>
          <a:solidFill>
            <a:srgbClr val="2C4E6C"/>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836" dirty="0"/>
              <a:t>Getting Unstuck</a:t>
            </a:r>
          </a:p>
        </p:txBody>
      </p:sp>
      <p:pic>
        <p:nvPicPr>
          <p:cNvPr id="29" name="Picture 28">
            <a:extLst>
              <a:ext uri="{FF2B5EF4-FFF2-40B4-BE49-F238E27FC236}">
                <a16:creationId xmlns:a16="http://schemas.microsoft.com/office/drawing/2014/main" id="{A418CD80-203D-4859-93BD-842E1C3BF2FD}"/>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7254200" y="18577552"/>
            <a:ext cx="2215796" cy="1477197"/>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44" name="Picture 43">
            <a:extLst>
              <a:ext uri="{FF2B5EF4-FFF2-40B4-BE49-F238E27FC236}">
                <a16:creationId xmlns:a16="http://schemas.microsoft.com/office/drawing/2014/main" id="{4E94D78D-21A5-4432-9A80-BAD09FD49D0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597234" y="9823297"/>
            <a:ext cx="5388375" cy="3592250"/>
          </a:xfrm>
          <a:prstGeom prst="snip2DiagRect">
            <a:avLst/>
          </a:prstGeom>
          <a:solidFill>
            <a:srgbClr val="FFFFFF">
              <a:shade val="85000"/>
            </a:srgbClr>
          </a:solidFill>
          <a:ln w="190500" cap="sq">
            <a:solidFill>
              <a:schemeClr val="bg1"/>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grpSp>
        <p:nvGrpSpPr>
          <p:cNvPr id="10" name="Group 9">
            <a:extLst>
              <a:ext uri="{FF2B5EF4-FFF2-40B4-BE49-F238E27FC236}">
                <a16:creationId xmlns:a16="http://schemas.microsoft.com/office/drawing/2014/main" id="{8DDECBD4-B099-40B6-A627-4955ADEA015A}"/>
              </a:ext>
            </a:extLst>
          </p:cNvPr>
          <p:cNvGrpSpPr/>
          <p:nvPr/>
        </p:nvGrpSpPr>
        <p:grpSpPr>
          <a:xfrm>
            <a:off x="479253" y="2803869"/>
            <a:ext cx="29316706" cy="6036046"/>
            <a:chOff x="532195" y="3527602"/>
            <a:chExt cx="29316706" cy="6036046"/>
          </a:xfrm>
        </p:grpSpPr>
        <p:sp>
          <p:nvSpPr>
            <p:cNvPr id="16" name="Rectangle 15"/>
            <p:cNvSpPr/>
            <p:nvPr/>
          </p:nvSpPr>
          <p:spPr>
            <a:xfrm>
              <a:off x="532195" y="3529806"/>
              <a:ext cx="5468555" cy="4218716"/>
            </a:xfrm>
            <a:prstGeom prst="rect">
              <a:avLst/>
            </a:prstGeom>
            <a:solidFill>
              <a:srgbClr val="2CBA9F"/>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3836">
                <a:solidFill>
                  <a:srgbClr val="2C4E6C"/>
                </a:solidFill>
              </a:endParaRPr>
            </a:p>
          </p:txBody>
        </p:sp>
        <p:sp>
          <p:nvSpPr>
            <p:cNvPr id="35" name="Rectangle 34">
              <a:extLst>
                <a:ext uri="{FF2B5EF4-FFF2-40B4-BE49-F238E27FC236}">
                  <a16:creationId xmlns:a16="http://schemas.microsoft.com/office/drawing/2014/main" id="{C2591E8B-FA10-42A4-9BDE-198B7F68E9D7}"/>
                </a:ext>
              </a:extLst>
            </p:cNvPr>
            <p:cNvSpPr/>
            <p:nvPr/>
          </p:nvSpPr>
          <p:spPr>
            <a:xfrm>
              <a:off x="15660601" y="3529806"/>
              <a:ext cx="14082418" cy="4220824"/>
            </a:xfrm>
            <a:prstGeom prst="rect">
              <a:avLst/>
            </a:prstGeom>
            <a:solidFill>
              <a:srgbClr val="2CBA9F"/>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3836"/>
            </a:p>
          </p:txBody>
        </p:sp>
        <p:sp>
          <p:nvSpPr>
            <p:cNvPr id="12" name="Rectangle 11">
              <a:extLst>
                <a:ext uri="{FF2B5EF4-FFF2-40B4-BE49-F238E27FC236}">
                  <a16:creationId xmlns:a16="http://schemas.microsoft.com/office/drawing/2014/main" id="{DF09E257-0F06-4E9E-829E-01CB621CB033}"/>
                </a:ext>
              </a:extLst>
            </p:cNvPr>
            <p:cNvSpPr/>
            <p:nvPr/>
          </p:nvSpPr>
          <p:spPr>
            <a:xfrm>
              <a:off x="6316986" y="3527602"/>
              <a:ext cx="9027378" cy="4218716"/>
            </a:xfrm>
            <a:prstGeom prst="rect">
              <a:avLst/>
            </a:prstGeom>
            <a:solidFill>
              <a:srgbClr val="EDEDE7"/>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3836"/>
            </a:p>
          </p:txBody>
        </p:sp>
        <p:sp>
          <p:nvSpPr>
            <p:cNvPr id="30" name="Rectangle 29"/>
            <p:cNvSpPr/>
            <p:nvPr/>
          </p:nvSpPr>
          <p:spPr>
            <a:xfrm>
              <a:off x="532195" y="7973651"/>
              <a:ext cx="29210823" cy="1589997"/>
            </a:xfrm>
            <a:prstGeom prst="rect">
              <a:avLst/>
            </a:prstGeom>
            <a:solidFill>
              <a:srgbClr val="FFC000"/>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3836"/>
            </a:p>
          </p:txBody>
        </p:sp>
        <p:sp>
          <p:nvSpPr>
            <p:cNvPr id="5" name="Rectangle 4"/>
            <p:cNvSpPr/>
            <p:nvPr/>
          </p:nvSpPr>
          <p:spPr>
            <a:xfrm>
              <a:off x="819050" y="4644386"/>
              <a:ext cx="4991200" cy="2585323"/>
            </a:xfrm>
            <a:prstGeom prst="rect">
              <a:avLst/>
            </a:prstGeom>
          </p:spPr>
          <p:txBody>
            <a:bodyPr wrap="square" anchor="t">
              <a:spAutoFit/>
            </a:bodyPr>
            <a:lstStyle/>
            <a:p>
              <a:r>
                <a:rPr lang="en-GB" dirty="0">
                  <a:solidFill>
                    <a:srgbClr val="EDEDE7"/>
                  </a:solidFill>
                </a:rPr>
                <a:t>This poster looks at UK young people from low socioeconomic backgrounds who are not in employment, education or training (NEET). It explores how socioeconomic disadvantage combines with NEET status and affects the mental health of young people in this community. Some interventions and ideas to improve wellbeing and future prospects are discussed whilst areas for future improvement are highlighted.</a:t>
              </a:r>
            </a:p>
          </p:txBody>
        </p:sp>
        <p:sp>
          <p:nvSpPr>
            <p:cNvPr id="21" name="Rounded Rectangle 20"/>
            <p:cNvSpPr/>
            <p:nvPr/>
          </p:nvSpPr>
          <p:spPr>
            <a:xfrm>
              <a:off x="2019300" y="3788644"/>
              <a:ext cx="4094132" cy="601200"/>
            </a:xfrm>
            <a:prstGeom prst="roundRect">
              <a:avLst/>
            </a:prstGeom>
            <a:solidFill>
              <a:srgbClr val="FFC000"/>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836" dirty="0">
                  <a:solidFill>
                    <a:srgbClr val="EDEDE7"/>
                  </a:solidFill>
                </a:rPr>
                <a:t>Introduction</a:t>
              </a:r>
            </a:p>
          </p:txBody>
        </p:sp>
        <p:sp>
          <p:nvSpPr>
            <p:cNvPr id="26" name="Rounded Rectangle 25"/>
            <p:cNvSpPr/>
            <p:nvPr/>
          </p:nvSpPr>
          <p:spPr>
            <a:xfrm>
              <a:off x="23958227" y="3744679"/>
              <a:ext cx="5890674" cy="600972"/>
            </a:xfrm>
            <a:prstGeom prst="roundRect">
              <a:avLst/>
            </a:prstGeom>
            <a:solidFill>
              <a:srgbClr val="FFC000"/>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836" dirty="0"/>
                <a:t>Double Disadvantage</a:t>
              </a:r>
            </a:p>
          </p:txBody>
        </p:sp>
        <p:sp>
          <p:nvSpPr>
            <p:cNvPr id="13" name="Rounded Rectangle 20">
              <a:extLst>
                <a:ext uri="{FF2B5EF4-FFF2-40B4-BE49-F238E27FC236}">
                  <a16:creationId xmlns:a16="http://schemas.microsoft.com/office/drawing/2014/main" id="{855A2F99-C404-45B3-84B3-10A4035F69D9}"/>
                </a:ext>
              </a:extLst>
            </p:cNvPr>
            <p:cNvSpPr/>
            <p:nvPr/>
          </p:nvSpPr>
          <p:spPr>
            <a:xfrm>
              <a:off x="10189648" y="3796837"/>
              <a:ext cx="5229656" cy="600972"/>
            </a:xfrm>
            <a:prstGeom prst="roundRect">
              <a:avLst/>
            </a:prstGeom>
            <a:solidFill>
              <a:srgbClr val="FFC000"/>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836" dirty="0">
                  <a:solidFill>
                    <a:srgbClr val="EDEDE7"/>
                  </a:solidFill>
                </a:rPr>
                <a:t>Who Are NEETs?</a:t>
              </a:r>
            </a:p>
          </p:txBody>
        </p:sp>
        <p:sp>
          <p:nvSpPr>
            <p:cNvPr id="17" name="TextBox 16">
              <a:extLst>
                <a:ext uri="{FF2B5EF4-FFF2-40B4-BE49-F238E27FC236}">
                  <a16:creationId xmlns:a16="http://schemas.microsoft.com/office/drawing/2014/main" id="{2E216949-179D-44FB-931E-8B9AABEA22F6}"/>
                </a:ext>
              </a:extLst>
            </p:cNvPr>
            <p:cNvSpPr txBox="1"/>
            <p:nvPr/>
          </p:nvSpPr>
          <p:spPr>
            <a:xfrm>
              <a:off x="6567670" y="4093603"/>
              <a:ext cx="8277166" cy="3416320"/>
            </a:xfrm>
            <a:prstGeom prst="rect">
              <a:avLst/>
            </a:prstGeom>
            <a:noFill/>
          </p:spPr>
          <p:txBody>
            <a:bodyPr wrap="square" rtlCol="0">
              <a:spAutoFit/>
            </a:bodyPr>
            <a:lstStyle/>
            <a:p>
              <a:r>
                <a:rPr lang="en-US" sz="1800" dirty="0">
                  <a:solidFill>
                    <a:srgbClr val="2C4E6C"/>
                  </a:solidFill>
                  <a:effectLst/>
                  <a:latin typeface="Calibri" panose="020F0502020204030204" pitchFamily="34" charset="0"/>
                  <a:ea typeface="Calibri" panose="020F0502020204030204" pitchFamily="34" charset="0"/>
                  <a:cs typeface="Times New Roman" panose="02020603050405020304" pitchFamily="18" charset="0"/>
                </a:rPr>
                <a:t>NEETs do not belong exclusively </a:t>
              </a:r>
              <a:br>
                <a:rPr lang="en-US" sz="1800" dirty="0">
                  <a:solidFill>
                    <a:srgbClr val="2C4E6C"/>
                  </a:solidFill>
                  <a:effectLst/>
                  <a:latin typeface="Calibri" panose="020F0502020204030204" pitchFamily="34" charset="0"/>
                  <a:ea typeface="Calibri" panose="020F0502020204030204" pitchFamily="34" charset="0"/>
                  <a:cs typeface="Times New Roman" panose="02020603050405020304" pitchFamily="18" charset="0"/>
                </a:rPr>
              </a:br>
              <a:r>
                <a:rPr lang="en-US" sz="1800" dirty="0">
                  <a:solidFill>
                    <a:srgbClr val="2C4E6C"/>
                  </a:solidFill>
                  <a:effectLst/>
                  <a:latin typeface="Calibri" panose="020F0502020204030204" pitchFamily="34" charset="0"/>
                  <a:ea typeface="Calibri" panose="020F0502020204030204" pitchFamily="34" charset="0"/>
                  <a:cs typeface="Times New Roman" panose="02020603050405020304" pitchFamily="18" charset="0"/>
                </a:rPr>
                <a:t>to one demographic, gender, </a:t>
              </a:r>
              <a:br>
                <a:rPr lang="en-US" sz="1800" dirty="0">
                  <a:solidFill>
                    <a:srgbClr val="2C4E6C"/>
                  </a:solidFill>
                  <a:effectLst/>
                  <a:latin typeface="Calibri" panose="020F0502020204030204" pitchFamily="34" charset="0"/>
                  <a:ea typeface="Calibri" panose="020F0502020204030204" pitchFamily="34" charset="0"/>
                  <a:cs typeface="Times New Roman" panose="02020603050405020304" pitchFamily="18" charset="0"/>
                </a:rPr>
              </a:br>
              <a:r>
                <a:rPr lang="en-US" sz="1800" dirty="0">
                  <a:solidFill>
                    <a:srgbClr val="2C4E6C"/>
                  </a:solidFill>
                  <a:effectLst/>
                  <a:latin typeface="Calibri" panose="020F0502020204030204" pitchFamily="34" charset="0"/>
                  <a:ea typeface="Calibri" panose="020F0502020204030204" pitchFamily="34" charset="0"/>
                  <a:cs typeface="Times New Roman" panose="02020603050405020304" pitchFamily="18" charset="0"/>
                </a:rPr>
                <a:t>ethnicity, geographic region or cultural group (Boshoff et al., 2019; Department for Education, 2018; </a:t>
              </a:r>
              <a:r>
                <a:rPr lang="en-US" sz="1800" dirty="0" err="1">
                  <a:solidFill>
                    <a:srgbClr val="2C4E6C"/>
                  </a:solidFill>
                  <a:effectLst/>
                  <a:latin typeface="Calibri" panose="020F0502020204030204" pitchFamily="34" charset="0"/>
                  <a:ea typeface="Calibri" panose="020F0502020204030204" pitchFamily="34" charset="0"/>
                  <a:cs typeface="Times New Roman" panose="02020603050405020304" pitchFamily="18" charset="0"/>
                </a:rPr>
                <a:t>EuroStat</a:t>
              </a:r>
              <a:r>
                <a:rPr lang="en-US" sz="1800" dirty="0">
                  <a:solidFill>
                    <a:srgbClr val="2C4E6C"/>
                  </a:solidFill>
                  <a:effectLst/>
                  <a:latin typeface="Calibri" panose="020F0502020204030204" pitchFamily="34" charset="0"/>
                  <a:ea typeface="Calibri" panose="020F0502020204030204" pitchFamily="34" charset="0"/>
                  <a:cs typeface="Times New Roman" panose="02020603050405020304" pitchFamily="18" charset="0"/>
                </a:rPr>
                <a:t>, 2020). However, a significant proportion are from a disadvantaged or low socioeconomic background (Impetus, 2019). Whilst NEETs can be found amongst all working age groups, the term is predominantly applied to young people aged 16-24 as they make up the largest proportion of NEETs (Oliver et al., 2014). Since the 2008 recession, youth unemployment and disengagement has been on the rise (</a:t>
              </a:r>
              <a:r>
                <a:rPr lang="en-US" sz="1800" dirty="0" err="1">
                  <a:solidFill>
                    <a:srgbClr val="2C4E6C"/>
                  </a:solidFill>
                  <a:effectLst/>
                  <a:latin typeface="Calibri" panose="020F0502020204030204" pitchFamily="34" charset="0"/>
                  <a:ea typeface="Calibri" panose="020F0502020204030204" pitchFamily="34" charset="0"/>
                  <a:cs typeface="Times New Roman" panose="02020603050405020304" pitchFamily="18" charset="0"/>
                </a:rPr>
                <a:t>Mawn</a:t>
              </a:r>
              <a:r>
                <a:rPr lang="en-US" sz="1800" dirty="0">
                  <a:solidFill>
                    <a:srgbClr val="2C4E6C"/>
                  </a:solidFill>
                  <a:effectLst/>
                  <a:latin typeface="Calibri" panose="020F0502020204030204" pitchFamily="34" charset="0"/>
                  <a:ea typeface="Calibri" panose="020F0502020204030204" pitchFamily="34" charset="0"/>
                  <a:cs typeface="Times New Roman" panose="02020603050405020304" pitchFamily="18" charset="0"/>
                </a:rPr>
                <a:t> et al., 2017). Consequently, for at least the last decade, NEET young people have been a big issue in society and have been a hot topic in social policy. Over recent years, due to national and local efforts the numbers have been slowly decreasing (Impetus, 2020).</a:t>
              </a:r>
              <a:endParaRPr lang="en-GB" sz="1800" dirty="0">
                <a:solidFill>
                  <a:srgbClr val="2C4E6C"/>
                </a:solidFill>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40" name="Picture 39">
              <a:extLst>
                <a:ext uri="{FF2B5EF4-FFF2-40B4-BE49-F238E27FC236}">
                  <a16:creationId xmlns:a16="http://schemas.microsoft.com/office/drawing/2014/main" id="{1939EC62-7C5E-4C18-8E52-FC78F02F2F73}"/>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51780" y="7560691"/>
              <a:ext cx="2462870" cy="1620309"/>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grpSp>
          <p:nvGrpSpPr>
            <p:cNvPr id="48" name="Group 47">
              <a:extLst>
                <a:ext uri="{FF2B5EF4-FFF2-40B4-BE49-F238E27FC236}">
                  <a16:creationId xmlns:a16="http://schemas.microsoft.com/office/drawing/2014/main" id="{06718CDB-C142-4CCE-BA64-B1DC65F4EC08}"/>
                </a:ext>
              </a:extLst>
            </p:cNvPr>
            <p:cNvGrpSpPr/>
            <p:nvPr/>
          </p:nvGrpSpPr>
          <p:grpSpPr>
            <a:xfrm>
              <a:off x="4140366" y="8163816"/>
              <a:ext cx="1188000" cy="1188000"/>
              <a:chOff x="4140366" y="8163816"/>
              <a:chExt cx="1188000" cy="1188000"/>
            </a:xfrm>
            <a:effectLst>
              <a:outerShdw blurRad="50800" dist="38100" dir="5400000" algn="t" rotWithShape="0">
                <a:prstClr val="black">
                  <a:alpha val="40000"/>
                </a:prstClr>
              </a:outerShdw>
            </a:effectLst>
          </p:grpSpPr>
          <p:sp>
            <p:nvSpPr>
              <p:cNvPr id="45" name="Oval 44">
                <a:extLst>
                  <a:ext uri="{FF2B5EF4-FFF2-40B4-BE49-F238E27FC236}">
                    <a16:creationId xmlns:a16="http://schemas.microsoft.com/office/drawing/2014/main" id="{5E5D6B52-A095-422E-BB9B-1558FB400E87}"/>
                  </a:ext>
                </a:extLst>
              </p:cNvPr>
              <p:cNvSpPr/>
              <p:nvPr/>
            </p:nvSpPr>
            <p:spPr>
              <a:xfrm>
                <a:off x="4140366" y="8163816"/>
                <a:ext cx="1188000" cy="1188000"/>
              </a:xfrm>
              <a:prstGeom prst="ellipse">
                <a:avLst/>
              </a:prstGeom>
              <a:solidFill>
                <a:srgbClr val="2CBA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Oval 45">
                <a:extLst>
                  <a:ext uri="{FF2B5EF4-FFF2-40B4-BE49-F238E27FC236}">
                    <a16:creationId xmlns:a16="http://schemas.microsoft.com/office/drawing/2014/main" id="{D3B2FFE9-93D9-456C-8293-579377478E32}"/>
                  </a:ext>
                </a:extLst>
              </p:cNvPr>
              <p:cNvSpPr/>
              <p:nvPr/>
            </p:nvSpPr>
            <p:spPr>
              <a:xfrm>
                <a:off x="4320366" y="8332319"/>
                <a:ext cx="828000" cy="828000"/>
              </a:xfrm>
              <a:prstGeom prst="ellipse">
                <a:avLst/>
              </a:prstGeom>
              <a:solidFill>
                <a:srgbClr val="EDEDE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TextBox 46">
                <a:extLst>
                  <a:ext uri="{FF2B5EF4-FFF2-40B4-BE49-F238E27FC236}">
                    <a16:creationId xmlns:a16="http://schemas.microsoft.com/office/drawing/2014/main" id="{0C886380-8464-4AE2-98B8-72BFFB6AB508}"/>
                  </a:ext>
                </a:extLst>
              </p:cNvPr>
              <p:cNvSpPr txBox="1"/>
              <p:nvPr/>
            </p:nvSpPr>
            <p:spPr>
              <a:xfrm>
                <a:off x="4320366" y="8566306"/>
                <a:ext cx="828000" cy="400110"/>
              </a:xfrm>
              <a:prstGeom prst="rect">
                <a:avLst/>
              </a:prstGeom>
              <a:noFill/>
            </p:spPr>
            <p:txBody>
              <a:bodyPr wrap="square" rtlCol="0">
                <a:spAutoFit/>
              </a:bodyPr>
              <a:lstStyle/>
              <a:p>
                <a:r>
                  <a:rPr lang="en-GB" sz="2000" b="1" dirty="0">
                    <a:solidFill>
                      <a:srgbClr val="2C4E6C"/>
                    </a:solidFill>
                  </a:rPr>
                  <a:t>11.1%</a:t>
                </a:r>
              </a:p>
            </p:txBody>
          </p:sp>
        </p:grpSp>
        <p:grpSp>
          <p:nvGrpSpPr>
            <p:cNvPr id="49" name="Group 48">
              <a:extLst>
                <a:ext uri="{FF2B5EF4-FFF2-40B4-BE49-F238E27FC236}">
                  <a16:creationId xmlns:a16="http://schemas.microsoft.com/office/drawing/2014/main" id="{0413EC15-0895-4DE0-8872-1CEBB3CCAC9E}"/>
                </a:ext>
              </a:extLst>
            </p:cNvPr>
            <p:cNvGrpSpPr/>
            <p:nvPr/>
          </p:nvGrpSpPr>
          <p:grpSpPr>
            <a:xfrm>
              <a:off x="21638312" y="8172361"/>
              <a:ext cx="1188000" cy="1188000"/>
              <a:chOff x="4140366" y="8163816"/>
              <a:chExt cx="1188000" cy="1188000"/>
            </a:xfrm>
            <a:effectLst>
              <a:outerShdw blurRad="50800" dist="38100" dir="5400000" algn="t" rotWithShape="0">
                <a:prstClr val="black">
                  <a:alpha val="40000"/>
                </a:prstClr>
              </a:outerShdw>
            </a:effectLst>
          </p:grpSpPr>
          <p:sp>
            <p:nvSpPr>
              <p:cNvPr id="50" name="Oval 49">
                <a:extLst>
                  <a:ext uri="{FF2B5EF4-FFF2-40B4-BE49-F238E27FC236}">
                    <a16:creationId xmlns:a16="http://schemas.microsoft.com/office/drawing/2014/main" id="{21DD2EE2-D2BA-42B6-BF39-2EF8A2B272E4}"/>
                  </a:ext>
                </a:extLst>
              </p:cNvPr>
              <p:cNvSpPr/>
              <p:nvPr/>
            </p:nvSpPr>
            <p:spPr>
              <a:xfrm>
                <a:off x="4140366" y="8163816"/>
                <a:ext cx="1188000" cy="1188000"/>
              </a:xfrm>
              <a:prstGeom prst="ellipse">
                <a:avLst/>
              </a:prstGeom>
              <a:solidFill>
                <a:srgbClr val="2CBA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1" name="Oval 50">
                <a:extLst>
                  <a:ext uri="{FF2B5EF4-FFF2-40B4-BE49-F238E27FC236}">
                    <a16:creationId xmlns:a16="http://schemas.microsoft.com/office/drawing/2014/main" id="{500CFE24-2E30-4141-97F8-3F968EADF496}"/>
                  </a:ext>
                </a:extLst>
              </p:cNvPr>
              <p:cNvSpPr/>
              <p:nvPr/>
            </p:nvSpPr>
            <p:spPr>
              <a:xfrm>
                <a:off x="4320366" y="8332319"/>
                <a:ext cx="828000" cy="828000"/>
              </a:xfrm>
              <a:prstGeom prst="ellipse">
                <a:avLst/>
              </a:prstGeom>
              <a:solidFill>
                <a:srgbClr val="EDEDE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2" name="TextBox 51">
                <a:extLst>
                  <a:ext uri="{FF2B5EF4-FFF2-40B4-BE49-F238E27FC236}">
                    <a16:creationId xmlns:a16="http://schemas.microsoft.com/office/drawing/2014/main" id="{E039C2A1-3453-4147-93D6-81237B8EEF5B}"/>
                  </a:ext>
                </a:extLst>
              </p:cNvPr>
              <p:cNvSpPr txBox="1"/>
              <p:nvPr/>
            </p:nvSpPr>
            <p:spPr>
              <a:xfrm>
                <a:off x="4320366" y="8512961"/>
                <a:ext cx="828000" cy="461665"/>
              </a:xfrm>
              <a:prstGeom prst="rect">
                <a:avLst/>
              </a:prstGeom>
              <a:noFill/>
            </p:spPr>
            <p:txBody>
              <a:bodyPr wrap="square" rtlCol="0">
                <a:spAutoFit/>
              </a:bodyPr>
              <a:lstStyle/>
              <a:p>
                <a:pPr algn="ctr"/>
                <a:r>
                  <a:rPr lang="en-GB" sz="2400" b="1" dirty="0">
                    <a:solidFill>
                      <a:srgbClr val="2C4E6C"/>
                    </a:solidFill>
                  </a:rPr>
                  <a:t>26%</a:t>
                </a:r>
              </a:p>
            </p:txBody>
          </p:sp>
        </p:grpSp>
        <p:grpSp>
          <p:nvGrpSpPr>
            <p:cNvPr id="53" name="Group 52">
              <a:extLst>
                <a:ext uri="{FF2B5EF4-FFF2-40B4-BE49-F238E27FC236}">
                  <a16:creationId xmlns:a16="http://schemas.microsoft.com/office/drawing/2014/main" id="{829ADE98-D4D8-45B7-8D8D-645A9FC3FD97}"/>
                </a:ext>
              </a:extLst>
            </p:cNvPr>
            <p:cNvGrpSpPr/>
            <p:nvPr/>
          </p:nvGrpSpPr>
          <p:grpSpPr>
            <a:xfrm>
              <a:off x="13078172" y="8172361"/>
              <a:ext cx="1188000" cy="1188000"/>
              <a:chOff x="4140366" y="8163816"/>
              <a:chExt cx="1188000" cy="1188000"/>
            </a:xfrm>
            <a:effectLst>
              <a:outerShdw blurRad="50800" dist="38100" dir="5400000" algn="t" rotWithShape="0">
                <a:prstClr val="black">
                  <a:alpha val="40000"/>
                </a:prstClr>
              </a:outerShdw>
            </a:effectLst>
          </p:grpSpPr>
          <p:sp>
            <p:nvSpPr>
              <p:cNvPr id="54" name="Oval 53">
                <a:extLst>
                  <a:ext uri="{FF2B5EF4-FFF2-40B4-BE49-F238E27FC236}">
                    <a16:creationId xmlns:a16="http://schemas.microsoft.com/office/drawing/2014/main" id="{76B1F34A-4718-4D1E-A903-037E8C66F631}"/>
                  </a:ext>
                </a:extLst>
              </p:cNvPr>
              <p:cNvSpPr/>
              <p:nvPr/>
            </p:nvSpPr>
            <p:spPr>
              <a:xfrm>
                <a:off x="4140366" y="8163816"/>
                <a:ext cx="1188000" cy="1188000"/>
              </a:xfrm>
              <a:prstGeom prst="ellipse">
                <a:avLst/>
              </a:prstGeom>
              <a:solidFill>
                <a:srgbClr val="2CBA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Oval 54">
                <a:extLst>
                  <a:ext uri="{FF2B5EF4-FFF2-40B4-BE49-F238E27FC236}">
                    <a16:creationId xmlns:a16="http://schemas.microsoft.com/office/drawing/2014/main" id="{5B949981-FBCA-4767-B108-047288AE1821}"/>
                  </a:ext>
                </a:extLst>
              </p:cNvPr>
              <p:cNvSpPr/>
              <p:nvPr/>
            </p:nvSpPr>
            <p:spPr>
              <a:xfrm>
                <a:off x="4320366" y="8332319"/>
                <a:ext cx="828000" cy="828000"/>
              </a:xfrm>
              <a:prstGeom prst="ellipse">
                <a:avLst/>
              </a:prstGeom>
              <a:solidFill>
                <a:srgbClr val="EDEDE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6" name="TextBox 55">
                <a:extLst>
                  <a:ext uri="{FF2B5EF4-FFF2-40B4-BE49-F238E27FC236}">
                    <a16:creationId xmlns:a16="http://schemas.microsoft.com/office/drawing/2014/main" id="{FCFB60C5-E56D-494A-A5CD-92A75D10C042}"/>
                  </a:ext>
                </a:extLst>
              </p:cNvPr>
              <p:cNvSpPr txBox="1"/>
              <p:nvPr/>
            </p:nvSpPr>
            <p:spPr>
              <a:xfrm>
                <a:off x="4320366" y="8566306"/>
                <a:ext cx="1008000" cy="338554"/>
              </a:xfrm>
              <a:prstGeom prst="rect">
                <a:avLst/>
              </a:prstGeom>
              <a:noFill/>
            </p:spPr>
            <p:txBody>
              <a:bodyPr wrap="square" rtlCol="0">
                <a:spAutoFit/>
              </a:bodyPr>
              <a:lstStyle/>
              <a:p>
                <a:r>
                  <a:rPr lang="en-GB" sz="1600" b="1" dirty="0">
                    <a:solidFill>
                      <a:srgbClr val="2C4E6C"/>
                    </a:solidFill>
                  </a:rPr>
                  <a:t>765,000</a:t>
                </a:r>
                <a:endParaRPr lang="en-GB" sz="2000" b="1" dirty="0">
                  <a:solidFill>
                    <a:srgbClr val="2C4E6C"/>
                  </a:solidFill>
                </a:endParaRPr>
              </a:p>
            </p:txBody>
          </p:sp>
        </p:grpSp>
        <p:sp>
          <p:nvSpPr>
            <p:cNvPr id="57" name="TextBox 56">
              <a:extLst>
                <a:ext uri="{FF2B5EF4-FFF2-40B4-BE49-F238E27FC236}">
                  <a16:creationId xmlns:a16="http://schemas.microsoft.com/office/drawing/2014/main" id="{4A140F68-6F1B-4DAE-BD43-437E4A64666B}"/>
                </a:ext>
              </a:extLst>
            </p:cNvPr>
            <p:cNvSpPr txBox="1"/>
            <p:nvPr/>
          </p:nvSpPr>
          <p:spPr>
            <a:xfrm>
              <a:off x="5508549" y="8332319"/>
              <a:ext cx="6906883" cy="1138773"/>
            </a:xfrm>
            <a:prstGeom prst="rect">
              <a:avLst/>
            </a:prstGeom>
            <a:noFill/>
          </p:spPr>
          <p:txBody>
            <a:bodyPr wrap="square" rtlCol="0">
              <a:spAutoFit/>
            </a:bodyPr>
            <a:lstStyle/>
            <a:p>
              <a:r>
                <a:rPr lang="en-US" sz="2400" b="1" dirty="0">
                  <a:solidFill>
                    <a:srgbClr val="2C4E6C"/>
                  </a:solidFill>
                  <a:latin typeface="Calibri" panose="020F0502020204030204" pitchFamily="34" charset="0"/>
                  <a:ea typeface="Calibri" panose="020F0502020204030204" pitchFamily="34" charset="0"/>
                  <a:cs typeface="Times New Roman" panose="02020603050405020304" pitchFamily="18" charset="0"/>
                </a:rPr>
                <a:t>Percentage of y</a:t>
              </a:r>
              <a:r>
                <a:rPr lang="en-US" sz="2400" b="1" dirty="0">
                  <a:solidFill>
                    <a:srgbClr val="2C4E6C"/>
                  </a:solidFill>
                  <a:effectLst/>
                  <a:latin typeface="Calibri" panose="020F0502020204030204" pitchFamily="34" charset="0"/>
                  <a:ea typeface="Calibri" panose="020F0502020204030204" pitchFamily="34" charset="0"/>
                  <a:cs typeface="Times New Roman" panose="02020603050405020304" pitchFamily="18" charset="0"/>
                </a:rPr>
                <a:t>oung people aged 16-24 in the UK who are NEET (Office for National Statistics, 2020)</a:t>
              </a:r>
              <a:endParaRPr lang="en-GB" sz="2400" b="1" dirty="0">
                <a:solidFill>
                  <a:srgbClr val="2C4E6C"/>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sz="2000" b="1" dirty="0">
                <a:solidFill>
                  <a:srgbClr val="2C4E6C"/>
                </a:solidFill>
              </a:endParaRPr>
            </a:p>
          </p:txBody>
        </p:sp>
        <p:sp>
          <p:nvSpPr>
            <p:cNvPr id="8" name="TextBox 7">
              <a:extLst>
                <a:ext uri="{FF2B5EF4-FFF2-40B4-BE49-F238E27FC236}">
                  <a16:creationId xmlns:a16="http://schemas.microsoft.com/office/drawing/2014/main" id="{439EC6F1-F378-48FE-BA43-F7F844B8C03A}"/>
                </a:ext>
              </a:extLst>
            </p:cNvPr>
            <p:cNvSpPr txBox="1"/>
            <p:nvPr/>
          </p:nvSpPr>
          <p:spPr>
            <a:xfrm>
              <a:off x="15929052" y="3903709"/>
              <a:ext cx="13379362" cy="3795783"/>
            </a:xfrm>
            <a:prstGeom prst="rect">
              <a:avLst/>
            </a:prstGeom>
            <a:noFill/>
          </p:spPr>
          <p:txBody>
            <a:bodyPr wrap="square" rtlCol="0">
              <a:spAutoFit/>
            </a:bodyPr>
            <a:lstStyle/>
            <a:p>
              <a:pPr>
                <a:lnSpc>
                  <a:spcPct val="107000"/>
                </a:lnSpc>
                <a:spcAft>
                  <a:spcPts val="800"/>
                </a:spcAft>
              </a:pPr>
              <a:r>
                <a:rPr lang="en-GB" sz="1800" dirty="0">
                  <a:solidFill>
                    <a:srgbClr val="EDEDE7"/>
                  </a:solidFill>
                  <a:effectLst/>
                  <a:latin typeface="Calibri" panose="020F0502020204030204" pitchFamily="34" charset="0"/>
                  <a:ea typeface="Calibri" panose="020F0502020204030204" pitchFamily="34" charset="0"/>
                  <a:cs typeface="Times New Roman" panose="02020603050405020304" pitchFamily="18" charset="0"/>
                </a:rPr>
                <a:t>Socioeconomic disadvantage is typically characterised by fewer job and life </a:t>
              </a:r>
              <a:br>
                <a:rPr lang="en-GB" sz="1800" dirty="0">
                  <a:solidFill>
                    <a:srgbClr val="EDEDE7"/>
                  </a:solidFill>
                  <a:effectLst/>
                  <a:latin typeface="Calibri" panose="020F0502020204030204" pitchFamily="34" charset="0"/>
                  <a:ea typeface="Calibri" panose="020F0502020204030204" pitchFamily="34" charset="0"/>
                  <a:cs typeface="Times New Roman" panose="02020603050405020304" pitchFamily="18" charset="0"/>
                </a:rPr>
              </a:br>
              <a:r>
                <a:rPr lang="en-GB" sz="1800" dirty="0">
                  <a:solidFill>
                    <a:srgbClr val="EDEDE7"/>
                  </a:solidFill>
                  <a:effectLst/>
                  <a:latin typeface="Calibri" panose="020F0502020204030204" pitchFamily="34" charset="0"/>
                  <a:ea typeface="Calibri" panose="020F0502020204030204" pitchFamily="34" charset="0"/>
                  <a:cs typeface="Times New Roman" panose="02020603050405020304" pitchFamily="18" charset="0"/>
                </a:rPr>
                <a:t>opportunities (Schoon &amp; Lyons-Amos, 2017). In their 2016 study, Goldman-Mellor </a:t>
              </a:r>
              <a:br>
                <a:rPr lang="en-GB" sz="1800" dirty="0">
                  <a:solidFill>
                    <a:srgbClr val="EDEDE7"/>
                  </a:solidFill>
                  <a:effectLst/>
                  <a:latin typeface="Calibri" panose="020F0502020204030204" pitchFamily="34" charset="0"/>
                  <a:ea typeface="Calibri" panose="020F0502020204030204" pitchFamily="34" charset="0"/>
                  <a:cs typeface="Times New Roman" panose="02020603050405020304" pitchFamily="18" charset="0"/>
                </a:rPr>
              </a:br>
              <a:r>
                <a:rPr lang="en-GB" sz="1800" dirty="0">
                  <a:solidFill>
                    <a:srgbClr val="EDEDE7"/>
                  </a:solidFill>
                  <a:effectLst/>
                  <a:latin typeface="Calibri" panose="020F0502020204030204" pitchFamily="34" charset="0"/>
                  <a:ea typeface="Calibri" panose="020F0502020204030204" pitchFamily="34" charset="0"/>
                  <a:cs typeface="Times New Roman" panose="02020603050405020304" pitchFamily="18" charset="0"/>
                </a:rPr>
                <a:t>et al found that coming from a deprived family and financial background as well as from a poor community had a significant negative impact on young people. They also found that NEETs were more likely to come from these kinds of disadvantaged backgrounds. </a:t>
              </a:r>
            </a:p>
            <a:p>
              <a:pPr>
                <a:lnSpc>
                  <a:spcPct val="107000"/>
                </a:lnSpc>
                <a:spcAft>
                  <a:spcPts val="800"/>
                </a:spcAft>
              </a:pPr>
              <a:r>
                <a:rPr lang="en-GB" sz="1800" dirty="0">
                  <a:solidFill>
                    <a:srgbClr val="EDEDE7"/>
                  </a:solidFill>
                  <a:effectLst/>
                  <a:latin typeface="Calibri" panose="020F0502020204030204" pitchFamily="34" charset="0"/>
                  <a:ea typeface="Calibri" panose="020F0502020204030204" pitchFamily="34" charset="0"/>
                  <a:cs typeface="Times New Roman" panose="02020603050405020304" pitchFamily="18" charset="0"/>
                </a:rPr>
                <a:t>Evidence suggests that being NEET and coming from a low socioeconomic background can bring restrictions and impairments in terms of position in society (Mawn et al., 2017). NEETs are often considered to be lazy, unskilled and likely to give up easily which makes employers hesitant to hire them. Many from underprivileged areas are less likely to access higher education, leaving them with low or no qualifications (Goldman-Mellor et al., 2016). This lack of education and experience along with preconceived prejudicial ideas due to background can make it very hard for NEETs and those at risk of becoming NEET to progress in life. In effect they are doubly disadvantaged (Impetus, 2019).</a:t>
              </a:r>
            </a:p>
            <a:p>
              <a:r>
                <a:rPr lang="en-GB" sz="1800" dirty="0">
                  <a:solidFill>
                    <a:srgbClr val="EDEDE7"/>
                  </a:solidFill>
                  <a:effectLst/>
                  <a:latin typeface="Calibri" panose="020F0502020204030204" pitchFamily="34" charset="0"/>
                  <a:ea typeface="Calibri" panose="020F0502020204030204" pitchFamily="34" charset="0"/>
                  <a:cs typeface="Times New Roman" panose="02020603050405020304" pitchFamily="18" charset="0"/>
                </a:rPr>
                <a:t>Understandably these factors have a lasting effect on an individual’s life in every respect including future opportunities, financial stability and independence, economic growth, career progression and satisfaction, quality of life, social and community engagement as well as self-esteem and mental health (Goldman-Mellor et al., 2016).</a:t>
              </a:r>
              <a:endParaRPr lang="en-GB" dirty="0">
                <a:solidFill>
                  <a:srgbClr val="EDEDE7"/>
                </a:solidFill>
              </a:endParaRPr>
            </a:p>
          </p:txBody>
        </p:sp>
        <p:sp>
          <p:nvSpPr>
            <p:cNvPr id="42" name="TextBox 41">
              <a:extLst>
                <a:ext uri="{FF2B5EF4-FFF2-40B4-BE49-F238E27FC236}">
                  <a16:creationId xmlns:a16="http://schemas.microsoft.com/office/drawing/2014/main" id="{75C11A43-DB33-4EFA-AC6B-462F0CE068B9}"/>
                </a:ext>
              </a:extLst>
            </p:cNvPr>
            <p:cNvSpPr txBox="1"/>
            <p:nvPr/>
          </p:nvSpPr>
          <p:spPr>
            <a:xfrm>
              <a:off x="14440043" y="8370302"/>
              <a:ext cx="6584589" cy="1138773"/>
            </a:xfrm>
            <a:prstGeom prst="rect">
              <a:avLst/>
            </a:prstGeom>
            <a:noFill/>
          </p:spPr>
          <p:txBody>
            <a:bodyPr wrap="square" rtlCol="0">
              <a:spAutoFit/>
            </a:bodyPr>
            <a:lstStyle/>
            <a:p>
              <a:r>
                <a:rPr lang="en-US" sz="2400" b="1" dirty="0">
                  <a:solidFill>
                    <a:srgbClr val="2C4E6C"/>
                  </a:solidFill>
                  <a:latin typeface="Calibri" panose="020F0502020204030204" pitchFamily="34" charset="0"/>
                  <a:ea typeface="Calibri" panose="020F0502020204030204" pitchFamily="34" charset="0"/>
                  <a:cs typeface="Times New Roman" panose="02020603050405020304" pitchFamily="18" charset="0"/>
                </a:rPr>
                <a:t>Number of y</a:t>
              </a:r>
              <a:r>
                <a:rPr lang="en-US" sz="2400" b="1" dirty="0">
                  <a:solidFill>
                    <a:srgbClr val="2C4E6C"/>
                  </a:solidFill>
                  <a:effectLst/>
                  <a:latin typeface="Calibri" panose="020F0502020204030204" pitchFamily="34" charset="0"/>
                  <a:ea typeface="Calibri" panose="020F0502020204030204" pitchFamily="34" charset="0"/>
                  <a:cs typeface="Times New Roman" panose="02020603050405020304" pitchFamily="18" charset="0"/>
                </a:rPr>
                <a:t>oung people aged 16-24 in the UK who are NEET (Office for National Statistics, 2020)</a:t>
              </a:r>
              <a:endParaRPr lang="en-GB" sz="2400" b="1" dirty="0">
                <a:solidFill>
                  <a:srgbClr val="2C4E6C"/>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sz="2000" b="1" dirty="0">
                <a:solidFill>
                  <a:srgbClr val="2C4E6C"/>
                </a:solidFill>
              </a:endParaRPr>
            </a:p>
          </p:txBody>
        </p:sp>
        <p:sp>
          <p:nvSpPr>
            <p:cNvPr id="43" name="TextBox 42">
              <a:extLst>
                <a:ext uri="{FF2B5EF4-FFF2-40B4-BE49-F238E27FC236}">
                  <a16:creationId xmlns:a16="http://schemas.microsoft.com/office/drawing/2014/main" id="{D8DD5834-58FF-4645-95D4-9CA0EE89788A}"/>
                </a:ext>
              </a:extLst>
            </p:cNvPr>
            <p:cNvSpPr txBox="1"/>
            <p:nvPr/>
          </p:nvSpPr>
          <p:spPr>
            <a:xfrm>
              <a:off x="23009415" y="8332319"/>
              <a:ext cx="5890863" cy="830997"/>
            </a:xfrm>
            <a:prstGeom prst="rect">
              <a:avLst/>
            </a:prstGeom>
            <a:noFill/>
          </p:spPr>
          <p:txBody>
            <a:bodyPr wrap="square" rtlCol="0">
              <a:spAutoFit/>
            </a:bodyPr>
            <a:lstStyle/>
            <a:p>
              <a:r>
                <a:rPr lang="en-US" sz="2400" b="1" dirty="0">
                  <a:solidFill>
                    <a:srgbClr val="2C4E6C"/>
                  </a:solidFill>
                  <a:latin typeface="Calibri" panose="020F0502020204030204" pitchFamily="34" charset="0"/>
                  <a:ea typeface="Calibri" panose="020F0502020204030204" pitchFamily="34" charset="0"/>
                  <a:cs typeface="Times New Roman" panose="02020603050405020304" pitchFamily="18" charset="0"/>
                </a:rPr>
                <a:t>Percentage of NEETs from disadvantaged backgrounds (Impetus, 2019)</a:t>
              </a:r>
              <a:endParaRPr lang="en-GB" sz="2000" b="1" dirty="0">
                <a:solidFill>
                  <a:srgbClr val="2C4E6C"/>
                </a:solidFill>
              </a:endParaRPr>
            </a:p>
          </p:txBody>
        </p:sp>
      </p:grpSp>
      <p:sp>
        <p:nvSpPr>
          <p:cNvPr id="11" name="TextBox 10">
            <a:extLst>
              <a:ext uri="{FF2B5EF4-FFF2-40B4-BE49-F238E27FC236}">
                <a16:creationId xmlns:a16="http://schemas.microsoft.com/office/drawing/2014/main" id="{9C81F3C8-B865-44C0-9E67-1037D1E3AB7E}"/>
              </a:ext>
            </a:extLst>
          </p:cNvPr>
          <p:cNvSpPr txBox="1"/>
          <p:nvPr/>
        </p:nvSpPr>
        <p:spPr>
          <a:xfrm>
            <a:off x="798838" y="16854385"/>
            <a:ext cx="17513542" cy="3738139"/>
          </a:xfrm>
          <a:prstGeom prst="rect">
            <a:avLst/>
          </a:prstGeom>
          <a:noFill/>
        </p:spPr>
        <p:txBody>
          <a:bodyPr wrap="square" rtlCol="0">
            <a:spAutoFit/>
          </a:bodyPr>
          <a:lstStyle/>
          <a:p>
            <a:pPr>
              <a:lnSpc>
                <a:spcPct val="107000"/>
              </a:lnSpc>
              <a:spcAft>
                <a:spcPts val="800"/>
              </a:spcAft>
            </a:pPr>
            <a:r>
              <a:rPr lang="en-GB" sz="1800" dirty="0">
                <a:solidFill>
                  <a:srgbClr val="EDEDE7"/>
                </a:solidFill>
                <a:effectLst/>
                <a:latin typeface="Calibri" panose="020F0502020204030204" pitchFamily="34" charset="0"/>
                <a:ea typeface="Calibri" panose="020F0502020204030204" pitchFamily="34" charset="0"/>
                <a:cs typeface="Times New Roman" panose="02020603050405020304" pitchFamily="18" charset="0"/>
              </a:rPr>
              <a:t>There is a lack of both qualitative and quantitative evidence into what causes people to become NEET, </a:t>
            </a:r>
            <a:br>
              <a:rPr lang="en-GB" sz="1800" dirty="0">
                <a:solidFill>
                  <a:srgbClr val="EDEDE7"/>
                </a:solidFill>
                <a:effectLst/>
                <a:latin typeface="Calibri" panose="020F0502020204030204" pitchFamily="34" charset="0"/>
                <a:ea typeface="Calibri" panose="020F0502020204030204" pitchFamily="34" charset="0"/>
                <a:cs typeface="Times New Roman" panose="02020603050405020304" pitchFamily="18" charset="0"/>
              </a:rPr>
            </a:br>
            <a:r>
              <a:rPr lang="en-GB" sz="1800" dirty="0">
                <a:solidFill>
                  <a:srgbClr val="EDEDE7"/>
                </a:solidFill>
                <a:effectLst/>
                <a:latin typeface="Calibri" panose="020F0502020204030204" pitchFamily="34" charset="0"/>
                <a:ea typeface="Calibri" panose="020F0502020204030204" pitchFamily="34" charset="0"/>
                <a:cs typeface="Times New Roman" panose="02020603050405020304" pitchFamily="18" charset="0"/>
              </a:rPr>
              <a:t>and even more so in how to effectively help people to move from NEET to EET (Goldman-Mellor et al., </a:t>
            </a:r>
            <a:br>
              <a:rPr lang="en-GB" sz="1800" dirty="0">
                <a:solidFill>
                  <a:srgbClr val="EDEDE7"/>
                </a:solidFill>
                <a:effectLst/>
                <a:latin typeface="Calibri" panose="020F0502020204030204" pitchFamily="34" charset="0"/>
                <a:ea typeface="Calibri" panose="020F0502020204030204" pitchFamily="34" charset="0"/>
                <a:cs typeface="Times New Roman" panose="02020603050405020304" pitchFamily="18" charset="0"/>
              </a:rPr>
            </a:br>
            <a:r>
              <a:rPr lang="en-GB" sz="1800" dirty="0">
                <a:solidFill>
                  <a:srgbClr val="EDEDE7"/>
                </a:solidFill>
                <a:effectLst/>
                <a:latin typeface="Calibri" panose="020F0502020204030204" pitchFamily="34" charset="0"/>
                <a:ea typeface="Calibri" panose="020F0502020204030204" pitchFamily="34" charset="0"/>
                <a:cs typeface="Times New Roman" panose="02020603050405020304" pitchFamily="18" charset="0"/>
              </a:rPr>
              <a:t>2016; Impetus, 2020). This is an important area for future research. However, data analysing interventions can be particularly difficult as they are often delivered by charities and rely on volunteers, they don’t always follow set delivery methods, charities are subject to funding limitations and engagement from service users is not always consistent (Mawn et al., 2017; Oliver et al., 2014). Studies need to evaluate what works, who it works for, what parts of certain interventions do and don’t work, and the effectiveness of interventions on physical and mental health (Mawn et al., 2017). The current limited understanding means that although numbers may be slowly decreasing, it is not at a fast enough rate, and each year more young people are at risk of either becoming NEET and their mental health suffering or experiencing mental health challenges that lead to becoming NEET.</a:t>
            </a:r>
          </a:p>
          <a:p>
            <a:pPr>
              <a:lnSpc>
                <a:spcPct val="107000"/>
              </a:lnSpc>
              <a:spcAft>
                <a:spcPts val="800"/>
              </a:spcAft>
            </a:pPr>
            <a:r>
              <a:rPr lang="en-GB" sz="1800" dirty="0">
                <a:solidFill>
                  <a:srgbClr val="EDEDE7"/>
                </a:solidFill>
                <a:effectLst/>
                <a:latin typeface="Calibri" panose="020F0502020204030204" pitchFamily="34" charset="0"/>
                <a:ea typeface="Calibri" panose="020F0502020204030204" pitchFamily="34" charset="0"/>
                <a:cs typeface="Times New Roman" panose="02020603050405020304" pitchFamily="18" charset="0"/>
              </a:rPr>
              <a:t>To create effective interventions there needs to be  greater involvement from psychologists and behaviour change specialists into how best to help NEETs reengage rather than having the majority of decisions made by those whose interests are more financial and political and who have limited understanding of human behaviour (Mawn et al., 2017). One of the most effective preventors for adolescents at risk of becoming NEET is to treat their mental health struggles early. This will benefit them &amp; society in many ways in the long-term (Goldman-Mellor et al., 2016). It’s important that the interventions we use don’t only tackle the symptoms (being NEET), but also the cause – whether that be socioeconomic disadvantage, mental health problems or other debilitating issues (Mawn et al., 2017).</a:t>
            </a:r>
          </a:p>
        </p:txBody>
      </p:sp>
      <p:sp>
        <p:nvSpPr>
          <p:cNvPr id="2" name="TextBox 1">
            <a:extLst>
              <a:ext uri="{FF2B5EF4-FFF2-40B4-BE49-F238E27FC236}">
                <a16:creationId xmlns:a16="http://schemas.microsoft.com/office/drawing/2014/main" id="{B9EB9F3F-2164-41E9-B6A3-63BF64F196F8}"/>
              </a:ext>
            </a:extLst>
          </p:cNvPr>
          <p:cNvSpPr txBox="1"/>
          <p:nvPr/>
        </p:nvSpPr>
        <p:spPr>
          <a:xfrm>
            <a:off x="19272221" y="16854385"/>
            <a:ext cx="10197775" cy="4247317"/>
          </a:xfrm>
          <a:prstGeom prst="rect">
            <a:avLst/>
          </a:prstGeom>
          <a:noFill/>
        </p:spPr>
        <p:txBody>
          <a:bodyPr wrap="square" rtlCol="0">
            <a:spAutoFit/>
          </a:bodyPr>
          <a:lstStyle/>
          <a:p>
            <a:r>
              <a:rPr lang="en-GB" sz="1800" dirty="0">
                <a:solidFill>
                  <a:srgbClr val="EDEDE7"/>
                </a:solidFill>
                <a:effectLst/>
                <a:latin typeface="Calibri" panose="020F0502020204030204" pitchFamily="34" charset="0"/>
                <a:ea typeface="Calibri" panose="020F0502020204030204" pitchFamily="34" charset="0"/>
                <a:cs typeface="Times New Roman" panose="02020603050405020304" pitchFamily="18" charset="0"/>
              </a:rPr>
              <a:t>The transition from adolescence to adulthood is an important </a:t>
            </a:r>
            <a:br>
              <a:rPr lang="en-GB" sz="1800" dirty="0">
                <a:solidFill>
                  <a:srgbClr val="EDEDE7"/>
                </a:solidFill>
                <a:effectLst/>
                <a:latin typeface="Calibri" panose="020F0502020204030204" pitchFamily="34" charset="0"/>
                <a:ea typeface="Calibri" panose="020F0502020204030204" pitchFamily="34" charset="0"/>
                <a:cs typeface="Times New Roman" panose="02020603050405020304" pitchFamily="18" charset="0"/>
              </a:rPr>
            </a:br>
            <a:r>
              <a:rPr lang="en-GB" sz="1800" dirty="0">
                <a:solidFill>
                  <a:srgbClr val="EDEDE7"/>
                </a:solidFill>
                <a:effectLst/>
                <a:latin typeface="Calibri" panose="020F0502020204030204" pitchFamily="34" charset="0"/>
                <a:ea typeface="Calibri" panose="020F0502020204030204" pitchFamily="34" charset="0"/>
                <a:cs typeface="Times New Roman" panose="02020603050405020304" pitchFamily="18" charset="0"/>
              </a:rPr>
              <a:t>but challenging life stage. Many young people are unable to </a:t>
            </a:r>
            <a:br>
              <a:rPr lang="en-GB" sz="1800" dirty="0">
                <a:solidFill>
                  <a:srgbClr val="EDEDE7"/>
                </a:solidFill>
                <a:effectLst/>
                <a:latin typeface="Calibri" panose="020F0502020204030204" pitchFamily="34" charset="0"/>
                <a:ea typeface="Calibri" panose="020F0502020204030204" pitchFamily="34" charset="0"/>
                <a:cs typeface="Times New Roman" panose="02020603050405020304" pitchFamily="18" charset="0"/>
              </a:rPr>
            </a:br>
            <a:r>
              <a:rPr lang="en-GB" sz="1800" dirty="0">
                <a:solidFill>
                  <a:srgbClr val="EDEDE7"/>
                </a:solidFill>
                <a:effectLst/>
                <a:latin typeface="Calibri" panose="020F0502020204030204" pitchFamily="34" charset="0"/>
                <a:ea typeface="Calibri" panose="020F0502020204030204" pitchFamily="34" charset="0"/>
                <a:cs typeface="Times New Roman" panose="02020603050405020304" pitchFamily="18" charset="0"/>
              </a:rPr>
              <a:t>make the transition smoothly leading to a significant number of young adults in the </a:t>
            </a:r>
            <a:r>
              <a:rPr lang="en-GB" sz="1800">
                <a:solidFill>
                  <a:srgbClr val="EDEDE7"/>
                </a:solidFill>
                <a:effectLst/>
                <a:latin typeface="Calibri" panose="020F0502020204030204" pitchFamily="34" charset="0"/>
                <a:ea typeface="Calibri" panose="020F0502020204030204" pitchFamily="34" charset="0"/>
                <a:cs typeface="Times New Roman" panose="02020603050405020304" pitchFamily="18" charset="0"/>
              </a:rPr>
              <a:t>UK being </a:t>
            </a:r>
            <a:r>
              <a:rPr lang="en-GB" sz="1800" dirty="0">
                <a:solidFill>
                  <a:srgbClr val="EDEDE7"/>
                </a:solidFill>
                <a:effectLst/>
                <a:latin typeface="Calibri" panose="020F0502020204030204" pitchFamily="34" charset="0"/>
                <a:ea typeface="Calibri" panose="020F0502020204030204" pitchFamily="34" charset="0"/>
                <a:cs typeface="Times New Roman" panose="02020603050405020304" pitchFamily="18" charset="0"/>
              </a:rPr>
              <a:t>not in employment, education or training. A large proportion of these come from a low socioeconomic background which further impacts their ability to find work or engage in education or training. These factors have a significant impact on the mental health and wellbeing of NEETs </a:t>
            </a:r>
            <a:br>
              <a:rPr lang="en-GB" sz="1800" dirty="0">
                <a:solidFill>
                  <a:srgbClr val="EDEDE7"/>
                </a:solidFill>
                <a:effectLst/>
                <a:latin typeface="Calibri" panose="020F0502020204030204" pitchFamily="34" charset="0"/>
                <a:ea typeface="Calibri" panose="020F0502020204030204" pitchFamily="34" charset="0"/>
                <a:cs typeface="Times New Roman" panose="02020603050405020304" pitchFamily="18" charset="0"/>
              </a:rPr>
            </a:br>
            <a:r>
              <a:rPr lang="en-GB" sz="1800" dirty="0">
                <a:solidFill>
                  <a:srgbClr val="EDEDE7"/>
                </a:solidFill>
                <a:effectLst/>
                <a:latin typeface="Calibri" panose="020F0502020204030204" pitchFamily="34" charset="0"/>
                <a:ea typeface="Calibri" panose="020F0502020204030204" pitchFamily="34" charset="0"/>
                <a:cs typeface="Times New Roman" panose="02020603050405020304" pitchFamily="18" charset="0"/>
              </a:rPr>
              <a:t>putting them at even further disadvantage and risk. Adding to the problem is </a:t>
            </a:r>
            <a:br>
              <a:rPr lang="en-GB" sz="1800" dirty="0">
                <a:solidFill>
                  <a:srgbClr val="EDEDE7"/>
                </a:solidFill>
                <a:effectLst/>
                <a:latin typeface="Calibri" panose="020F0502020204030204" pitchFamily="34" charset="0"/>
                <a:ea typeface="Calibri" panose="020F0502020204030204" pitchFamily="34" charset="0"/>
                <a:cs typeface="Times New Roman" panose="02020603050405020304" pitchFamily="18" charset="0"/>
              </a:rPr>
            </a:br>
            <a:r>
              <a:rPr lang="en-GB" sz="1800" dirty="0">
                <a:solidFill>
                  <a:srgbClr val="EDEDE7"/>
                </a:solidFill>
                <a:effectLst/>
                <a:latin typeface="Calibri" panose="020F0502020204030204" pitchFamily="34" charset="0"/>
                <a:ea typeface="Calibri" panose="020F0502020204030204" pitchFamily="34" charset="0"/>
                <a:cs typeface="Times New Roman" panose="02020603050405020304" pitchFamily="18" charset="0"/>
              </a:rPr>
              <a:t>a lack of understanding and evidence about how best to support these young </a:t>
            </a:r>
            <a:br>
              <a:rPr lang="en-GB" sz="1800" dirty="0">
                <a:solidFill>
                  <a:srgbClr val="EDEDE7"/>
                </a:solidFill>
                <a:effectLst/>
                <a:latin typeface="Calibri" panose="020F0502020204030204" pitchFamily="34" charset="0"/>
                <a:ea typeface="Calibri" panose="020F0502020204030204" pitchFamily="34" charset="0"/>
                <a:cs typeface="Times New Roman" panose="02020603050405020304" pitchFamily="18" charset="0"/>
              </a:rPr>
            </a:br>
            <a:r>
              <a:rPr lang="en-GB" sz="1800" dirty="0">
                <a:solidFill>
                  <a:srgbClr val="EDEDE7"/>
                </a:solidFill>
                <a:effectLst/>
                <a:latin typeface="Calibri" panose="020F0502020204030204" pitchFamily="34" charset="0"/>
                <a:ea typeface="Calibri" panose="020F0502020204030204" pitchFamily="34" charset="0"/>
                <a:cs typeface="Times New Roman" panose="02020603050405020304" pitchFamily="18" charset="0"/>
              </a:rPr>
              <a:t>people to reengage with work or education and also how to deal with their </a:t>
            </a:r>
            <a:br>
              <a:rPr lang="en-GB" sz="1800" dirty="0">
                <a:solidFill>
                  <a:srgbClr val="EDEDE7"/>
                </a:solidFill>
                <a:effectLst/>
                <a:latin typeface="Calibri" panose="020F0502020204030204" pitchFamily="34" charset="0"/>
                <a:ea typeface="Calibri" panose="020F0502020204030204" pitchFamily="34" charset="0"/>
                <a:cs typeface="Times New Roman" panose="02020603050405020304" pitchFamily="18" charset="0"/>
              </a:rPr>
            </a:br>
            <a:r>
              <a:rPr lang="en-GB" sz="1800" dirty="0">
                <a:solidFill>
                  <a:srgbClr val="EDEDE7"/>
                </a:solidFill>
                <a:effectLst/>
                <a:latin typeface="Calibri" panose="020F0502020204030204" pitchFamily="34" charset="0"/>
                <a:ea typeface="Calibri" panose="020F0502020204030204" pitchFamily="34" charset="0"/>
                <a:cs typeface="Times New Roman" panose="02020603050405020304" pitchFamily="18" charset="0"/>
              </a:rPr>
              <a:t>mental health challenges. Whilst further research is necessary to help those </a:t>
            </a:r>
            <a:br>
              <a:rPr lang="en-GB" sz="1800" dirty="0">
                <a:solidFill>
                  <a:srgbClr val="EDEDE7"/>
                </a:solidFill>
                <a:effectLst/>
                <a:latin typeface="Calibri" panose="020F0502020204030204" pitchFamily="34" charset="0"/>
                <a:ea typeface="Calibri" panose="020F0502020204030204" pitchFamily="34" charset="0"/>
                <a:cs typeface="Times New Roman" panose="02020603050405020304" pitchFamily="18" charset="0"/>
              </a:rPr>
            </a:br>
            <a:r>
              <a:rPr lang="en-GB" sz="1800" dirty="0">
                <a:solidFill>
                  <a:srgbClr val="EDEDE7"/>
                </a:solidFill>
                <a:effectLst/>
                <a:latin typeface="Calibri" panose="020F0502020204030204" pitchFamily="34" charset="0"/>
                <a:ea typeface="Calibri" panose="020F0502020204030204" pitchFamily="34" charset="0"/>
                <a:cs typeface="Times New Roman" panose="02020603050405020304" pitchFamily="18" charset="0"/>
              </a:rPr>
              <a:t>already in this position, it is also important that intervention take place early </a:t>
            </a:r>
            <a:br>
              <a:rPr lang="en-GB" sz="1800" dirty="0">
                <a:solidFill>
                  <a:srgbClr val="EDEDE7"/>
                </a:solidFill>
                <a:effectLst/>
                <a:latin typeface="Calibri" panose="020F0502020204030204" pitchFamily="34" charset="0"/>
                <a:ea typeface="Calibri" panose="020F0502020204030204" pitchFamily="34" charset="0"/>
                <a:cs typeface="Times New Roman" panose="02020603050405020304" pitchFamily="18" charset="0"/>
              </a:rPr>
            </a:br>
            <a:r>
              <a:rPr lang="en-GB" sz="1800" dirty="0">
                <a:solidFill>
                  <a:srgbClr val="EDEDE7"/>
                </a:solidFill>
                <a:effectLst/>
                <a:latin typeface="Calibri" panose="020F0502020204030204" pitchFamily="34" charset="0"/>
                <a:ea typeface="Calibri" panose="020F0502020204030204" pitchFamily="34" charset="0"/>
                <a:cs typeface="Times New Roman" panose="02020603050405020304" pitchFamily="18" charset="0"/>
              </a:rPr>
              <a:t>enough to prevent young people from becoming NEET in the first place and to </a:t>
            </a:r>
            <a:br>
              <a:rPr lang="en-GB" sz="1800" dirty="0">
                <a:solidFill>
                  <a:srgbClr val="EDEDE7"/>
                </a:solidFill>
                <a:effectLst/>
                <a:latin typeface="Calibri" panose="020F0502020204030204" pitchFamily="34" charset="0"/>
                <a:ea typeface="Calibri" panose="020F0502020204030204" pitchFamily="34" charset="0"/>
                <a:cs typeface="Times New Roman" panose="02020603050405020304" pitchFamily="18" charset="0"/>
              </a:rPr>
            </a:br>
            <a:r>
              <a:rPr lang="en-GB" sz="1800" dirty="0">
                <a:solidFill>
                  <a:srgbClr val="EDEDE7"/>
                </a:solidFill>
                <a:effectLst/>
                <a:latin typeface="Calibri" panose="020F0502020204030204" pitchFamily="34" charset="0"/>
                <a:ea typeface="Calibri" panose="020F0502020204030204" pitchFamily="34" charset="0"/>
                <a:cs typeface="Times New Roman" panose="02020603050405020304" pitchFamily="18" charset="0"/>
              </a:rPr>
              <a:t>help them to deal with the mental health challenges that come with disadvantage </a:t>
            </a:r>
            <a:br>
              <a:rPr lang="en-GB" sz="1800" dirty="0">
                <a:solidFill>
                  <a:srgbClr val="EDEDE7"/>
                </a:solidFill>
                <a:effectLst/>
                <a:latin typeface="Calibri" panose="020F0502020204030204" pitchFamily="34" charset="0"/>
                <a:ea typeface="Calibri" panose="020F0502020204030204" pitchFamily="34" charset="0"/>
                <a:cs typeface="Times New Roman" panose="02020603050405020304" pitchFamily="18" charset="0"/>
              </a:rPr>
            </a:br>
            <a:r>
              <a:rPr lang="en-GB" sz="1800" dirty="0">
                <a:solidFill>
                  <a:srgbClr val="EDEDE7"/>
                </a:solidFill>
                <a:effectLst/>
                <a:latin typeface="Calibri" panose="020F0502020204030204" pitchFamily="34" charset="0"/>
                <a:ea typeface="Calibri" panose="020F0502020204030204" pitchFamily="34" charset="0"/>
                <a:cs typeface="Times New Roman" panose="02020603050405020304" pitchFamily="18" charset="0"/>
              </a:rPr>
              <a:t>before they become damaging so that we can turn the tide for young people in this and future generations.</a:t>
            </a:r>
          </a:p>
          <a:p>
            <a:endParaRPr lang="en-GB" dirty="0">
              <a:solidFill>
                <a:srgbClr val="EDEDE7"/>
              </a:solidFill>
            </a:endParaRPr>
          </a:p>
        </p:txBody>
      </p:sp>
      <p:sp>
        <p:nvSpPr>
          <p:cNvPr id="9" name="TextBox 8">
            <a:extLst>
              <a:ext uri="{FF2B5EF4-FFF2-40B4-BE49-F238E27FC236}">
                <a16:creationId xmlns:a16="http://schemas.microsoft.com/office/drawing/2014/main" id="{1DEECECE-59A9-43D0-A817-5F885B134A93}"/>
              </a:ext>
            </a:extLst>
          </p:cNvPr>
          <p:cNvSpPr txBox="1"/>
          <p:nvPr/>
        </p:nvSpPr>
        <p:spPr>
          <a:xfrm>
            <a:off x="798838" y="9844455"/>
            <a:ext cx="14092038" cy="6706964"/>
          </a:xfrm>
          <a:prstGeom prst="rect">
            <a:avLst/>
          </a:prstGeom>
          <a:noFill/>
        </p:spPr>
        <p:txBody>
          <a:bodyPr wrap="square" rtlCol="0">
            <a:spAutoFit/>
          </a:bodyPr>
          <a:lstStyle/>
          <a:p>
            <a:pPr>
              <a:lnSpc>
                <a:spcPct val="107000"/>
              </a:lnSpc>
              <a:spcAft>
                <a:spcPts val="800"/>
              </a:spcAft>
            </a:pPr>
            <a:r>
              <a:rPr lang="en-GB" sz="1800" dirty="0">
                <a:solidFill>
                  <a:srgbClr val="2C4E6C"/>
                </a:solidFill>
                <a:effectLst/>
                <a:latin typeface="Calibri" panose="020F0502020204030204" pitchFamily="34" charset="0"/>
                <a:ea typeface="Calibri" panose="020F0502020204030204" pitchFamily="34" charset="0"/>
                <a:cs typeface="Times New Roman" panose="02020603050405020304" pitchFamily="18" charset="0"/>
              </a:rPr>
              <a:t>Not keeping up with social norms and seeming to be behind in life stages has a big impact on an individual’s wellbeing and </a:t>
            </a:r>
            <a:br>
              <a:rPr lang="en-GB" sz="1800" dirty="0">
                <a:solidFill>
                  <a:srgbClr val="2C4E6C"/>
                </a:solidFill>
                <a:effectLst/>
                <a:latin typeface="Calibri" panose="020F0502020204030204" pitchFamily="34" charset="0"/>
                <a:ea typeface="Calibri" panose="020F0502020204030204" pitchFamily="34" charset="0"/>
                <a:cs typeface="Times New Roman" panose="02020603050405020304" pitchFamily="18" charset="0"/>
              </a:rPr>
            </a:br>
            <a:r>
              <a:rPr lang="en-GB" sz="1800" dirty="0">
                <a:solidFill>
                  <a:srgbClr val="2C4E6C"/>
                </a:solidFill>
                <a:effectLst/>
                <a:latin typeface="Calibri" panose="020F0502020204030204" pitchFamily="34" charset="0"/>
                <a:ea typeface="Calibri" panose="020F0502020204030204" pitchFamily="34" charset="0"/>
                <a:cs typeface="Times New Roman" panose="02020603050405020304" pitchFamily="18" charset="0"/>
              </a:rPr>
              <a:t>psychological state (Schoon &amp; Lyons-Amos, 2017). This is why NEET status is just as much a mental health issue as it is a </a:t>
            </a:r>
            <a:br>
              <a:rPr lang="en-GB" sz="1800" dirty="0">
                <a:solidFill>
                  <a:srgbClr val="2C4E6C"/>
                </a:solidFill>
                <a:effectLst/>
                <a:latin typeface="Calibri" panose="020F0502020204030204" pitchFamily="34" charset="0"/>
                <a:ea typeface="Calibri" panose="020F0502020204030204" pitchFamily="34" charset="0"/>
                <a:cs typeface="Times New Roman" panose="02020603050405020304" pitchFamily="18" charset="0"/>
              </a:rPr>
            </a:br>
            <a:r>
              <a:rPr lang="en-GB" sz="1800" dirty="0">
                <a:solidFill>
                  <a:srgbClr val="2C4E6C"/>
                </a:solidFill>
                <a:effectLst/>
                <a:latin typeface="Calibri" panose="020F0502020204030204" pitchFamily="34" charset="0"/>
                <a:ea typeface="Calibri" panose="020F0502020204030204" pitchFamily="34" charset="0"/>
                <a:cs typeface="Times New Roman" panose="02020603050405020304" pitchFamily="18" charset="0"/>
              </a:rPr>
              <a:t>social and economic one (Goldman-Mellor et al., 2016). Evidence indicates that NEETs are disproportionately affected by </a:t>
            </a:r>
            <a:br>
              <a:rPr lang="en-GB" sz="1800" dirty="0">
                <a:solidFill>
                  <a:srgbClr val="2C4E6C"/>
                </a:solidFill>
                <a:effectLst/>
                <a:latin typeface="Calibri" panose="020F0502020204030204" pitchFamily="34" charset="0"/>
                <a:ea typeface="Calibri" panose="020F0502020204030204" pitchFamily="34" charset="0"/>
                <a:cs typeface="Times New Roman" panose="02020603050405020304" pitchFamily="18" charset="0"/>
              </a:rPr>
            </a:br>
            <a:r>
              <a:rPr lang="en-GB" sz="1800" dirty="0">
                <a:solidFill>
                  <a:srgbClr val="2C4E6C"/>
                </a:solidFill>
                <a:effectLst/>
                <a:latin typeface="Calibri" panose="020F0502020204030204" pitchFamily="34" charset="0"/>
                <a:ea typeface="Calibri" panose="020F0502020204030204" pitchFamily="34" charset="0"/>
                <a:cs typeface="Times New Roman" panose="02020603050405020304" pitchFamily="18" charset="0"/>
              </a:rPr>
              <a:t>mental health struggles. They are more prone to psychological disorders such as depression, substance abuse and even </a:t>
            </a:r>
            <a:br>
              <a:rPr lang="en-GB" sz="1800" dirty="0">
                <a:solidFill>
                  <a:srgbClr val="2C4E6C"/>
                </a:solidFill>
                <a:effectLst/>
                <a:latin typeface="Calibri" panose="020F0502020204030204" pitchFamily="34" charset="0"/>
                <a:ea typeface="Calibri" panose="020F0502020204030204" pitchFamily="34" charset="0"/>
                <a:cs typeface="Times New Roman" panose="02020603050405020304" pitchFamily="18" charset="0"/>
              </a:rPr>
            </a:br>
            <a:r>
              <a:rPr lang="en-GB" sz="1800" dirty="0">
                <a:solidFill>
                  <a:srgbClr val="2C4E6C"/>
                </a:solidFill>
                <a:effectLst/>
                <a:latin typeface="Calibri" panose="020F0502020204030204" pitchFamily="34" charset="0"/>
                <a:ea typeface="Calibri" panose="020F0502020204030204" pitchFamily="34" charset="0"/>
                <a:cs typeface="Times New Roman" panose="02020603050405020304" pitchFamily="18" charset="0"/>
              </a:rPr>
              <a:t>suicidal behaviour (</a:t>
            </a:r>
            <a:r>
              <a:rPr lang="en-GB" sz="1800" dirty="0" err="1">
                <a:solidFill>
                  <a:srgbClr val="2C4E6C"/>
                </a:solidFill>
                <a:effectLst/>
                <a:latin typeface="Calibri" panose="020F0502020204030204" pitchFamily="34" charset="0"/>
                <a:ea typeface="Calibri" panose="020F0502020204030204" pitchFamily="34" charset="0"/>
                <a:cs typeface="Times New Roman" panose="02020603050405020304" pitchFamily="18" charset="0"/>
              </a:rPr>
              <a:t>Iyer</a:t>
            </a:r>
            <a:r>
              <a:rPr lang="en-GB" sz="1800" dirty="0">
                <a:solidFill>
                  <a:srgbClr val="2C4E6C"/>
                </a:solidFill>
                <a:effectLst/>
                <a:latin typeface="Calibri" panose="020F0502020204030204" pitchFamily="34" charset="0"/>
                <a:ea typeface="Calibri" panose="020F0502020204030204" pitchFamily="34" charset="0"/>
                <a:cs typeface="Times New Roman" panose="02020603050405020304" pitchFamily="18" charset="0"/>
              </a:rPr>
              <a:t> et al., 2018; Mawn et al., 2017). In their 2016 study, Goldman-Mellor et al found that NEETs had </a:t>
            </a:r>
            <a:br>
              <a:rPr lang="en-GB" sz="1800" dirty="0">
                <a:solidFill>
                  <a:srgbClr val="2C4E6C"/>
                </a:solidFill>
                <a:effectLst/>
                <a:latin typeface="Calibri" panose="020F0502020204030204" pitchFamily="34" charset="0"/>
                <a:ea typeface="Calibri" panose="020F0502020204030204" pitchFamily="34" charset="0"/>
                <a:cs typeface="Times New Roman" panose="02020603050405020304" pitchFamily="18" charset="0"/>
              </a:rPr>
            </a:br>
            <a:r>
              <a:rPr lang="en-GB" sz="1800" dirty="0">
                <a:solidFill>
                  <a:srgbClr val="2C4E6C"/>
                </a:solidFill>
                <a:effectLst/>
                <a:latin typeface="Calibri" panose="020F0502020204030204" pitchFamily="34" charset="0"/>
                <a:ea typeface="Calibri" panose="020F0502020204030204" pitchFamily="34" charset="0"/>
                <a:cs typeface="Times New Roman" panose="02020603050405020304" pitchFamily="18" charset="0"/>
              </a:rPr>
              <a:t>higher rates of all psychiatric and substance disorders than their non-NEET peers. Oliver et al suggests two reasons for this. </a:t>
            </a:r>
            <a:br>
              <a:rPr lang="en-GB" sz="1800" dirty="0">
                <a:solidFill>
                  <a:srgbClr val="2C4E6C"/>
                </a:solidFill>
                <a:effectLst/>
                <a:latin typeface="Calibri" panose="020F0502020204030204" pitchFamily="34" charset="0"/>
                <a:ea typeface="Calibri" panose="020F0502020204030204" pitchFamily="34" charset="0"/>
                <a:cs typeface="Times New Roman" panose="02020603050405020304" pitchFamily="18" charset="0"/>
              </a:rPr>
            </a:br>
            <a:r>
              <a:rPr lang="en-GB" sz="1800" dirty="0">
                <a:solidFill>
                  <a:srgbClr val="2C4E6C"/>
                </a:solidFill>
                <a:effectLst/>
                <a:latin typeface="Calibri" panose="020F0502020204030204" pitchFamily="34" charset="0"/>
                <a:ea typeface="Calibri" panose="020F0502020204030204" pitchFamily="34" charset="0"/>
                <a:cs typeface="Times New Roman" panose="02020603050405020304" pitchFamily="18" charset="0"/>
              </a:rPr>
              <a:t>Firstly a lack of structure can make one more vulnerable to mental illness. Secondly it often leads to increased exposure to </a:t>
            </a:r>
            <a:br>
              <a:rPr lang="en-GB" sz="1800" dirty="0">
                <a:solidFill>
                  <a:srgbClr val="2C4E6C"/>
                </a:solidFill>
                <a:effectLst/>
                <a:latin typeface="Calibri" panose="020F0502020204030204" pitchFamily="34" charset="0"/>
                <a:ea typeface="Calibri" panose="020F0502020204030204" pitchFamily="34" charset="0"/>
                <a:cs typeface="Times New Roman" panose="02020603050405020304" pitchFamily="18" charset="0"/>
              </a:rPr>
            </a:br>
            <a:r>
              <a:rPr lang="en-GB" sz="1800" dirty="0">
                <a:solidFill>
                  <a:srgbClr val="2C4E6C"/>
                </a:solidFill>
                <a:effectLst/>
                <a:latin typeface="Calibri" panose="020F0502020204030204" pitchFamily="34" charset="0"/>
                <a:ea typeface="Calibri" panose="020F0502020204030204" pitchFamily="34" charset="0"/>
                <a:cs typeface="Times New Roman" panose="02020603050405020304" pitchFamily="18" charset="0"/>
              </a:rPr>
              <a:t>other disenfranchised people or people also struggling with mental health issues.</a:t>
            </a:r>
          </a:p>
          <a:p>
            <a:pPr>
              <a:lnSpc>
                <a:spcPct val="107000"/>
              </a:lnSpc>
              <a:spcAft>
                <a:spcPts val="800"/>
              </a:spcAft>
            </a:pPr>
            <a:r>
              <a:rPr lang="en-GB" sz="1800" dirty="0">
                <a:solidFill>
                  <a:srgbClr val="2C4E6C"/>
                </a:solidFill>
                <a:effectLst/>
                <a:latin typeface="Calibri" panose="020F0502020204030204" pitchFamily="34" charset="0"/>
                <a:ea typeface="Calibri" panose="020F0502020204030204" pitchFamily="34" charset="0"/>
                <a:cs typeface="Times New Roman" panose="02020603050405020304" pitchFamily="18" charset="0"/>
              </a:rPr>
              <a:t>NEET status often disconnects people from society, culture and community, and this lack of social and community </a:t>
            </a:r>
            <a:br>
              <a:rPr lang="en-GB" sz="1800" dirty="0">
                <a:solidFill>
                  <a:srgbClr val="2C4E6C"/>
                </a:solidFill>
                <a:effectLst/>
                <a:latin typeface="Calibri" panose="020F0502020204030204" pitchFamily="34" charset="0"/>
                <a:ea typeface="Calibri" panose="020F0502020204030204" pitchFamily="34" charset="0"/>
                <a:cs typeface="Times New Roman" panose="02020603050405020304" pitchFamily="18" charset="0"/>
              </a:rPr>
            </a:br>
            <a:r>
              <a:rPr lang="en-GB" sz="1800" dirty="0">
                <a:solidFill>
                  <a:srgbClr val="2C4E6C"/>
                </a:solidFill>
                <a:effectLst/>
                <a:latin typeface="Calibri" panose="020F0502020204030204" pitchFamily="34" charset="0"/>
                <a:ea typeface="Calibri" panose="020F0502020204030204" pitchFamily="34" charset="0"/>
                <a:cs typeface="Times New Roman" panose="02020603050405020304" pitchFamily="18" charset="0"/>
              </a:rPr>
              <a:t>participation has a negative effect on mental health (Oliver et al., 2014). Disengagement often leads to loneliness and </a:t>
            </a:r>
            <a:br>
              <a:rPr lang="en-GB" sz="1800" dirty="0">
                <a:solidFill>
                  <a:srgbClr val="2C4E6C"/>
                </a:solidFill>
                <a:effectLst/>
                <a:latin typeface="Calibri" panose="020F0502020204030204" pitchFamily="34" charset="0"/>
                <a:ea typeface="Calibri" panose="020F0502020204030204" pitchFamily="34" charset="0"/>
                <a:cs typeface="Times New Roman" panose="02020603050405020304" pitchFamily="18" charset="0"/>
              </a:rPr>
            </a:br>
            <a:r>
              <a:rPr lang="en-GB" sz="1800" dirty="0">
                <a:solidFill>
                  <a:srgbClr val="2C4E6C"/>
                </a:solidFill>
                <a:effectLst/>
                <a:latin typeface="Calibri" panose="020F0502020204030204" pitchFamily="34" charset="0"/>
                <a:ea typeface="Calibri" panose="020F0502020204030204" pitchFamily="34" charset="0"/>
                <a:cs typeface="Times New Roman" panose="02020603050405020304" pitchFamily="18" charset="0"/>
              </a:rPr>
              <a:t>isolation which can be a breeding ground for mental health struggles. Therefore it seems NEET status and mental health </a:t>
            </a:r>
            <a:br>
              <a:rPr lang="en-GB" sz="1800" dirty="0">
                <a:solidFill>
                  <a:srgbClr val="2C4E6C"/>
                </a:solidFill>
                <a:effectLst/>
                <a:latin typeface="Calibri" panose="020F0502020204030204" pitchFamily="34" charset="0"/>
                <a:ea typeface="Calibri" panose="020F0502020204030204" pitchFamily="34" charset="0"/>
                <a:cs typeface="Times New Roman" panose="02020603050405020304" pitchFamily="18" charset="0"/>
              </a:rPr>
            </a:br>
            <a:r>
              <a:rPr lang="en-GB" sz="1800" dirty="0">
                <a:solidFill>
                  <a:srgbClr val="2C4E6C"/>
                </a:solidFill>
                <a:effectLst/>
                <a:latin typeface="Calibri" panose="020F0502020204030204" pitchFamily="34" charset="0"/>
                <a:ea typeface="Calibri" panose="020F0502020204030204" pitchFamily="34" charset="0"/>
                <a:cs typeface="Times New Roman" panose="02020603050405020304" pitchFamily="18" charset="0"/>
              </a:rPr>
              <a:t>challenges seem to have a reciprocal impact on each other (Goldman-Mellor et al., 2016). </a:t>
            </a:r>
          </a:p>
          <a:p>
            <a:pPr>
              <a:lnSpc>
                <a:spcPct val="107000"/>
              </a:lnSpc>
              <a:spcAft>
                <a:spcPts val="800"/>
              </a:spcAft>
            </a:pPr>
            <a:r>
              <a:rPr lang="en-GB" sz="1800" dirty="0">
                <a:solidFill>
                  <a:srgbClr val="2C4E6C"/>
                </a:solidFill>
                <a:effectLst/>
                <a:latin typeface="Calibri" panose="020F0502020204030204" pitchFamily="34" charset="0"/>
                <a:ea typeface="Calibri" panose="020F0502020204030204" pitchFamily="34" charset="0"/>
                <a:cs typeface="Times New Roman" panose="02020603050405020304" pitchFamily="18" charset="0"/>
              </a:rPr>
              <a:t>Studies have also shown that a large proportion of NEETs experience mental health problems earlier in life. Adolescence is a particularly vulnerable time in a person’s mental health development, and mental illnesses can frequently originate during this stage of life. One study found that </a:t>
            </a:r>
            <a:r>
              <a:rPr lang="en-US" sz="1800" dirty="0">
                <a:solidFill>
                  <a:srgbClr val="2C4E6C"/>
                </a:solidFill>
                <a:effectLst/>
                <a:latin typeface="Calibri" panose="020F0502020204030204" pitchFamily="34" charset="0"/>
                <a:ea typeface="Calibri" panose="020F0502020204030204" pitchFamily="34" charset="0"/>
                <a:cs typeface="Times New Roman" panose="02020603050405020304" pitchFamily="18" charset="0"/>
              </a:rPr>
              <a:t>nearly 60% of NEET youths had already experienced one or more mental health problems in childhood/adolescence compared to 35% of non-NEETs (Goldman-Mellor et al., 2016). </a:t>
            </a:r>
            <a:endParaRPr lang="en-GB" sz="1800" dirty="0">
              <a:solidFill>
                <a:srgbClr val="2C4E6C"/>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2C4E6C"/>
                </a:solidFill>
                <a:effectLst/>
                <a:latin typeface="Calibri" panose="020F0502020204030204" pitchFamily="34" charset="0"/>
                <a:ea typeface="Calibri" panose="020F0502020204030204" pitchFamily="34" charset="0"/>
                <a:cs typeface="Times New Roman" panose="02020603050405020304" pitchFamily="18" charset="0"/>
              </a:rPr>
              <a:t>To further compound the problem, NEETs can also experience social prejudice and are often negatively viewed in society (</a:t>
            </a:r>
            <a:r>
              <a:rPr lang="en-GB" sz="1800" dirty="0" err="1">
                <a:solidFill>
                  <a:srgbClr val="2C4E6C"/>
                </a:solidFill>
                <a:effectLst/>
                <a:latin typeface="Calibri" panose="020F0502020204030204" pitchFamily="34" charset="0"/>
                <a:ea typeface="Calibri" panose="020F0502020204030204" pitchFamily="34" charset="0"/>
                <a:cs typeface="Times New Roman" panose="02020603050405020304" pitchFamily="18" charset="0"/>
              </a:rPr>
              <a:t>Iyer</a:t>
            </a:r>
            <a:r>
              <a:rPr lang="en-GB" sz="1800" dirty="0">
                <a:solidFill>
                  <a:srgbClr val="2C4E6C"/>
                </a:solidFill>
                <a:effectLst/>
                <a:latin typeface="Calibri" panose="020F0502020204030204" pitchFamily="34" charset="0"/>
                <a:ea typeface="Calibri" panose="020F0502020204030204" pitchFamily="34" charset="0"/>
                <a:cs typeface="Times New Roman" panose="02020603050405020304" pitchFamily="18" charset="0"/>
              </a:rPr>
              <a:t> et al., 2018). Combined with coming from a low socioeconomic background and dealing with one or more mental health challenges, as is the case for many NEETs, the obstacles to overcome can to many seem insurmountable. For this reason, although many NEETs are keen to reengage with work or learning, many feel hopeless about their future prospects (Goldman-Mellor et al., 2016). This has a critical negative impact on their self-esteem and mental health.</a:t>
            </a:r>
          </a:p>
          <a:p>
            <a:endParaRPr lang="en-GB" dirty="0">
              <a:solidFill>
                <a:srgbClr val="2C4E6C"/>
              </a:solidFill>
            </a:endParaRPr>
          </a:p>
        </p:txBody>
      </p:sp>
      <p:sp>
        <p:nvSpPr>
          <p:cNvPr id="14" name="TextBox 13">
            <a:extLst>
              <a:ext uri="{FF2B5EF4-FFF2-40B4-BE49-F238E27FC236}">
                <a16:creationId xmlns:a16="http://schemas.microsoft.com/office/drawing/2014/main" id="{80EAA2C6-C1E8-4BFF-9BC4-59C6619DDB1A}"/>
              </a:ext>
            </a:extLst>
          </p:cNvPr>
          <p:cNvSpPr txBox="1"/>
          <p:nvPr/>
        </p:nvSpPr>
        <p:spPr>
          <a:xfrm>
            <a:off x="15537238" y="9897695"/>
            <a:ext cx="14092038" cy="6223050"/>
          </a:xfrm>
          <a:prstGeom prst="rect">
            <a:avLst/>
          </a:prstGeom>
          <a:noFill/>
        </p:spPr>
        <p:txBody>
          <a:bodyPr wrap="square" rtlCol="0">
            <a:spAutoFit/>
          </a:bodyPr>
          <a:lstStyle/>
          <a:p>
            <a:pPr>
              <a:lnSpc>
                <a:spcPct val="107000"/>
              </a:lnSpc>
              <a:spcAft>
                <a:spcPts val="800"/>
              </a:spcAft>
            </a:pPr>
            <a:r>
              <a:rPr lang="en-GB" sz="1800" dirty="0">
                <a:solidFill>
                  <a:srgbClr val="2C4E6C"/>
                </a:solidFill>
                <a:effectLst/>
                <a:latin typeface="Calibri" panose="020F0502020204030204" pitchFamily="34" charset="0"/>
                <a:ea typeface="Calibri" panose="020F0502020204030204" pitchFamily="34" charset="0"/>
                <a:cs typeface="Times New Roman" panose="02020603050405020304" pitchFamily="18" charset="0"/>
              </a:rPr>
              <a:t>						There is surprisingly little empirical evidence for the effectiveness of interventions supporting NEETs and their mental 							health (Oliver et al., 2014). However, one thing that does appear to be true is that being NEET is “sticky” (Impetus, 2019) 						and once someone gets stuck it can be very hard to get unstuck. In 2019, youth engagement charity, Impetus, reported 						that 75% of those NEET for 3 months have actually been NEET for 12 months. </a:t>
            </a:r>
          </a:p>
          <a:p>
            <a:pPr>
              <a:lnSpc>
                <a:spcPct val="107000"/>
              </a:lnSpc>
              <a:spcAft>
                <a:spcPts val="800"/>
              </a:spcAft>
            </a:pPr>
            <a:r>
              <a:rPr lang="en-GB" sz="1800" dirty="0">
                <a:solidFill>
                  <a:srgbClr val="2C4E6C"/>
                </a:solidFill>
                <a:effectLst/>
                <a:latin typeface="Calibri" panose="020F0502020204030204" pitchFamily="34" charset="0"/>
                <a:ea typeface="Calibri" panose="020F0502020204030204" pitchFamily="34" charset="0"/>
                <a:cs typeface="Times New Roman" panose="02020603050405020304" pitchFamily="18" charset="0"/>
              </a:rPr>
              <a:t>						In a review commissioned by the Youth Futures Foundation, the Institute for Employment Studies found some key 							points which can be incorporated into interventions to improve success (Impetus, 2020).</a:t>
            </a:r>
          </a:p>
          <a:p>
            <a:pPr>
              <a:lnSpc>
                <a:spcPct val="107000"/>
              </a:lnSpc>
              <a:spcAft>
                <a:spcPts val="800"/>
              </a:spcAft>
            </a:pPr>
            <a:endParaRPr lang="en-GB" sz="1800" dirty="0">
              <a:solidFill>
                <a:srgbClr val="2C4E6C"/>
              </a:solidFill>
              <a:effectLst/>
              <a:latin typeface="Calibri" panose="020F0502020204030204" pitchFamily="34" charset="0"/>
              <a:ea typeface="Calibri" panose="020F0502020204030204" pitchFamily="34" charset="0"/>
              <a:cs typeface="Times New Roman" panose="02020603050405020304" pitchFamily="18" charset="0"/>
            </a:endParaRPr>
          </a:p>
          <a:p>
            <a:pPr marL="3086100" lvl="6" indent="-342900">
              <a:lnSpc>
                <a:spcPct val="107000"/>
              </a:lnSpc>
              <a:buFont typeface="Symbol" panose="05050102010706020507" pitchFamily="18" charset="2"/>
              <a:buChar char=""/>
            </a:pPr>
            <a:r>
              <a:rPr lang="en-GB" dirty="0">
                <a:solidFill>
                  <a:srgbClr val="2C4E6C"/>
                </a:solidFill>
                <a:effectLst/>
                <a:latin typeface="Calibri" panose="020F0502020204030204" pitchFamily="34" charset="0"/>
                <a:ea typeface="Calibri" panose="020F0502020204030204" pitchFamily="34" charset="0"/>
                <a:cs typeface="Times New Roman" panose="02020603050405020304" pitchFamily="18" charset="0"/>
              </a:rPr>
              <a:t>Early identification of those at risk</a:t>
            </a:r>
          </a:p>
          <a:p>
            <a:pPr marL="3086100" lvl="6" indent="-342900">
              <a:lnSpc>
                <a:spcPct val="107000"/>
              </a:lnSpc>
              <a:buFont typeface="Symbol" panose="05050102010706020507" pitchFamily="18" charset="2"/>
              <a:buChar char=""/>
            </a:pPr>
            <a:r>
              <a:rPr lang="en-GB" dirty="0">
                <a:solidFill>
                  <a:srgbClr val="2C4E6C"/>
                </a:solidFill>
                <a:effectLst/>
                <a:latin typeface="Calibri" panose="020F0502020204030204" pitchFamily="34" charset="0"/>
                <a:ea typeface="Calibri" panose="020F0502020204030204" pitchFamily="34" charset="0"/>
                <a:cs typeface="Times New Roman" panose="02020603050405020304" pitchFamily="18" charset="0"/>
              </a:rPr>
              <a:t>Effectively engaging those in need through the use of music, sports, arts and financial provision</a:t>
            </a:r>
          </a:p>
          <a:p>
            <a:pPr marL="3086100" lvl="6" indent="-342900">
              <a:lnSpc>
                <a:spcPct val="107000"/>
              </a:lnSpc>
              <a:buFont typeface="Symbol" panose="05050102010706020507" pitchFamily="18" charset="2"/>
              <a:buChar char=""/>
            </a:pPr>
            <a:r>
              <a:rPr lang="en-GB" dirty="0">
                <a:solidFill>
                  <a:srgbClr val="2C4E6C"/>
                </a:solidFill>
                <a:effectLst/>
                <a:latin typeface="Calibri" panose="020F0502020204030204" pitchFamily="34" charset="0"/>
                <a:ea typeface="Calibri" panose="020F0502020204030204" pitchFamily="34" charset="0"/>
                <a:cs typeface="Times New Roman" panose="02020603050405020304" pitchFamily="18" charset="0"/>
              </a:rPr>
              <a:t>Personalised support and understanding of the individual’s unique needs</a:t>
            </a:r>
          </a:p>
          <a:p>
            <a:pPr marL="3086100" lvl="6" indent="-342900">
              <a:lnSpc>
                <a:spcPct val="107000"/>
              </a:lnSpc>
              <a:buFont typeface="Symbol" panose="05050102010706020507" pitchFamily="18" charset="2"/>
              <a:buChar char=""/>
            </a:pPr>
            <a:r>
              <a:rPr lang="en-GB" dirty="0">
                <a:solidFill>
                  <a:srgbClr val="2C4E6C"/>
                </a:solidFill>
                <a:effectLst/>
                <a:latin typeface="Calibri" panose="020F0502020204030204" pitchFamily="34" charset="0"/>
                <a:ea typeface="Calibri" panose="020F0502020204030204" pitchFamily="34" charset="0"/>
                <a:cs typeface="Times New Roman" panose="02020603050405020304" pitchFamily="18" charset="0"/>
              </a:rPr>
              <a:t>Establishing trust through relationship with a consistent advisor</a:t>
            </a:r>
          </a:p>
          <a:p>
            <a:pPr marL="3086100" lvl="6" indent="-342900">
              <a:lnSpc>
                <a:spcPct val="107000"/>
              </a:lnSpc>
              <a:spcAft>
                <a:spcPts val="800"/>
              </a:spcAft>
              <a:buFont typeface="Symbol" panose="05050102010706020507" pitchFamily="18" charset="2"/>
              <a:buChar char=""/>
            </a:pPr>
            <a:r>
              <a:rPr lang="en-GB" dirty="0">
                <a:solidFill>
                  <a:srgbClr val="2C4E6C"/>
                </a:solidFill>
                <a:effectLst/>
                <a:latin typeface="Calibri" panose="020F0502020204030204" pitchFamily="34" charset="0"/>
                <a:ea typeface="Calibri" panose="020F0502020204030204" pitchFamily="34" charset="0"/>
                <a:cs typeface="Times New Roman" panose="02020603050405020304" pitchFamily="18" charset="0"/>
              </a:rPr>
              <a:t>Building skills, experience and resilience whilst also working to address obstacles to reengagement</a:t>
            </a:r>
          </a:p>
          <a:p>
            <a:pPr lvl="0">
              <a:lnSpc>
                <a:spcPct val="107000"/>
              </a:lnSpc>
              <a:spcAft>
                <a:spcPts val="800"/>
              </a:spcAft>
            </a:pPr>
            <a:endParaRPr lang="en-GB" sz="1800" dirty="0">
              <a:solidFill>
                <a:srgbClr val="2C4E6C"/>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dirty="0">
                <a:solidFill>
                  <a:srgbClr val="2C4E6C"/>
                </a:solidFill>
                <a:effectLst/>
                <a:latin typeface="Calibri" panose="020F0502020204030204" pitchFamily="34" charset="0"/>
                <a:ea typeface="Calibri" panose="020F0502020204030204" pitchFamily="34" charset="0"/>
                <a:cs typeface="Times New Roman" panose="02020603050405020304" pitchFamily="18" charset="0"/>
              </a:rPr>
              <a:t>Confidence-building activities have also been shown to be beneficial (</a:t>
            </a:r>
            <a:r>
              <a:rPr lang="en-US" sz="1800" dirty="0" err="1">
                <a:solidFill>
                  <a:srgbClr val="2C4E6C"/>
                </a:solidFill>
                <a:effectLst/>
                <a:latin typeface="Calibri" panose="020F0502020204030204" pitchFamily="34" charset="0"/>
                <a:ea typeface="Calibri" panose="020F0502020204030204" pitchFamily="34" charset="0"/>
                <a:cs typeface="Times New Roman" panose="02020603050405020304" pitchFamily="18" charset="0"/>
              </a:rPr>
              <a:t>Mawn</a:t>
            </a:r>
            <a:r>
              <a:rPr lang="en-US" sz="1800" dirty="0">
                <a:solidFill>
                  <a:srgbClr val="2C4E6C"/>
                </a:solidFill>
                <a:effectLst/>
                <a:latin typeface="Calibri" panose="020F0502020204030204" pitchFamily="34" charset="0"/>
                <a:ea typeface="Calibri" panose="020F0502020204030204" pitchFamily="34" charset="0"/>
                <a:cs typeface="Times New Roman" panose="02020603050405020304" pitchFamily="18" charset="0"/>
              </a:rPr>
              <a:t> et al., 2017). Given the significant role that self-esteem plays in the engagement or disengagement of young people and their perception of their future success, it is important to take an individual approach as much as possible. What works with one individual may not work with another, and the same is true of the communities in which they find themselves. </a:t>
            </a:r>
            <a:r>
              <a:rPr lang="en-US" sz="1800" dirty="0" err="1">
                <a:solidFill>
                  <a:srgbClr val="2C4E6C"/>
                </a:solidFill>
                <a:effectLst/>
                <a:latin typeface="Calibri" panose="020F0502020204030204" pitchFamily="34" charset="0"/>
                <a:ea typeface="Calibri" panose="020F0502020204030204" pitchFamily="34" charset="0"/>
                <a:cs typeface="Times New Roman" panose="02020603050405020304" pitchFamily="18" charset="0"/>
              </a:rPr>
              <a:t>Mawn</a:t>
            </a:r>
            <a:r>
              <a:rPr lang="en-US" sz="1800" dirty="0">
                <a:solidFill>
                  <a:srgbClr val="2C4E6C"/>
                </a:solidFill>
                <a:effectLst/>
                <a:latin typeface="Calibri" panose="020F0502020204030204" pitchFamily="34" charset="0"/>
                <a:ea typeface="Calibri" panose="020F0502020204030204" pitchFamily="34" charset="0"/>
                <a:cs typeface="Times New Roman" panose="02020603050405020304" pitchFamily="18" charset="0"/>
              </a:rPr>
              <a:t> et al also found that the most disadvantaged are the ones who benefit the least from the interventions available or who find them hardest to engage with. This effectively makes this group even more marginalized. It is clear then that there is a gap between those most needing support &amp; those actually seeking and benefitting from it (</a:t>
            </a:r>
            <a:r>
              <a:rPr lang="en-US" sz="1800" dirty="0" err="1">
                <a:solidFill>
                  <a:srgbClr val="2C4E6C"/>
                </a:solidFill>
                <a:effectLst/>
                <a:latin typeface="Calibri" panose="020F0502020204030204" pitchFamily="34" charset="0"/>
                <a:ea typeface="Calibri" panose="020F0502020204030204" pitchFamily="34" charset="0"/>
                <a:cs typeface="Times New Roman" panose="02020603050405020304" pitchFamily="18" charset="0"/>
              </a:rPr>
              <a:t>Iyer</a:t>
            </a:r>
            <a:r>
              <a:rPr lang="en-US" sz="1800" dirty="0">
                <a:solidFill>
                  <a:srgbClr val="2C4E6C"/>
                </a:solidFill>
                <a:effectLst/>
                <a:latin typeface="Calibri" panose="020F0502020204030204" pitchFamily="34" charset="0"/>
                <a:ea typeface="Calibri" panose="020F0502020204030204" pitchFamily="34" charset="0"/>
                <a:cs typeface="Times New Roman" panose="02020603050405020304" pitchFamily="18" charset="0"/>
              </a:rPr>
              <a:t> et al, 2018). </a:t>
            </a:r>
            <a:endParaRPr lang="en-GB" sz="1800" dirty="0">
              <a:solidFill>
                <a:srgbClr val="2C4E6C"/>
              </a:solidFill>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660737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AE76AE9-87A3-4DFB-B06C-969473C5F03C}"/>
              </a:ext>
            </a:extLst>
          </p:cNvPr>
          <p:cNvSpPr txBox="1"/>
          <p:nvPr/>
        </p:nvSpPr>
        <p:spPr>
          <a:xfrm>
            <a:off x="2209006" y="2106612"/>
            <a:ext cx="25857200" cy="14003898"/>
          </a:xfrm>
          <a:prstGeom prst="rect">
            <a:avLst/>
          </a:prstGeom>
          <a:noFill/>
        </p:spPr>
        <p:txBody>
          <a:bodyPr wrap="square" rtlCol="0">
            <a:spAutoFit/>
          </a:bodyPr>
          <a:lstStyle/>
          <a:p>
            <a:pPr algn="ctr"/>
            <a:r>
              <a:rPr lang="en-GB" sz="2800" b="1" u="sng" dirty="0"/>
              <a:t>References</a:t>
            </a:r>
          </a:p>
          <a:p>
            <a:pPr algn="ctr"/>
            <a:endParaRPr lang="en-GB" sz="2800" b="1" u="sng" dirty="0"/>
          </a:p>
          <a:p>
            <a:pPr>
              <a:lnSpc>
                <a:spcPct val="107000"/>
              </a:lnSpc>
              <a:spcAft>
                <a:spcPts val="800"/>
              </a:spcAft>
            </a:pPr>
            <a:r>
              <a:rPr lang="en-US" sz="2400" dirty="0">
                <a:effectLst/>
                <a:latin typeface="Calibri" panose="020F0502020204030204" pitchFamily="34" charset="0"/>
                <a:ea typeface="Calibri" panose="020F0502020204030204" pitchFamily="34" charset="0"/>
                <a:cs typeface="Times New Roman" panose="02020603050405020304" pitchFamily="18" charset="0"/>
              </a:rPr>
              <a:t>Boshoff, J., Moore, J., &amp; </a:t>
            </a:r>
            <a:r>
              <a:rPr lang="en-US" sz="2400" dirty="0" err="1">
                <a:effectLst/>
                <a:latin typeface="Calibri" panose="020F0502020204030204" pitchFamily="34" charset="0"/>
                <a:ea typeface="Calibri" panose="020F0502020204030204" pitchFamily="34" charset="0"/>
                <a:cs typeface="Times New Roman" panose="02020603050405020304" pitchFamily="18" charset="0"/>
              </a:rPr>
              <a:t>Speckesser</a:t>
            </a:r>
            <a:r>
              <a:rPr lang="en-US" sz="2400" dirty="0">
                <a:effectLst/>
                <a:latin typeface="Calibri" panose="020F0502020204030204" pitchFamily="34" charset="0"/>
                <a:ea typeface="Calibri" panose="020F0502020204030204" pitchFamily="34" charset="0"/>
                <a:cs typeface="Times New Roman" panose="02020603050405020304" pitchFamily="18" charset="0"/>
              </a:rPr>
              <a:t>, S. (2019). </a:t>
            </a:r>
            <a:r>
              <a:rPr lang="en-US" sz="2400" i="1" dirty="0">
                <a:effectLst/>
                <a:latin typeface="Calibri" panose="020F0502020204030204" pitchFamily="34" charset="0"/>
                <a:ea typeface="Calibri" panose="020F0502020204030204" pitchFamily="34" charset="0"/>
                <a:cs typeface="Times New Roman" panose="02020603050405020304" pitchFamily="18" charset="0"/>
              </a:rPr>
              <a:t>Inequality in education and </a:t>
            </a:r>
            <a:r>
              <a:rPr lang="en-US" sz="2400" i="1" dirty="0" err="1">
                <a:effectLst/>
                <a:latin typeface="Calibri" panose="020F0502020204030204" pitchFamily="34" charset="0"/>
                <a:ea typeface="Calibri" panose="020F0502020204030204" pitchFamily="34" charset="0"/>
                <a:cs typeface="Times New Roman" panose="02020603050405020304" pitchFamily="18" charset="0"/>
              </a:rPr>
              <a:t>labour</a:t>
            </a:r>
            <a:r>
              <a:rPr lang="en-US" sz="2400" i="1" dirty="0">
                <a:effectLst/>
                <a:latin typeface="Calibri" panose="020F0502020204030204" pitchFamily="34" charset="0"/>
                <a:ea typeface="Calibri" panose="020F0502020204030204" pitchFamily="34" charset="0"/>
                <a:cs typeface="Times New Roman" panose="02020603050405020304" pitchFamily="18" charset="0"/>
              </a:rPr>
              <a:t> market participation of young people across English localities: An exploration based on Longitudinal Education Outcomes (LEO) 		data. </a:t>
            </a:r>
            <a:r>
              <a:rPr lang="en-US" sz="2400" dirty="0">
                <a:effectLst/>
                <a:latin typeface="Calibri" panose="020F0502020204030204" pitchFamily="34" charset="0"/>
                <a:ea typeface="Calibri" panose="020F0502020204030204" pitchFamily="34" charset="0"/>
                <a:cs typeface="Times New Roman" panose="02020603050405020304" pitchFamily="18" charset="0"/>
              </a:rPr>
              <a:t>Centre for Vocational Education Research. http://cver.lse.ac.uk/textonly/cver/pubs/cverbrf010.pdf</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2400" dirty="0">
                <a:effectLst/>
                <a:latin typeface="Calibri" panose="020F0502020204030204" pitchFamily="34" charset="0"/>
                <a:ea typeface="Calibri" panose="020F0502020204030204" pitchFamily="34" charset="0"/>
                <a:cs typeface="Times New Roman" panose="02020603050405020304" pitchFamily="18" charset="0"/>
              </a:rPr>
              <a:t>Department for Education. (2018). </a:t>
            </a:r>
            <a:r>
              <a:rPr lang="en-US" sz="2400" i="1" dirty="0">
                <a:effectLst/>
                <a:latin typeface="Calibri" panose="020F0502020204030204" pitchFamily="34" charset="0"/>
                <a:ea typeface="Calibri" panose="020F0502020204030204" pitchFamily="34" charset="0"/>
                <a:cs typeface="Times New Roman" panose="02020603050405020304" pitchFamily="18" charset="0"/>
              </a:rPr>
              <a:t>Characteristics of young people who are long-term NEET.</a:t>
            </a:r>
            <a:r>
              <a:rPr lang="en-US" sz="2400" dirty="0">
                <a:effectLst/>
                <a:latin typeface="Calibri" panose="020F0502020204030204" pitchFamily="34" charset="0"/>
                <a:ea typeface="Calibri" panose="020F0502020204030204" pitchFamily="34" charset="0"/>
                <a:cs typeface="Times New Roman" panose="02020603050405020304" pitchFamily="18" charset="0"/>
              </a:rPr>
              <a:t> 						 																								     				https://assets.publishing.service.gov.uk/government/uploads/system/uploads/attachment_data/file/679535/Characteristics_of_young_people_who_are_long_term_NEET.pdf</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2400" dirty="0" err="1">
                <a:effectLst/>
                <a:latin typeface="Calibri" panose="020F0502020204030204" pitchFamily="34" charset="0"/>
                <a:ea typeface="Calibri" panose="020F0502020204030204" pitchFamily="34" charset="0"/>
                <a:cs typeface="Times New Roman" panose="02020603050405020304" pitchFamily="18" charset="0"/>
              </a:rPr>
              <a:t>EuroStat</a:t>
            </a:r>
            <a:r>
              <a:rPr lang="en-US" sz="2400" dirty="0">
                <a:effectLst/>
                <a:latin typeface="Calibri" panose="020F0502020204030204" pitchFamily="34" charset="0"/>
                <a:ea typeface="Calibri" panose="020F0502020204030204" pitchFamily="34" charset="0"/>
                <a:cs typeface="Times New Roman" panose="02020603050405020304" pitchFamily="18" charset="0"/>
              </a:rPr>
              <a:t>. (2020). </a:t>
            </a:r>
            <a:r>
              <a:rPr lang="en-US" sz="2400" i="1" dirty="0">
                <a:effectLst/>
                <a:latin typeface="Calibri" panose="020F0502020204030204" pitchFamily="34" charset="0"/>
                <a:ea typeface="Calibri" panose="020F0502020204030204" pitchFamily="34" charset="0"/>
                <a:cs typeface="Times New Roman" panose="02020603050405020304" pitchFamily="18" charset="0"/>
              </a:rPr>
              <a:t>Statistics on young people neither in employment nor in education or training.</a:t>
            </a:r>
            <a:r>
              <a:rPr lang="en-US" sz="2400" dirty="0">
                <a:effectLst/>
                <a:latin typeface="Calibri" panose="020F0502020204030204" pitchFamily="34" charset="0"/>
                <a:ea typeface="Calibri" panose="020F0502020204030204" pitchFamily="34" charset="0"/>
                <a:cs typeface="Times New Roman" panose="02020603050405020304" pitchFamily="18" charset="0"/>
              </a:rPr>
              <a:t> https://ec.europa.eu/eurostat/statistics-																						explained/index.php?title=Statistics_on_young_people_neither_in_employment_nor_in_education_or_training#NEETs:_analysis_by_degree_of_urbanisation</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2400" dirty="0">
                <a:effectLst/>
                <a:latin typeface="Calibri" panose="020F0502020204030204" pitchFamily="34" charset="0"/>
                <a:ea typeface="Calibri" panose="020F0502020204030204" pitchFamily="34" charset="0"/>
                <a:cs typeface="Times New Roman" panose="02020603050405020304" pitchFamily="18" charset="0"/>
              </a:rPr>
              <a:t>Goldman-Mellor, S., Caspi, A., Arseneault L., </a:t>
            </a:r>
            <a:r>
              <a:rPr lang="en-US" sz="2400" dirty="0" err="1">
                <a:effectLst/>
                <a:latin typeface="Calibri" panose="020F0502020204030204" pitchFamily="34" charset="0"/>
                <a:ea typeface="Calibri" panose="020F0502020204030204" pitchFamily="34" charset="0"/>
                <a:cs typeface="Times New Roman" panose="02020603050405020304" pitchFamily="18" charset="0"/>
              </a:rPr>
              <a:t>Ajala</a:t>
            </a:r>
            <a:r>
              <a:rPr lang="en-US" sz="2400" dirty="0">
                <a:effectLst/>
                <a:latin typeface="Calibri" panose="020F0502020204030204" pitchFamily="34" charset="0"/>
                <a:ea typeface="Calibri" panose="020F0502020204030204" pitchFamily="34" charset="0"/>
                <a:cs typeface="Times New Roman" panose="02020603050405020304" pitchFamily="18" charset="0"/>
              </a:rPr>
              <a:t>, N., Ambler, A., </a:t>
            </a:r>
            <a:r>
              <a:rPr lang="en-US" sz="2400" dirty="0" err="1">
                <a:effectLst/>
                <a:latin typeface="Calibri" panose="020F0502020204030204" pitchFamily="34" charset="0"/>
                <a:ea typeface="Calibri" panose="020F0502020204030204" pitchFamily="34" charset="0"/>
                <a:cs typeface="Times New Roman" panose="02020603050405020304" pitchFamily="18" charset="0"/>
              </a:rPr>
              <a:t>Danese</a:t>
            </a:r>
            <a:r>
              <a:rPr lang="en-US" sz="2400" dirty="0">
                <a:effectLst/>
                <a:latin typeface="Calibri" panose="020F0502020204030204" pitchFamily="34" charset="0"/>
                <a:ea typeface="Calibri" panose="020F0502020204030204" pitchFamily="34" charset="0"/>
                <a:cs typeface="Times New Roman" panose="02020603050405020304" pitchFamily="18" charset="0"/>
              </a:rPr>
              <a:t>, A., Fisher, H., </a:t>
            </a:r>
            <a:r>
              <a:rPr lang="en-US" sz="2400" dirty="0" err="1">
                <a:effectLst/>
                <a:latin typeface="Calibri" panose="020F0502020204030204" pitchFamily="34" charset="0"/>
                <a:ea typeface="Calibri" panose="020F0502020204030204" pitchFamily="34" charset="0"/>
                <a:cs typeface="Times New Roman" panose="02020603050405020304" pitchFamily="18" charset="0"/>
              </a:rPr>
              <a:t>Hucker</a:t>
            </a:r>
            <a:r>
              <a:rPr lang="en-US" sz="2400" dirty="0">
                <a:effectLst/>
                <a:latin typeface="Calibri" panose="020F0502020204030204" pitchFamily="34" charset="0"/>
                <a:ea typeface="Calibri" panose="020F0502020204030204" pitchFamily="34" charset="0"/>
                <a:cs typeface="Times New Roman" panose="02020603050405020304" pitchFamily="18" charset="0"/>
              </a:rPr>
              <a:t>, A., Odgers, C., Williams, T., Wong, C., &amp; Moffitt, T. (2016). Committed to work but vulnerable: Self-perceptions 			and mental health in NEET 18-year-olds from a contemporary British cohort. </a:t>
            </a:r>
            <a:r>
              <a:rPr lang="en-US" sz="2400" i="1" dirty="0">
                <a:effectLst/>
                <a:latin typeface="Calibri" panose="020F0502020204030204" pitchFamily="34" charset="0"/>
                <a:ea typeface="Calibri" panose="020F0502020204030204" pitchFamily="34" charset="0"/>
                <a:cs typeface="Times New Roman" panose="02020603050405020304" pitchFamily="18" charset="0"/>
              </a:rPr>
              <a:t>Journal of Child Psychology and Psychiatry, 57</a:t>
            </a:r>
            <a:r>
              <a:rPr lang="en-US" sz="2400" dirty="0">
                <a:effectLst/>
                <a:latin typeface="Calibri" panose="020F0502020204030204" pitchFamily="34" charset="0"/>
                <a:ea typeface="Calibri" panose="020F0502020204030204" pitchFamily="34" charset="0"/>
                <a:cs typeface="Times New Roman" panose="02020603050405020304" pitchFamily="18" charset="0"/>
              </a:rPr>
              <a:t>(2), 196-203. https://doi.org/10.1111/jcpp.12459</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US" sz="24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2400" dirty="0" err="1">
                <a:effectLst/>
                <a:latin typeface="Calibri" panose="020F0502020204030204" pitchFamily="34" charset="0"/>
                <a:ea typeface="Calibri" panose="020F0502020204030204" pitchFamily="34" charset="0"/>
                <a:cs typeface="Times New Roman" panose="02020603050405020304" pitchFamily="18" charset="0"/>
              </a:rPr>
              <a:t>Iyer</a:t>
            </a:r>
            <a:r>
              <a:rPr lang="en-US" sz="2400" dirty="0">
                <a:effectLst/>
                <a:latin typeface="Calibri" panose="020F0502020204030204" pitchFamily="34" charset="0"/>
                <a:ea typeface="Calibri" panose="020F0502020204030204" pitchFamily="34" charset="0"/>
                <a:cs typeface="Times New Roman" panose="02020603050405020304" pitchFamily="18" charset="0"/>
              </a:rPr>
              <a:t>, S., Mustafa, S., </a:t>
            </a:r>
            <a:r>
              <a:rPr lang="en-US" sz="2400" dirty="0" err="1">
                <a:effectLst/>
                <a:latin typeface="Calibri" panose="020F0502020204030204" pitchFamily="34" charset="0"/>
                <a:ea typeface="Calibri" panose="020F0502020204030204" pitchFamily="34" charset="0"/>
                <a:cs typeface="Times New Roman" panose="02020603050405020304" pitchFamily="18" charset="0"/>
              </a:rPr>
              <a:t>Gari</a:t>
            </a:r>
            <a:r>
              <a:rPr lang="en-US" sz="2400" dirty="0" err="1">
                <a:effectLst/>
                <a:latin typeface="Calibri" panose="020F0502020204030204" pitchFamily="34" charset="0"/>
                <a:ea typeface="Calibri" panose="020F0502020204030204" pitchFamily="34" charset="0"/>
                <a:cs typeface="Calibri" panose="020F0502020204030204" pitchFamily="34" charset="0"/>
              </a:rPr>
              <a:t>é</a:t>
            </a:r>
            <a:r>
              <a:rPr lang="en-US" sz="2400" dirty="0" err="1">
                <a:effectLst/>
                <a:latin typeface="Calibri" panose="020F0502020204030204" pitchFamily="34" charset="0"/>
                <a:ea typeface="Calibri" panose="020F0502020204030204" pitchFamily="34" charset="0"/>
                <a:cs typeface="Times New Roman" panose="02020603050405020304" pitchFamily="18" charset="0"/>
              </a:rPr>
              <a:t>py</a:t>
            </a:r>
            <a:r>
              <a:rPr lang="en-US" sz="2400" dirty="0">
                <a:effectLst/>
                <a:latin typeface="Calibri" panose="020F0502020204030204" pitchFamily="34" charset="0"/>
                <a:ea typeface="Calibri" panose="020F0502020204030204" pitchFamily="34" charset="0"/>
                <a:cs typeface="Times New Roman" panose="02020603050405020304" pitchFamily="18" charset="0"/>
              </a:rPr>
              <a:t>, G., Shah, J., </a:t>
            </a:r>
            <a:r>
              <a:rPr lang="en-US" sz="2400" dirty="0" err="1">
                <a:effectLst/>
                <a:latin typeface="Calibri" panose="020F0502020204030204" pitchFamily="34" charset="0"/>
                <a:ea typeface="Calibri" panose="020F0502020204030204" pitchFamily="34" charset="0"/>
                <a:cs typeface="Times New Roman" panose="02020603050405020304" pitchFamily="18" charset="0"/>
              </a:rPr>
              <a:t>Joober</a:t>
            </a:r>
            <a:r>
              <a:rPr lang="en-US" sz="2400" dirty="0">
                <a:effectLst/>
                <a:latin typeface="Calibri" panose="020F0502020204030204" pitchFamily="34" charset="0"/>
                <a:ea typeface="Calibri" panose="020F0502020204030204" pitchFamily="34" charset="0"/>
                <a:cs typeface="Times New Roman" panose="02020603050405020304" pitchFamily="18" charset="0"/>
              </a:rPr>
              <a:t>, R., Lepage, M., &amp; </a:t>
            </a:r>
            <a:r>
              <a:rPr lang="en-US" sz="2400" dirty="0" err="1">
                <a:effectLst/>
                <a:latin typeface="Calibri" panose="020F0502020204030204" pitchFamily="34" charset="0"/>
                <a:ea typeface="Calibri" panose="020F0502020204030204" pitchFamily="34" charset="0"/>
                <a:cs typeface="Times New Roman" panose="02020603050405020304" pitchFamily="18" charset="0"/>
              </a:rPr>
              <a:t>Malla</a:t>
            </a:r>
            <a:r>
              <a:rPr lang="en-US" sz="2400" dirty="0">
                <a:effectLst/>
                <a:latin typeface="Calibri" panose="020F0502020204030204" pitchFamily="34" charset="0"/>
                <a:ea typeface="Calibri" panose="020F0502020204030204" pitchFamily="34" charset="0"/>
                <a:cs typeface="Times New Roman" panose="02020603050405020304" pitchFamily="18" charset="0"/>
              </a:rPr>
              <a:t>, A. (2018). A NEET distinction: Youths not in employment, education or training follow different pathways to illness and care in 					psychosis. </a:t>
            </a:r>
            <a:r>
              <a:rPr lang="en-US" sz="2400" i="1" dirty="0">
                <a:effectLst/>
                <a:latin typeface="Calibri" panose="020F0502020204030204" pitchFamily="34" charset="0"/>
                <a:ea typeface="Calibri" panose="020F0502020204030204" pitchFamily="34" charset="0"/>
                <a:cs typeface="Times New Roman" panose="02020603050405020304" pitchFamily="18" charset="0"/>
              </a:rPr>
              <a:t>Social Psychiatry and Psychiatric Epidemiology, 53</a:t>
            </a:r>
            <a:r>
              <a:rPr lang="en-US" sz="2400" dirty="0">
                <a:effectLst/>
                <a:latin typeface="Calibri" panose="020F0502020204030204" pitchFamily="34" charset="0"/>
                <a:ea typeface="Calibri" panose="020F0502020204030204" pitchFamily="34" charset="0"/>
                <a:cs typeface="Times New Roman" panose="02020603050405020304" pitchFamily="18" charset="0"/>
              </a:rPr>
              <a:t>(12), 1401-1411. https://doi.org/10.1007/s00127-018-1565-3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2400" dirty="0">
                <a:effectLst/>
                <a:latin typeface="Calibri" panose="020F0502020204030204" pitchFamily="34" charset="0"/>
                <a:ea typeface="Calibri" panose="020F0502020204030204" pitchFamily="34" charset="0"/>
                <a:cs typeface="Times New Roman" panose="02020603050405020304" pitchFamily="18" charset="0"/>
              </a:rPr>
              <a:t>Impetus. (2019). </a:t>
            </a:r>
            <a:r>
              <a:rPr lang="en-US" sz="2400" i="1" dirty="0">
                <a:effectLst/>
                <a:latin typeface="Calibri" panose="020F0502020204030204" pitchFamily="34" charset="0"/>
                <a:ea typeface="Calibri" panose="020F0502020204030204" pitchFamily="34" charset="0"/>
                <a:cs typeface="Times New Roman" panose="02020603050405020304" pitchFamily="18" charset="0"/>
              </a:rPr>
              <a:t>Research briefing 6: The long-term NEET population.</a:t>
            </a:r>
            <a:r>
              <a:rPr lang="en-US" sz="2400" dirty="0">
                <a:effectLst/>
                <a:latin typeface="Calibri" panose="020F0502020204030204" pitchFamily="34" charset="0"/>
                <a:ea typeface="Calibri" panose="020F0502020204030204" pitchFamily="34" charset="0"/>
                <a:cs typeface="Times New Roman" panose="02020603050405020304" pitchFamily="18" charset="0"/>
              </a:rPr>
              <a:t> https://impetus.org.uk/assets/publications/YouthJobsGap-The-Long-term-NEET-Population.pdf</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2400" dirty="0">
                <a:effectLst/>
                <a:latin typeface="Calibri" panose="020F0502020204030204" pitchFamily="34" charset="0"/>
                <a:ea typeface="Calibri" panose="020F0502020204030204" pitchFamily="34" charset="0"/>
                <a:cs typeface="Times New Roman" panose="02020603050405020304" pitchFamily="18" charset="0"/>
              </a:rPr>
              <a:t>Impetus. (2020). </a:t>
            </a:r>
            <a:r>
              <a:rPr lang="en-US" sz="2400" i="1" dirty="0">
                <a:effectLst/>
                <a:latin typeface="Calibri" panose="020F0502020204030204" pitchFamily="34" charset="0"/>
                <a:ea typeface="Calibri" panose="020F0502020204030204" pitchFamily="34" charset="0"/>
                <a:cs typeface="Times New Roman" panose="02020603050405020304" pitchFamily="18" charset="0"/>
              </a:rPr>
              <a:t>Young, vulnerable, and increasing – Why we need to start worrying more about youth unemployment.</a:t>
            </a:r>
            <a:r>
              <a:rPr lang="en-US" sz="2400" dirty="0">
                <a:effectLst/>
                <a:latin typeface="Calibri" panose="020F0502020204030204" pitchFamily="34" charset="0"/>
                <a:ea typeface="Calibri" panose="020F0502020204030204" pitchFamily="34" charset="0"/>
                <a:cs typeface="Times New Roman" panose="02020603050405020304" pitchFamily="18" charset="0"/>
              </a:rPr>
              <a:t> https://impetus.org.uk/assets/publications/Impetus_YFF_NEET_Report.pdf</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2400" dirty="0" err="1">
                <a:effectLst/>
                <a:latin typeface="Calibri" panose="020F0502020204030204" pitchFamily="34" charset="0"/>
                <a:ea typeface="Calibri" panose="020F0502020204030204" pitchFamily="34" charset="0"/>
                <a:cs typeface="Times New Roman" panose="02020603050405020304" pitchFamily="18" charset="0"/>
              </a:rPr>
              <a:t>Mawn</a:t>
            </a:r>
            <a:r>
              <a:rPr lang="en-US" sz="2400" dirty="0">
                <a:effectLst/>
                <a:latin typeface="Calibri" panose="020F0502020204030204" pitchFamily="34" charset="0"/>
                <a:ea typeface="Calibri" panose="020F0502020204030204" pitchFamily="34" charset="0"/>
                <a:cs typeface="Times New Roman" panose="02020603050405020304" pitchFamily="18" charset="0"/>
              </a:rPr>
              <a:t>, L., Oliver, E., Akhter, N., Bambra, C., Torgerson, C., Bridle, C., &amp; Stain, H. (2017). Are we failing young people not in employment, education or training (NEETs)? A systematic review and meta-analysis of 			re-engagement interventions. </a:t>
            </a:r>
            <a:r>
              <a:rPr lang="en-US" sz="2400" i="1" dirty="0">
                <a:effectLst/>
                <a:latin typeface="Calibri" panose="020F0502020204030204" pitchFamily="34" charset="0"/>
                <a:ea typeface="Calibri" panose="020F0502020204030204" pitchFamily="34" charset="0"/>
                <a:cs typeface="Times New Roman" panose="02020603050405020304" pitchFamily="18" charset="0"/>
              </a:rPr>
              <a:t>Systematic Reviews, 6</a:t>
            </a:r>
            <a:r>
              <a:rPr lang="en-US" sz="2400" dirty="0">
                <a:effectLst/>
                <a:latin typeface="Calibri" panose="020F0502020204030204" pitchFamily="34" charset="0"/>
                <a:ea typeface="Calibri" panose="020F0502020204030204" pitchFamily="34" charset="0"/>
                <a:cs typeface="Times New Roman" panose="02020603050405020304" pitchFamily="18" charset="0"/>
              </a:rPr>
              <a:t>(1), 1-16. https://doi.org/10.1186/s13643-016-0394-2</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400" dirty="0">
                <a:effectLst/>
                <a:latin typeface="Calibri" panose="020F0502020204030204" pitchFamily="34" charset="0"/>
                <a:ea typeface="Calibri" panose="020F0502020204030204" pitchFamily="34" charset="0"/>
                <a:cs typeface="Times New Roman" panose="02020603050405020304" pitchFamily="18" charset="0"/>
              </a:rPr>
              <a:t>Oliver, E. J., Mawn, L., Stain, H. J., Bambra, C. L., Torgerson, C., Oliver, A., &amp; Bridle, C. (2014). Should we ‘hug a hoodie’? Protocol for a systematic review and meta-analysis of interventions with young people in 		employment, education or training (so-called NEETs). </a:t>
            </a:r>
            <a:r>
              <a:rPr lang="en-GB" sz="2400" i="1" dirty="0">
                <a:effectLst/>
                <a:latin typeface="Calibri" panose="020F0502020204030204" pitchFamily="34" charset="0"/>
                <a:ea typeface="Calibri" panose="020F0502020204030204" pitchFamily="34" charset="0"/>
                <a:cs typeface="Times New Roman" panose="02020603050405020304" pitchFamily="18" charset="0"/>
              </a:rPr>
              <a:t>Systematic Reviews, 3</a:t>
            </a:r>
            <a:r>
              <a:rPr lang="en-GB" sz="2400" dirty="0">
                <a:effectLst/>
                <a:latin typeface="Calibri" panose="020F0502020204030204" pitchFamily="34" charset="0"/>
                <a:ea typeface="Calibri" panose="020F0502020204030204" pitchFamily="34" charset="0"/>
                <a:cs typeface="Times New Roman" panose="02020603050405020304" pitchFamily="18" charset="0"/>
              </a:rPr>
              <a:t>(1), 1-7.</a:t>
            </a:r>
          </a:p>
          <a:p>
            <a:pPr>
              <a:lnSpc>
                <a:spcPct val="107000"/>
              </a:lnSpc>
              <a:spcAft>
                <a:spcPts val="800"/>
              </a:spcAft>
            </a:pP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2400" dirty="0">
                <a:effectLst/>
                <a:latin typeface="Calibri" panose="020F0502020204030204" pitchFamily="34" charset="0"/>
                <a:ea typeface="Calibri" panose="020F0502020204030204" pitchFamily="34" charset="0"/>
                <a:cs typeface="Times New Roman" panose="02020603050405020304" pitchFamily="18" charset="0"/>
              </a:rPr>
              <a:t>Schoon, I. &amp; Lyons-Amos, M. (2017). A socio-ecological model of agency: The role of structure and agency in shaping education and employment transitions in England. </a:t>
            </a:r>
            <a:r>
              <a:rPr lang="en-US" sz="2400" i="1" dirty="0">
                <a:effectLst/>
                <a:latin typeface="Calibri" panose="020F0502020204030204" pitchFamily="34" charset="0"/>
                <a:ea typeface="Calibri" panose="020F0502020204030204" pitchFamily="34" charset="0"/>
                <a:cs typeface="Times New Roman" panose="02020603050405020304" pitchFamily="18" charset="0"/>
              </a:rPr>
              <a:t>Longitudinal and Life Course Studies, 			8</a:t>
            </a:r>
            <a:r>
              <a:rPr lang="en-US" sz="2400" dirty="0">
                <a:effectLst/>
                <a:latin typeface="Calibri" panose="020F0502020204030204" pitchFamily="34" charset="0"/>
                <a:ea typeface="Calibri" panose="020F0502020204030204" pitchFamily="34" charset="0"/>
                <a:cs typeface="Times New Roman" panose="02020603050405020304" pitchFamily="18" charset="0"/>
              </a:rPr>
              <a:t>(1), 35-56. https://doi.org/10.14301/llcs.v8i1.404</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gn="ctr"/>
            <a:endParaRPr lang="en-GB" sz="2800" b="1" u="sng" dirty="0"/>
          </a:p>
        </p:txBody>
      </p:sp>
    </p:spTree>
    <p:extLst>
      <p:ext uri="{BB962C8B-B14F-4D97-AF65-F5344CB8AC3E}">
        <p14:creationId xmlns:p14="http://schemas.microsoft.com/office/powerpoint/2010/main" val="386586141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2640</Words>
  <Application>Microsoft Office PowerPoint</Application>
  <PresentationFormat>Custom</PresentationFormat>
  <Paragraphs>57</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Calibri Light</vt:lpstr>
      <vt:lpstr>Symbol</vt: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Jade Adams</dc:creator>
  <cp:lastModifiedBy>Jade Adams</cp:lastModifiedBy>
  <cp:revision>142</cp:revision>
  <dcterms:created xsi:type="dcterms:W3CDTF">2019-10-17T17:46:08Z</dcterms:created>
  <dcterms:modified xsi:type="dcterms:W3CDTF">2020-11-21T08:32:43Z</dcterms:modified>
</cp:coreProperties>
</file>