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4"/>
  </p:handoutMasterIdLst>
  <p:sldIdLst>
    <p:sldId id="256" r:id="rId5"/>
    <p:sldId id="275" r:id="rId6"/>
    <p:sldId id="272" r:id="rId7"/>
    <p:sldId id="276" r:id="rId8"/>
    <p:sldId id="257" r:id="rId9"/>
    <p:sldId id="258" r:id="rId10"/>
    <p:sldId id="267" r:id="rId11"/>
    <p:sldId id="277" r:id="rId12"/>
    <p:sldId id="278" r:id="rId13"/>
    <p:sldId id="260" r:id="rId14"/>
    <p:sldId id="279" r:id="rId15"/>
    <p:sldId id="280" r:id="rId16"/>
    <p:sldId id="281" r:id="rId17"/>
    <p:sldId id="265" r:id="rId18"/>
    <p:sldId id="266" r:id="rId19"/>
    <p:sldId id="274" r:id="rId20"/>
    <p:sldId id="282" r:id="rId21"/>
    <p:sldId id="259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FAEE5E47-F4B4-4D8A-8B7F-2122FB69F7FB}"/>
    <pc:docChg chg="modSld">
      <pc:chgData name="" userId="" providerId="" clId="Web-{FAEE5E47-F4B4-4D8A-8B7F-2122FB69F7FB}" dt="2017-12-14T10:54:28.091" v="2"/>
      <pc:docMkLst>
        <pc:docMk/>
      </pc:docMkLst>
      <pc:sldChg chg="modSp">
        <pc:chgData name="" userId="" providerId="" clId="Web-{FAEE5E47-F4B4-4D8A-8B7F-2122FB69F7FB}" dt="2017-12-14T10:54:24.607" v="0"/>
        <pc:sldMkLst>
          <pc:docMk/>
          <pc:sldMk cId="3375610104" sldId="265"/>
        </pc:sldMkLst>
        <pc:spChg chg="mod">
          <ac:chgData name="" userId="" providerId="" clId="Web-{FAEE5E47-F4B4-4D8A-8B7F-2122FB69F7FB}" dt="2017-12-14T10:54:24.607" v="0"/>
          <ac:spMkLst>
            <pc:docMk/>
            <pc:sldMk cId="3375610104" sldId="265"/>
            <ac:spMk id="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wtsd.ac.uk/library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Fc7UixWEz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youtu.be/N58OZjdoO3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uwtsd.ac.uk/library/online-library/e-book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library-guide/need-more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recommended-apps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s://twitter.com/uwtsdlib?lang=en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unsplash.com/search/crowd?photo=gcDwzUGuUoI" TargetMode="External"/><Relationship Id="rId13" Type="http://schemas.openxmlformats.org/officeDocument/2006/relationships/hyperlink" Target="https://unsplash.com/search/mobile-phone?photo=pb_lF8VWaPU" TargetMode="External"/><Relationship Id="rId3" Type="http://schemas.openxmlformats.org/officeDocument/2006/relationships/hyperlink" Target="https://unsplash.com/search/stopwatch?photo=p3Pj7jOYvnM" TargetMode="External"/><Relationship Id="rId7" Type="http://schemas.openxmlformats.org/officeDocument/2006/relationships/hyperlink" Target="https://unsplash.com/search/books?photo=o4-YyGi5JBc" TargetMode="External"/><Relationship Id="rId12" Type="http://schemas.openxmlformats.org/officeDocument/2006/relationships/hyperlink" Target="https://pixabay.com/en/more-sign-vintage-salvage-yard-2553134/" TargetMode="External"/><Relationship Id="rId2" Type="http://schemas.openxmlformats.org/officeDocument/2006/relationships/hyperlink" Target="https://unsplash.com/collections/922796/adventure-and-success?photo=FiZTaNTj2Ak" TargetMode="External"/><Relationship Id="rId16" Type="http://schemas.openxmlformats.org/officeDocument/2006/relationships/hyperlink" Target="https://pixabay.com/en/place-name-sign-thing-experience-164734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plash.com/search/questionmark?photo=8xAA0f9yQnE" TargetMode="External"/><Relationship Id="rId11" Type="http://schemas.openxmlformats.org/officeDocument/2006/relationships/hyperlink" Target="https://pixabay.com/en/kindle-amazon-e-reader-ereader-381242/" TargetMode="External"/><Relationship Id="rId5" Type="http://schemas.openxmlformats.org/officeDocument/2006/relationships/hyperlink" Target="https://unsplash.com/search/reading?photo=1MHU3zpTvro" TargetMode="External"/><Relationship Id="rId15" Type="http://schemas.openxmlformats.org/officeDocument/2006/relationships/hyperlink" Target="https://cdn.pixabay.com/photo/2016/03/17/06/21/question-1262378__340.jpg" TargetMode="External"/><Relationship Id="rId10" Type="http://schemas.openxmlformats.org/officeDocument/2006/relationships/hyperlink" Target="https://pixabay.com/en/development-question-mark-process-2010016/" TargetMode="External"/><Relationship Id="rId4" Type="http://schemas.openxmlformats.org/officeDocument/2006/relationships/hyperlink" Target="https://pixabay.com/en/geography-world-map-paper-compass-2593903/" TargetMode="External"/><Relationship Id="rId9" Type="http://schemas.openxmlformats.org/officeDocument/2006/relationships/hyperlink" Target="https://unsplash.com/search/open?photo=R-HXWCbCBGU" TargetMode="External"/><Relationship Id="rId14" Type="http://schemas.openxmlformats.org/officeDocument/2006/relationships/hyperlink" Target="https://unsplash.com/search/social-media?photo=DfMMzzi3rm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628800"/>
            <a:ext cx="8784976" cy="1755775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Library: Basic Skills </a:t>
            </a:r>
            <a:b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Rachael Whitfield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Academic Liaison Librarian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&amp; 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805263"/>
          </a:xfrm>
        </p:spPr>
      </p:pic>
      <p:sp>
        <p:nvSpPr>
          <p:cNvPr id="5" name="TextBox 4"/>
          <p:cNvSpPr txBox="1"/>
          <p:nvPr/>
        </p:nvSpPr>
        <p:spPr>
          <a:xfrm>
            <a:off x="2843808" y="620688"/>
            <a:ext cx="60486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Students who use library resources outperform those who don’t…</a:t>
            </a:r>
          </a:p>
        </p:txBody>
      </p:sp>
    </p:spTree>
    <p:extLst>
      <p:ext uri="{BB962C8B-B14F-4D97-AF65-F5344CB8AC3E}">
        <p14:creationId xmlns:p14="http://schemas.microsoft.com/office/powerpoint/2010/main" val="53821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4906888" cy="648072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92"/>
            <a:ext cx="5482952" cy="4032449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Identifying &amp; evaluating different types of resources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Setting up alerts &amp; building your e-shelf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 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Where &amp; who to ask for help!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988840"/>
            <a:ext cx="3707904" cy="247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26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8983"/>
            <a:ext cx="3322713" cy="395557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30120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http://uwtsd.ac.uk/library/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880" y="1556792"/>
            <a:ext cx="5220072" cy="3480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96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7638"/>
            <a:ext cx="5122912" cy="409959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04812"/>
            <a:ext cx="4896002" cy="326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40768"/>
            <a:ext cx="4906888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Build a personalised e-shelf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801" y="1417638"/>
            <a:ext cx="4853247" cy="323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7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023" y="3498940"/>
            <a:ext cx="3316585" cy="21760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270" y="3498940"/>
            <a:ext cx="3309089" cy="21760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185518"/>
            <a:ext cx="3312368" cy="21998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85518"/>
            <a:ext cx="3316585" cy="2211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6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Different types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of Information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97329" y="336235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76256" y="15837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1560" y="44371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44008" y="4221089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CONFERENCE PROCEEDINGS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04248" y="33662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LEGISLATION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9592" y="317680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95936" y="195589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COMPANY REPORTS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08304" y="480644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99792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5452775"/>
            <a:ext cx="2880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 –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67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https://youtu.be/N58OZjdoO34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592830"/>
            <a:ext cx="3290982" cy="329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92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Library Catalogue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56974"/>
            <a:ext cx="4752528" cy="3955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Search print &amp; online resources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to e-shelf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Create folders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Add notes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11960" y="530120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http://librarycatalogue.uwtsd.ac.uk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9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 to the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library catalogue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here: </a:t>
            </a:r>
            <a:r>
              <a:rPr lang="en-GB" sz="1800" dirty="0">
                <a:hlinkClick r:id="rId2"/>
              </a:rPr>
              <a:t>http://librarycatalogue.uwtsd.ac.uk</a:t>
            </a:r>
            <a:endParaRPr lang="en-GB" sz="1800" dirty="0"/>
          </a:p>
          <a:p>
            <a:r>
              <a:rPr lang="en-GB" sz="1800" b="1" dirty="0"/>
              <a:t>Sign in </a:t>
            </a:r>
            <a:r>
              <a:rPr lang="en-GB" sz="1800" dirty="0"/>
              <a:t>using your UWTSD login &amp; password</a:t>
            </a:r>
          </a:p>
          <a:p>
            <a:r>
              <a:rPr lang="en-GB" sz="1800" b="1" dirty="0"/>
              <a:t>Search</a:t>
            </a:r>
            <a:r>
              <a:rPr lang="en-GB" sz="1800" dirty="0"/>
              <a:t> for the following book titles</a:t>
            </a:r>
          </a:p>
          <a:p>
            <a:endParaRPr lang="en-GB" sz="1800" dirty="0"/>
          </a:p>
          <a:p>
            <a:r>
              <a:rPr lang="en-GB" sz="1800" dirty="0">
                <a:solidFill>
                  <a:srgbClr val="FF0000"/>
                </a:solidFill>
              </a:rPr>
              <a:t>Pears, R. and Shields, G. (2016) </a:t>
            </a:r>
            <a:r>
              <a:rPr lang="en-GB" sz="1800" i="1" dirty="0">
                <a:solidFill>
                  <a:srgbClr val="FF0000"/>
                </a:solidFill>
              </a:rPr>
              <a:t>Cite them right: the essential referencing guide</a:t>
            </a:r>
            <a:r>
              <a:rPr lang="en-GB" sz="1800" dirty="0">
                <a:solidFill>
                  <a:srgbClr val="FF0000"/>
                </a:solidFill>
              </a:rPr>
              <a:t>. 10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London: Palgrave Macmillan.</a:t>
            </a:r>
          </a:p>
          <a:p>
            <a:r>
              <a:rPr lang="en-GB" sz="1800" dirty="0">
                <a:solidFill>
                  <a:srgbClr val="FF0000"/>
                </a:solidFill>
              </a:rPr>
              <a:t>Cottrell, S. (2013) </a:t>
            </a:r>
            <a:r>
              <a:rPr lang="en-GB" sz="1800" i="1" dirty="0">
                <a:solidFill>
                  <a:srgbClr val="FF0000"/>
                </a:solidFill>
              </a:rPr>
              <a:t>The study skills handbook</a:t>
            </a:r>
            <a:r>
              <a:rPr lang="en-GB" sz="1800" dirty="0">
                <a:solidFill>
                  <a:srgbClr val="FF0000"/>
                </a:solidFill>
              </a:rPr>
              <a:t>. 4</a:t>
            </a:r>
            <a:r>
              <a:rPr lang="en-GB" sz="1800" baseline="30000" dirty="0">
                <a:solidFill>
                  <a:srgbClr val="FF0000"/>
                </a:solidFill>
              </a:rPr>
              <a:t>th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dirty="0" err="1">
                <a:solidFill>
                  <a:srgbClr val="FF0000"/>
                </a:solidFill>
              </a:rPr>
              <a:t>edn</a:t>
            </a:r>
            <a:r>
              <a:rPr lang="en-GB" sz="1800" dirty="0">
                <a:solidFill>
                  <a:srgbClr val="FF0000"/>
                </a:solidFill>
              </a:rPr>
              <a:t>. Basingstoke: Palgrave Macmillan.</a:t>
            </a:r>
          </a:p>
          <a:p>
            <a:endParaRPr lang="en-GB" sz="1800" dirty="0"/>
          </a:p>
          <a:p>
            <a:r>
              <a:rPr lang="en-GB" sz="1800" dirty="0"/>
              <a:t>Make a note of their </a:t>
            </a:r>
            <a:r>
              <a:rPr lang="en-GB" sz="1800" b="1" dirty="0"/>
              <a:t>shelf number </a:t>
            </a:r>
            <a:r>
              <a:rPr lang="en-GB" sz="1800" dirty="0"/>
              <a:t>and </a:t>
            </a:r>
            <a:r>
              <a:rPr lang="en-GB" sz="1800" b="1" dirty="0"/>
              <a:t>location</a:t>
            </a:r>
            <a:r>
              <a:rPr lang="en-GB" sz="1800" dirty="0"/>
              <a:t>.</a:t>
            </a:r>
          </a:p>
          <a:p>
            <a:r>
              <a:rPr lang="en-GB" sz="1800" dirty="0"/>
              <a:t>Save them to your </a:t>
            </a:r>
            <a:r>
              <a:rPr lang="en-GB" sz="1800" b="1" dirty="0"/>
              <a:t>e-shelf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75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4968552" cy="417160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Locate them via the catalogue…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…or via online library/e-books/search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http://www.uwtsd.ac.uk/library/online-library/e-books/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34871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400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916832"/>
            <a:ext cx="4644516" cy="3096344"/>
          </a:xfrm>
        </p:spPr>
      </p:pic>
      <p:sp>
        <p:nvSpPr>
          <p:cNvPr id="5" name="TextBox 4"/>
          <p:cNvSpPr txBox="1"/>
          <p:nvPr/>
        </p:nvSpPr>
        <p:spPr>
          <a:xfrm>
            <a:off x="323528" y="1843431"/>
            <a:ext cx="381642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http://www.uwtsd.ac.uk/library/library-guide/need-more/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9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5776" y="26064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5536" y="1268760"/>
            <a:ext cx="8064896" cy="116955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4797153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 library resources when and where it’s most convenient for you!</a:t>
            </a:r>
          </a:p>
        </p:txBody>
      </p:sp>
    </p:spTree>
    <p:extLst>
      <p:ext uri="{BB962C8B-B14F-4D97-AF65-F5344CB8AC3E}">
        <p14:creationId xmlns:p14="http://schemas.microsoft.com/office/powerpoint/2010/main" val="337561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Get social…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916"/>
            <a:ext cx="9164675" cy="5725940"/>
          </a:xfrm>
        </p:spPr>
      </p:pic>
      <p:sp>
        <p:nvSpPr>
          <p:cNvPr id="6" name="TextBox 5"/>
          <p:cNvSpPr txBox="1"/>
          <p:nvPr/>
        </p:nvSpPr>
        <p:spPr>
          <a:xfrm>
            <a:off x="5815795" y="3349347"/>
            <a:ext cx="345638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Share what you’re reading!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763404"/>
            <a:ext cx="1694878" cy="50902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7504" y="518687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466657"/>
            <a:ext cx="1694878" cy="52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9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</p:spPr>
      </p:pic>
    </p:spTree>
    <p:extLst>
      <p:ext uri="{BB962C8B-B14F-4D97-AF65-F5344CB8AC3E}">
        <p14:creationId xmlns:p14="http://schemas.microsoft.com/office/powerpoint/2010/main" val="412379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Further sessions coming soon…!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114800" cy="2723911"/>
          </a:xfrm>
        </p:spPr>
      </p:pic>
      <p:sp>
        <p:nvSpPr>
          <p:cNvPr id="5" name="TextBox 4"/>
          <p:cNvSpPr txBox="1"/>
          <p:nvPr/>
        </p:nvSpPr>
        <p:spPr>
          <a:xfrm>
            <a:off x="469424" y="2420888"/>
            <a:ext cx="37444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Advanced skills – 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622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https://lizgloyn.files.wordpress.com/2011/05/rdf-wheel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>
              <a:solidFill>
                <a:prstClr val="black"/>
              </a:solidFill>
              <a:cs typeface="Arial" panose="020B0604020202020204" pitchFamily="34" charset="0"/>
            </a:endParaRPr>
          </a:p>
        </p:txBody>
      </p:sp>
      <p:sp>
        <p:nvSpPr>
          <p:cNvPr id="270340" name="Rectangle 2"/>
          <p:cNvSpPr>
            <a:spLocks noChangeArrowheads="1"/>
          </p:cNvSpPr>
          <p:nvPr/>
        </p:nvSpPr>
        <p:spPr bwMode="auto">
          <a:xfrm>
            <a:off x="1835696" y="1124744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 dirty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5" name="Rectangle 4"/>
          <p:cNvSpPr/>
          <p:nvPr/>
        </p:nvSpPr>
        <p:spPr>
          <a:xfrm>
            <a:off x="460375" y="321797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249996" y="2101366"/>
            <a:ext cx="4572000" cy="129266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r.whitfield@uwtsd.ac.uk</a:t>
            </a:r>
          </a:p>
        </p:txBody>
      </p:sp>
    </p:spTree>
    <p:extLst>
      <p:ext uri="{BB962C8B-B14F-4D97-AF65-F5344CB8AC3E}">
        <p14:creationId xmlns:p14="http://schemas.microsoft.com/office/powerpoint/2010/main" val="295072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Image Credits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1"/>
            <a:ext cx="8856984" cy="4608511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Success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https://unsplash.com/collections/922796/adventure-and-success?photo=FiZTaNTj2Ak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Stopwatch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https://unsplash.com/search/stopwatch?photo=p3Pj7jOYvnM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Map &amp; Compass 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https://pixabay.com/en/geography-world-map-paper-compass-2593903/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Laptop -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https://unsplash.com/search/reading?photo=1MHU3zpTvro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Question mark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https://unsplash.com/search/questionmark?photo=8xAA0f9yQnE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Book stack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https://unsplash.com/search/books?photo=o4-YyGi5JBc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Crowd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https://unsplash.com/search/crowd?photo=gcDwzUGuUoI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Open sign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https://unsplash.com/search/open?photo=R-HXWCbCBGU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Reading bench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https://unsplash.com/search/reading?photo=1MHU3zpTvro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Think 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https://pixabay.com/en/development-question-mark-process-2010016/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Kindle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https://pixabay.com/en/kindle-amazon-e-reader-ereader-381242/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https://pixabay.com/en/more-sign-vintage-salvage-yard-2553134/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Smartphone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https://unsplash.com/search/mobile-phone?photo=pb_lF8VWaPU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media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https://unsplash.com/search/social-media?photo=DfMMzzi3rmg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Any Questions -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https://cdn.pixabay.com/photo/2016/03/17/06/21/question-1262378__340.jpg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Next big thing -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https://pixabay.com/en/place-name-sign-thing-experience-1647341/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625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d1624db82d45bdfcd75078e56ed716ab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ed96edffad94d7605d31fc0626206cb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99ce1279-2350-47db-8704-eccecdd1905d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9a4d144a-fc25-4fdb-964c-6d631b2b63e0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369239-5199-4146-8271-42C4911CB9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1422</TotalTime>
  <Words>604</Words>
  <Application>Microsoft Office PowerPoint</Application>
  <PresentationFormat>On-screen Show (4:3)</PresentationFormat>
  <Paragraphs>206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20140311PresentationUWTSDTemplate</vt:lpstr>
      <vt:lpstr>Online Library: Basic Skills  Getting Started!</vt:lpstr>
      <vt:lpstr>PowerPoint Presentation</vt:lpstr>
      <vt:lpstr>What you’ll learn today…</vt:lpstr>
      <vt:lpstr>Navigating the library website</vt:lpstr>
      <vt:lpstr>The Online Library includes…</vt:lpstr>
      <vt:lpstr>But did you know you can also…</vt:lpstr>
      <vt:lpstr>The benefits of your UWTSD Online Library…</vt:lpstr>
      <vt:lpstr>Different types of Information</vt:lpstr>
      <vt:lpstr>Evaluating Information</vt:lpstr>
      <vt:lpstr>Library Catalogue </vt:lpstr>
      <vt:lpstr>Now it’s your turn!</vt:lpstr>
      <vt:lpstr>Finding and accessing E-books</vt:lpstr>
      <vt:lpstr>Need More?</vt:lpstr>
      <vt:lpstr>PowerPoint Presentation</vt:lpstr>
      <vt:lpstr>Get social…</vt:lpstr>
      <vt:lpstr>PowerPoint Presentation</vt:lpstr>
      <vt:lpstr>Further sessions coming soon…!</vt:lpstr>
      <vt:lpstr>PowerPoint Presentation</vt:lpstr>
      <vt:lpstr>Image Credits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Rachael Whitfield</cp:lastModifiedBy>
  <cp:revision>111</cp:revision>
  <dcterms:created xsi:type="dcterms:W3CDTF">2015-04-14T15:21:28Z</dcterms:created>
  <dcterms:modified xsi:type="dcterms:W3CDTF">2017-12-14T10:54:29Z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