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1728DA-C7B3-405E-9EC5-A2EF34EB15FA}" v="1" dt="2022-12-09T11:56:00.6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45" autoAdjust="0"/>
    <p:restoredTop sz="94660"/>
  </p:normalViewPr>
  <p:slideViewPr>
    <p:cSldViewPr snapToGrid="0">
      <p:cViewPr varScale="1">
        <p:scale>
          <a:sx n="71" d="100"/>
          <a:sy n="71" d="100"/>
        </p:scale>
        <p:origin x="66"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401728DA-C7B3-405E-9EC5-A2EF34EB15FA}"/>
    <pc:docChg chg="custSel addSld modSld">
      <pc:chgData name="Luke Roach" userId="3c173453-1e89-4ab7-a897-c035ad6940d7" providerId="ADAL" clId="{401728DA-C7B3-405E-9EC5-A2EF34EB15FA}" dt="2022-12-09T11:56:05.684" v="153" actId="26606"/>
      <pc:docMkLst>
        <pc:docMk/>
      </pc:docMkLst>
      <pc:sldChg chg="modSp new mod">
        <pc:chgData name="Luke Roach" userId="3c173453-1e89-4ab7-a897-c035ad6940d7" providerId="ADAL" clId="{401728DA-C7B3-405E-9EC5-A2EF34EB15FA}" dt="2022-12-09T11:54:56.004" v="80" actId="20577"/>
        <pc:sldMkLst>
          <pc:docMk/>
          <pc:sldMk cId="204808220" sldId="275"/>
        </pc:sldMkLst>
        <pc:spChg chg="mod">
          <ac:chgData name="Luke Roach" userId="3c173453-1e89-4ab7-a897-c035ad6940d7" providerId="ADAL" clId="{401728DA-C7B3-405E-9EC5-A2EF34EB15FA}" dt="2022-12-09T11:54:30.622" v="14" actId="20577"/>
          <ac:spMkLst>
            <pc:docMk/>
            <pc:sldMk cId="204808220" sldId="275"/>
            <ac:spMk id="2" creationId="{2CD573A2-437E-AE85-012A-96ED1C99A850}"/>
          </ac:spMkLst>
        </pc:spChg>
        <pc:spChg chg="mod">
          <ac:chgData name="Luke Roach" userId="3c173453-1e89-4ab7-a897-c035ad6940d7" providerId="ADAL" clId="{401728DA-C7B3-405E-9EC5-A2EF34EB15FA}" dt="2022-12-09T11:54:56.004" v="80" actId="20577"/>
          <ac:spMkLst>
            <pc:docMk/>
            <pc:sldMk cId="204808220" sldId="275"/>
            <ac:spMk id="3" creationId="{D3DA922B-4703-2264-C22F-E165F2FAE677}"/>
          </ac:spMkLst>
        </pc:spChg>
      </pc:sldChg>
      <pc:sldChg chg="addSp modSp new mod setBg">
        <pc:chgData name="Luke Roach" userId="3c173453-1e89-4ab7-a897-c035ad6940d7" providerId="ADAL" clId="{401728DA-C7B3-405E-9EC5-A2EF34EB15FA}" dt="2022-12-09T11:56:05.684" v="153" actId="26606"/>
        <pc:sldMkLst>
          <pc:docMk/>
          <pc:sldMk cId="1060100466" sldId="276"/>
        </pc:sldMkLst>
        <pc:spChg chg="mod">
          <ac:chgData name="Luke Roach" userId="3c173453-1e89-4ab7-a897-c035ad6940d7" providerId="ADAL" clId="{401728DA-C7B3-405E-9EC5-A2EF34EB15FA}" dt="2022-12-09T11:56:05.684" v="153" actId="26606"/>
          <ac:spMkLst>
            <pc:docMk/>
            <pc:sldMk cId="1060100466" sldId="276"/>
            <ac:spMk id="2" creationId="{3617341B-C3E9-99ED-63DB-8D9D275F83DA}"/>
          </ac:spMkLst>
        </pc:spChg>
        <pc:spChg chg="mod">
          <ac:chgData name="Luke Roach" userId="3c173453-1e89-4ab7-a897-c035ad6940d7" providerId="ADAL" clId="{401728DA-C7B3-405E-9EC5-A2EF34EB15FA}" dt="2022-12-09T11:56:05.684" v="153" actId="26606"/>
          <ac:spMkLst>
            <pc:docMk/>
            <pc:sldMk cId="1060100466" sldId="276"/>
            <ac:spMk id="3" creationId="{F84C8B69-C21A-CC65-3DA1-EA2D0ABB1CA6}"/>
          </ac:spMkLst>
        </pc:spChg>
        <pc:spChg chg="add">
          <ac:chgData name="Luke Roach" userId="3c173453-1e89-4ab7-a897-c035ad6940d7" providerId="ADAL" clId="{401728DA-C7B3-405E-9EC5-A2EF34EB15FA}" dt="2022-12-09T11:56:05.684" v="153" actId="26606"/>
          <ac:spMkLst>
            <pc:docMk/>
            <pc:sldMk cId="1060100466" sldId="276"/>
            <ac:spMk id="3079" creationId="{4AC6B390-BC59-4F1D-A0EE-D71A92F0A0B2}"/>
          </ac:spMkLst>
        </pc:spChg>
        <pc:spChg chg="add">
          <ac:chgData name="Luke Roach" userId="3c173453-1e89-4ab7-a897-c035ad6940d7" providerId="ADAL" clId="{401728DA-C7B3-405E-9EC5-A2EF34EB15FA}" dt="2022-12-09T11:56:05.684" v="153" actId="26606"/>
          <ac:spMkLst>
            <pc:docMk/>
            <pc:sldMk cId="1060100466" sldId="276"/>
            <ac:spMk id="3081" creationId="{B6C60D79-16F1-4C4B-B7E3-7634E7069CDE}"/>
          </ac:spMkLst>
        </pc:spChg>
        <pc:spChg chg="add">
          <ac:chgData name="Luke Roach" userId="3c173453-1e89-4ab7-a897-c035ad6940d7" providerId="ADAL" clId="{401728DA-C7B3-405E-9EC5-A2EF34EB15FA}" dt="2022-12-09T11:56:05.684" v="153" actId="26606"/>
          <ac:spMkLst>
            <pc:docMk/>
            <pc:sldMk cId="1060100466" sldId="276"/>
            <ac:spMk id="3083" creationId="{426B127E-6498-4C77-9C9D-4553A5113B80}"/>
          </ac:spMkLst>
        </pc:spChg>
        <pc:picChg chg="add mod ord">
          <ac:chgData name="Luke Roach" userId="3c173453-1e89-4ab7-a897-c035ad6940d7" providerId="ADAL" clId="{401728DA-C7B3-405E-9EC5-A2EF34EB15FA}" dt="2022-12-09T11:56:05.684" v="153" actId="26606"/>
          <ac:picMkLst>
            <pc:docMk/>
            <pc:sldMk cId="1060100466" sldId="276"/>
            <ac:picMk id="3074" creationId="{6800A5F0-61E5-119E-6CE8-02F616C60C7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12/9/2022</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9688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12/9/2022</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980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12/9/2022</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4894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12/9/2022</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7839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12/9/2022</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2354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12/9/2022</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946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12/9/2022</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7333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12/9/2022</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7363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12/9/2022</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4147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12/9/2022</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6236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12/9/2022</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0719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12/9/2022</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35939"/>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85" r:id="rId5"/>
    <p:sldLayoutId id="2147483690" r:id="rId6"/>
    <p:sldLayoutId id="2147483686" r:id="rId7"/>
    <p:sldLayoutId id="2147483687" r:id="rId8"/>
    <p:sldLayoutId id="2147483688" r:id="rId9"/>
    <p:sldLayoutId id="2147483689"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ecurity.org/resources/cyberbullying-facts-statistic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ramsac.com/blog/cybercrime-legislation-uk/#:~:text=The%20primary%20cybercrime%20legislation%20in,are%20prosecuted%20for%20cybercrime%20attack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cps.gov.uk/legal-guidance/cybercrime-prosecution-guidanc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F27839-7E7D-3F05-531B-EFAD3026A1AC}"/>
              </a:ext>
            </a:extLst>
          </p:cNvPr>
          <p:cNvSpPr>
            <a:spLocks noGrp="1"/>
          </p:cNvSpPr>
          <p:nvPr>
            <p:ph type="ctrTitle"/>
          </p:nvPr>
        </p:nvSpPr>
        <p:spPr>
          <a:xfrm>
            <a:off x="6417732" y="957715"/>
            <a:ext cx="5130798" cy="2750419"/>
          </a:xfrm>
        </p:spPr>
        <p:txBody>
          <a:bodyPr>
            <a:normAutofit/>
          </a:bodyPr>
          <a:lstStyle/>
          <a:p>
            <a:r>
              <a:rPr lang="en-GB" dirty="0"/>
              <a:t>Terrorism and Cybercrime</a:t>
            </a:r>
          </a:p>
        </p:txBody>
      </p:sp>
      <p:sp>
        <p:nvSpPr>
          <p:cNvPr id="3" name="Subtitle 2">
            <a:extLst>
              <a:ext uri="{FF2B5EF4-FFF2-40B4-BE49-F238E27FC236}">
                <a16:creationId xmlns:a16="http://schemas.microsoft.com/office/drawing/2014/main" id="{86AA54F7-54D6-F362-B4A2-FC25BD565ABE}"/>
              </a:ext>
            </a:extLst>
          </p:cNvPr>
          <p:cNvSpPr>
            <a:spLocks noGrp="1"/>
          </p:cNvSpPr>
          <p:nvPr>
            <p:ph type="subTitle" idx="1"/>
          </p:nvPr>
        </p:nvSpPr>
        <p:spPr>
          <a:xfrm>
            <a:off x="6417732" y="3800209"/>
            <a:ext cx="5130798" cy="2307022"/>
          </a:xfrm>
        </p:spPr>
        <p:txBody>
          <a:bodyPr>
            <a:normAutofit/>
          </a:bodyPr>
          <a:lstStyle/>
          <a:p>
            <a:r>
              <a:rPr lang="en-GB" dirty="0"/>
              <a:t>Week 9: Online Hate and Responses to Cybercrime</a:t>
            </a:r>
          </a:p>
          <a:p>
            <a:r>
              <a:rPr lang="en-GB" dirty="0" err="1"/>
              <a:t>Dr.</a:t>
            </a:r>
            <a:r>
              <a:rPr lang="en-GB" dirty="0"/>
              <a:t> Luke Roach</a:t>
            </a:r>
          </a:p>
          <a:p>
            <a:r>
              <a:rPr lang="en-GB" dirty="0"/>
              <a:t>l.roach@uwtsd.ac.uk</a:t>
            </a:r>
          </a:p>
        </p:txBody>
      </p:sp>
      <p:pic>
        <p:nvPicPr>
          <p:cNvPr id="4" name="Picture 3">
            <a:extLst>
              <a:ext uri="{FF2B5EF4-FFF2-40B4-BE49-F238E27FC236}">
                <a16:creationId xmlns:a16="http://schemas.microsoft.com/office/drawing/2014/main" id="{A90F7BD3-DFC2-DF96-A6B8-6F96E6400B72}"/>
              </a:ext>
            </a:extLst>
          </p:cNvPr>
          <p:cNvPicPr>
            <a:picLocks noChangeAspect="1"/>
          </p:cNvPicPr>
          <p:nvPr/>
        </p:nvPicPr>
        <p:blipFill>
          <a:blip r:embed="rId2"/>
          <a:stretch>
            <a:fillRect/>
          </a:stretch>
        </p:blipFill>
        <p:spPr>
          <a:xfrm>
            <a:off x="0" y="1600755"/>
            <a:ext cx="5850384" cy="3656490"/>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3" name="Oval 12">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4885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CB72A-1EDF-768E-125D-55EB6C10097A}"/>
              </a:ext>
            </a:extLst>
          </p:cNvPr>
          <p:cNvSpPr>
            <a:spLocks noGrp="1"/>
          </p:cNvSpPr>
          <p:nvPr>
            <p:ph type="title"/>
          </p:nvPr>
        </p:nvSpPr>
        <p:spPr/>
        <p:txBody>
          <a:bodyPr/>
          <a:lstStyle/>
          <a:p>
            <a:r>
              <a:rPr lang="en-GB" dirty="0"/>
              <a:t>Session Outline</a:t>
            </a:r>
          </a:p>
        </p:txBody>
      </p:sp>
      <p:sp>
        <p:nvSpPr>
          <p:cNvPr id="3" name="Content Placeholder 2">
            <a:extLst>
              <a:ext uri="{FF2B5EF4-FFF2-40B4-BE49-F238E27FC236}">
                <a16:creationId xmlns:a16="http://schemas.microsoft.com/office/drawing/2014/main" id="{0FAFCD2F-AD7B-E8C9-1DD2-F9578C5198A1}"/>
              </a:ext>
            </a:extLst>
          </p:cNvPr>
          <p:cNvSpPr>
            <a:spLocks noGrp="1"/>
          </p:cNvSpPr>
          <p:nvPr>
            <p:ph idx="1"/>
          </p:nvPr>
        </p:nvSpPr>
        <p:spPr/>
        <p:txBody>
          <a:bodyPr/>
          <a:lstStyle/>
          <a:p>
            <a:r>
              <a:rPr lang="en-GB" dirty="0"/>
              <a:t>Cyberbullying</a:t>
            </a:r>
          </a:p>
          <a:p>
            <a:r>
              <a:rPr lang="en-GB" dirty="0"/>
              <a:t>Cyberhate</a:t>
            </a:r>
          </a:p>
          <a:p>
            <a:r>
              <a:rPr lang="en-GB" dirty="0"/>
              <a:t>Cybercrime legislation</a:t>
            </a:r>
          </a:p>
          <a:p>
            <a:r>
              <a:rPr lang="en-GB" dirty="0"/>
              <a:t>Alternative policing methods for online spaces</a:t>
            </a:r>
          </a:p>
        </p:txBody>
      </p:sp>
    </p:spTree>
    <p:extLst>
      <p:ext uri="{BB962C8B-B14F-4D97-AF65-F5344CB8AC3E}">
        <p14:creationId xmlns:p14="http://schemas.microsoft.com/office/powerpoint/2010/main" val="424108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3E8A7-AD1C-ACDF-8D97-23430D53F2DC}"/>
              </a:ext>
            </a:extLst>
          </p:cNvPr>
          <p:cNvSpPr>
            <a:spLocks noGrp="1"/>
          </p:cNvSpPr>
          <p:nvPr>
            <p:ph type="title"/>
          </p:nvPr>
        </p:nvSpPr>
        <p:spPr/>
        <p:txBody>
          <a:bodyPr/>
          <a:lstStyle/>
          <a:p>
            <a:r>
              <a:rPr lang="en-GB" dirty="0"/>
              <a:t>Cyberbullying</a:t>
            </a:r>
          </a:p>
        </p:txBody>
      </p:sp>
      <p:sp>
        <p:nvSpPr>
          <p:cNvPr id="3" name="Content Placeholder 2">
            <a:extLst>
              <a:ext uri="{FF2B5EF4-FFF2-40B4-BE49-F238E27FC236}">
                <a16:creationId xmlns:a16="http://schemas.microsoft.com/office/drawing/2014/main" id="{B9853586-D059-067D-FD74-95E8B470170B}"/>
              </a:ext>
            </a:extLst>
          </p:cNvPr>
          <p:cNvSpPr>
            <a:spLocks noGrp="1"/>
          </p:cNvSpPr>
          <p:nvPr>
            <p:ph idx="1"/>
          </p:nvPr>
        </p:nvSpPr>
        <p:spPr/>
        <p:txBody>
          <a:bodyPr>
            <a:normAutofit fontScale="92500" lnSpcReduction="10000"/>
          </a:bodyPr>
          <a:lstStyle/>
          <a:p>
            <a:r>
              <a:rPr lang="en-GB" b="0" i="0" dirty="0">
                <a:solidFill>
                  <a:srgbClr val="0A0A0A"/>
                </a:solidFill>
                <a:effectLst/>
                <a:latin typeface="HCo Gotham SSm"/>
              </a:rPr>
              <a:t>According to research, in which we studied parents of kids between the ages of 10 and 18, 21 % of children have been cyberbullied.</a:t>
            </a:r>
          </a:p>
          <a:p>
            <a:r>
              <a:rPr lang="en-GB" b="0" i="0" dirty="0">
                <a:solidFill>
                  <a:srgbClr val="0A0A0A"/>
                </a:solidFill>
                <a:effectLst/>
                <a:latin typeface="HCo Gotham SSm"/>
              </a:rPr>
              <a:t>56 % of these reports occurred from January to July 2020. </a:t>
            </a:r>
            <a:r>
              <a:rPr lang="en-GB" dirty="0">
                <a:solidFill>
                  <a:srgbClr val="0A0A0A"/>
                </a:solidFill>
                <a:latin typeface="HCo Gotham SSm"/>
              </a:rPr>
              <a:t>I</a:t>
            </a:r>
            <a:r>
              <a:rPr lang="en-GB" b="0" i="0" dirty="0">
                <a:solidFill>
                  <a:srgbClr val="0A0A0A"/>
                </a:solidFill>
                <a:effectLst/>
                <a:latin typeface="HCo Gotham SSm"/>
              </a:rPr>
              <a:t>ncrease may correlate with the increased time spent online during COVID-19 lockdowns.</a:t>
            </a:r>
          </a:p>
          <a:p>
            <a:r>
              <a:rPr lang="en-GB" b="0" i="0" dirty="0">
                <a:solidFill>
                  <a:srgbClr val="0A0A0A"/>
                </a:solidFill>
                <a:effectLst/>
                <a:latin typeface="HCo Gotham SSm"/>
              </a:rPr>
              <a:t>As of January 2020, 44 percent of all internet users in the U.S. said they have experienced online harassment. The most prevalent type of online harassment was offensive name-calling, making up 37 percent of all instances.</a:t>
            </a:r>
            <a:endParaRPr lang="en-GB" dirty="0"/>
          </a:p>
          <a:p>
            <a:endParaRPr lang="en-GB" dirty="0"/>
          </a:p>
          <a:p>
            <a:r>
              <a:rPr lang="en-GB" dirty="0">
                <a:hlinkClick r:id="rId2"/>
              </a:rPr>
              <a:t>Cyberbullying: Twenty Crucial Statistics for 2022 | Security.org</a:t>
            </a:r>
            <a:endParaRPr lang="en-GB" dirty="0"/>
          </a:p>
        </p:txBody>
      </p:sp>
    </p:spTree>
    <p:extLst>
      <p:ext uri="{BB962C8B-B14F-4D97-AF65-F5344CB8AC3E}">
        <p14:creationId xmlns:p14="http://schemas.microsoft.com/office/powerpoint/2010/main" val="2699726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423BA-E500-DD44-4322-1128202CCDB3}"/>
              </a:ext>
            </a:extLst>
          </p:cNvPr>
          <p:cNvSpPr>
            <a:spLocks noGrp="1"/>
          </p:cNvSpPr>
          <p:nvPr>
            <p:ph type="title"/>
          </p:nvPr>
        </p:nvSpPr>
        <p:spPr/>
        <p:txBody>
          <a:bodyPr/>
          <a:lstStyle/>
          <a:p>
            <a:r>
              <a:rPr lang="en-GB" dirty="0"/>
              <a:t>Cyberbullying Risk</a:t>
            </a:r>
          </a:p>
        </p:txBody>
      </p:sp>
      <p:sp>
        <p:nvSpPr>
          <p:cNvPr id="3" name="Content Placeholder 2">
            <a:extLst>
              <a:ext uri="{FF2B5EF4-FFF2-40B4-BE49-F238E27FC236}">
                <a16:creationId xmlns:a16="http://schemas.microsoft.com/office/drawing/2014/main" id="{70F36987-14BB-EBE1-EEA2-1C0108C8EA29}"/>
              </a:ext>
            </a:extLst>
          </p:cNvPr>
          <p:cNvSpPr>
            <a:spLocks noGrp="1"/>
          </p:cNvSpPr>
          <p:nvPr>
            <p:ph idx="1"/>
          </p:nvPr>
        </p:nvSpPr>
        <p:spPr/>
        <p:txBody>
          <a:bodyPr>
            <a:normAutofit fontScale="92500" lnSpcReduction="20000"/>
          </a:bodyPr>
          <a:lstStyle/>
          <a:p>
            <a:r>
              <a:rPr lang="en-GB" b="0" i="0" dirty="0">
                <a:effectLst/>
                <a:latin typeface="HCo Gotham SSm"/>
              </a:rPr>
              <a:t>Of all the social networks, kids on YouTube are the most likely to be cyberbullied at 79%, followed by </a:t>
            </a:r>
            <a:r>
              <a:rPr lang="en-GB" b="0" i="0" u="none" strike="noStrike" dirty="0">
                <a:effectLst/>
                <a:latin typeface="HCo Gotham SSm"/>
              </a:rPr>
              <a:t>Snapchat</a:t>
            </a:r>
            <a:r>
              <a:rPr lang="en-GB" b="0" i="0" dirty="0">
                <a:effectLst/>
                <a:latin typeface="HCo Gotham SSm"/>
              </a:rPr>
              <a:t> at 69%, TikTok at 64%, and Facebook at 49%.</a:t>
            </a:r>
          </a:p>
          <a:p>
            <a:pPr lvl="1"/>
            <a:r>
              <a:rPr lang="en-GB" b="0" i="0" dirty="0">
                <a:effectLst/>
                <a:latin typeface="HCo Gotham SSm"/>
              </a:rPr>
              <a:t>What about these platforms allows for cyberbullying?</a:t>
            </a:r>
          </a:p>
          <a:p>
            <a:r>
              <a:rPr lang="en-GB" dirty="0">
                <a:solidFill>
                  <a:srgbClr val="0A0A0A"/>
                </a:solidFill>
                <a:latin typeface="HCo Gotham SSm"/>
              </a:rPr>
              <a:t>A</a:t>
            </a:r>
            <a:r>
              <a:rPr lang="en-GB" b="0" i="0" dirty="0">
                <a:solidFill>
                  <a:srgbClr val="0A0A0A"/>
                </a:solidFill>
                <a:effectLst/>
                <a:latin typeface="HCo Gotham SSm"/>
              </a:rPr>
              <a:t>s a child’s age increased, so did the likelihood of cyberbullying. As the child aged in two-year intervals between the ages of 10 and 18, their likelihood of being cyberbullied increased by 2%.</a:t>
            </a:r>
          </a:p>
          <a:p>
            <a:r>
              <a:rPr lang="en-GB" b="0" i="0" dirty="0">
                <a:solidFill>
                  <a:srgbClr val="0A0A0A"/>
                </a:solidFill>
                <a:effectLst/>
                <a:latin typeface="HCo Gotham SSm"/>
              </a:rPr>
              <a:t>Children from households with annual incomes of under $75,000 were twice as likely to be cyberbullied than kids from houses with annual incomes of over $75,000 (22% versus 11%).</a:t>
            </a:r>
          </a:p>
          <a:p>
            <a:pPr lvl="1"/>
            <a:r>
              <a:rPr lang="en-GB" dirty="0">
                <a:solidFill>
                  <a:srgbClr val="0A0A0A"/>
                </a:solidFill>
                <a:latin typeface="HCo Gotham SSm"/>
              </a:rPr>
              <a:t>What about these two personal factors makes cyberbullying more likely?</a:t>
            </a:r>
            <a:endParaRPr lang="en-GB" b="0" i="0" dirty="0">
              <a:solidFill>
                <a:srgbClr val="0A0A0A"/>
              </a:solidFill>
              <a:effectLst/>
              <a:latin typeface="HCo Gotham SSm"/>
            </a:endParaRPr>
          </a:p>
        </p:txBody>
      </p:sp>
    </p:spTree>
    <p:extLst>
      <p:ext uri="{BB962C8B-B14F-4D97-AF65-F5344CB8AC3E}">
        <p14:creationId xmlns:p14="http://schemas.microsoft.com/office/powerpoint/2010/main" val="2019319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EE394-39E2-D3F3-361E-0A72C56A49AE}"/>
              </a:ext>
            </a:extLst>
          </p:cNvPr>
          <p:cNvSpPr>
            <a:spLocks noGrp="1"/>
          </p:cNvSpPr>
          <p:nvPr>
            <p:ph type="title"/>
          </p:nvPr>
        </p:nvSpPr>
        <p:spPr/>
        <p:txBody>
          <a:bodyPr/>
          <a:lstStyle/>
          <a:p>
            <a:r>
              <a:rPr lang="en-GB" dirty="0"/>
              <a:t>Responding To Cyberbullying</a:t>
            </a:r>
          </a:p>
        </p:txBody>
      </p:sp>
      <p:sp>
        <p:nvSpPr>
          <p:cNvPr id="3" name="Content Placeholder 2">
            <a:extLst>
              <a:ext uri="{FF2B5EF4-FFF2-40B4-BE49-F238E27FC236}">
                <a16:creationId xmlns:a16="http://schemas.microsoft.com/office/drawing/2014/main" id="{F7587414-4465-88B3-C362-03EA595E5047}"/>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dirty="0">
                <a:effectLst/>
                <a:latin typeface="HCo Gotham SSm"/>
              </a:rPr>
              <a:t>The most effective way to </a:t>
            </a:r>
            <a:r>
              <a:rPr lang="en-GB" b="0" i="0" u="none" strike="noStrike" dirty="0">
                <a:effectLst/>
                <a:latin typeface="HCo Gotham SSm"/>
              </a:rPr>
              <a:t>prevent cyberbullying</a:t>
            </a:r>
            <a:r>
              <a:rPr lang="en-GB" b="0" i="0" dirty="0">
                <a:effectLst/>
                <a:latin typeface="HCo Gotham SSm"/>
              </a:rPr>
              <a:t>, teens say, is to block the bully, according to the National Crime Prevention Council.</a:t>
            </a:r>
          </a:p>
          <a:p>
            <a:pPr algn="l">
              <a:buFont typeface="Arial" panose="020B0604020202020204" pitchFamily="34" charset="0"/>
              <a:buChar char="•"/>
            </a:pPr>
            <a:r>
              <a:rPr lang="en-GB" b="0" i="0" dirty="0">
                <a:effectLst/>
                <a:latin typeface="HCo Gotham SSm"/>
              </a:rPr>
              <a:t>Out of teenage cyberbullying victims:</a:t>
            </a:r>
          </a:p>
          <a:p>
            <a:pPr marL="742950" lvl="1" indent="-285750" algn="l">
              <a:buFont typeface="Arial" panose="020B0604020202020204" pitchFamily="34" charset="0"/>
              <a:buChar char="•"/>
            </a:pPr>
            <a:r>
              <a:rPr lang="en-GB" b="0" i="0" dirty="0">
                <a:effectLst/>
                <a:latin typeface="HCo Gotham SSm"/>
              </a:rPr>
              <a:t>36% asked the bully to stop cyberbullying them.</a:t>
            </a:r>
          </a:p>
          <a:p>
            <a:pPr marL="742950" lvl="1" indent="-285750" algn="l">
              <a:buFont typeface="Arial" panose="020B0604020202020204" pitchFamily="34" charset="0"/>
              <a:buChar char="•"/>
            </a:pPr>
            <a:r>
              <a:rPr lang="en-GB" b="0" i="0" dirty="0">
                <a:effectLst/>
                <a:latin typeface="HCo Gotham SSm"/>
              </a:rPr>
              <a:t>34% blocked all communication with the bully.</a:t>
            </a:r>
          </a:p>
          <a:p>
            <a:pPr marL="742950" lvl="1" indent="-285750" algn="l">
              <a:buFont typeface="Arial" panose="020B0604020202020204" pitchFamily="34" charset="0"/>
              <a:buChar char="•"/>
            </a:pPr>
            <a:r>
              <a:rPr lang="en-GB" b="0" i="0" dirty="0">
                <a:effectLst/>
                <a:latin typeface="HCo Gotham SSm"/>
              </a:rPr>
              <a:t>29% did nothing.</a:t>
            </a:r>
          </a:p>
          <a:p>
            <a:pPr marL="742950" lvl="1" indent="-285750" algn="l">
              <a:buFont typeface="Arial" panose="020B0604020202020204" pitchFamily="34" charset="0"/>
              <a:buChar char="•"/>
            </a:pPr>
            <a:r>
              <a:rPr lang="en-GB" b="0" i="0" dirty="0">
                <a:effectLst/>
                <a:latin typeface="HCo Gotham SSm"/>
              </a:rPr>
              <a:t>11%talked to their parents about the incidents.</a:t>
            </a:r>
          </a:p>
          <a:p>
            <a:pPr algn="l">
              <a:buFont typeface="Arial" panose="020B0604020202020204" pitchFamily="34" charset="0"/>
              <a:buChar char="•"/>
            </a:pPr>
            <a:r>
              <a:rPr lang="en-GB" b="0" i="0" dirty="0">
                <a:effectLst/>
                <a:latin typeface="HCo Gotham SSm"/>
              </a:rPr>
              <a:t>Almost two-thirds of tweens said that they tried to help someone who was being bullied online, and 30% had tried to help multiple times, according to the Cyberbullying Research Centre.</a:t>
            </a:r>
          </a:p>
          <a:p>
            <a:pPr lvl="1"/>
            <a:r>
              <a:rPr lang="en-GB" dirty="0"/>
              <a:t>Do you think these are good responses to cyberbullying?</a:t>
            </a:r>
          </a:p>
        </p:txBody>
      </p:sp>
    </p:spTree>
    <p:extLst>
      <p:ext uri="{BB962C8B-B14F-4D97-AF65-F5344CB8AC3E}">
        <p14:creationId xmlns:p14="http://schemas.microsoft.com/office/powerpoint/2010/main" val="3883966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F1474-A877-DC24-3EC4-B4C00335023A}"/>
              </a:ext>
            </a:extLst>
          </p:cNvPr>
          <p:cNvSpPr>
            <a:spLocks noGrp="1"/>
          </p:cNvSpPr>
          <p:nvPr>
            <p:ph type="title"/>
          </p:nvPr>
        </p:nvSpPr>
        <p:spPr/>
        <p:txBody>
          <a:bodyPr/>
          <a:lstStyle/>
          <a:p>
            <a:r>
              <a:rPr lang="en-GB" dirty="0"/>
              <a:t>Consequences of Cyberbullying</a:t>
            </a:r>
          </a:p>
        </p:txBody>
      </p:sp>
      <p:sp>
        <p:nvSpPr>
          <p:cNvPr id="3" name="Content Placeholder 2">
            <a:extLst>
              <a:ext uri="{FF2B5EF4-FFF2-40B4-BE49-F238E27FC236}">
                <a16:creationId xmlns:a16="http://schemas.microsoft.com/office/drawing/2014/main" id="{F14F72D9-1916-E783-4B71-C41E2E1DED17}"/>
              </a:ext>
            </a:extLst>
          </p:cNvPr>
          <p:cNvSpPr>
            <a:spLocks noGrp="1"/>
          </p:cNvSpPr>
          <p:nvPr>
            <p:ph idx="1"/>
          </p:nvPr>
        </p:nvSpPr>
        <p:spPr/>
        <p:txBody>
          <a:bodyPr>
            <a:normAutofit lnSpcReduction="10000"/>
          </a:bodyPr>
          <a:lstStyle/>
          <a:p>
            <a:r>
              <a:rPr lang="en-GB" i="0" dirty="0">
                <a:effectLst/>
              </a:rPr>
              <a:t>Cyberbullying victims are 1.9 times more likely to commit suicide.</a:t>
            </a:r>
          </a:p>
          <a:p>
            <a:r>
              <a:rPr lang="en-GB" i="0" dirty="0">
                <a:effectLst/>
              </a:rPr>
              <a:t>210 out of 1000 victims of bullying are high school girls with different skin colour.</a:t>
            </a:r>
          </a:p>
          <a:p>
            <a:r>
              <a:rPr lang="en-GB" i="0" dirty="0">
                <a:effectLst/>
              </a:rPr>
              <a:t>42% of LGBT youth have experienced cyberbullying.</a:t>
            </a:r>
          </a:p>
          <a:p>
            <a:r>
              <a:rPr lang="en-GB" i="0" dirty="0">
                <a:effectLst/>
              </a:rPr>
              <a:t>66% of female victims have feelings of powerlessness because of cyberbullying.</a:t>
            </a:r>
          </a:p>
          <a:p>
            <a:pPr lvl="1"/>
            <a:r>
              <a:rPr lang="en-GB" dirty="0"/>
              <a:t>What do you infer from these stats? What makes someone vulnerable to cyberbullying?</a:t>
            </a:r>
          </a:p>
        </p:txBody>
      </p:sp>
    </p:spTree>
    <p:extLst>
      <p:ext uri="{BB962C8B-B14F-4D97-AF65-F5344CB8AC3E}">
        <p14:creationId xmlns:p14="http://schemas.microsoft.com/office/powerpoint/2010/main" val="1660232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FE163-9539-8CF2-8570-D69F7E74A8B0}"/>
              </a:ext>
            </a:extLst>
          </p:cNvPr>
          <p:cNvSpPr>
            <a:spLocks noGrp="1"/>
          </p:cNvSpPr>
          <p:nvPr>
            <p:ph type="title"/>
          </p:nvPr>
        </p:nvSpPr>
        <p:spPr/>
        <p:txBody>
          <a:bodyPr/>
          <a:lstStyle/>
          <a:p>
            <a:r>
              <a:rPr lang="en-GB" dirty="0"/>
              <a:t>Cyberhate</a:t>
            </a:r>
          </a:p>
        </p:txBody>
      </p:sp>
      <p:sp>
        <p:nvSpPr>
          <p:cNvPr id="3" name="Content Placeholder 2">
            <a:extLst>
              <a:ext uri="{FF2B5EF4-FFF2-40B4-BE49-F238E27FC236}">
                <a16:creationId xmlns:a16="http://schemas.microsoft.com/office/drawing/2014/main" id="{FCCF3D78-D107-8EE9-08D0-4E988D4869B6}"/>
              </a:ext>
            </a:extLst>
          </p:cNvPr>
          <p:cNvSpPr>
            <a:spLocks noGrp="1"/>
          </p:cNvSpPr>
          <p:nvPr>
            <p:ph idx="1"/>
          </p:nvPr>
        </p:nvSpPr>
        <p:spPr/>
        <p:txBody>
          <a:bodyPr>
            <a:normAutofit fontScale="92500" lnSpcReduction="10000"/>
          </a:bodyPr>
          <a:lstStyle/>
          <a:p>
            <a:r>
              <a:rPr lang="en-GB" dirty="0"/>
              <a:t>Cyberhate and cyberbullying can overlap, but they are distinct experiences and need to be distinguished in research.</a:t>
            </a:r>
          </a:p>
          <a:p>
            <a:r>
              <a:rPr lang="en-GB" dirty="0"/>
              <a:t>Cyberhate and cyberbullying share a general risk propensity.</a:t>
            </a:r>
          </a:p>
          <a:p>
            <a:r>
              <a:rPr lang="en-GB" dirty="0"/>
              <a:t>Individual-based discrimination predicts cyberbullying, group-based discrimination predicts both cyberhate and cyberbullying.</a:t>
            </a:r>
          </a:p>
          <a:p>
            <a:r>
              <a:rPr lang="en-GB" dirty="0"/>
              <a:t>Group-based discrimination should be addressed in cyberbullying prevention.</a:t>
            </a:r>
          </a:p>
          <a:p>
            <a:pPr lvl="1"/>
            <a:r>
              <a:rPr lang="en-GB" dirty="0"/>
              <a:t>“Cyberhate is online hate speech that attacks collective identities. Cyberbullying is defined by the intent to harm, its repeated nature, and a power imbalance.” (</a:t>
            </a:r>
            <a:r>
              <a:rPr lang="en-GB" dirty="0" err="1"/>
              <a:t>Bedrosova</a:t>
            </a:r>
            <a:r>
              <a:rPr lang="en-GB" dirty="0"/>
              <a:t> et al. 2022)</a:t>
            </a:r>
          </a:p>
        </p:txBody>
      </p:sp>
    </p:spTree>
    <p:extLst>
      <p:ext uri="{BB962C8B-B14F-4D97-AF65-F5344CB8AC3E}">
        <p14:creationId xmlns:p14="http://schemas.microsoft.com/office/powerpoint/2010/main" val="2429109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25CB2-679F-8F95-6E47-184FA11D4C74}"/>
              </a:ext>
            </a:extLst>
          </p:cNvPr>
          <p:cNvSpPr>
            <a:spLocks noGrp="1"/>
          </p:cNvSpPr>
          <p:nvPr>
            <p:ph type="title"/>
          </p:nvPr>
        </p:nvSpPr>
        <p:spPr/>
        <p:txBody>
          <a:bodyPr/>
          <a:lstStyle/>
          <a:p>
            <a:r>
              <a:rPr lang="en-GB" dirty="0"/>
              <a:t>Cyberhate (Williams 2019)</a:t>
            </a:r>
          </a:p>
        </p:txBody>
      </p:sp>
      <p:sp>
        <p:nvSpPr>
          <p:cNvPr id="3" name="Content Placeholder 2">
            <a:extLst>
              <a:ext uri="{FF2B5EF4-FFF2-40B4-BE49-F238E27FC236}">
                <a16:creationId xmlns:a16="http://schemas.microsoft.com/office/drawing/2014/main" id="{9773D630-54FB-5E1F-20AC-080CC792FCF8}"/>
              </a:ext>
            </a:extLst>
          </p:cNvPr>
          <p:cNvSpPr>
            <a:spLocks noGrp="1"/>
          </p:cNvSpPr>
          <p:nvPr>
            <p:ph idx="1"/>
          </p:nvPr>
        </p:nvSpPr>
        <p:spPr/>
        <p:txBody>
          <a:bodyPr/>
          <a:lstStyle/>
          <a:p>
            <a:r>
              <a:rPr lang="en-GB" dirty="0"/>
              <a:t>The UK Crown Prosecution Service does not provide a specific definition of online hate speech, but they do state, when deciding on prosecution, regard must be given to whether the online speech was motivated by any form of discrimination or hostility against the victim's ethnic or national origin, gender, disability, age, religion or belief, sexual orientation or gender identity.</a:t>
            </a:r>
          </a:p>
        </p:txBody>
      </p:sp>
    </p:spTree>
    <p:extLst>
      <p:ext uri="{BB962C8B-B14F-4D97-AF65-F5344CB8AC3E}">
        <p14:creationId xmlns:p14="http://schemas.microsoft.com/office/powerpoint/2010/main" val="3373047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92749-5444-F955-A2FE-83CCFF66B4D5}"/>
              </a:ext>
            </a:extLst>
          </p:cNvPr>
          <p:cNvSpPr>
            <a:spLocks noGrp="1"/>
          </p:cNvSpPr>
          <p:nvPr>
            <p:ph type="title"/>
          </p:nvPr>
        </p:nvSpPr>
        <p:spPr/>
        <p:txBody>
          <a:bodyPr/>
          <a:lstStyle/>
          <a:p>
            <a:r>
              <a:rPr lang="en-GB" dirty="0"/>
              <a:t>Cyberhate (Williams, 2019)</a:t>
            </a:r>
          </a:p>
        </p:txBody>
      </p:sp>
      <p:sp>
        <p:nvSpPr>
          <p:cNvPr id="3" name="Content Placeholder 2">
            <a:extLst>
              <a:ext uri="{FF2B5EF4-FFF2-40B4-BE49-F238E27FC236}">
                <a16:creationId xmlns:a16="http://schemas.microsoft.com/office/drawing/2014/main" id="{72259243-1301-0330-A9CC-9F2790E7C6F0}"/>
              </a:ext>
            </a:extLst>
          </p:cNvPr>
          <p:cNvSpPr>
            <a:spLocks noGrp="1"/>
          </p:cNvSpPr>
          <p:nvPr>
            <p:ph idx="1"/>
          </p:nvPr>
        </p:nvSpPr>
        <p:spPr/>
        <p:txBody>
          <a:bodyPr>
            <a:normAutofit/>
          </a:bodyPr>
          <a:lstStyle/>
          <a:p>
            <a:r>
              <a:rPr lang="en-GB" dirty="0"/>
              <a:t>Legal academics have developed a set of expressive criteria, which if met, should qualify hate speech as criminal in their view. The speech in question should be criminal if it: </a:t>
            </a:r>
          </a:p>
          <a:p>
            <a:pPr lvl="1"/>
            <a:r>
              <a:rPr lang="en-GB" dirty="0"/>
              <a:t>Deeply wounds those targeted </a:t>
            </a:r>
          </a:p>
          <a:p>
            <a:pPr lvl="1"/>
            <a:r>
              <a:rPr lang="en-GB" dirty="0"/>
              <a:t>Causes gross offence to those that hear it, beyond those targeted </a:t>
            </a:r>
          </a:p>
          <a:p>
            <a:pPr lvl="1"/>
            <a:r>
              <a:rPr lang="en-GB" dirty="0"/>
              <a:t>Has a degrading effect on social relationships within any one community </a:t>
            </a:r>
          </a:p>
          <a:p>
            <a:pPr lvl="1"/>
            <a:r>
              <a:rPr lang="en-GB" dirty="0"/>
              <a:t>Provokes a violent response</a:t>
            </a:r>
          </a:p>
        </p:txBody>
      </p:sp>
    </p:spTree>
    <p:extLst>
      <p:ext uri="{BB962C8B-B14F-4D97-AF65-F5344CB8AC3E}">
        <p14:creationId xmlns:p14="http://schemas.microsoft.com/office/powerpoint/2010/main" val="4040823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6B6BE-9A5B-D56D-86E8-0FB35C61C147}"/>
              </a:ext>
            </a:extLst>
          </p:cNvPr>
          <p:cNvSpPr>
            <a:spLocks noGrp="1"/>
          </p:cNvSpPr>
          <p:nvPr>
            <p:ph type="title"/>
          </p:nvPr>
        </p:nvSpPr>
        <p:spPr/>
        <p:txBody>
          <a:bodyPr/>
          <a:lstStyle/>
          <a:p>
            <a:r>
              <a:rPr lang="en-GB" dirty="0"/>
              <a:t>How online hate “works” (Williams, 2019)</a:t>
            </a:r>
          </a:p>
        </p:txBody>
      </p:sp>
      <p:sp>
        <p:nvSpPr>
          <p:cNvPr id="3" name="Content Placeholder 2">
            <a:extLst>
              <a:ext uri="{FF2B5EF4-FFF2-40B4-BE49-F238E27FC236}">
                <a16:creationId xmlns:a16="http://schemas.microsoft.com/office/drawing/2014/main" id="{B5D2AF3F-CDDE-2B1D-116B-BFEDE1D7AAEB}"/>
              </a:ext>
            </a:extLst>
          </p:cNvPr>
          <p:cNvSpPr>
            <a:spLocks noGrp="1"/>
          </p:cNvSpPr>
          <p:nvPr>
            <p:ph idx="1"/>
          </p:nvPr>
        </p:nvSpPr>
        <p:spPr/>
        <p:txBody>
          <a:bodyPr>
            <a:normAutofit lnSpcReduction="10000"/>
          </a:bodyPr>
          <a:lstStyle/>
          <a:p>
            <a:r>
              <a:rPr lang="en-GB" dirty="0"/>
              <a:t>Online hate speech is said to have an illocutionary force: an act of speaking or writing which has a tangible or real outcome. Examples of illocutionary speech include a priest stating “I now pronounce you husband and wife”, a police officer saying “You’re under arrest on suspicion of grievous bodily harm”, or a Judge saying “This court finds you guilty of murder”. These words have significant weight, and some forms of hate speech can carry similar power with deeply serious consequences: So called illocutionary force in hate speech is accomplished in 5 ways:</a:t>
            </a:r>
          </a:p>
        </p:txBody>
      </p:sp>
    </p:spTree>
    <p:extLst>
      <p:ext uri="{BB962C8B-B14F-4D97-AF65-F5344CB8AC3E}">
        <p14:creationId xmlns:p14="http://schemas.microsoft.com/office/powerpoint/2010/main" val="1890202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3A6E4-673C-E141-DA9E-7CF018512E69}"/>
              </a:ext>
            </a:extLst>
          </p:cNvPr>
          <p:cNvSpPr>
            <a:spLocks noGrp="1"/>
          </p:cNvSpPr>
          <p:nvPr>
            <p:ph type="title"/>
          </p:nvPr>
        </p:nvSpPr>
        <p:spPr/>
        <p:txBody>
          <a:bodyPr/>
          <a:lstStyle/>
          <a:p>
            <a:r>
              <a:rPr lang="en-GB" dirty="0"/>
              <a:t>How online hate “works” (Williams, 2019)</a:t>
            </a:r>
          </a:p>
        </p:txBody>
      </p:sp>
      <p:sp>
        <p:nvSpPr>
          <p:cNvPr id="3" name="Content Placeholder 2">
            <a:extLst>
              <a:ext uri="{FF2B5EF4-FFF2-40B4-BE49-F238E27FC236}">
                <a16:creationId xmlns:a16="http://schemas.microsoft.com/office/drawing/2014/main" id="{71475C37-B672-72EC-AF54-F075C33EB5D7}"/>
              </a:ext>
            </a:extLst>
          </p:cNvPr>
          <p:cNvSpPr>
            <a:spLocks noGrp="1"/>
          </p:cNvSpPr>
          <p:nvPr>
            <p:ph idx="1"/>
          </p:nvPr>
        </p:nvSpPr>
        <p:spPr/>
        <p:txBody>
          <a:bodyPr>
            <a:normAutofit fontScale="70000" lnSpcReduction="20000"/>
          </a:bodyPr>
          <a:lstStyle/>
          <a:p>
            <a:r>
              <a:rPr lang="en-GB" dirty="0"/>
              <a:t>Through social media posts that invoke rule infraction (e.g. a tweet containing a picture of a gay couple kissing could motivate hate speech that draws on laws in a country that criminalises homosexual relations). </a:t>
            </a:r>
          </a:p>
          <a:p>
            <a:r>
              <a:rPr lang="en-GB" dirty="0"/>
              <a:t>Through social media posts that attempt to induce shame in the victim (e.g. the same tweet could motivate hate speech that uses the gaze of the victim's parents or grandparents as a vehicle for shame: “Imagine what your mother/grandmother would think if they saw this disgusting image!”). </a:t>
            </a:r>
          </a:p>
          <a:p>
            <a:r>
              <a:rPr lang="en-GB" dirty="0"/>
              <a:t>Through social media posts that attempt to induce fear in the victim (e.g. the use of threats, intimidation etc.). </a:t>
            </a:r>
          </a:p>
          <a:p>
            <a:r>
              <a:rPr lang="en-GB" dirty="0"/>
              <a:t>Through social media posts that attempt to dehumanise the victim. (e.g. comparing individuals or groups to insects, vermin, or primates). </a:t>
            </a:r>
          </a:p>
          <a:p>
            <a:r>
              <a:rPr lang="en-GB" dirty="0"/>
              <a:t>Through social media posts that attempt to spread misinformation related to the victim or the group they belong to (e.g. creating conspiracy theories or false information in relation to past events (such as the Holocaust) or religious holidays (such as Ramadan)).</a:t>
            </a:r>
          </a:p>
        </p:txBody>
      </p:sp>
    </p:spTree>
    <p:extLst>
      <p:ext uri="{BB962C8B-B14F-4D97-AF65-F5344CB8AC3E}">
        <p14:creationId xmlns:p14="http://schemas.microsoft.com/office/powerpoint/2010/main" val="231197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D6E394-D6BE-13A2-966A-E324368C76AD}"/>
              </a:ext>
            </a:extLst>
          </p:cNvPr>
          <p:cNvSpPr>
            <a:spLocks noGrp="1"/>
          </p:cNvSpPr>
          <p:nvPr>
            <p:ph type="title"/>
          </p:nvPr>
        </p:nvSpPr>
        <p:spPr>
          <a:xfrm>
            <a:off x="6769570" y="530578"/>
            <a:ext cx="4771178" cy="1160110"/>
          </a:xfrm>
        </p:spPr>
        <p:txBody>
          <a:bodyPr>
            <a:normAutofit/>
          </a:bodyPr>
          <a:lstStyle/>
          <a:p>
            <a:r>
              <a:rPr lang="en-GB" sz="3700"/>
              <a:t>Patterns of Victimisation</a:t>
            </a:r>
          </a:p>
        </p:txBody>
      </p:sp>
      <p:pic>
        <p:nvPicPr>
          <p:cNvPr id="5" name="Picture 4" descr="Timeline&#10;&#10;Description automatically generated with low confidence">
            <a:extLst>
              <a:ext uri="{FF2B5EF4-FFF2-40B4-BE49-F238E27FC236}">
                <a16:creationId xmlns:a16="http://schemas.microsoft.com/office/drawing/2014/main" id="{14B9A3F3-2582-9E8F-927F-0BC1B7CBCE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199" y="985670"/>
            <a:ext cx="5440195" cy="4773771"/>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2" name="Arc 11">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080992B-0087-59A8-33AC-8EA5589779B7}"/>
              </a:ext>
            </a:extLst>
          </p:cNvPr>
          <p:cNvSpPr>
            <a:spLocks noGrp="1"/>
          </p:cNvSpPr>
          <p:nvPr>
            <p:ph idx="1"/>
          </p:nvPr>
        </p:nvSpPr>
        <p:spPr>
          <a:xfrm>
            <a:off x="6769570" y="1825625"/>
            <a:ext cx="4771178" cy="4388908"/>
          </a:xfrm>
        </p:spPr>
        <p:txBody>
          <a:bodyPr>
            <a:normAutofit/>
          </a:bodyPr>
          <a:lstStyle/>
          <a:p>
            <a:r>
              <a:rPr lang="en-GB" sz="2000"/>
              <a:t>Home Office analysis of all hate crimes reported to the police shows that 1,605 (2%) were flagged as online offences between 2017-18, an increase on the 1,148 in the previous year.</a:t>
            </a:r>
          </a:p>
          <a:p>
            <a:r>
              <a:rPr lang="en-GB" sz="2000"/>
              <a:t>Crown Prosecutions Statistics show that in the year April 2017 to 2018 there were 435 offences related to online hate under section 127 of the Communications Act 2003 and section 1 of the Malicious Communications Act 1998, an increase on the 386 recorded in the previous year.</a:t>
            </a:r>
          </a:p>
        </p:txBody>
      </p:sp>
    </p:spTree>
    <p:extLst>
      <p:ext uri="{BB962C8B-B14F-4D97-AF65-F5344CB8AC3E}">
        <p14:creationId xmlns:p14="http://schemas.microsoft.com/office/powerpoint/2010/main" val="2338935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99BC-A30E-6D10-1A59-BD8D7C634294}"/>
              </a:ext>
            </a:extLst>
          </p:cNvPr>
          <p:cNvSpPr>
            <a:spLocks noGrp="1"/>
          </p:cNvSpPr>
          <p:nvPr>
            <p:ph type="title"/>
          </p:nvPr>
        </p:nvSpPr>
        <p:spPr/>
        <p:txBody>
          <a:bodyPr>
            <a:normAutofit/>
          </a:bodyPr>
          <a:lstStyle/>
          <a:p>
            <a:r>
              <a:rPr lang="en-GB" dirty="0"/>
              <a:t>Cybercrime Legislation - </a:t>
            </a:r>
            <a:r>
              <a:rPr lang="en-GB" b="0" i="0" dirty="0">
                <a:solidFill>
                  <a:srgbClr val="222222"/>
                </a:solidFill>
                <a:effectLst/>
                <a:latin typeface="Montserat MRS"/>
              </a:rPr>
              <a:t>Computer Misuse Act 1990</a:t>
            </a:r>
            <a:endParaRPr lang="en-GB" dirty="0"/>
          </a:p>
        </p:txBody>
      </p:sp>
      <p:sp>
        <p:nvSpPr>
          <p:cNvPr id="3" name="Content Placeholder 2">
            <a:extLst>
              <a:ext uri="{FF2B5EF4-FFF2-40B4-BE49-F238E27FC236}">
                <a16:creationId xmlns:a16="http://schemas.microsoft.com/office/drawing/2014/main" id="{6D7DC677-609D-F347-B4A6-82026A249592}"/>
              </a:ext>
            </a:extLst>
          </p:cNvPr>
          <p:cNvSpPr>
            <a:spLocks noGrp="1"/>
          </p:cNvSpPr>
          <p:nvPr>
            <p:ph idx="1"/>
          </p:nvPr>
        </p:nvSpPr>
        <p:spPr/>
        <p:txBody>
          <a:bodyPr>
            <a:normAutofit fontScale="47500" lnSpcReduction="20000"/>
          </a:bodyPr>
          <a:lstStyle/>
          <a:p>
            <a:r>
              <a:rPr lang="en-GB" sz="3300" dirty="0"/>
              <a:t>The primary cybercrime legislation in the UK is known as the Computer Misuse Act 1990 (or “CMA”), which handles many of the malicious attacks or offences against computer solutions, including hacking and ransoming, this is the act under which all cybercriminals are prosecuted for cybercrime attacks. According to the CPS (Crown Prosecution Services), “computer” could mean further devices, which store, process or retrieve information. That means that cybercrime legislation covers smartphones, tablets, and a host of other technological devices beyond the traditional desktop computer.</a:t>
            </a:r>
          </a:p>
          <a:p>
            <a:endParaRPr lang="en-GB" sz="3300" dirty="0"/>
          </a:p>
          <a:p>
            <a:r>
              <a:rPr lang="en-GB" sz="3300" dirty="0"/>
              <a:t>The Computer Misuse Act defines the following as illegal and will prosecute:</a:t>
            </a:r>
          </a:p>
          <a:p>
            <a:endParaRPr lang="en-GB" sz="3300" dirty="0"/>
          </a:p>
          <a:p>
            <a:r>
              <a:rPr lang="en-GB" sz="3300" dirty="0"/>
              <a:t>Unauthorised, or malicious, access to material stored on a computer.</a:t>
            </a:r>
          </a:p>
          <a:p>
            <a:r>
              <a:rPr lang="en-GB" sz="3300" dirty="0"/>
              <a:t>Intentional harm, or crime, using computer systems.</a:t>
            </a:r>
          </a:p>
          <a:p>
            <a:r>
              <a:rPr lang="en-GB" sz="3300" dirty="0"/>
              <a:t>Modifying, removing, or ransoming data.</a:t>
            </a:r>
          </a:p>
          <a:p>
            <a:r>
              <a:rPr lang="en-GB" sz="3300" dirty="0"/>
              <a:t>Aiding in computer misuses, such as supplying information.</a:t>
            </a:r>
          </a:p>
          <a:p>
            <a:endParaRPr lang="en-GB" dirty="0"/>
          </a:p>
          <a:p>
            <a:r>
              <a:rPr lang="en-GB" sz="2200" dirty="0">
                <a:hlinkClick r:id="rId2"/>
              </a:rPr>
              <a:t>Cybercrime Legislation UK | Computer Misuse Act | </a:t>
            </a:r>
            <a:r>
              <a:rPr lang="en-GB" sz="2200" dirty="0" err="1">
                <a:hlinkClick r:id="rId2"/>
              </a:rPr>
              <a:t>ramsac</a:t>
            </a:r>
            <a:endParaRPr lang="en-GB" sz="2200" dirty="0"/>
          </a:p>
        </p:txBody>
      </p:sp>
    </p:spTree>
    <p:extLst>
      <p:ext uri="{BB962C8B-B14F-4D97-AF65-F5344CB8AC3E}">
        <p14:creationId xmlns:p14="http://schemas.microsoft.com/office/powerpoint/2010/main" val="486550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ABA1D-71FE-0CF9-6B07-362122A224FB}"/>
              </a:ext>
            </a:extLst>
          </p:cNvPr>
          <p:cNvSpPr>
            <a:spLocks noGrp="1"/>
          </p:cNvSpPr>
          <p:nvPr>
            <p:ph type="title"/>
          </p:nvPr>
        </p:nvSpPr>
        <p:spPr/>
        <p:txBody>
          <a:bodyPr/>
          <a:lstStyle/>
          <a:p>
            <a:r>
              <a:rPr lang="en-GB" dirty="0"/>
              <a:t>Cybercrime Legislation - </a:t>
            </a:r>
            <a:r>
              <a:rPr lang="en-GB" b="0" i="0" dirty="0">
                <a:solidFill>
                  <a:srgbClr val="222222"/>
                </a:solidFill>
                <a:effectLst/>
                <a:latin typeface="Montserat MRS"/>
              </a:rPr>
              <a:t>Computer Misuse Act 1990</a:t>
            </a:r>
            <a:endParaRPr lang="en-GB" dirty="0"/>
          </a:p>
        </p:txBody>
      </p:sp>
      <p:graphicFrame>
        <p:nvGraphicFramePr>
          <p:cNvPr id="4" name="Content Placeholder 3">
            <a:extLst>
              <a:ext uri="{FF2B5EF4-FFF2-40B4-BE49-F238E27FC236}">
                <a16:creationId xmlns:a16="http://schemas.microsoft.com/office/drawing/2014/main" id="{EE8B8D42-21DF-F8FD-9BEB-83914ADCF503}"/>
              </a:ext>
            </a:extLst>
          </p:cNvPr>
          <p:cNvGraphicFramePr>
            <a:graphicFrameLocks noGrp="1"/>
          </p:cNvGraphicFramePr>
          <p:nvPr>
            <p:ph idx="1"/>
            <p:extLst>
              <p:ext uri="{D42A27DB-BD31-4B8C-83A1-F6EECF244321}">
                <p14:modId xmlns:p14="http://schemas.microsoft.com/office/powerpoint/2010/main" val="2901463973"/>
              </p:ext>
            </p:extLst>
          </p:nvPr>
        </p:nvGraphicFramePr>
        <p:xfrm>
          <a:off x="1237129" y="2151529"/>
          <a:ext cx="9843248" cy="3657600"/>
        </p:xfrm>
        <a:graphic>
          <a:graphicData uri="http://schemas.openxmlformats.org/drawingml/2006/table">
            <a:tbl>
              <a:tblPr/>
              <a:tblGrid>
                <a:gridCol w="4921624">
                  <a:extLst>
                    <a:ext uri="{9D8B030D-6E8A-4147-A177-3AD203B41FA5}">
                      <a16:colId xmlns:a16="http://schemas.microsoft.com/office/drawing/2014/main" val="1688443927"/>
                    </a:ext>
                  </a:extLst>
                </a:gridCol>
                <a:gridCol w="4921624">
                  <a:extLst>
                    <a:ext uri="{9D8B030D-6E8A-4147-A177-3AD203B41FA5}">
                      <a16:colId xmlns:a16="http://schemas.microsoft.com/office/drawing/2014/main" val="942817497"/>
                    </a:ext>
                  </a:extLst>
                </a:gridCol>
              </a:tblGrid>
              <a:tr h="457200">
                <a:tc>
                  <a:txBody>
                    <a:bodyPr/>
                    <a:lstStyle/>
                    <a:p>
                      <a:pPr fontAlgn="base"/>
                      <a:r>
                        <a:rPr lang="en-GB" b="1">
                          <a:effectLst/>
                          <a:latin typeface="inherit"/>
                        </a:rPr>
                        <a:t>Offence / Crime</a:t>
                      </a:r>
                      <a:endParaRPr lang="en-GB">
                        <a:effectLst/>
                      </a:endParaRPr>
                    </a:p>
                  </a:txBody>
                  <a:tcPr anchor="ctr">
                    <a:lnL>
                      <a:noFill/>
                    </a:lnL>
                    <a:lnR>
                      <a:noFill/>
                    </a:lnR>
                    <a:lnT>
                      <a:noFill/>
                    </a:lnT>
                    <a:lnB>
                      <a:noFill/>
                    </a:lnB>
                  </a:tcPr>
                </a:tc>
                <a:tc>
                  <a:txBody>
                    <a:bodyPr/>
                    <a:lstStyle/>
                    <a:p>
                      <a:pPr fontAlgn="base"/>
                      <a:r>
                        <a:rPr lang="en-GB" b="1">
                          <a:effectLst/>
                          <a:latin typeface="inherit"/>
                        </a:rPr>
                        <a:t>Penalty for the cyber-criminal</a:t>
                      </a:r>
                      <a:endParaRPr lang="en-GB">
                        <a:effectLst/>
                      </a:endParaRPr>
                    </a:p>
                  </a:txBody>
                  <a:tcPr anchor="ctr">
                    <a:lnL>
                      <a:noFill/>
                    </a:lnL>
                    <a:lnR>
                      <a:noFill/>
                    </a:lnR>
                    <a:lnT>
                      <a:noFill/>
                    </a:lnT>
                    <a:lnB>
                      <a:noFill/>
                    </a:lnB>
                  </a:tcPr>
                </a:tc>
                <a:extLst>
                  <a:ext uri="{0D108BD9-81ED-4DB2-BD59-A6C34878D82A}">
                    <a16:rowId xmlns:a16="http://schemas.microsoft.com/office/drawing/2014/main" val="1676219109"/>
                  </a:ext>
                </a:extLst>
              </a:tr>
              <a:tr h="1143000">
                <a:tc>
                  <a:txBody>
                    <a:bodyPr/>
                    <a:lstStyle/>
                    <a:p>
                      <a:pPr fontAlgn="base"/>
                      <a:r>
                        <a:rPr lang="en-GB" dirty="0">
                          <a:effectLst/>
                        </a:rPr>
                        <a:t>Unauthorised, or malicious, tampering with material stored on a computer.</a:t>
                      </a:r>
                    </a:p>
                  </a:txBody>
                  <a:tcPr anchor="ctr">
                    <a:lnL>
                      <a:noFill/>
                    </a:lnL>
                    <a:lnR>
                      <a:noFill/>
                    </a:lnR>
                    <a:lnT>
                      <a:noFill/>
                    </a:lnT>
                    <a:lnB>
                      <a:noFill/>
                    </a:lnB>
                  </a:tcPr>
                </a:tc>
                <a:tc>
                  <a:txBody>
                    <a:bodyPr/>
                    <a:lstStyle/>
                    <a:p>
                      <a:pPr fontAlgn="base"/>
                      <a:r>
                        <a:rPr lang="en-GB">
                          <a:effectLst/>
                        </a:rPr>
                        <a:t>A six-month sentence in prison with a possible fine of £5,000</a:t>
                      </a:r>
                    </a:p>
                  </a:txBody>
                  <a:tcPr anchor="ctr">
                    <a:lnL>
                      <a:noFill/>
                    </a:lnL>
                    <a:lnR>
                      <a:noFill/>
                    </a:lnR>
                    <a:lnT>
                      <a:noFill/>
                    </a:lnT>
                    <a:lnB>
                      <a:noFill/>
                    </a:lnB>
                  </a:tcPr>
                </a:tc>
                <a:extLst>
                  <a:ext uri="{0D108BD9-81ED-4DB2-BD59-A6C34878D82A}">
                    <a16:rowId xmlns:a16="http://schemas.microsoft.com/office/drawing/2014/main" val="1079934363"/>
                  </a:ext>
                </a:extLst>
              </a:tr>
              <a:tr h="800100">
                <a:tc>
                  <a:txBody>
                    <a:bodyPr/>
                    <a:lstStyle/>
                    <a:p>
                      <a:pPr fontAlgn="base"/>
                      <a:r>
                        <a:rPr lang="en-GB">
                          <a:effectLst/>
                        </a:rPr>
                        <a:t>Intention to commit a cybercrime.</a:t>
                      </a:r>
                    </a:p>
                  </a:txBody>
                  <a:tcPr anchor="ctr">
                    <a:lnL>
                      <a:noFill/>
                    </a:lnL>
                    <a:lnR>
                      <a:noFill/>
                    </a:lnR>
                    <a:lnT>
                      <a:noFill/>
                    </a:lnT>
                    <a:lnB>
                      <a:noFill/>
                    </a:lnB>
                  </a:tcPr>
                </a:tc>
                <a:tc>
                  <a:txBody>
                    <a:bodyPr/>
                    <a:lstStyle/>
                    <a:p>
                      <a:pPr fontAlgn="base"/>
                      <a:r>
                        <a:rPr lang="en-GB">
                          <a:effectLst/>
                        </a:rPr>
                        <a:t>A five-year prison sentence or unlimited fine.</a:t>
                      </a:r>
                    </a:p>
                  </a:txBody>
                  <a:tcPr anchor="ctr">
                    <a:lnL>
                      <a:noFill/>
                    </a:lnL>
                    <a:lnR>
                      <a:noFill/>
                    </a:lnR>
                    <a:lnT>
                      <a:noFill/>
                    </a:lnT>
                    <a:lnB>
                      <a:noFill/>
                    </a:lnB>
                  </a:tcPr>
                </a:tc>
                <a:extLst>
                  <a:ext uri="{0D108BD9-81ED-4DB2-BD59-A6C34878D82A}">
                    <a16:rowId xmlns:a16="http://schemas.microsoft.com/office/drawing/2014/main" val="3461815293"/>
                  </a:ext>
                </a:extLst>
              </a:tr>
              <a:tr h="800100">
                <a:tc>
                  <a:txBody>
                    <a:bodyPr/>
                    <a:lstStyle/>
                    <a:p>
                      <a:pPr fontAlgn="base"/>
                      <a:r>
                        <a:rPr lang="en-GB">
                          <a:effectLst/>
                        </a:rPr>
                        <a:t>Modifying, removing, or ransoming data.</a:t>
                      </a:r>
                    </a:p>
                  </a:txBody>
                  <a:tcPr anchor="ctr">
                    <a:lnL>
                      <a:noFill/>
                    </a:lnL>
                    <a:lnR>
                      <a:noFill/>
                    </a:lnR>
                    <a:lnT>
                      <a:noFill/>
                    </a:lnT>
                    <a:lnB>
                      <a:noFill/>
                    </a:lnB>
                  </a:tcPr>
                </a:tc>
                <a:tc>
                  <a:txBody>
                    <a:bodyPr/>
                    <a:lstStyle/>
                    <a:p>
                      <a:pPr fontAlgn="base"/>
                      <a:r>
                        <a:rPr lang="en-GB">
                          <a:effectLst/>
                        </a:rPr>
                        <a:t>A five-year prison sentence or unlimited fine.</a:t>
                      </a:r>
                    </a:p>
                  </a:txBody>
                  <a:tcPr anchor="ctr">
                    <a:lnL>
                      <a:noFill/>
                    </a:lnL>
                    <a:lnR>
                      <a:noFill/>
                    </a:lnR>
                    <a:lnT>
                      <a:noFill/>
                    </a:lnT>
                    <a:lnB>
                      <a:noFill/>
                    </a:lnB>
                  </a:tcPr>
                </a:tc>
                <a:extLst>
                  <a:ext uri="{0D108BD9-81ED-4DB2-BD59-A6C34878D82A}">
                    <a16:rowId xmlns:a16="http://schemas.microsoft.com/office/drawing/2014/main" val="1165656191"/>
                  </a:ext>
                </a:extLst>
              </a:tr>
              <a:tr h="457200">
                <a:tc>
                  <a:txBody>
                    <a:bodyPr/>
                    <a:lstStyle/>
                    <a:p>
                      <a:pPr fontAlgn="base"/>
                      <a:r>
                        <a:rPr lang="en-GB">
                          <a:effectLst/>
                        </a:rPr>
                        <a:t>Aiding in computer misuses.</a:t>
                      </a:r>
                    </a:p>
                  </a:txBody>
                  <a:tcPr anchor="ctr">
                    <a:lnL>
                      <a:noFill/>
                    </a:lnL>
                    <a:lnR>
                      <a:noFill/>
                    </a:lnR>
                    <a:lnT>
                      <a:noFill/>
                    </a:lnT>
                    <a:lnB>
                      <a:noFill/>
                    </a:lnB>
                  </a:tcPr>
                </a:tc>
                <a:tc>
                  <a:txBody>
                    <a:bodyPr/>
                    <a:lstStyle/>
                    <a:p>
                      <a:pPr fontAlgn="base"/>
                      <a:r>
                        <a:rPr lang="en-GB" dirty="0">
                          <a:effectLst/>
                        </a:rPr>
                        <a:t>A ten-year sentence or unlimited fine.</a:t>
                      </a:r>
                    </a:p>
                  </a:txBody>
                  <a:tcPr anchor="ctr">
                    <a:lnL>
                      <a:noFill/>
                    </a:lnL>
                    <a:lnR>
                      <a:noFill/>
                    </a:lnR>
                    <a:lnT>
                      <a:noFill/>
                    </a:lnT>
                    <a:lnB>
                      <a:noFill/>
                    </a:lnB>
                  </a:tcPr>
                </a:tc>
                <a:extLst>
                  <a:ext uri="{0D108BD9-81ED-4DB2-BD59-A6C34878D82A}">
                    <a16:rowId xmlns:a16="http://schemas.microsoft.com/office/drawing/2014/main" val="2673148456"/>
                  </a:ext>
                </a:extLst>
              </a:tr>
            </a:tbl>
          </a:graphicData>
        </a:graphic>
      </p:graphicFrame>
    </p:spTree>
    <p:extLst>
      <p:ext uri="{BB962C8B-B14F-4D97-AF65-F5344CB8AC3E}">
        <p14:creationId xmlns:p14="http://schemas.microsoft.com/office/powerpoint/2010/main" val="1199813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52AFC-E1FD-E9B5-F661-A4A830AFAD94}"/>
              </a:ext>
            </a:extLst>
          </p:cNvPr>
          <p:cNvSpPr>
            <a:spLocks noGrp="1"/>
          </p:cNvSpPr>
          <p:nvPr>
            <p:ph type="title"/>
          </p:nvPr>
        </p:nvSpPr>
        <p:spPr/>
        <p:txBody>
          <a:bodyPr/>
          <a:lstStyle/>
          <a:p>
            <a:r>
              <a:rPr lang="en-GB" dirty="0"/>
              <a:t>Cybercrime Legislation – Data Protection</a:t>
            </a:r>
          </a:p>
        </p:txBody>
      </p:sp>
      <p:sp>
        <p:nvSpPr>
          <p:cNvPr id="3" name="Content Placeholder 2">
            <a:extLst>
              <a:ext uri="{FF2B5EF4-FFF2-40B4-BE49-F238E27FC236}">
                <a16:creationId xmlns:a16="http://schemas.microsoft.com/office/drawing/2014/main" id="{ABC44DBE-8EA0-BBFD-D313-29F052FC0EAA}"/>
              </a:ext>
            </a:extLst>
          </p:cNvPr>
          <p:cNvSpPr>
            <a:spLocks noGrp="1"/>
          </p:cNvSpPr>
          <p:nvPr>
            <p:ph idx="1"/>
          </p:nvPr>
        </p:nvSpPr>
        <p:spPr/>
        <p:txBody>
          <a:bodyPr>
            <a:normAutofit fontScale="55000" lnSpcReduction="20000"/>
          </a:bodyPr>
          <a:lstStyle/>
          <a:p>
            <a:r>
              <a:rPr lang="en-GB" sz="3300" u="sng" dirty="0"/>
              <a:t>Data Protection Act (1998)</a:t>
            </a:r>
          </a:p>
          <a:p>
            <a:r>
              <a:rPr lang="en-GB" sz="3300" dirty="0"/>
              <a:t>This legislation in the UK is key in safeguarding all types of private, confidential, or business information. It ensures that data is handled in a safe, fair, and lawful manner. It works by protecting a data subject, such as a person’s medical information, by regulating and controlling how their information gets stored, which is normally through an “Information Commissioner”. This act works to protect businesses and users against misuse of information within the business or externally.</a:t>
            </a:r>
          </a:p>
          <a:p>
            <a:endParaRPr lang="en-GB" sz="3300" dirty="0"/>
          </a:p>
          <a:p>
            <a:r>
              <a:rPr lang="en-GB" sz="3300" u="sng" dirty="0"/>
              <a:t>Data Protection Act (2018)</a:t>
            </a:r>
          </a:p>
          <a:p>
            <a:r>
              <a:rPr lang="en-GB" sz="3300" dirty="0"/>
              <a:t>In the new digital age, data protection has become even more important. The new Data Protection Act (2018) continues the goals from the previous legislation, controlling how “information is used by organisations, businesses, or the government”. This is part of the UK’s General Data Protection Regulation (or GDPR), which is a tough privacy and security law regulating how information is used, handled, and stored to protect users and businesses.</a:t>
            </a:r>
          </a:p>
          <a:p>
            <a:endParaRPr lang="en-GB" dirty="0"/>
          </a:p>
          <a:p>
            <a:r>
              <a:rPr lang="en-GB" sz="2200" dirty="0">
                <a:hlinkClick r:id="rId2"/>
              </a:rPr>
              <a:t>Cybercrime - prosecution guidance | The Crown Prosecution Service (cps.gov.uk)</a:t>
            </a:r>
            <a:endParaRPr lang="en-GB" sz="2200" dirty="0"/>
          </a:p>
        </p:txBody>
      </p:sp>
    </p:spTree>
    <p:extLst>
      <p:ext uri="{BB962C8B-B14F-4D97-AF65-F5344CB8AC3E}">
        <p14:creationId xmlns:p14="http://schemas.microsoft.com/office/powerpoint/2010/main" val="693189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566AB-8803-C5DC-AE02-0FE074C6E3CC}"/>
              </a:ext>
            </a:extLst>
          </p:cNvPr>
          <p:cNvSpPr>
            <a:spLocks noGrp="1"/>
          </p:cNvSpPr>
          <p:nvPr>
            <p:ph type="title"/>
          </p:nvPr>
        </p:nvSpPr>
        <p:spPr/>
        <p:txBody>
          <a:bodyPr/>
          <a:lstStyle/>
          <a:p>
            <a:r>
              <a:rPr lang="en-GB" dirty="0"/>
              <a:t>Cybercrime Legislation - Malicious and Offensive Communications</a:t>
            </a:r>
          </a:p>
        </p:txBody>
      </p:sp>
      <p:sp>
        <p:nvSpPr>
          <p:cNvPr id="3" name="Content Placeholder 2">
            <a:extLst>
              <a:ext uri="{FF2B5EF4-FFF2-40B4-BE49-F238E27FC236}">
                <a16:creationId xmlns:a16="http://schemas.microsoft.com/office/drawing/2014/main" id="{57C80E56-F991-AD39-E648-0866EFBDEB04}"/>
              </a:ext>
            </a:extLst>
          </p:cNvPr>
          <p:cNvSpPr>
            <a:spLocks noGrp="1"/>
          </p:cNvSpPr>
          <p:nvPr>
            <p:ph idx="1"/>
          </p:nvPr>
        </p:nvSpPr>
        <p:spPr/>
        <p:txBody>
          <a:bodyPr>
            <a:normAutofit fontScale="62500" lnSpcReduction="20000"/>
          </a:bodyPr>
          <a:lstStyle/>
          <a:p>
            <a:r>
              <a:rPr lang="en-GB" dirty="0"/>
              <a:t>Section 1 of the Malicious Communications Act 1988 makes it an offence for a person, with the intention of causing distress or anxiety, to send certain items to another person which convey an indecent or grossly offensive message or are themselves of an indecent or grossly offensive nature, or which convey a threat or information which is false and known or believed to be false by the sender.</a:t>
            </a:r>
          </a:p>
          <a:p>
            <a:endParaRPr lang="en-GB" dirty="0"/>
          </a:p>
          <a:p>
            <a:r>
              <a:rPr lang="en-GB" dirty="0"/>
              <a:t>Section 32 of the Criminal Justice and Courts Act 2015 makes the offence an either-way offence and increases the maximum penalty to two years' imprisonment and/or a level 4 fine. This will allow more time for investigation, and make a more serious penalty available in appropriate cases. This came into force on 13 April 2015.</a:t>
            </a:r>
          </a:p>
          <a:p>
            <a:endParaRPr lang="en-GB" dirty="0"/>
          </a:p>
          <a:p>
            <a:r>
              <a:rPr lang="en-GB" dirty="0"/>
              <a:t>Section 127 of the Communications Act 2003 makes it an offence to send through a 'public electronic communications network' a message or other matter that is 'grossly offensive' or of an 'indecent, obscene or menacing character'. The same section also provides that it is an offence to send or false message 'for the purpose of causing annoyance, inconvenience or needless anxiety to another'.</a:t>
            </a:r>
          </a:p>
        </p:txBody>
      </p:sp>
    </p:spTree>
    <p:extLst>
      <p:ext uri="{BB962C8B-B14F-4D97-AF65-F5344CB8AC3E}">
        <p14:creationId xmlns:p14="http://schemas.microsoft.com/office/powerpoint/2010/main" val="2914775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17824-88F5-D347-9ADB-010D7AD65210}"/>
              </a:ext>
            </a:extLst>
          </p:cNvPr>
          <p:cNvSpPr>
            <a:spLocks noGrp="1"/>
          </p:cNvSpPr>
          <p:nvPr>
            <p:ph type="title"/>
          </p:nvPr>
        </p:nvSpPr>
        <p:spPr/>
        <p:txBody>
          <a:bodyPr/>
          <a:lstStyle/>
          <a:p>
            <a:r>
              <a:rPr lang="en-GB" dirty="0"/>
              <a:t>Alternatives to Legislation – </a:t>
            </a:r>
            <a:r>
              <a:rPr lang="en-GB" dirty="0" err="1"/>
              <a:t>Counterspeech</a:t>
            </a:r>
            <a:endParaRPr lang="en-GB" dirty="0"/>
          </a:p>
        </p:txBody>
      </p:sp>
      <p:sp>
        <p:nvSpPr>
          <p:cNvPr id="3" name="Content Placeholder 2">
            <a:extLst>
              <a:ext uri="{FF2B5EF4-FFF2-40B4-BE49-F238E27FC236}">
                <a16:creationId xmlns:a16="http://schemas.microsoft.com/office/drawing/2014/main" id="{ECCAF748-B615-51A8-51AA-B86162F08812}"/>
              </a:ext>
            </a:extLst>
          </p:cNvPr>
          <p:cNvSpPr>
            <a:spLocks noGrp="1"/>
          </p:cNvSpPr>
          <p:nvPr>
            <p:ph idx="1"/>
          </p:nvPr>
        </p:nvSpPr>
        <p:spPr/>
        <p:txBody>
          <a:bodyPr/>
          <a:lstStyle/>
          <a:p>
            <a:r>
              <a:rPr lang="en-GB" dirty="0"/>
              <a:t>Counter-speech is any direct or general response to hateful or harmful speech which seeks to undermine it. Influential speakers can favourably influence discourse through counter speech by having a positive effect on the speaker, convincing him or her to stop propagating hate speech or by having an impact on the audience – either by communicating norms that make hate speech socially unacceptable or by ‘inoculating’ the audience against the speech so they are less easily influenced by it.</a:t>
            </a:r>
          </a:p>
        </p:txBody>
      </p:sp>
    </p:spTree>
    <p:extLst>
      <p:ext uri="{BB962C8B-B14F-4D97-AF65-F5344CB8AC3E}">
        <p14:creationId xmlns:p14="http://schemas.microsoft.com/office/powerpoint/2010/main" val="38866152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84F08-F60D-2EB4-7C3B-FFF2BBAB044F}"/>
              </a:ext>
            </a:extLst>
          </p:cNvPr>
          <p:cNvSpPr>
            <a:spLocks noGrp="1"/>
          </p:cNvSpPr>
          <p:nvPr>
            <p:ph type="title"/>
          </p:nvPr>
        </p:nvSpPr>
        <p:spPr/>
        <p:txBody>
          <a:bodyPr/>
          <a:lstStyle/>
          <a:p>
            <a:r>
              <a:rPr lang="en-GB" dirty="0" err="1"/>
              <a:t>Counterspeech</a:t>
            </a:r>
            <a:endParaRPr lang="en-GB" dirty="0"/>
          </a:p>
        </p:txBody>
      </p:sp>
      <p:sp>
        <p:nvSpPr>
          <p:cNvPr id="3" name="Content Placeholder 2">
            <a:extLst>
              <a:ext uri="{FF2B5EF4-FFF2-40B4-BE49-F238E27FC236}">
                <a16:creationId xmlns:a16="http://schemas.microsoft.com/office/drawing/2014/main" id="{67F78D0F-AD54-EFA6-1E89-D8AD2DE9A400}"/>
              </a:ext>
            </a:extLst>
          </p:cNvPr>
          <p:cNvSpPr>
            <a:spLocks noGrp="1"/>
          </p:cNvSpPr>
          <p:nvPr>
            <p:ph idx="1"/>
          </p:nvPr>
        </p:nvSpPr>
        <p:spPr/>
        <p:txBody>
          <a:bodyPr/>
          <a:lstStyle/>
          <a:p>
            <a:r>
              <a:rPr lang="en-GB" dirty="0"/>
              <a:t>Four forms of counter speech are being considered:</a:t>
            </a:r>
          </a:p>
          <a:p>
            <a:pPr lvl="1"/>
            <a:r>
              <a:rPr lang="en-GB" dirty="0"/>
              <a:t>Attribution of Prejudice </a:t>
            </a:r>
            <a:r>
              <a:rPr lang="en-GB" dirty="0" err="1"/>
              <a:t>e.g</a:t>
            </a:r>
            <a:r>
              <a:rPr lang="en-GB" dirty="0"/>
              <a:t> “Shame on #EDL racists for taking advantage of this situation” </a:t>
            </a:r>
          </a:p>
          <a:p>
            <a:pPr lvl="1"/>
            <a:r>
              <a:rPr lang="en-GB" dirty="0"/>
              <a:t>Claims making and appeals to reason e.g. “This has nothing to do with Islam, not all Muslims are terrorists!” </a:t>
            </a:r>
          </a:p>
          <a:p>
            <a:pPr lvl="1"/>
            <a:r>
              <a:rPr lang="en-GB" dirty="0"/>
              <a:t>Request for information and evidence e.g. “How does this have anything to do with the colour of someone’s skin??” </a:t>
            </a:r>
          </a:p>
          <a:p>
            <a:pPr lvl="1"/>
            <a:r>
              <a:rPr lang="en-GB" dirty="0"/>
              <a:t>Insults e.g. “There are some cowardly racists out there!”</a:t>
            </a:r>
          </a:p>
        </p:txBody>
      </p:sp>
    </p:spTree>
    <p:extLst>
      <p:ext uri="{BB962C8B-B14F-4D97-AF65-F5344CB8AC3E}">
        <p14:creationId xmlns:p14="http://schemas.microsoft.com/office/powerpoint/2010/main" val="3903294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43FE8-B362-65A4-06DB-1BDE9EEDE551}"/>
              </a:ext>
            </a:extLst>
          </p:cNvPr>
          <p:cNvSpPr>
            <a:spLocks noGrp="1"/>
          </p:cNvSpPr>
          <p:nvPr>
            <p:ph type="title"/>
          </p:nvPr>
        </p:nvSpPr>
        <p:spPr/>
        <p:txBody>
          <a:bodyPr/>
          <a:lstStyle/>
          <a:p>
            <a:r>
              <a:rPr lang="en-GB" dirty="0" err="1"/>
              <a:t>Counterspeech</a:t>
            </a:r>
            <a:endParaRPr lang="en-GB" dirty="0"/>
          </a:p>
        </p:txBody>
      </p:sp>
      <p:sp>
        <p:nvSpPr>
          <p:cNvPr id="3" name="Content Placeholder 2">
            <a:extLst>
              <a:ext uri="{FF2B5EF4-FFF2-40B4-BE49-F238E27FC236}">
                <a16:creationId xmlns:a16="http://schemas.microsoft.com/office/drawing/2014/main" id="{085DBE90-6E79-2318-B6A4-B214E9901210}"/>
              </a:ext>
            </a:extLst>
          </p:cNvPr>
          <p:cNvSpPr>
            <a:spLocks noGrp="1"/>
          </p:cNvSpPr>
          <p:nvPr>
            <p:ph idx="1"/>
          </p:nvPr>
        </p:nvSpPr>
        <p:spPr/>
        <p:txBody>
          <a:bodyPr>
            <a:normAutofit fontScale="92500" lnSpcReduction="10000"/>
          </a:bodyPr>
          <a:lstStyle/>
          <a:p>
            <a:r>
              <a:rPr lang="en-GB" dirty="0"/>
              <a:t>When engaging in </a:t>
            </a:r>
            <a:r>
              <a:rPr lang="en-GB" dirty="0" err="1"/>
              <a:t>counterspeech</a:t>
            </a:r>
            <a:r>
              <a:rPr lang="en-GB" dirty="0"/>
              <a:t>, or advising others on its use, the following principles should be followed to reduce the likelihood of the further production of hate speech: </a:t>
            </a:r>
          </a:p>
          <a:p>
            <a:pPr lvl="1"/>
            <a:r>
              <a:rPr lang="en-GB" dirty="0"/>
              <a:t>Avoid using insulting or hateful speech </a:t>
            </a:r>
          </a:p>
          <a:p>
            <a:pPr lvl="1"/>
            <a:r>
              <a:rPr lang="en-GB" dirty="0"/>
              <a:t>Make logical and consistent arguments </a:t>
            </a:r>
          </a:p>
          <a:p>
            <a:pPr lvl="1"/>
            <a:r>
              <a:rPr lang="en-GB" dirty="0"/>
              <a:t>Request evidence if false or suspect claims are made </a:t>
            </a:r>
          </a:p>
          <a:p>
            <a:pPr lvl="1"/>
            <a:r>
              <a:rPr lang="en-GB" dirty="0"/>
              <a:t>State that you will make a report to the police or third party if the hate speech continues and/or gets worse (e.g. becomes grossly offensive or includes threats) </a:t>
            </a:r>
          </a:p>
          <a:p>
            <a:pPr lvl="1"/>
            <a:r>
              <a:rPr lang="en-GB" dirty="0"/>
              <a:t>Encourage others to also engage in counter-speech </a:t>
            </a:r>
          </a:p>
          <a:p>
            <a:pPr lvl="1"/>
            <a:r>
              <a:rPr lang="en-GB" dirty="0"/>
              <a:t>If the account is likely fake or a bot, contact the social media company and ask it to be removed</a:t>
            </a:r>
          </a:p>
        </p:txBody>
      </p:sp>
    </p:spTree>
    <p:extLst>
      <p:ext uri="{BB962C8B-B14F-4D97-AF65-F5344CB8AC3E}">
        <p14:creationId xmlns:p14="http://schemas.microsoft.com/office/powerpoint/2010/main" val="15498963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573A2-437E-AE85-012A-96ED1C99A850}"/>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D3DA922B-4703-2264-C22F-E165F2FAE677}"/>
              </a:ext>
            </a:extLst>
          </p:cNvPr>
          <p:cNvSpPr>
            <a:spLocks noGrp="1"/>
          </p:cNvSpPr>
          <p:nvPr>
            <p:ph idx="1"/>
          </p:nvPr>
        </p:nvSpPr>
        <p:spPr/>
        <p:txBody>
          <a:bodyPr/>
          <a:lstStyle/>
          <a:p>
            <a:r>
              <a:rPr lang="en-GB" dirty="0"/>
              <a:t>About todays content?</a:t>
            </a:r>
          </a:p>
          <a:p>
            <a:endParaRPr lang="en-GB" dirty="0"/>
          </a:p>
          <a:p>
            <a:r>
              <a:rPr lang="en-GB" dirty="0"/>
              <a:t>About the assignment?</a:t>
            </a:r>
          </a:p>
          <a:p>
            <a:endParaRPr lang="en-GB" dirty="0"/>
          </a:p>
          <a:p>
            <a:r>
              <a:rPr lang="en-GB" dirty="0"/>
              <a:t>About anything else?</a:t>
            </a:r>
          </a:p>
        </p:txBody>
      </p:sp>
    </p:spTree>
    <p:extLst>
      <p:ext uri="{BB962C8B-B14F-4D97-AF65-F5344CB8AC3E}">
        <p14:creationId xmlns:p14="http://schemas.microsoft.com/office/powerpoint/2010/main" val="204808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1" name="Freeform: Shape 308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Santas-coming GIFs - Get the best GIF on GIPHY">
            <a:extLst>
              <a:ext uri="{FF2B5EF4-FFF2-40B4-BE49-F238E27FC236}">
                <a16:creationId xmlns:a16="http://schemas.microsoft.com/office/drawing/2014/main" id="{6800A5F0-61E5-119E-6CE8-02F616C60C7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1999008"/>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083" name="Arc 308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17341B-C3E9-99ED-63DB-8D9D275F83DA}"/>
              </a:ext>
            </a:extLst>
          </p:cNvPr>
          <p:cNvSpPr>
            <a:spLocks noGrp="1"/>
          </p:cNvSpPr>
          <p:nvPr>
            <p:ph type="title"/>
          </p:nvPr>
        </p:nvSpPr>
        <p:spPr>
          <a:xfrm>
            <a:off x="838201" y="479493"/>
            <a:ext cx="5257800" cy="1325563"/>
          </a:xfrm>
        </p:spPr>
        <p:txBody>
          <a:bodyPr>
            <a:normAutofit/>
          </a:bodyPr>
          <a:lstStyle/>
          <a:p>
            <a:r>
              <a:rPr lang="en-GB" dirty="0"/>
              <a:t>Week 9 Complete!</a:t>
            </a:r>
          </a:p>
        </p:txBody>
      </p:sp>
      <p:sp>
        <p:nvSpPr>
          <p:cNvPr id="3" name="Content Placeholder 2">
            <a:extLst>
              <a:ext uri="{FF2B5EF4-FFF2-40B4-BE49-F238E27FC236}">
                <a16:creationId xmlns:a16="http://schemas.microsoft.com/office/drawing/2014/main" id="{F84C8B69-C21A-CC65-3DA1-EA2D0ABB1CA6}"/>
              </a:ext>
            </a:extLst>
          </p:cNvPr>
          <p:cNvSpPr>
            <a:spLocks noGrp="1"/>
          </p:cNvSpPr>
          <p:nvPr>
            <p:ph idx="1"/>
          </p:nvPr>
        </p:nvSpPr>
        <p:spPr>
          <a:xfrm>
            <a:off x="838201" y="1984443"/>
            <a:ext cx="5257800" cy="4192520"/>
          </a:xfrm>
        </p:spPr>
        <p:txBody>
          <a:bodyPr>
            <a:normAutofit/>
          </a:bodyPr>
          <a:lstStyle/>
          <a:p>
            <a:r>
              <a:rPr lang="en-GB" sz="2400"/>
              <a:t>Thank you for listening!</a:t>
            </a:r>
          </a:p>
          <a:p>
            <a:endParaRPr lang="en-GB" sz="2400"/>
          </a:p>
          <a:p>
            <a:r>
              <a:rPr lang="en-GB" sz="2400"/>
              <a:t>See you all next week!</a:t>
            </a:r>
          </a:p>
        </p:txBody>
      </p:sp>
    </p:spTree>
    <p:extLst>
      <p:ext uri="{BB962C8B-B14F-4D97-AF65-F5344CB8AC3E}">
        <p14:creationId xmlns:p14="http://schemas.microsoft.com/office/powerpoint/2010/main" val="1060100466"/>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otalTime>0</TotalTime>
  <Words>2079</Words>
  <Application>Microsoft Office PowerPoint</Application>
  <PresentationFormat>Widescreen</PresentationFormat>
  <Paragraphs>123</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HCo Gotham SSm</vt:lpstr>
      <vt:lpstr>inherit</vt:lpstr>
      <vt:lpstr>Montserat MRS</vt:lpstr>
      <vt:lpstr>Arial</vt:lpstr>
      <vt:lpstr>Avenir Next LT Pro</vt:lpstr>
      <vt:lpstr>Calibri</vt:lpstr>
      <vt:lpstr>Tw Cen MT</vt:lpstr>
      <vt:lpstr>ShapesVTI</vt:lpstr>
      <vt:lpstr>Terrorism and Cybercrime</vt:lpstr>
      <vt:lpstr>Session Outline</vt:lpstr>
      <vt:lpstr>Cyberbullying</vt:lpstr>
      <vt:lpstr>Cyberbullying Risk</vt:lpstr>
      <vt:lpstr>Responding To Cyberbullying</vt:lpstr>
      <vt:lpstr>Consequences of Cyberbullying</vt:lpstr>
      <vt:lpstr>Cyberhate</vt:lpstr>
      <vt:lpstr>Cyberhate (Williams 2019)</vt:lpstr>
      <vt:lpstr>Cyberhate (Williams, 2019)</vt:lpstr>
      <vt:lpstr>How online hate “works” (Williams, 2019)</vt:lpstr>
      <vt:lpstr>How online hate “works” (Williams, 2019)</vt:lpstr>
      <vt:lpstr>Patterns of Victimisation</vt:lpstr>
      <vt:lpstr>Cybercrime Legislation - Computer Misuse Act 1990</vt:lpstr>
      <vt:lpstr>Cybercrime Legislation - Computer Misuse Act 1990</vt:lpstr>
      <vt:lpstr>Cybercrime Legislation – Data Protection</vt:lpstr>
      <vt:lpstr>Cybercrime Legislation - Malicious and Offensive Communications</vt:lpstr>
      <vt:lpstr>Alternatives to Legislation – Counterspeech</vt:lpstr>
      <vt:lpstr>Counterspeech</vt:lpstr>
      <vt:lpstr>Counterspeech</vt:lpstr>
      <vt:lpstr>Any Questions?</vt:lpstr>
      <vt:lpstr>Week 9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Luke Roach</cp:lastModifiedBy>
  <cp:revision>1</cp:revision>
  <dcterms:created xsi:type="dcterms:W3CDTF">2022-12-09T10:40:05Z</dcterms:created>
  <dcterms:modified xsi:type="dcterms:W3CDTF">2022-12-09T11:56:08Z</dcterms:modified>
</cp:coreProperties>
</file>