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0" r:id="rId3"/>
    <p:sldId id="264" r:id="rId4"/>
    <p:sldId id="266" r:id="rId5"/>
    <p:sldId id="265" r:id="rId6"/>
    <p:sldId id="267" r:id="rId7"/>
    <p:sldId id="262" r:id="rId8"/>
    <p:sldId id="263" r:id="rId9"/>
    <p:sldId id="268" r:id="rId10"/>
    <p:sldId id="280" r:id="rId11"/>
    <p:sldId id="273" r:id="rId12"/>
    <p:sldId id="274" r:id="rId13"/>
    <p:sldId id="278" r:id="rId14"/>
    <p:sldId id="275" r:id="rId15"/>
    <p:sldId id="269" r:id="rId16"/>
    <p:sldId id="276" r:id="rId17"/>
    <p:sldId id="270" r:id="rId18"/>
    <p:sldId id="279" r:id="rId19"/>
    <p:sldId id="277" r:id="rId20"/>
    <p:sldId id="271" r:id="rId21"/>
    <p:sldId id="281" r:id="rId22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3B8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21/01/2020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21/01/2020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21/01/2020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21/01/2020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21/01/2020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21/01/2020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21/01/2020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21/01/2020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21/01/2020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21/01/2020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21/01/2020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7BD1D2-D284-4254-A1D9-7E72513D69A2}" type="datetimeFigureOut">
              <a:rPr lang="es-ES" smtClean="0"/>
              <a:pPr/>
              <a:t>21/01/2020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gov.wales/topics/planning/buildingregs/approved-documents/part-g-sanitation/?lang=en" TargetMode="Externa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Diagrama%20bioclimatico%20de%20Olgyay-2p.doc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Diagrama%20bioclimatico%20de%20Olgyay-2p.doc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jpe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Diagrama%20bioclimatico%20de%20Olgyay-2p.doc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738282"/>
            <a:ext cx="748883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MANGEMENT OF SUSTAINABLE CONSTRUCTION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646621" y="3717032"/>
            <a:ext cx="183890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WATER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Ferriz-Papi</a:t>
            </a:r>
          </a:p>
        </p:txBody>
      </p:sp>
    </p:spTree>
    <p:extLst>
      <p:ext uri="{BB962C8B-B14F-4D97-AF65-F5344CB8AC3E}">
        <p14:creationId xmlns:p14="http://schemas.microsoft.com/office/powerpoint/2010/main" val="11817296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Water consumption</a:t>
            </a:r>
            <a:endParaRPr lang="en-GB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Rectangle 3"/>
          <p:cNvSpPr/>
          <p:nvPr/>
        </p:nvSpPr>
        <p:spPr>
          <a:xfrm>
            <a:off x="467544" y="1450283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bin"/>
              </a:rPr>
              <a:t>A</a:t>
            </a:r>
            <a:r>
              <a:rPr lang="en-GB" dirty="0" smtClean="0">
                <a:latin typeface="Cabin"/>
              </a:rPr>
              <a:t>verage </a:t>
            </a:r>
            <a:r>
              <a:rPr lang="en-GB" dirty="0">
                <a:latin typeface="Cabin"/>
              </a:rPr>
              <a:t>water usage for a standard household in the </a:t>
            </a:r>
            <a:r>
              <a:rPr lang="en-GB" dirty="0" smtClean="0">
                <a:latin typeface="Cabin"/>
              </a:rPr>
              <a:t>UK: </a:t>
            </a:r>
            <a:r>
              <a:rPr lang="en-GB" dirty="0">
                <a:latin typeface="Cabin"/>
              </a:rPr>
              <a:t>about 164 m3 per year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8169752"/>
              </p:ext>
            </p:extLst>
          </p:nvPr>
        </p:nvGraphicFramePr>
        <p:xfrm>
          <a:off x="1907704" y="2941785"/>
          <a:ext cx="5266929" cy="3200400"/>
        </p:xfrm>
        <a:graphic>
          <a:graphicData uri="http://schemas.openxmlformats.org/drawingml/2006/table">
            <a:tbl>
              <a:tblPr/>
              <a:tblGrid>
                <a:gridCol w="15121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991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56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 dirty="0">
                          <a:effectLst/>
                        </a:rPr>
                        <a:t>People living at home </a:t>
                      </a:r>
                      <a:endParaRPr lang="en-GB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effectLst/>
                        </a:rPr>
                        <a:t> Average annual water usage in m3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effectLst/>
                        </a:rPr>
                        <a:t> Litres per day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54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 149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101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 276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134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367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 164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450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 191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523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 216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592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 239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655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4" name="TextBox 13"/>
          <p:cNvSpPr txBox="1"/>
          <p:nvPr/>
        </p:nvSpPr>
        <p:spPr>
          <a:xfrm>
            <a:off x="458588" y="2196034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Depending on the number of people living at home: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Water consumption</a:t>
            </a:r>
            <a:endParaRPr lang="en-GB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340768"/>
            <a:ext cx="6237109" cy="5203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76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Water consumption</a:t>
            </a:r>
            <a:endParaRPr lang="en-GB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628800"/>
            <a:ext cx="6598861" cy="4619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97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Water consumption</a:t>
            </a:r>
            <a:endParaRPr lang="en-GB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539552" y="155679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uses do we have for domestic water?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132856"/>
            <a:ext cx="5609828" cy="4315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697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Water consumption</a:t>
            </a:r>
            <a:endParaRPr lang="en-GB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539552" y="1556792"/>
            <a:ext cx="6120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Domestic water consumption is increasing due to: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2531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Legislation</a:t>
            </a:r>
            <a:endParaRPr lang="en-GB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10 CuadroTexto"/>
          <p:cNvSpPr txBox="1"/>
          <p:nvPr/>
        </p:nvSpPr>
        <p:spPr>
          <a:xfrm>
            <a:off x="539552" y="1916832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Building</a:t>
            </a:r>
            <a:r>
              <a:rPr lang="es-ES_tradnl" sz="2400" dirty="0" smtClean="0"/>
              <a:t>  </a:t>
            </a:r>
            <a:r>
              <a:rPr lang="es-ES_tradnl" sz="2400" dirty="0" err="1" smtClean="0"/>
              <a:t>Regulations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Part</a:t>
            </a:r>
            <a:r>
              <a:rPr lang="es-ES_tradnl" sz="2400" dirty="0" smtClean="0"/>
              <a:t> G. </a:t>
            </a:r>
            <a:r>
              <a:rPr lang="es-ES_tradnl" sz="2400" dirty="0" err="1" smtClean="0"/>
              <a:t>Sanitation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hot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water</a:t>
            </a:r>
            <a:r>
              <a:rPr lang="es-ES_tradnl" sz="2400" dirty="0" smtClean="0"/>
              <a:t> safety and </a:t>
            </a:r>
            <a:r>
              <a:rPr lang="es-ES_tradnl" sz="2400" dirty="0" err="1" smtClean="0"/>
              <a:t>water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efficiency</a:t>
            </a:r>
            <a:r>
              <a:rPr lang="es-ES_tradnl" sz="2400" dirty="0" smtClean="0"/>
              <a:t> (2010) (</a:t>
            </a:r>
            <a:r>
              <a:rPr lang="es-ES_tradnl" sz="2400" dirty="0" err="1" smtClean="0"/>
              <a:t>updated</a:t>
            </a:r>
            <a:r>
              <a:rPr lang="es-ES_tradnl" sz="2400" dirty="0" smtClean="0"/>
              <a:t> 2016)</a:t>
            </a:r>
          </a:p>
        </p:txBody>
      </p:sp>
      <p:sp>
        <p:nvSpPr>
          <p:cNvPr id="3" name="Rectangle 2">
            <a:hlinkClick r:id="rId5"/>
          </p:cNvPr>
          <p:cNvSpPr/>
          <p:nvPr/>
        </p:nvSpPr>
        <p:spPr>
          <a:xfrm>
            <a:off x="539552" y="2967335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https://gov.wales/topics/planning/buildingregs/approved-documents/part-g-sanitation/?lang=en</a:t>
            </a:r>
          </a:p>
        </p:txBody>
      </p:sp>
    </p:spTree>
    <p:extLst>
      <p:ext uri="{BB962C8B-B14F-4D97-AF65-F5344CB8AC3E}">
        <p14:creationId xmlns:p14="http://schemas.microsoft.com/office/powerpoint/2010/main" val="39976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Actions</a:t>
            </a:r>
            <a:endParaRPr lang="en-GB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1331640" y="1579055"/>
            <a:ext cx="626469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Reduction of water consumption</a:t>
            </a:r>
          </a:p>
          <a:p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Regulated water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Non-regulated water</a:t>
            </a:r>
          </a:p>
          <a:p>
            <a:pPr lvl="1"/>
            <a:endParaRPr lang="en-GB" sz="2400" dirty="0" smtClean="0"/>
          </a:p>
          <a:p>
            <a:r>
              <a:rPr lang="en-GB" sz="2400" dirty="0" smtClean="0"/>
              <a:t>Water recycling</a:t>
            </a:r>
          </a:p>
          <a:p>
            <a:endParaRPr lang="en-GB" sz="2400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Rainwater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Grey water</a:t>
            </a:r>
          </a:p>
          <a:p>
            <a:pPr lvl="1"/>
            <a:endParaRPr lang="en-GB" sz="2400" dirty="0" smtClean="0"/>
          </a:p>
          <a:p>
            <a:r>
              <a:rPr lang="en-GB" sz="2400" dirty="0" smtClean="0"/>
              <a:t>Water treatment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87251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Reduction of water consumption</a:t>
            </a:r>
            <a:endParaRPr lang="en-GB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1" name="Picture 4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27584" y="1196752"/>
            <a:ext cx="7344816" cy="5256584"/>
          </a:xfrm>
          <a:prstGeom prst="rect">
            <a:avLst/>
          </a:prstGeom>
        </p:spPr>
      </p:pic>
      <p:sp>
        <p:nvSpPr>
          <p:cNvPr id="12" name="11 CuadroTexto"/>
          <p:cNvSpPr txBox="1"/>
          <p:nvPr/>
        </p:nvSpPr>
        <p:spPr>
          <a:xfrm>
            <a:off x="755576" y="6309320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err="1" smtClean="0"/>
              <a:t>Estimated</a:t>
            </a:r>
            <a:r>
              <a:rPr lang="es-ES_tradnl" dirty="0" smtClean="0"/>
              <a:t> </a:t>
            </a:r>
            <a:r>
              <a:rPr lang="es-ES_tradnl" dirty="0" err="1" smtClean="0"/>
              <a:t>consumption</a:t>
            </a:r>
            <a:r>
              <a:rPr lang="es-ES_tradnl" dirty="0" smtClean="0"/>
              <a:t> of 125 litres per </a:t>
            </a:r>
            <a:r>
              <a:rPr lang="es-ES_tradnl" dirty="0" err="1" smtClean="0"/>
              <a:t>person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76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Reduction of water consumption</a:t>
            </a:r>
            <a:endParaRPr lang="en-GB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755576" y="6165304"/>
            <a:ext cx="8388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Estimated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consumption</a:t>
            </a:r>
            <a:r>
              <a:rPr lang="es-ES_tradnl" sz="2000" dirty="0" smtClean="0"/>
              <a:t> of 110 litres per </a:t>
            </a:r>
            <a:r>
              <a:rPr lang="es-ES_tradnl" sz="2000" dirty="0" err="1" smtClean="0"/>
              <a:t>person</a:t>
            </a:r>
            <a:r>
              <a:rPr lang="es-ES_tradnl" sz="2000" dirty="0" smtClean="0"/>
              <a:t> (</a:t>
            </a:r>
            <a:r>
              <a:rPr lang="es-ES_tradnl" sz="2000" dirty="0" err="1" smtClean="0"/>
              <a:t>optional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requirement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level</a:t>
            </a:r>
            <a:r>
              <a:rPr lang="es-ES_tradnl" sz="2000" dirty="0" smtClean="0"/>
              <a:t>)</a:t>
            </a:r>
            <a:endParaRPr lang="en-GB" sz="2000" dirty="0"/>
          </a:p>
        </p:txBody>
      </p:sp>
      <p:graphicFrame>
        <p:nvGraphicFramePr>
          <p:cNvPr id="14" name="13 Tabla"/>
          <p:cNvGraphicFramePr>
            <a:graphicFrameLocks noGrp="1"/>
          </p:cNvGraphicFramePr>
          <p:nvPr/>
        </p:nvGraphicFramePr>
        <p:xfrm>
          <a:off x="1403648" y="2204864"/>
          <a:ext cx="6096000" cy="316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s-ES_tradnl" sz="2000" dirty="0" err="1" smtClean="0"/>
                        <a:t>Water</a:t>
                      </a:r>
                      <a:r>
                        <a:rPr lang="es-ES_tradnl" sz="2000" dirty="0" smtClean="0"/>
                        <a:t> </a:t>
                      </a:r>
                      <a:r>
                        <a:rPr lang="es-ES_tradnl" sz="2000" dirty="0" err="1" smtClean="0"/>
                        <a:t>fitting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sz="2000" dirty="0" err="1" smtClean="0"/>
                        <a:t>National</a:t>
                      </a:r>
                      <a:r>
                        <a:rPr lang="es-ES_tradnl" sz="2000" dirty="0" smtClean="0"/>
                        <a:t> Base </a:t>
                      </a:r>
                      <a:r>
                        <a:rPr lang="es-ES_tradnl" sz="2000" dirty="0" err="1" smtClean="0"/>
                        <a:t>Level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sz="2000" dirty="0" smtClean="0"/>
                        <a:t>WC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sz="2000" dirty="0" smtClean="0"/>
                        <a:t>4/2.6 litres dual </a:t>
                      </a:r>
                      <a:r>
                        <a:rPr lang="es-ES_tradnl" sz="2000" dirty="0" err="1" smtClean="0"/>
                        <a:t>flush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sz="2000" dirty="0" err="1" smtClean="0"/>
                        <a:t>Shower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sz="2000" dirty="0" smtClean="0"/>
                        <a:t>8 l/min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sz="2000" dirty="0" smtClean="0"/>
                        <a:t>Bath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sz="2000" dirty="0" smtClean="0"/>
                        <a:t>170 litres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sz="2000" dirty="0" err="1" smtClean="0"/>
                        <a:t>Basin</a:t>
                      </a:r>
                      <a:r>
                        <a:rPr lang="es-ES_tradnl" sz="2000" dirty="0" smtClean="0"/>
                        <a:t> </a:t>
                      </a:r>
                      <a:r>
                        <a:rPr lang="es-ES_tradnl" sz="2000" dirty="0" err="1" smtClean="0"/>
                        <a:t>taps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sz="2000" dirty="0" smtClean="0"/>
                        <a:t>5 l/min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sz="2000" dirty="0" err="1" smtClean="0"/>
                        <a:t>Sink</a:t>
                      </a:r>
                      <a:r>
                        <a:rPr lang="es-ES_tradnl" sz="2000" baseline="0" dirty="0" smtClean="0"/>
                        <a:t> </a:t>
                      </a:r>
                      <a:r>
                        <a:rPr lang="es-ES_tradnl" sz="2000" baseline="0" dirty="0" err="1" smtClean="0"/>
                        <a:t>taps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sz="2000" dirty="0" smtClean="0"/>
                        <a:t>6 l/min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sz="2000" dirty="0" err="1" smtClean="0"/>
                        <a:t>Dishwasher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sz="2000" dirty="0" smtClean="0"/>
                        <a:t>1.25 l/place</a:t>
                      </a:r>
                      <a:r>
                        <a:rPr lang="es-ES_tradnl" sz="2000" baseline="0" dirty="0" smtClean="0"/>
                        <a:t> </a:t>
                      </a:r>
                      <a:r>
                        <a:rPr lang="es-ES_tradnl" sz="2000" baseline="0" dirty="0" err="1" smtClean="0"/>
                        <a:t>setting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sz="2000" dirty="0" err="1" smtClean="0"/>
                        <a:t>Washing</a:t>
                      </a:r>
                      <a:r>
                        <a:rPr lang="es-ES_tradnl" sz="2000" dirty="0" smtClean="0"/>
                        <a:t> machine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sz="2000" dirty="0" smtClean="0"/>
                        <a:t>8.17 l/</a:t>
                      </a:r>
                      <a:r>
                        <a:rPr lang="es-ES_tradnl" sz="2000" dirty="0" err="1" smtClean="0"/>
                        <a:t>kilogram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76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13 Imagen" descr="tap-aerator-flow-restrictor-mai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4048" y="548680"/>
            <a:ext cx="3515207" cy="4101075"/>
          </a:xfrm>
          <a:prstGeom prst="rect">
            <a:avLst/>
          </a:prstGeom>
        </p:spPr>
      </p:pic>
      <p:sp>
        <p:nvSpPr>
          <p:cNvPr id="13" name="Text Box 3">
            <a:hlinkClick r:id="rId3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Reduction of water consumption</a:t>
            </a:r>
            <a:endParaRPr lang="en-GB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467544" y="1412776"/>
            <a:ext cx="45365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Flow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reduction</a:t>
            </a:r>
            <a:endParaRPr lang="es-ES_tradnl" sz="2400" b="1" dirty="0" smtClean="0"/>
          </a:p>
          <a:p>
            <a:endParaRPr lang="es-ES_tradnl" sz="2400" b="1" dirty="0" smtClean="0"/>
          </a:p>
          <a:p>
            <a:r>
              <a:rPr lang="es-ES_tradnl" sz="2400" b="1" dirty="0" err="1" smtClean="0"/>
              <a:t>Tap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aerator</a:t>
            </a:r>
            <a:endParaRPr lang="es-ES_tradnl" sz="2400" b="1" dirty="0" smtClean="0"/>
          </a:p>
          <a:p>
            <a:endParaRPr lang="es-ES_tradnl" sz="2400" b="1" dirty="0" smtClean="0"/>
          </a:p>
          <a:p>
            <a:r>
              <a:rPr lang="es-ES_tradnl" sz="2400" dirty="0" smtClean="0"/>
              <a:t>Reduce </a:t>
            </a:r>
            <a:r>
              <a:rPr lang="es-ES_tradnl" sz="2400" dirty="0" err="1" smtClean="0"/>
              <a:t>water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usage</a:t>
            </a:r>
            <a:endParaRPr lang="es-ES_tradnl" sz="2400" dirty="0" smtClean="0"/>
          </a:p>
        </p:txBody>
      </p:sp>
      <p:sp>
        <p:nvSpPr>
          <p:cNvPr id="11" name="10 Rectángulo"/>
          <p:cNvSpPr/>
          <p:nvPr/>
        </p:nvSpPr>
        <p:spPr>
          <a:xfrm>
            <a:off x="1187624" y="4221088"/>
            <a:ext cx="691276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/>
              <a:t>2 litres per minute - for public bathrooms or where maximum water savings are desired.</a:t>
            </a:r>
          </a:p>
          <a:p>
            <a:r>
              <a:rPr lang="en-GB" sz="2000" dirty="0" smtClean="0"/>
              <a:t>4 litres per minute - suitable for household bathrooms.</a:t>
            </a:r>
          </a:p>
          <a:p>
            <a:r>
              <a:rPr lang="en-GB" sz="2000" dirty="0" smtClean="0"/>
              <a:t>6 litres per minute - for kitchens and laundries (lower flow rate).</a:t>
            </a:r>
          </a:p>
          <a:p>
            <a:r>
              <a:rPr lang="en-GB" sz="2000" dirty="0" smtClean="0"/>
              <a:t>9 litres per minute - for kitchens and laundries (higher flow rate).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976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Reduction of water consumption</a:t>
            </a:r>
            <a:endParaRPr lang="en-GB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611560" y="1700808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Mixing-tap</a:t>
            </a:r>
            <a:endParaRPr lang="es-ES_tradnl" sz="2400" b="1" dirty="0" smtClean="0"/>
          </a:p>
          <a:p>
            <a:endParaRPr lang="es-ES_tradnl" dirty="0" smtClean="0"/>
          </a:p>
          <a:p>
            <a:r>
              <a:rPr lang="es-ES_tradnl" sz="2400" dirty="0" smtClean="0"/>
              <a:t>Hot and </a:t>
            </a:r>
            <a:r>
              <a:rPr lang="es-ES_tradnl" sz="2400" dirty="0" err="1" smtClean="0"/>
              <a:t>cold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water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flows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combined</a:t>
            </a:r>
            <a:endParaRPr lang="es-ES_tradnl" sz="2400" dirty="0" smtClean="0"/>
          </a:p>
          <a:p>
            <a:r>
              <a:rPr lang="es-ES_tradnl" sz="2400" dirty="0" smtClean="0"/>
              <a:t>Can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regulated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one</a:t>
            </a:r>
            <a:r>
              <a:rPr lang="es-ES_tradnl" sz="2400" dirty="0" smtClean="0"/>
              <a:t> central-</a:t>
            </a:r>
            <a:r>
              <a:rPr lang="es-ES_tradnl" sz="2400" dirty="0" err="1" smtClean="0"/>
              <a:t>lever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two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separate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knobs</a:t>
            </a:r>
            <a:endParaRPr lang="es-ES_tradnl" sz="2400" dirty="0" smtClean="0"/>
          </a:p>
        </p:txBody>
      </p:sp>
      <p:pic>
        <p:nvPicPr>
          <p:cNvPr id="11" name="10 Imagen" descr="Cruze-Contemporary-Mono-Basin-Mixer-Tap-p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691680" y="3573016"/>
            <a:ext cx="2982838" cy="2982838"/>
          </a:xfrm>
          <a:prstGeom prst="rect">
            <a:avLst/>
          </a:prstGeom>
        </p:spPr>
      </p:pic>
      <p:pic>
        <p:nvPicPr>
          <p:cNvPr id="14" name="13 Imagen" descr="RO-SNK-C_P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44008" y="3212976"/>
            <a:ext cx="3342878" cy="3342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6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Reduction of water consumption</a:t>
            </a:r>
            <a:endParaRPr lang="en-GB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539552" y="1628800"/>
            <a:ext cx="45365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Flush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reduction</a:t>
            </a:r>
            <a:r>
              <a:rPr lang="es-ES_tradnl" sz="2400" b="1" dirty="0" smtClean="0"/>
              <a:t> in </a:t>
            </a:r>
            <a:r>
              <a:rPr lang="es-ES_tradnl" sz="2400" b="1" dirty="0" err="1" smtClean="0"/>
              <a:t>toilets</a:t>
            </a:r>
            <a:endParaRPr lang="es-ES_tradnl" sz="2400" b="1" dirty="0" smtClean="0"/>
          </a:p>
          <a:p>
            <a:endParaRPr lang="es-ES_tradnl" dirty="0" smtClean="0"/>
          </a:p>
        </p:txBody>
      </p:sp>
      <p:pic>
        <p:nvPicPr>
          <p:cNvPr id="11" name="10 Imagen" descr="toilet-diagram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11960" y="1484784"/>
            <a:ext cx="4572000" cy="4998720"/>
          </a:xfrm>
          <a:prstGeom prst="rect">
            <a:avLst/>
          </a:prstGeom>
        </p:spPr>
      </p:pic>
      <p:pic>
        <p:nvPicPr>
          <p:cNvPr id="14" name="13 Imagen" descr="dual-flush-toilet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23528" y="3861048"/>
            <a:ext cx="3982749" cy="2651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6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Reduction of water consumption</a:t>
            </a:r>
            <a:endParaRPr lang="en-GB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539552" y="1556792"/>
            <a:ext cx="58326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Timers</a:t>
            </a:r>
            <a:endParaRPr lang="es-ES_tradnl" sz="2400" b="1" dirty="0" smtClean="0"/>
          </a:p>
          <a:p>
            <a:endParaRPr lang="es-ES_tradnl" sz="2400" dirty="0" smtClean="0"/>
          </a:p>
          <a:p>
            <a:r>
              <a:rPr lang="es-ES_tradnl" sz="2400" dirty="0" smtClean="0"/>
              <a:t>Can </a:t>
            </a:r>
            <a:r>
              <a:rPr lang="es-ES_tradnl" sz="2400" dirty="0" err="1" smtClean="0"/>
              <a:t>regulate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amount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water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consumed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dirty="0" err="1" smtClean="0"/>
              <a:t>Very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useful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public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buildings</a:t>
            </a:r>
            <a:endParaRPr lang="en-GB" sz="2400" dirty="0"/>
          </a:p>
        </p:txBody>
      </p:sp>
      <p:sp>
        <p:nvSpPr>
          <p:cNvPr id="11" name="10 CuadroTexto"/>
          <p:cNvSpPr txBox="1"/>
          <p:nvPr/>
        </p:nvSpPr>
        <p:spPr>
          <a:xfrm>
            <a:off x="1187624" y="4221088"/>
            <a:ext cx="57606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es-ES_tradnl" sz="2400" dirty="0" err="1" smtClean="0"/>
              <a:t>Showers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Taps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Gardens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smtClean="0"/>
              <a:t>Etc.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976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Reduction of water consumption</a:t>
            </a:r>
            <a:endParaRPr lang="en-GB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467544" y="1700808"/>
            <a:ext cx="45365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Leak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detection</a:t>
            </a:r>
            <a:endParaRPr lang="es-ES_tradnl" sz="2400" b="1" dirty="0" smtClean="0"/>
          </a:p>
          <a:p>
            <a:endParaRPr lang="es-ES_tradnl" sz="2400" b="1" dirty="0" smtClean="0"/>
          </a:p>
          <a:p>
            <a:endParaRPr lang="es-ES_tradnl" sz="2400" b="1" dirty="0" smtClean="0"/>
          </a:p>
          <a:p>
            <a:r>
              <a:rPr lang="es-ES_tradnl" sz="2400" dirty="0" smtClean="0"/>
              <a:t>Reduce </a:t>
            </a:r>
            <a:r>
              <a:rPr lang="es-ES_tradnl" sz="2400" dirty="0" err="1" smtClean="0"/>
              <a:t>risk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damage</a:t>
            </a:r>
            <a:endParaRPr lang="es-ES_tradnl" sz="2400" dirty="0" smtClean="0"/>
          </a:p>
          <a:p>
            <a:r>
              <a:rPr lang="es-ES_tradnl" sz="2400" dirty="0" smtClean="0"/>
              <a:t>Reduce </a:t>
            </a:r>
            <a:r>
              <a:rPr lang="es-ES_tradnl" sz="2400" dirty="0" err="1" smtClean="0"/>
              <a:t>loss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water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due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leaks</a:t>
            </a:r>
            <a:endParaRPr lang="en-GB" sz="2400" dirty="0"/>
          </a:p>
        </p:txBody>
      </p:sp>
      <p:pic>
        <p:nvPicPr>
          <p:cNvPr id="11" name="10 Imagen" descr="home-water-lea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4358640"/>
            <a:ext cx="9144000" cy="2499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6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Grey water reuse</a:t>
            </a:r>
            <a:endParaRPr lang="en-GB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611560" y="1628800"/>
            <a:ext cx="770485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Bathroom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sinks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showers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tubs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washing</a:t>
            </a:r>
            <a:r>
              <a:rPr lang="es-ES_tradnl" sz="2400" dirty="0" smtClean="0"/>
              <a:t> machines</a:t>
            </a:r>
          </a:p>
          <a:p>
            <a:endParaRPr lang="es-ES_tradnl" sz="2400" dirty="0" smtClean="0"/>
          </a:p>
          <a:p>
            <a:r>
              <a:rPr lang="es-ES_tradnl" sz="2400" dirty="0" smtClean="0"/>
              <a:t>Traces of </a:t>
            </a:r>
            <a:r>
              <a:rPr lang="es-ES_tradnl" sz="2400" dirty="0" err="1" smtClean="0"/>
              <a:t>dirt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food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grease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hair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certain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household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cleaning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products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dirty="0" err="1" smtClean="0"/>
              <a:t>Safe</a:t>
            </a:r>
            <a:r>
              <a:rPr lang="es-ES_tradnl" sz="2400" dirty="0" smtClean="0"/>
              <a:t> (and </a:t>
            </a:r>
            <a:r>
              <a:rPr lang="es-ES_tradnl" sz="2400" dirty="0" err="1" smtClean="0"/>
              <a:t>even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benefitial</a:t>
            </a:r>
            <a:r>
              <a:rPr lang="es-ES_tradnl" sz="2400" dirty="0" smtClean="0"/>
              <a:t>) </a:t>
            </a:r>
            <a:r>
              <a:rPr lang="es-ES_tradnl" sz="2400" dirty="0" err="1" smtClean="0"/>
              <a:t>source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irrigation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water</a:t>
            </a:r>
            <a:r>
              <a:rPr lang="es-ES_tradnl" sz="2400" dirty="0" smtClean="0"/>
              <a:t> in a </a:t>
            </a:r>
            <a:r>
              <a:rPr lang="es-ES_tradnl" sz="2400" dirty="0" err="1" smtClean="0"/>
              <a:t>yard</a:t>
            </a:r>
            <a:endParaRPr lang="es-ES_tradnl" sz="2400" dirty="0" smtClean="0"/>
          </a:p>
          <a:p>
            <a:r>
              <a:rPr lang="es-ES_tradnl" sz="2400" dirty="0" err="1" smtClean="0"/>
              <a:t>Plants</a:t>
            </a:r>
            <a:r>
              <a:rPr lang="es-ES_tradnl" sz="2400" dirty="0" smtClean="0"/>
              <a:t>  can use </a:t>
            </a:r>
            <a:r>
              <a:rPr lang="es-ES_tradnl" sz="2400" dirty="0" err="1" smtClean="0"/>
              <a:t>it</a:t>
            </a:r>
            <a:r>
              <a:rPr lang="es-ES_tradnl" sz="2400" dirty="0" smtClean="0"/>
              <a:t> as </a:t>
            </a:r>
            <a:r>
              <a:rPr lang="es-ES_tradnl" sz="2400" dirty="0" err="1" smtClean="0"/>
              <a:t>valuable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fertilizers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smtClean="0"/>
              <a:t>Ornamental </a:t>
            </a:r>
            <a:r>
              <a:rPr lang="es-ES_tradnl" sz="2400" dirty="0" err="1" smtClean="0"/>
              <a:t>plants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err="1" smtClean="0"/>
              <a:t>Fruit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trees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err="1" smtClean="0"/>
              <a:t>Careful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vegetables</a:t>
            </a:r>
          </a:p>
          <a:p>
            <a:pPr>
              <a:buFontTx/>
              <a:buChar char="-"/>
            </a:pP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Aware</a:t>
            </a:r>
            <a:r>
              <a:rPr lang="es-ES_tradnl" sz="2400" dirty="0" smtClean="0"/>
              <a:t> of use of </a:t>
            </a:r>
            <a:r>
              <a:rPr lang="es-ES_tradnl" sz="2400" dirty="0" err="1" smtClean="0"/>
              <a:t>plant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friendly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products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smtClean="0"/>
              <a:t>do </a:t>
            </a:r>
            <a:r>
              <a:rPr lang="es-ES_tradnl" sz="2400" dirty="0" err="1" smtClean="0"/>
              <a:t>not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store</a:t>
            </a:r>
            <a:r>
              <a:rPr lang="es-ES_tradnl" sz="2400" dirty="0" smtClean="0"/>
              <a:t> more </a:t>
            </a:r>
            <a:r>
              <a:rPr lang="es-ES_tradnl" sz="2400" dirty="0" err="1" smtClean="0"/>
              <a:t>than</a:t>
            </a:r>
            <a:r>
              <a:rPr lang="es-ES_tradnl" sz="2400" dirty="0" smtClean="0"/>
              <a:t> 24 </a:t>
            </a:r>
            <a:r>
              <a:rPr lang="es-ES_tradnl" sz="2400" dirty="0" err="1" smtClean="0"/>
              <a:t>hours</a:t>
            </a:r>
            <a:endParaRPr lang="es-ES_tradnl" sz="2400" dirty="0" smtClean="0"/>
          </a:p>
        </p:txBody>
      </p:sp>
    </p:spTree>
    <p:extLst>
      <p:ext uri="{BB962C8B-B14F-4D97-AF65-F5344CB8AC3E}">
        <p14:creationId xmlns:p14="http://schemas.microsoft.com/office/powerpoint/2010/main" val="39976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10 Imagen" descr="ht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403985"/>
            <a:ext cx="7219578" cy="5454015"/>
          </a:xfrm>
          <a:prstGeom prst="rect">
            <a:avLst/>
          </a:prstGeom>
        </p:spPr>
      </p:pic>
      <p:sp>
        <p:nvSpPr>
          <p:cNvPr id="13" name="Text Box 3">
            <a:hlinkClick r:id="rId3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Grey water recycling</a:t>
            </a:r>
            <a:endParaRPr lang="en-GB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976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Grey water recycling</a:t>
            </a:r>
            <a:endParaRPr lang="en-GB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2" name="11 Imagen" descr="descarg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8" y="1412776"/>
            <a:ext cx="8532440" cy="5202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6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Grey water recycling</a:t>
            </a:r>
            <a:endParaRPr lang="en-GB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1" name="10 Imagen" descr="roca-toilet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27984" y="836712"/>
            <a:ext cx="4457700" cy="3867150"/>
          </a:xfrm>
          <a:prstGeom prst="rect">
            <a:avLst/>
          </a:prstGeom>
        </p:spPr>
      </p:pic>
      <p:pic>
        <p:nvPicPr>
          <p:cNvPr id="14" name="13 Imagen" descr="Aqus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95536" y="2996952"/>
            <a:ext cx="4760731" cy="3541390"/>
          </a:xfrm>
          <a:prstGeom prst="rect">
            <a:avLst/>
          </a:prstGeom>
        </p:spPr>
      </p:pic>
      <p:sp>
        <p:nvSpPr>
          <p:cNvPr id="15" name="14 CuadroTexto"/>
          <p:cNvSpPr txBox="1"/>
          <p:nvPr/>
        </p:nvSpPr>
        <p:spPr>
          <a:xfrm>
            <a:off x="539552" y="1556792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Use </a:t>
            </a:r>
            <a:r>
              <a:rPr lang="es-ES_tradnl" dirty="0" err="1" smtClean="0"/>
              <a:t>for</a:t>
            </a:r>
            <a:r>
              <a:rPr lang="es-ES_tradnl" dirty="0" smtClean="0"/>
              <a:t> WC</a:t>
            </a:r>
            <a:endParaRPr lang="en-GB" dirty="0"/>
          </a:p>
        </p:txBody>
      </p:sp>
      <p:sp>
        <p:nvSpPr>
          <p:cNvPr id="16" name="15 CuadroTexto"/>
          <p:cNvSpPr txBox="1"/>
          <p:nvPr/>
        </p:nvSpPr>
        <p:spPr>
          <a:xfrm>
            <a:off x="5436096" y="515719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err="1" smtClean="0"/>
              <a:t>It</a:t>
            </a:r>
            <a:r>
              <a:rPr lang="es-ES_tradnl" dirty="0" smtClean="0"/>
              <a:t> can reduce </a:t>
            </a:r>
            <a:r>
              <a:rPr lang="es-ES_tradnl" dirty="0" err="1" smtClean="0"/>
              <a:t>about</a:t>
            </a:r>
            <a:r>
              <a:rPr lang="es-ES_tradnl" dirty="0" smtClean="0"/>
              <a:t> 25-40% of </a:t>
            </a:r>
            <a:r>
              <a:rPr lang="es-ES_tradnl" dirty="0" err="1" smtClean="0"/>
              <a:t>water</a:t>
            </a:r>
            <a:r>
              <a:rPr lang="es-ES_tradnl" dirty="0" smtClean="0"/>
              <a:t> </a:t>
            </a:r>
            <a:r>
              <a:rPr lang="es-ES_tradnl" dirty="0" err="1" smtClean="0"/>
              <a:t>consumption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76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10 Imagen" descr="Rainwater-Harvest-Diagram_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619125"/>
            <a:ext cx="7038975" cy="6238875"/>
          </a:xfrm>
          <a:prstGeom prst="rect">
            <a:avLst/>
          </a:prstGeom>
        </p:spPr>
      </p:pic>
      <p:sp>
        <p:nvSpPr>
          <p:cNvPr id="13" name="Text Box 3">
            <a:hlinkClick r:id="rId3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 dirty="0" smtClean="0"/>
              <a:t>Rainwater recycling</a:t>
            </a:r>
            <a:endParaRPr lang="en-GB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976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7544" y="745581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Calculations</a:t>
            </a:r>
            <a:endParaRPr lang="en-GB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WATER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1 CuadroTexto"/>
          <p:cNvSpPr txBox="1"/>
          <p:nvPr/>
        </p:nvSpPr>
        <p:spPr>
          <a:xfrm>
            <a:off x="611560" y="1844824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Follow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Appendix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Part</a:t>
            </a:r>
            <a:r>
              <a:rPr lang="es-ES_tradnl" sz="2400" dirty="0" smtClean="0"/>
              <a:t> G </a:t>
            </a:r>
            <a:r>
              <a:rPr lang="es-ES_tradnl" sz="2400" dirty="0" err="1" smtClean="0"/>
              <a:t>Building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Regulations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976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1756</TotalTime>
  <Words>419</Words>
  <Application>Microsoft Office PowerPoint</Application>
  <PresentationFormat>On-screen Show (4:3)</PresentationFormat>
  <Paragraphs>146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Cabin</vt:lpstr>
      <vt:lpstr>Calibri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 Ferriz-Papi</cp:lastModifiedBy>
  <cp:revision>55</cp:revision>
  <dcterms:created xsi:type="dcterms:W3CDTF">2011-03-05T10:46:55Z</dcterms:created>
  <dcterms:modified xsi:type="dcterms:W3CDTF">2020-01-21T23:26:28Z</dcterms:modified>
</cp:coreProperties>
</file>