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2"/>
    <p:sldId id="279" r:id="rId3"/>
    <p:sldId id="281" r:id="rId4"/>
    <p:sldId id="267" r:id="rId5"/>
    <p:sldId id="268" r:id="rId6"/>
    <p:sldId id="269" r:id="rId7"/>
    <p:sldId id="270" r:id="rId8"/>
    <p:sldId id="271" r:id="rId9"/>
    <p:sldId id="272" r:id="rId10"/>
    <p:sldId id="274" r:id="rId11"/>
    <p:sldId id="275" r:id="rId12"/>
    <p:sldId id="276" r:id="rId13"/>
    <p:sldId id="277" r:id="rId14"/>
    <p:sldId id="278" r:id="rId15"/>
    <p:sldId id="273" r:id="rId16"/>
    <p:sldId id="282" r:id="rId17"/>
  </p:sldIdLst>
  <p:sldSz cx="18288000" cy="10287000"/>
  <p:notesSz cx="6858000" cy="9144000"/>
  <p:embeddedFontLst>
    <p:embeddedFont>
      <p:font typeface="Eras Bold ITC" panose="020B0907030504020204" pitchFamily="34" charset="0"/>
      <p:regular r:id="rId19"/>
      <p:bold r:id="rId20"/>
    </p:embeddedFont>
    <p:embeddedFont>
      <p:font typeface="Eras Demi ITC" panose="020B0805030504020804" pitchFamily="34" charset="0"/>
      <p:regular r:id="rId21"/>
      <p:bold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E542A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 autoAdjust="0"/>
    <p:restoredTop sz="74769" autoAdjust="0"/>
  </p:normalViewPr>
  <p:slideViewPr>
    <p:cSldViewPr>
      <p:cViewPr varScale="1">
        <p:scale>
          <a:sx n="40" d="100"/>
          <a:sy n="40" d="100"/>
        </p:scale>
        <p:origin x="802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9764EF-7F15-4391-A430-B1324D47ADC6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0466A6-85EE-469F-939F-EBDCAE50DC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event is the wellness retreat, which is located on the beautiful coastline of Pembrokeshire, and it combines adventure with wellness practices.</a:t>
          </a:r>
        </a:p>
      </dgm:t>
    </dgm:pt>
    <dgm:pt modelId="{43119CC8-A6A6-4D6A-ACEE-FAFBFB461F1F}" type="parTrans" cxnId="{75C2994A-43E2-43E8-B604-3BF08846E1D4}">
      <dgm:prSet/>
      <dgm:spPr/>
      <dgm:t>
        <a:bodyPr/>
        <a:lstStyle/>
        <a:p>
          <a:endParaRPr lang="en-US"/>
        </a:p>
      </dgm:t>
    </dgm:pt>
    <dgm:pt modelId="{1F365049-D1FA-45EB-9BAE-C34B4C568223}" type="sibTrans" cxnId="{75C2994A-43E2-43E8-B604-3BF08846E1D4}">
      <dgm:prSet/>
      <dgm:spPr/>
      <dgm:t>
        <a:bodyPr/>
        <a:lstStyle/>
        <a:p>
          <a:endParaRPr lang="en-US"/>
        </a:p>
      </dgm:t>
    </dgm:pt>
    <dgm:pt modelId="{F2588013-4DC5-4498-A6A9-400AE029B8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Coastal hikes, yoga, mindfulness workshops, and the orientation on eco-friendly practices and sustainability can be found at the retreat (Allied Market Research, 2022).</a:t>
          </a:r>
        </a:p>
      </dgm:t>
    </dgm:pt>
    <dgm:pt modelId="{F23C5E04-E544-492F-9C10-7FF72103B8BD}" type="parTrans" cxnId="{C412A510-C1BB-4C0B-A377-D4F5E43149B9}">
      <dgm:prSet/>
      <dgm:spPr/>
      <dgm:t>
        <a:bodyPr/>
        <a:lstStyle/>
        <a:p>
          <a:endParaRPr lang="en-US"/>
        </a:p>
      </dgm:t>
    </dgm:pt>
    <dgm:pt modelId="{A8980076-71C3-45C2-83E5-B0A4D9983DF8}" type="sibTrans" cxnId="{C412A510-C1BB-4C0B-A377-D4F5E43149B9}">
      <dgm:prSet/>
      <dgm:spPr/>
      <dgm:t>
        <a:bodyPr/>
        <a:lstStyle/>
        <a:p>
          <a:endParaRPr lang="en-US"/>
        </a:p>
      </dgm:t>
    </dgm:pt>
    <dgm:pt modelId="{68415F87-9D80-4475-90EC-743EB72EEF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event concept, feasibility, planning, and strategic aspects for an effective delivery will be discussed in the presentation.</a:t>
          </a:r>
        </a:p>
      </dgm:t>
    </dgm:pt>
    <dgm:pt modelId="{9B738C11-6DD1-4420-B989-984482406474}" type="parTrans" cxnId="{8A4CC2F7-E436-40C7-935D-41CC4B47F644}">
      <dgm:prSet/>
      <dgm:spPr/>
      <dgm:t>
        <a:bodyPr/>
        <a:lstStyle/>
        <a:p>
          <a:endParaRPr lang="en-US"/>
        </a:p>
      </dgm:t>
    </dgm:pt>
    <dgm:pt modelId="{0E03837B-FB9F-4E89-BECA-C97AC8162A54}" type="sibTrans" cxnId="{8A4CC2F7-E436-40C7-935D-41CC4B47F644}">
      <dgm:prSet/>
      <dgm:spPr/>
      <dgm:t>
        <a:bodyPr/>
        <a:lstStyle/>
        <a:p>
          <a:endParaRPr lang="en-US"/>
        </a:p>
      </dgm:t>
    </dgm:pt>
    <dgm:pt modelId="{F4948F29-3EE1-4C7D-8F6B-9815A3B9E0F9}" type="pres">
      <dgm:prSet presAssocID="{B09764EF-7F15-4391-A430-B1324D47ADC6}" presName="root" presStyleCnt="0">
        <dgm:presLayoutVars>
          <dgm:dir/>
          <dgm:resizeHandles val="exact"/>
        </dgm:presLayoutVars>
      </dgm:prSet>
      <dgm:spPr/>
    </dgm:pt>
    <dgm:pt modelId="{9DC1AEE2-4A19-4C14-BC82-EDF561C17A7A}" type="pres">
      <dgm:prSet presAssocID="{970466A6-85EE-469F-939F-EBDCAE50DC81}" presName="compNode" presStyleCnt="0"/>
      <dgm:spPr/>
    </dgm:pt>
    <dgm:pt modelId="{679597F8-126E-4D31-BC0D-7D3F58189B3B}" type="pres">
      <dgm:prSet presAssocID="{970466A6-85EE-469F-939F-EBDCAE50DC81}" presName="bgRect" presStyleLbl="bgShp" presStyleIdx="0" presStyleCnt="3"/>
      <dgm:spPr/>
    </dgm:pt>
    <dgm:pt modelId="{F6B8FF5F-E57B-4F02-8404-B6A9EB8E219F}" type="pres">
      <dgm:prSet presAssocID="{970466A6-85EE-469F-939F-EBDCAE50DC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449F708F-295E-4953-8CAA-F59A4F5DD5E9}" type="pres">
      <dgm:prSet presAssocID="{970466A6-85EE-469F-939F-EBDCAE50DC81}" presName="spaceRect" presStyleCnt="0"/>
      <dgm:spPr/>
    </dgm:pt>
    <dgm:pt modelId="{D754B972-6CA1-475B-8D05-1F65CB1821D1}" type="pres">
      <dgm:prSet presAssocID="{970466A6-85EE-469F-939F-EBDCAE50DC81}" presName="parTx" presStyleLbl="revTx" presStyleIdx="0" presStyleCnt="3">
        <dgm:presLayoutVars>
          <dgm:chMax val="0"/>
          <dgm:chPref val="0"/>
        </dgm:presLayoutVars>
      </dgm:prSet>
      <dgm:spPr/>
    </dgm:pt>
    <dgm:pt modelId="{42092E00-74B6-49C7-BDEA-470051270055}" type="pres">
      <dgm:prSet presAssocID="{1F365049-D1FA-45EB-9BAE-C34B4C568223}" presName="sibTrans" presStyleCnt="0"/>
      <dgm:spPr/>
    </dgm:pt>
    <dgm:pt modelId="{6FD73B81-476A-4FF6-8723-2968F635C874}" type="pres">
      <dgm:prSet presAssocID="{F2588013-4DC5-4498-A6A9-400AE029B8E5}" presName="compNode" presStyleCnt="0"/>
      <dgm:spPr/>
    </dgm:pt>
    <dgm:pt modelId="{5625EF90-017D-4701-BED0-B5F0B15986E5}" type="pres">
      <dgm:prSet presAssocID="{F2588013-4DC5-4498-A6A9-400AE029B8E5}" presName="bgRect" presStyleLbl="bgShp" presStyleIdx="1" presStyleCnt="3"/>
      <dgm:spPr/>
    </dgm:pt>
    <dgm:pt modelId="{C20D4E92-25BA-414D-885D-41A31B589E5E}" type="pres">
      <dgm:prSet presAssocID="{F2588013-4DC5-4498-A6A9-400AE029B8E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ll scene"/>
        </a:ext>
      </dgm:extLst>
    </dgm:pt>
    <dgm:pt modelId="{C510CB3F-704D-40A9-92BC-9B5D2906AA46}" type="pres">
      <dgm:prSet presAssocID="{F2588013-4DC5-4498-A6A9-400AE029B8E5}" presName="spaceRect" presStyleCnt="0"/>
      <dgm:spPr/>
    </dgm:pt>
    <dgm:pt modelId="{5EDE97E3-DCD1-4246-8016-E283B8B24925}" type="pres">
      <dgm:prSet presAssocID="{F2588013-4DC5-4498-A6A9-400AE029B8E5}" presName="parTx" presStyleLbl="revTx" presStyleIdx="1" presStyleCnt="3">
        <dgm:presLayoutVars>
          <dgm:chMax val="0"/>
          <dgm:chPref val="0"/>
        </dgm:presLayoutVars>
      </dgm:prSet>
      <dgm:spPr/>
    </dgm:pt>
    <dgm:pt modelId="{65F61B19-26AB-4B10-955C-FE233301DC69}" type="pres">
      <dgm:prSet presAssocID="{A8980076-71C3-45C2-83E5-B0A4D9983DF8}" presName="sibTrans" presStyleCnt="0"/>
      <dgm:spPr/>
    </dgm:pt>
    <dgm:pt modelId="{D2DB148B-D820-4657-8B89-D879F502AB91}" type="pres">
      <dgm:prSet presAssocID="{68415F87-9D80-4475-90EC-743EB72EEF64}" presName="compNode" presStyleCnt="0"/>
      <dgm:spPr/>
    </dgm:pt>
    <dgm:pt modelId="{ADA48D50-DC3E-4FB6-A792-2FF82063ADAD}" type="pres">
      <dgm:prSet presAssocID="{68415F87-9D80-4475-90EC-743EB72EEF64}" presName="bgRect" presStyleLbl="bgShp" presStyleIdx="2" presStyleCnt="3"/>
      <dgm:spPr/>
    </dgm:pt>
    <dgm:pt modelId="{0D73964B-F06C-4C8E-A384-DD3FFD3792E0}" type="pres">
      <dgm:prSet presAssocID="{68415F87-9D80-4475-90EC-743EB72EEF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A590D9D-0609-40C3-85F8-9FE0F3D077D4}" type="pres">
      <dgm:prSet presAssocID="{68415F87-9D80-4475-90EC-743EB72EEF64}" presName="spaceRect" presStyleCnt="0"/>
      <dgm:spPr/>
    </dgm:pt>
    <dgm:pt modelId="{679A42AF-4808-4C86-8042-1F25E95E936D}" type="pres">
      <dgm:prSet presAssocID="{68415F87-9D80-4475-90EC-743EB72EEF6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412A510-C1BB-4C0B-A377-D4F5E43149B9}" srcId="{B09764EF-7F15-4391-A430-B1324D47ADC6}" destId="{F2588013-4DC5-4498-A6A9-400AE029B8E5}" srcOrd="1" destOrd="0" parTransId="{F23C5E04-E544-492F-9C10-7FF72103B8BD}" sibTransId="{A8980076-71C3-45C2-83E5-B0A4D9983DF8}"/>
    <dgm:cxn modelId="{72EACD17-2519-4579-A264-7E2EB4983550}" type="presOf" srcId="{F2588013-4DC5-4498-A6A9-400AE029B8E5}" destId="{5EDE97E3-DCD1-4246-8016-E283B8B24925}" srcOrd="0" destOrd="0" presId="urn:microsoft.com/office/officeart/2018/2/layout/IconVerticalSolidList"/>
    <dgm:cxn modelId="{75C2994A-43E2-43E8-B604-3BF08846E1D4}" srcId="{B09764EF-7F15-4391-A430-B1324D47ADC6}" destId="{970466A6-85EE-469F-939F-EBDCAE50DC81}" srcOrd="0" destOrd="0" parTransId="{43119CC8-A6A6-4D6A-ACEE-FAFBFB461F1F}" sibTransId="{1F365049-D1FA-45EB-9BAE-C34B4C568223}"/>
    <dgm:cxn modelId="{0CA7755A-9E10-40A5-ABBF-EEF244ECF7D6}" type="presOf" srcId="{B09764EF-7F15-4391-A430-B1324D47ADC6}" destId="{F4948F29-3EE1-4C7D-8F6B-9815A3B9E0F9}" srcOrd="0" destOrd="0" presId="urn:microsoft.com/office/officeart/2018/2/layout/IconVerticalSolidList"/>
    <dgm:cxn modelId="{29BA95B2-5CE1-4CD8-9FBE-BC03810AEF5A}" type="presOf" srcId="{68415F87-9D80-4475-90EC-743EB72EEF64}" destId="{679A42AF-4808-4C86-8042-1F25E95E936D}" srcOrd="0" destOrd="0" presId="urn:microsoft.com/office/officeart/2018/2/layout/IconVerticalSolidList"/>
    <dgm:cxn modelId="{7B3862C2-DD0F-4F55-872E-10F4445D76F1}" type="presOf" srcId="{970466A6-85EE-469F-939F-EBDCAE50DC81}" destId="{D754B972-6CA1-475B-8D05-1F65CB1821D1}" srcOrd="0" destOrd="0" presId="urn:microsoft.com/office/officeart/2018/2/layout/IconVerticalSolidList"/>
    <dgm:cxn modelId="{8A4CC2F7-E436-40C7-935D-41CC4B47F644}" srcId="{B09764EF-7F15-4391-A430-B1324D47ADC6}" destId="{68415F87-9D80-4475-90EC-743EB72EEF64}" srcOrd="2" destOrd="0" parTransId="{9B738C11-6DD1-4420-B989-984482406474}" sibTransId="{0E03837B-FB9F-4E89-BECA-C97AC8162A54}"/>
    <dgm:cxn modelId="{8C449647-6049-4BFE-B118-3E1246ABFCF7}" type="presParOf" srcId="{F4948F29-3EE1-4C7D-8F6B-9815A3B9E0F9}" destId="{9DC1AEE2-4A19-4C14-BC82-EDF561C17A7A}" srcOrd="0" destOrd="0" presId="urn:microsoft.com/office/officeart/2018/2/layout/IconVerticalSolidList"/>
    <dgm:cxn modelId="{E6AF76F2-0808-4F97-95D5-5BE50A3FE027}" type="presParOf" srcId="{9DC1AEE2-4A19-4C14-BC82-EDF561C17A7A}" destId="{679597F8-126E-4D31-BC0D-7D3F58189B3B}" srcOrd="0" destOrd="0" presId="urn:microsoft.com/office/officeart/2018/2/layout/IconVerticalSolidList"/>
    <dgm:cxn modelId="{7C783679-FACB-4400-B191-6DD24060DD6E}" type="presParOf" srcId="{9DC1AEE2-4A19-4C14-BC82-EDF561C17A7A}" destId="{F6B8FF5F-E57B-4F02-8404-B6A9EB8E219F}" srcOrd="1" destOrd="0" presId="urn:microsoft.com/office/officeart/2018/2/layout/IconVerticalSolidList"/>
    <dgm:cxn modelId="{B41572F9-A41E-41E6-BEDD-4EBBBCD0BA79}" type="presParOf" srcId="{9DC1AEE2-4A19-4C14-BC82-EDF561C17A7A}" destId="{449F708F-295E-4953-8CAA-F59A4F5DD5E9}" srcOrd="2" destOrd="0" presId="urn:microsoft.com/office/officeart/2018/2/layout/IconVerticalSolidList"/>
    <dgm:cxn modelId="{19C16930-208B-4EA1-9225-5443544B909C}" type="presParOf" srcId="{9DC1AEE2-4A19-4C14-BC82-EDF561C17A7A}" destId="{D754B972-6CA1-475B-8D05-1F65CB1821D1}" srcOrd="3" destOrd="0" presId="urn:microsoft.com/office/officeart/2018/2/layout/IconVerticalSolidList"/>
    <dgm:cxn modelId="{7C894443-208C-497A-97DE-B258A7E58E53}" type="presParOf" srcId="{F4948F29-3EE1-4C7D-8F6B-9815A3B9E0F9}" destId="{42092E00-74B6-49C7-BDEA-470051270055}" srcOrd="1" destOrd="0" presId="urn:microsoft.com/office/officeart/2018/2/layout/IconVerticalSolidList"/>
    <dgm:cxn modelId="{0FDB103E-9FF0-46EA-A8A5-D4B7AFF654B5}" type="presParOf" srcId="{F4948F29-3EE1-4C7D-8F6B-9815A3B9E0F9}" destId="{6FD73B81-476A-4FF6-8723-2968F635C874}" srcOrd="2" destOrd="0" presId="urn:microsoft.com/office/officeart/2018/2/layout/IconVerticalSolidList"/>
    <dgm:cxn modelId="{0CE5030D-E2CF-48EF-8736-148795FB381A}" type="presParOf" srcId="{6FD73B81-476A-4FF6-8723-2968F635C874}" destId="{5625EF90-017D-4701-BED0-B5F0B15986E5}" srcOrd="0" destOrd="0" presId="urn:microsoft.com/office/officeart/2018/2/layout/IconVerticalSolidList"/>
    <dgm:cxn modelId="{2AC0E7E1-526B-479D-8547-B1BC707BE483}" type="presParOf" srcId="{6FD73B81-476A-4FF6-8723-2968F635C874}" destId="{C20D4E92-25BA-414D-885D-41A31B589E5E}" srcOrd="1" destOrd="0" presId="urn:microsoft.com/office/officeart/2018/2/layout/IconVerticalSolidList"/>
    <dgm:cxn modelId="{E14332AC-48B0-4544-81AB-68090C7BF196}" type="presParOf" srcId="{6FD73B81-476A-4FF6-8723-2968F635C874}" destId="{C510CB3F-704D-40A9-92BC-9B5D2906AA46}" srcOrd="2" destOrd="0" presId="urn:microsoft.com/office/officeart/2018/2/layout/IconVerticalSolidList"/>
    <dgm:cxn modelId="{F9981E73-158B-4F46-86D2-681B1D3C94F1}" type="presParOf" srcId="{6FD73B81-476A-4FF6-8723-2968F635C874}" destId="{5EDE97E3-DCD1-4246-8016-E283B8B24925}" srcOrd="3" destOrd="0" presId="urn:microsoft.com/office/officeart/2018/2/layout/IconVerticalSolidList"/>
    <dgm:cxn modelId="{9623038F-00D5-4045-8C4A-3C66C25F468B}" type="presParOf" srcId="{F4948F29-3EE1-4C7D-8F6B-9815A3B9E0F9}" destId="{65F61B19-26AB-4B10-955C-FE233301DC69}" srcOrd="3" destOrd="0" presId="urn:microsoft.com/office/officeart/2018/2/layout/IconVerticalSolidList"/>
    <dgm:cxn modelId="{64AAF25F-BBA8-4C19-A059-5F4A67A2F2F1}" type="presParOf" srcId="{F4948F29-3EE1-4C7D-8F6B-9815A3B9E0F9}" destId="{D2DB148B-D820-4657-8B89-D879F502AB91}" srcOrd="4" destOrd="0" presId="urn:microsoft.com/office/officeart/2018/2/layout/IconVerticalSolidList"/>
    <dgm:cxn modelId="{73964A84-B4E8-4594-8E0B-2EA0F534AB6D}" type="presParOf" srcId="{D2DB148B-D820-4657-8B89-D879F502AB91}" destId="{ADA48D50-DC3E-4FB6-A792-2FF82063ADAD}" srcOrd="0" destOrd="0" presId="urn:microsoft.com/office/officeart/2018/2/layout/IconVerticalSolidList"/>
    <dgm:cxn modelId="{1D2EE28B-6AD8-4FD0-B52A-54FA1551205D}" type="presParOf" srcId="{D2DB148B-D820-4657-8B89-D879F502AB91}" destId="{0D73964B-F06C-4C8E-A384-DD3FFD3792E0}" srcOrd="1" destOrd="0" presId="urn:microsoft.com/office/officeart/2018/2/layout/IconVerticalSolidList"/>
    <dgm:cxn modelId="{A6EEA176-CC3F-4FA0-B443-35B9407C722A}" type="presParOf" srcId="{D2DB148B-D820-4657-8B89-D879F502AB91}" destId="{7A590D9D-0609-40C3-85F8-9FE0F3D077D4}" srcOrd="2" destOrd="0" presId="urn:microsoft.com/office/officeart/2018/2/layout/IconVerticalSolidList"/>
    <dgm:cxn modelId="{AA2DC758-1A3D-40CD-9212-4FBE63D1C850}" type="presParOf" srcId="{D2DB148B-D820-4657-8B89-D879F502AB91}" destId="{679A42AF-4808-4C86-8042-1F25E95E93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06CE5D-2562-468A-BDB5-84FE76B66F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55525125-28CC-4EA1-95C3-32E46554FD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event brings wellness tourism together with adventure, whereby people hike, do yoga on the beach, and engage in mindfulness activities.</a:t>
          </a:r>
        </a:p>
      </dgm:t>
    </dgm:pt>
    <dgm:pt modelId="{37210E72-EDC0-4A1B-A5FC-6A4BEFA91A65}" type="parTrans" cxnId="{36A2EBCC-903E-4D62-8445-0718D3FB6537}">
      <dgm:prSet/>
      <dgm:spPr/>
      <dgm:t>
        <a:bodyPr/>
        <a:lstStyle/>
        <a:p>
          <a:endParaRPr lang="en-US"/>
        </a:p>
      </dgm:t>
    </dgm:pt>
    <dgm:pt modelId="{B007F440-619F-4C70-8467-8BB760076946}" type="sibTrans" cxnId="{36A2EBCC-903E-4D62-8445-0718D3FB6537}">
      <dgm:prSet/>
      <dgm:spPr/>
      <dgm:t>
        <a:bodyPr/>
        <a:lstStyle/>
        <a:p>
          <a:endParaRPr lang="en-US"/>
        </a:p>
      </dgm:t>
    </dgm:pt>
    <dgm:pt modelId="{CBDA80AA-FD74-4912-B5EE-83B1202789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retreat caters for wellness tourists, adventure seekers and eco-conscious </a:t>
          </a:r>
          <a:r>
            <a:rPr lang="en-US" dirty="0" err="1"/>
            <a:t>travellers</a:t>
          </a:r>
          <a:r>
            <a:rPr lang="en-US" dirty="0"/>
            <a:t> looking for a nature experience (Fox et al.,2014).</a:t>
          </a:r>
        </a:p>
      </dgm:t>
    </dgm:pt>
    <dgm:pt modelId="{72642AEF-8B5F-4EEC-9D24-5008773DAADC}" type="parTrans" cxnId="{81B05204-FFAE-4846-9918-AEEE483730B1}">
      <dgm:prSet/>
      <dgm:spPr/>
      <dgm:t>
        <a:bodyPr/>
        <a:lstStyle/>
        <a:p>
          <a:endParaRPr lang="en-US"/>
        </a:p>
      </dgm:t>
    </dgm:pt>
    <dgm:pt modelId="{0003F978-E718-4C5F-B9FA-6385009592AA}" type="sibTrans" cxnId="{81B05204-FFAE-4846-9918-AEEE483730B1}">
      <dgm:prSet/>
      <dgm:spPr/>
      <dgm:t>
        <a:bodyPr/>
        <a:lstStyle/>
        <a:p>
          <a:endParaRPr lang="en-US"/>
        </a:p>
      </dgm:t>
    </dgm:pt>
    <dgm:pt modelId="{5F0B499D-5A01-4943-AAC7-FF4BCAC2A3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themes of the event are coastal adventure, wellness and mindfulness, and sustainability, which is natural living.</a:t>
          </a:r>
        </a:p>
      </dgm:t>
    </dgm:pt>
    <dgm:pt modelId="{B7831912-F81C-4490-855C-7D5F89ED844B}" type="parTrans" cxnId="{8AB2B981-B7CA-4D93-A068-E2A0C55DB60A}">
      <dgm:prSet/>
      <dgm:spPr/>
      <dgm:t>
        <a:bodyPr/>
        <a:lstStyle/>
        <a:p>
          <a:endParaRPr lang="en-US"/>
        </a:p>
      </dgm:t>
    </dgm:pt>
    <dgm:pt modelId="{2B8C350B-3E3D-4D3C-8C9D-B76423032527}" type="sibTrans" cxnId="{8AB2B981-B7CA-4D93-A068-E2A0C55DB60A}">
      <dgm:prSet/>
      <dgm:spPr/>
      <dgm:t>
        <a:bodyPr/>
        <a:lstStyle/>
        <a:p>
          <a:endParaRPr lang="en-US"/>
        </a:p>
      </dgm:t>
    </dgm:pt>
    <dgm:pt modelId="{D1401A4D-308F-4C04-B3CA-AEE8BF627CF5}" type="pres">
      <dgm:prSet presAssocID="{2506CE5D-2562-468A-BDB5-84FE76B66F85}" presName="root" presStyleCnt="0">
        <dgm:presLayoutVars>
          <dgm:dir/>
          <dgm:resizeHandles val="exact"/>
        </dgm:presLayoutVars>
      </dgm:prSet>
      <dgm:spPr/>
    </dgm:pt>
    <dgm:pt modelId="{ACEB71CD-C98E-4B40-82AE-8ED6AA952796}" type="pres">
      <dgm:prSet presAssocID="{55525125-28CC-4EA1-95C3-32E46554FDE1}" presName="compNode" presStyleCnt="0"/>
      <dgm:spPr/>
    </dgm:pt>
    <dgm:pt modelId="{FBF7C9D9-EA19-4A7A-95F1-AE064DA1045E}" type="pres">
      <dgm:prSet presAssocID="{55525125-28CC-4EA1-95C3-32E46554FDE1}" presName="bgRect" presStyleLbl="bgShp" presStyleIdx="0" presStyleCnt="3"/>
      <dgm:spPr/>
    </dgm:pt>
    <dgm:pt modelId="{DF83E3D2-3098-4100-A78C-F47D80BE1F1A}" type="pres">
      <dgm:prSet presAssocID="{55525125-28CC-4EA1-95C3-32E46554FD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2892213-1A1B-4B7B-875D-2F2EF120992B}" type="pres">
      <dgm:prSet presAssocID="{55525125-28CC-4EA1-95C3-32E46554FDE1}" presName="spaceRect" presStyleCnt="0"/>
      <dgm:spPr/>
    </dgm:pt>
    <dgm:pt modelId="{1B002108-091A-4744-9FCD-32ADB99D977E}" type="pres">
      <dgm:prSet presAssocID="{55525125-28CC-4EA1-95C3-32E46554FDE1}" presName="parTx" presStyleLbl="revTx" presStyleIdx="0" presStyleCnt="3">
        <dgm:presLayoutVars>
          <dgm:chMax val="0"/>
          <dgm:chPref val="0"/>
        </dgm:presLayoutVars>
      </dgm:prSet>
      <dgm:spPr/>
    </dgm:pt>
    <dgm:pt modelId="{353E635C-3CD5-41DC-9076-7BF29BADF281}" type="pres">
      <dgm:prSet presAssocID="{B007F440-619F-4C70-8467-8BB760076946}" presName="sibTrans" presStyleCnt="0"/>
      <dgm:spPr/>
    </dgm:pt>
    <dgm:pt modelId="{8449FAE9-26E4-4060-BDAC-5B289CEEBE05}" type="pres">
      <dgm:prSet presAssocID="{CBDA80AA-FD74-4912-B5EE-83B120278929}" presName="compNode" presStyleCnt="0"/>
      <dgm:spPr/>
    </dgm:pt>
    <dgm:pt modelId="{DD309332-7415-47BD-98F2-E4764C13ACAE}" type="pres">
      <dgm:prSet presAssocID="{CBDA80AA-FD74-4912-B5EE-83B120278929}" presName="bgRect" presStyleLbl="bgShp" presStyleIdx="1" presStyleCnt="3"/>
      <dgm:spPr/>
    </dgm:pt>
    <dgm:pt modelId="{5B2FFDDD-D52A-4C4A-8099-C343D630978D}" type="pres">
      <dgm:prSet presAssocID="{CBDA80AA-FD74-4912-B5EE-83B1202789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4B80C199-054E-4E0E-B33C-12E173C6F7F2}" type="pres">
      <dgm:prSet presAssocID="{CBDA80AA-FD74-4912-B5EE-83B120278929}" presName="spaceRect" presStyleCnt="0"/>
      <dgm:spPr/>
    </dgm:pt>
    <dgm:pt modelId="{6F636F56-60DB-4DF9-99F2-76B60F1C32F0}" type="pres">
      <dgm:prSet presAssocID="{CBDA80AA-FD74-4912-B5EE-83B120278929}" presName="parTx" presStyleLbl="revTx" presStyleIdx="1" presStyleCnt="3">
        <dgm:presLayoutVars>
          <dgm:chMax val="0"/>
          <dgm:chPref val="0"/>
        </dgm:presLayoutVars>
      </dgm:prSet>
      <dgm:spPr/>
    </dgm:pt>
    <dgm:pt modelId="{8B0A1669-1E69-47DF-96EC-264BC51F698B}" type="pres">
      <dgm:prSet presAssocID="{0003F978-E718-4C5F-B9FA-6385009592AA}" presName="sibTrans" presStyleCnt="0"/>
      <dgm:spPr/>
    </dgm:pt>
    <dgm:pt modelId="{4CC19299-312D-4BDB-9F47-EE9AFCC489ED}" type="pres">
      <dgm:prSet presAssocID="{5F0B499D-5A01-4943-AAC7-FF4BCAC2A3CC}" presName="compNode" presStyleCnt="0"/>
      <dgm:spPr/>
    </dgm:pt>
    <dgm:pt modelId="{0AB58C6C-7FFD-48D2-AEF7-ABD5C7F4FFED}" type="pres">
      <dgm:prSet presAssocID="{5F0B499D-5A01-4943-AAC7-FF4BCAC2A3CC}" presName="bgRect" presStyleLbl="bgShp" presStyleIdx="2" presStyleCnt="3"/>
      <dgm:spPr/>
    </dgm:pt>
    <dgm:pt modelId="{FD0D6C66-B9DD-4EF6-B690-ECAE8E2CBC27}" type="pres">
      <dgm:prSet presAssocID="{5F0B499D-5A01-4943-AAC7-FF4BCAC2A3CC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A1CBF37-DE7B-49E6-B0C4-CBFF73FA125E}" type="pres">
      <dgm:prSet presAssocID="{5F0B499D-5A01-4943-AAC7-FF4BCAC2A3CC}" presName="spaceRect" presStyleCnt="0"/>
      <dgm:spPr/>
    </dgm:pt>
    <dgm:pt modelId="{2707C0A1-6542-4D3C-B61D-27481D35587A}" type="pres">
      <dgm:prSet presAssocID="{5F0B499D-5A01-4943-AAC7-FF4BCAC2A3C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B05204-FFAE-4846-9918-AEEE483730B1}" srcId="{2506CE5D-2562-468A-BDB5-84FE76B66F85}" destId="{CBDA80AA-FD74-4912-B5EE-83B120278929}" srcOrd="1" destOrd="0" parTransId="{72642AEF-8B5F-4EEC-9D24-5008773DAADC}" sibTransId="{0003F978-E718-4C5F-B9FA-6385009592AA}"/>
    <dgm:cxn modelId="{2C22D570-E497-4B8A-AA6F-6B226EE7814B}" type="presOf" srcId="{CBDA80AA-FD74-4912-B5EE-83B120278929}" destId="{6F636F56-60DB-4DF9-99F2-76B60F1C32F0}" srcOrd="0" destOrd="0" presId="urn:microsoft.com/office/officeart/2018/2/layout/IconVerticalSolidList"/>
    <dgm:cxn modelId="{2424E253-D49E-4EA0-ACA3-5AB13F5F5480}" type="presOf" srcId="{2506CE5D-2562-468A-BDB5-84FE76B66F85}" destId="{D1401A4D-308F-4C04-B3CA-AEE8BF627CF5}" srcOrd="0" destOrd="0" presId="urn:microsoft.com/office/officeart/2018/2/layout/IconVerticalSolidList"/>
    <dgm:cxn modelId="{A33EE976-B09B-4379-9697-E7C66EDC693B}" type="presOf" srcId="{5F0B499D-5A01-4943-AAC7-FF4BCAC2A3CC}" destId="{2707C0A1-6542-4D3C-B61D-27481D35587A}" srcOrd="0" destOrd="0" presId="urn:microsoft.com/office/officeart/2018/2/layout/IconVerticalSolidList"/>
    <dgm:cxn modelId="{8AB2B981-B7CA-4D93-A068-E2A0C55DB60A}" srcId="{2506CE5D-2562-468A-BDB5-84FE76B66F85}" destId="{5F0B499D-5A01-4943-AAC7-FF4BCAC2A3CC}" srcOrd="2" destOrd="0" parTransId="{B7831912-F81C-4490-855C-7D5F89ED844B}" sibTransId="{2B8C350B-3E3D-4D3C-8C9D-B76423032527}"/>
    <dgm:cxn modelId="{36A2EBCC-903E-4D62-8445-0718D3FB6537}" srcId="{2506CE5D-2562-468A-BDB5-84FE76B66F85}" destId="{55525125-28CC-4EA1-95C3-32E46554FDE1}" srcOrd="0" destOrd="0" parTransId="{37210E72-EDC0-4A1B-A5FC-6A4BEFA91A65}" sibTransId="{B007F440-619F-4C70-8467-8BB760076946}"/>
    <dgm:cxn modelId="{ED132CDC-85D3-4515-B0C9-BB6C6F1B1D2F}" type="presOf" srcId="{55525125-28CC-4EA1-95C3-32E46554FDE1}" destId="{1B002108-091A-4744-9FCD-32ADB99D977E}" srcOrd="0" destOrd="0" presId="urn:microsoft.com/office/officeart/2018/2/layout/IconVerticalSolidList"/>
    <dgm:cxn modelId="{AF87493F-FA54-49C3-A69F-1086055EFCE6}" type="presParOf" srcId="{D1401A4D-308F-4C04-B3CA-AEE8BF627CF5}" destId="{ACEB71CD-C98E-4B40-82AE-8ED6AA952796}" srcOrd="0" destOrd="0" presId="urn:microsoft.com/office/officeart/2018/2/layout/IconVerticalSolidList"/>
    <dgm:cxn modelId="{9D5EB183-03B5-4C12-B550-500FAB879C23}" type="presParOf" srcId="{ACEB71CD-C98E-4B40-82AE-8ED6AA952796}" destId="{FBF7C9D9-EA19-4A7A-95F1-AE064DA1045E}" srcOrd="0" destOrd="0" presId="urn:microsoft.com/office/officeart/2018/2/layout/IconVerticalSolidList"/>
    <dgm:cxn modelId="{CB051D92-54DD-4FB2-AD5A-4677166A4355}" type="presParOf" srcId="{ACEB71CD-C98E-4B40-82AE-8ED6AA952796}" destId="{DF83E3D2-3098-4100-A78C-F47D80BE1F1A}" srcOrd="1" destOrd="0" presId="urn:microsoft.com/office/officeart/2018/2/layout/IconVerticalSolidList"/>
    <dgm:cxn modelId="{13AE5682-41DC-4641-9E85-AC20D734ECED}" type="presParOf" srcId="{ACEB71CD-C98E-4B40-82AE-8ED6AA952796}" destId="{A2892213-1A1B-4B7B-875D-2F2EF120992B}" srcOrd="2" destOrd="0" presId="urn:microsoft.com/office/officeart/2018/2/layout/IconVerticalSolidList"/>
    <dgm:cxn modelId="{0D885FE8-3EC3-4934-964D-7223A34C6F0D}" type="presParOf" srcId="{ACEB71CD-C98E-4B40-82AE-8ED6AA952796}" destId="{1B002108-091A-4744-9FCD-32ADB99D977E}" srcOrd="3" destOrd="0" presId="urn:microsoft.com/office/officeart/2018/2/layout/IconVerticalSolidList"/>
    <dgm:cxn modelId="{DE2A942A-4B8D-4EA3-B796-78F9A1165A57}" type="presParOf" srcId="{D1401A4D-308F-4C04-B3CA-AEE8BF627CF5}" destId="{353E635C-3CD5-41DC-9076-7BF29BADF281}" srcOrd="1" destOrd="0" presId="urn:microsoft.com/office/officeart/2018/2/layout/IconVerticalSolidList"/>
    <dgm:cxn modelId="{CDEE29D5-5B24-4F94-8D48-54F1EAB0F5C2}" type="presParOf" srcId="{D1401A4D-308F-4C04-B3CA-AEE8BF627CF5}" destId="{8449FAE9-26E4-4060-BDAC-5B289CEEBE05}" srcOrd="2" destOrd="0" presId="urn:microsoft.com/office/officeart/2018/2/layout/IconVerticalSolidList"/>
    <dgm:cxn modelId="{25500D02-8FE0-445E-9ECC-82153AAAAEAF}" type="presParOf" srcId="{8449FAE9-26E4-4060-BDAC-5B289CEEBE05}" destId="{DD309332-7415-47BD-98F2-E4764C13ACAE}" srcOrd="0" destOrd="0" presId="urn:microsoft.com/office/officeart/2018/2/layout/IconVerticalSolidList"/>
    <dgm:cxn modelId="{4DA6ED7E-5227-4CB6-8878-104C197D0FBA}" type="presParOf" srcId="{8449FAE9-26E4-4060-BDAC-5B289CEEBE05}" destId="{5B2FFDDD-D52A-4C4A-8099-C343D630978D}" srcOrd="1" destOrd="0" presId="urn:microsoft.com/office/officeart/2018/2/layout/IconVerticalSolidList"/>
    <dgm:cxn modelId="{85DC96AD-3604-40C2-83E4-0E45C73AA5E5}" type="presParOf" srcId="{8449FAE9-26E4-4060-BDAC-5B289CEEBE05}" destId="{4B80C199-054E-4E0E-B33C-12E173C6F7F2}" srcOrd="2" destOrd="0" presId="urn:microsoft.com/office/officeart/2018/2/layout/IconVerticalSolidList"/>
    <dgm:cxn modelId="{C86C9209-A27D-4C62-97C0-40A73CFF1DEE}" type="presParOf" srcId="{8449FAE9-26E4-4060-BDAC-5B289CEEBE05}" destId="{6F636F56-60DB-4DF9-99F2-76B60F1C32F0}" srcOrd="3" destOrd="0" presId="urn:microsoft.com/office/officeart/2018/2/layout/IconVerticalSolidList"/>
    <dgm:cxn modelId="{2DCE31A2-E8C4-48F7-AFFB-7D393AF9B9F8}" type="presParOf" srcId="{D1401A4D-308F-4C04-B3CA-AEE8BF627CF5}" destId="{8B0A1669-1E69-47DF-96EC-264BC51F698B}" srcOrd="3" destOrd="0" presId="urn:microsoft.com/office/officeart/2018/2/layout/IconVerticalSolidList"/>
    <dgm:cxn modelId="{3535E32D-C2C0-434C-9A9E-901CDE0CED32}" type="presParOf" srcId="{D1401A4D-308F-4C04-B3CA-AEE8BF627CF5}" destId="{4CC19299-312D-4BDB-9F47-EE9AFCC489ED}" srcOrd="4" destOrd="0" presId="urn:microsoft.com/office/officeart/2018/2/layout/IconVerticalSolidList"/>
    <dgm:cxn modelId="{7A283B2B-C31D-4BBA-8401-A439D69D8DB0}" type="presParOf" srcId="{4CC19299-312D-4BDB-9F47-EE9AFCC489ED}" destId="{0AB58C6C-7FFD-48D2-AEF7-ABD5C7F4FFED}" srcOrd="0" destOrd="0" presId="urn:microsoft.com/office/officeart/2018/2/layout/IconVerticalSolidList"/>
    <dgm:cxn modelId="{478DE242-47CC-4D46-9B1F-0EAE7B18EA9C}" type="presParOf" srcId="{4CC19299-312D-4BDB-9F47-EE9AFCC489ED}" destId="{FD0D6C66-B9DD-4EF6-B690-ECAE8E2CBC27}" srcOrd="1" destOrd="0" presId="urn:microsoft.com/office/officeart/2018/2/layout/IconVerticalSolidList"/>
    <dgm:cxn modelId="{6F0710E7-51AD-4F26-A6FB-57053C6A1A9D}" type="presParOf" srcId="{4CC19299-312D-4BDB-9F47-EE9AFCC489ED}" destId="{BA1CBF37-DE7B-49E6-B0C4-CBFF73FA125E}" srcOrd="2" destOrd="0" presId="urn:microsoft.com/office/officeart/2018/2/layout/IconVerticalSolidList"/>
    <dgm:cxn modelId="{14AC319E-4FF3-401B-BE80-6FCC1F053931}" type="presParOf" srcId="{4CC19299-312D-4BDB-9F47-EE9AFCC489ED}" destId="{2707C0A1-6542-4D3C-B61D-27481D3558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37C0E3-A848-426A-8B66-3B122A6E8492}" type="doc">
      <dgm:prSet loTypeId="urn:microsoft.com/office/officeart/2005/8/layout/vProcess5" loCatId="process" qsTypeId="urn:microsoft.com/office/officeart/2005/8/quickstyle/simple1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06AEA8D3-50AC-4019-9E6B-4F1FED858309}">
      <dgm:prSet/>
      <dgm:spPr/>
      <dgm:t>
        <a:bodyPr/>
        <a:lstStyle/>
        <a:p>
          <a:r>
            <a:rPr lang="en-US" dirty="0"/>
            <a:t>Zero waste practices will be adopted to reduce environmental damage that may be caused by the event and promote waste reduction.</a:t>
          </a:r>
        </a:p>
      </dgm:t>
    </dgm:pt>
    <dgm:pt modelId="{AA43549C-099F-40B6-809A-F5AA29E20C52}" type="parTrans" cxnId="{F05A8980-645D-4BD4-B65A-BD96F8457A6D}">
      <dgm:prSet/>
      <dgm:spPr/>
      <dgm:t>
        <a:bodyPr/>
        <a:lstStyle/>
        <a:p>
          <a:endParaRPr lang="en-US"/>
        </a:p>
      </dgm:t>
    </dgm:pt>
    <dgm:pt modelId="{C0E37427-FDD1-4FF9-AE64-DBF9D2EB5445}" type="sibTrans" cxnId="{F05A8980-645D-4BD4-B65A-BD96F8457A6D}">
      <dgm:prSet/>
      <dgm:spPr/>
      <dgm:t>
        <a:bodyPr/>
        <a:lstStyle/>
        <a:p>
          <a:endParaRPr lang="en-US"/>
        </a:p>
      </dgm:t>
    </dgm:pt>
    <dgm:pt modelId="{4CB7BC38-F070-4A69-8371-B92F6D2C82A7}">
      <dgm:prSet/>
      <dgm:spPr/>
      <dgm:t>
        <a:bodyPr/>
        <a:lstStyle/>
        <a:p>
          <a:r>
            <a:rPr lang="en-US" dirty="0"/>
            <a:t>In addition to that, local sourcing of food, products and services would benefit the </a:t>
          </a:r>
          <a:r>
            <a:rPr lang="en-US" dirty="0" err="1"/>
            <a:t>Pembrokeshire</a:t>
          </a:r>
          <a:r>
            <a:rPr lang="en-US" dirty="0"/>
            <a:t> community and cut down the event’s carbon footprint (O’Toole, 2011).</a:t>
          </a:r>
        </a:p>
      </dgm:t>
    </dgm:pt>
    <dgm:pt modelId="{74CCADC7-4EEF-408A-87FB-ECEF4303F972}" type="parTrans" cxnId="{46C9D001-0682-4255-9741-C7E67E521F28}">
      <dgm:prSet/>
      <dgm:spPr/>
      <dgm:t>
        <a:bodyPr/>
        <a:lstStyle/>
        <a:p>
          <a:endParaRPr lang="en-US"/>
        </a:p>
      </dgm:t>
    </dgm:pt>
    <dgm:pt modelId="{E60FBFFA-5DFF-470B-BC15-8C477CCB86CE}" type="sibTrans" cxnId="{46C9D001-0682-4255-9741-C7E67E521F28}">
      <dgm:prSet/>
      <dgm:spPr/>
      <dgm:t>
        <a:bodyPr/>
        <a:lstStyle/>
        <a:p>
          <a:endParaRPr lang="en-US"/>
        </a:p>
      </dgm:t>
    </dgm:pt>
    <dgm:pt modelId="{858205F6-F56A-4B48-AA00-C9E8A3978B28}">
      <dgm:prSet/>
      <dgm:spPr/>
      <dgm:t>
        <a:bodyPr/>
        <a:lstStyle/>
        <a:p>
          <a:r>
            <a:rPr lang="en-US"/>
            <a:t>Eco-friendly means of transport will be promoted as well as low-carbon means of transport in order to limit emissions (Roberts et al., 2021).</a:t>
          </a:r>
        </a:p>
      </dgm:t>
    </dgm:pt>
    <dgm:pt modelId="{1DE1E2CE-4C64-47C7-A048-C3D6ACB71F29}" type="parTrans" cxnId="{3AFC54C9-FE6B-409C-904E-9FD0E258AD37}">
      <dgm:prSet/>
      <dgm:spPr/>
      <dgm:t>
        <a:bodyPr/>
        <a:lstStyle/>
        <a:p>
          <a:endParaRPr lang="en-US"/>
        </a:p>
      </dgm:t>
    </dgm:pt>
    <dgm:pt modelId="{FEA92B4C-4DC1-49D9-9BE5-F0709A3200D4}" type="sibTrans" cxnId="{3AFC54C9-FE6B-409C-904E-9FD0E258AD37}">
      <dgm:prSet/>
      <dgm:spPr/>
      <dgm:t>
        <a:bodyPr/>
        <a:lstStyle/>
        <a:p>
          <a:endParaRPr lang="en-US"/>
        </a:p>
      </dgm:t>
    </dgm:pt>
    <dgm:pt modelId="{D1F6A805-EA1E-484F-AF3F-F7533D67D05F}">
      <dgm:prSet/>
      <dgm:spPr/>
      <dgm:t>
        <a:bodyPr/>
        <a:lstStyle/>
        <a:p>
          <a:r>
            <a:rPr lang="en-US"/>
            <a:t>Carbon offset programs like planting trees or conserving the environment will be used to neutralise the event's carbon footprint.</a:t>
          </a:r>
        </a:p>
      </dgm:t>
    </dgm:pt>
    <dgm:pt modelId="{E3417125-398A-4FA6-8990-4CC714CD71EA}" type="parTrans" cxnId="{4777352E-8845-456C-9569-E0BDB3D92BE9}">
      <dgm:prSet/>
      <dgm:spPr/>
      <dgm:t>
        <a:bodyPr/>
        <a:lstStyle/>
        <a:p>
          <a:endParaRPr lang="en-US"/>
        </a:p>
      </dgm:t>
    </dgm:pt>
    <dgm:pt modelId="{5CA24D2D-0BB4-4F12-8BAF-423F11A6E72F}" type="sibTrans" cxnId="{4777352E-8845-456C-9569-E0BDB3D92BE9}">
      <dgm:prSet/>
      <dgm:spPr/>
      <dgm:t>
        <a:bodyPr/>
        <a:lstStyle/>
        <a:p>
          <a:endParaRPr lang="en-US"/>
        </a:p>
      </dgm:t>
    </dgm:pt>
    <dgm:pt modelId="{35D3BEB5-4112-4EA0-AFF5-C4B75ED85C36}" type="pres">
      <dgm:prSet presAssocID="{6037C0E3-A848-426A-8B66-3B122A6E8492}" presName="outerComposite" presStyleCnt="0">
        <dgm:presLayoutVars>
          <dgm:chMax val="5"/>
          <dgm:dir/>
          <dgm:resizeHandles val="exact"/>
        </dgm:presLayoutVars>
      </dgm:prSet>
      <dgm:spPr/>
    </dgm:pt>
    <dgm:pt modelId="{77DC9D7D-2C6B-4237-AD1F-8805AC1B937F}" type="pres">
      <dgm:prSet presAssocID="{6037C0E3-A848-426A-8B66-3B122A6E8492}" presName="dummyMaxCanvas" presStyleCnt="0">
        <dgm:presLayoutVars/>
      </dgm:prSet>
      <dgm:spPr/>
    </dgm:pt>
    <dgm:pt modelId="{013CABBA-E321-4239-B33A-134B509AE8A6}" type="pres">
      <dgm:prSet presAssocID="{6037C0E3-A848-426A-8B66-3B122A6E8492}" presName="FourNodes_1" presStyleLbl="node1" presStyleIdx="0" presStyleCnt="4">
        <dgm:presLayoutVars>
          <dgm:bulletEnabled val="1"/>
        </dgm:presLayoutVars>
      </dgm:prSet>
      <dgm:spPr/>
    </dgm:pt>
    <dgm:pt modelId="{A6352F9D-905D-4731-9427-EC18ABC5757F}" type="pres">
      <dgm:prSet presAssocID="{6037C0E3-A848-426A-8B66-3B122A6E8492}" presName="FourNodes_2" presStyleLbl="node1" presStyleIdx="1" presStyleCnt="4">
        <dgm:presLayoutVars>
          <dgm:bulletEnabled val="1"/>
        </dgm:presLayoutVars>
      </dgm:prSet>
      <dgm:spPr/>
    </dgm:pt>
    <dgm:pt modelId="{02E6CE0C-416D-43D5-825F-42B6E3DD6534}" type="pres">
      <dgm:prSet presAssocID="{6037C0E3-A848-426A-8B66-3B122A6E8492}" presName="FourNodes_3" presStyleLbl="node1" presStyleIdx="2" presStyleCnt="4">
        <dgm:presLayoutVars>
          <dgm:bulletEnabled val="1"/>
        </dgm:presLayoutVars>
      </dgm:prSet>
      <dgm:spPr/>
    </dgm:pt>
    <dgm:pt modelId="{960D59B4-7FA7-42A7-BFB9-C95B6FD4DBB1}" type="pres">
      <dgm:prSet presAssocID="{6037C0E3-A848-426A-8B66-3B122A6E8492}" presName="FourNodes_4" presStyleLbl="node1" presStyleIdx="3" presStyleCnt="4">
        <dgm:presLayoutVars>
          <dgm:bulletEnabled val="1"/>
        </dgm:presLayoutVars>
      </dgm:prSet>
      <dgm:spPr/>
    </dgm:pt>
    <dgm:pt modelId="{2F65B70A-0033-4FC3-ADDD-E748FE93441D}" type="pres">
      <dgm:prSet presAssocID="{6037C0E3-A848-426A-8B66-3B122A6E8492}" presName="FourConn_1-2" presStyleLbl="fgAccFollowNode1" presStyleIdx="0" presStyleCnt="3">
        <dgm:presLayoutVars>
          <dgm:bulletEnabled val="1"/>
        </dgm:presLayoutVars>
      </dgm:prSet>
      <dgm:spPr/>
    </dgm:pt>
    <dgm:pt modelId="{5E0B189E-783B-4705-999A-62CD9120248A}" type="pres">
      <dgm:prSet presAssocID="{6037C0E3-A848-426A-8B66-3B122A6E8492}" presName="FourConn_2-3" presStyleLbl="fgAccFollowNode1" presStyleIdx="1" presStyleCnt="3">
        <dgm:presLayoutVars>
          <dgm:bulletEnabled val="1"/>
        </dgm:presLayoutVars>
      </dgm:prSet>
      <dgm:spPr/>
    </dgm:pt>
    <dgm:pt modelId="{39A1A2E9-EE6F-4A95-B150-20BC9EDC24AB}" type="pres">
      <dgm:prSet presAssocID="{6037C0E3-A848-426A-8B66-3B122A6E8492}" presName="FourConn_3-4" presStyleLbl="fgAccFollowNode1" presStyleIdx="2" presStyleCnt="3">
        <dgm:presLayoutVars>
          <dgm:bulletEnabled val="1"/>
        </dgm:presLayoutVars>
      </dgm:prSet>
      <dgm:spPr/>
    </dgm:pt>
    <dgm:pt modelId="{467EECC1-0D5A-44FD-86E0-0132BAC26AD5}" type="pres">
      <dgm:prSet presAssocID="{6037C0E3-A848-426A-8B66-3B122A6E8492}" presName="FourNodes_1_text" presStyleLbl="node1" presStyleIdx="3" presStyleCnt="4">
        <dgm:presLayoutVars>
          <dgm:bulletEnabled val="1"/>
        </dgm:presLayoutVars>
      </dgm:prSet>
      <dgm:spPr/>
    </dgm:pt>
    <dgm:pt modelId="{A56E409C-BE42-4E39-A010-245F7F9BB373}" type="pres">
      <dgm:prSet presAssocID="{6037C0E3-A848-426A-8B66-3B122A6E8492}" presName="FourNodes_2_text" presStyleLbl="node1" presStyleIdx="3" presStyleCnt="4">
        <dgm:presLayoutVars>
          <dgm:bulletEnabled val="1"/>
        </dgm:presLayoutVars>
      </dgm:prSet>
      <dgm:spPr/>
    </dgm:pt>
    <dgm:pt modelId="{A8244238-9934-4FCD-A6DE-DEEE74157251}" type="pres">
      <dgm:prSet presAssocID="{6037C0E3-A848-426A-8B66-3B122A6E8492}" presName="FourNodes_3_text" presStyleLbl="node1" presStyleIdx="3" presStyleCnt="4">
        <dgm:presLayoutVars>
          <dgm:bulletEnabled val="1"/>
        </dgm:presLayoutVars>
      </dgm:prSet>
      <dgm:spPr/>
    </dgm:pt>
    <dgm:pt modelId="{40DFBAAD-B3FA-4DA5-A125-DDCD403861DA}" type="pres">
      <dgm:prSet presAssocID="{6037C0E3-A848-426A-8B66-3B122A6E849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6C9D001-0682-4255-9741-C7E67E521F28}" srcId="{6037C0E3-A848-426A-8B66-3B122A6E8492}" destId="{4CB7BC38-F070-4A69-8371-B92F6D2C82A7}" srcOrd="1" destOrd="0" parTransId="{74CCADC7-4EEF-408A-87FB-ECEF4303F972}" sibTransId="{E60FBFFA-5DFF-470B-BC15-8C477CCB86CE}"/>
    <dgm:cxn modelId="{4777352E-8845-456C-9569-E0BDB3D92BE9}" srcId="{6037C0E3-A848-426A-8B66-3B122A6E8492}" destId="{D1F6A805-EA1E-484F-AF3F-F7533D67D05F}" srcOrd="3" destOrd="0" parTransId="{E3417125-398A-4FA6-8990-4CC714CD71EA}" sibTransId="{5CA24D2D-0BB4-4F12-8BAF-423F11A6E72F}"/>
    <dgm:cxn modelId="{57FB2A39-A6DD-4077-8C59-0BE5069DCE5F}" type="presOf" srcId="{858205F6-F56A-4B48-AA00-C9E8A3978B28}" destId="{A8244238-9934-4FCD-A6DE-DEEE74157251}" srcOrd="1" destOrd="0" presId="urn:microsoft.com/office/officeart/2005/8/layout/vProcess5"/>
    <dgm:cxn modelId="{0771D567-DD22-44C5-9F9D-96229F581DEE}" type="presOf" srcId="{858205F6-F56A-4B48-AA00-C9E8A3978B28}" destId="{02E6CE0C-416D-43D5-825F-42B6E3DD6534}" srcOrd="0" destOrd="0" presId="urn:microsoft.com/office/officeart/2005/8/layout/vProcess5"/>
    <dgm:cxn modelId="{D7AD9952-1FEE-46ED-A7AA-4658DD1EE7E0}" type="presOf" srcId="{4CB7BC38-F070-4A69-8371-B92F6D2C82A7}" destId="{A56E409C-BE42-4E39-A010-245F7F9BB373}" srcOrd="1" destOrd="0" presId="urn:microsoft.com/office/officeart/2005/8/layout/vProcess5"/>
    <dgm:cxn modelId="{5493CC73-93A3-4995-9FE0-10177838C24C}" type="presOf" srcId="{4CB7BC38-F070-4A69-8371-B92F6D2C82A7}" destId="{A6352F9D-905D-4731-9427-EC18ABC5757F}" srcOrd="0" destOrd="0" presId="urn:microsoft.com/office/officeart/2005/8/layout/vProcess5"/>
    <dgm:cxn modelId="{F05A8980-645D-4BD4-B65A-BD96F8457A6D}" srcId="{6037C0E3-A848-426A-8B66-3B122A6E8492}" destId="{06AEA8D3-50AC-4019-9E6B-4F1FED858309}" srcOrd="0" destOrd="0" parTransId="{AA43549C-099F-40B6-809A-F5AA29E20C52}" sibTransId="{C0E37427-FDD1-4FF9-AE64-DBF9D2EB5445}"/>
    <dgm:cxn modelId="{C376F084-7414-4893-99C8-666CFE9239F2}" type="presOf" srcId="{D1F6A805-EA1E-484F-AF3F-F7533D67D05F}" destId="{40DFBAAD-B3FA-4DA5-A125-DDCD403861DA}" srcOrd="1" destOrd="0" presId="urn:microsoft.com/office/officeart/2005/8/layout/vProcess5"/>
    <dgm:cxn modelId="{3471148E-5360-401F-9DD5-CBAD6A8645BB}" type="presOf" srcId="{D1F6A805-EA1E-484F-AF3F-F7533D67D05F}" destId="{960D59B4-7FA7-42A7-BFB9-C95B6FD4DBB1}" srcOrd="0" destOrd="0" presId="urn:microsoft.com/office/officeart/2005/8/layout/vProcess5"/>
    <dgm:cxn modelId="{2F3CC08E-B579-4191-8C4C-BB92E0E32BF9}" type="presOf" srcId="{06AEA8D3-50AC-4019-9E6B-4F1FED858309}" destId="{013CABBA-E321-4239-B33A-134B509AE8A6}" srcOrd="0" destOrd="0" presId="urn:microsoft.com/office/officeart/2005/8/layout/vProcess5"/>
    <dgm:cxn modelId="{9B75EE8E-BCBF-4017-9E5F-B1919479DEA6}" type="presOf" srcId="{6037C0E3-A848-426A-8B66-3B122A6E8492}" destId="{35D3BEB5-4112-4EA0-AFF5-C4B75ED85C36}" srcOrd="0" destOrd="0" presId="urn:microsoft.com/office/officeart/2005/8/layout/vProcess5"/>
    <dgm:cxn modelId="{3462559E-275E-4255-B885-1B7A4B4685D2}" type="presOf" srcId="{C0E37427-FDD1-4FF9-AE64-DBF9D2EB5445}" destId="{2F65B70A-0033-4FC3-ADDD-E748FE93441D}" srcOrd="0" destOrd="0" presId="urn:microsoft.com/office/officeart/2005/8/layout/vProcess5"/>
    <dgm:cxn modelId="{5CE642A5-A8AB-45B6-9518-FB04492F40AF}" type="presOf" srcId="{FEA92B4C-4DC1-49D9-9BE5-F0709A3200D4}" destId="{39A1A2E9-EE6F-4A95-B150-20BC9EDC24AB}" srcOrd="0" destOrd="0" presId="urn:microsoft.com/office/officeart/2005/8/layout/vProcess5"/>
    <dgm:cxn modelId="{6B6886BB-8F48-47AF-999B-2D6D1BF169FB}" type="presOf" srcId="{06AEA8D3-50AC-4019-9E6B-4F1FED858309}" destId="{467EECC1-0D5A-44FD-86E0-0132BAC26AD5}" srcOrd="1" destOrd="0" presId="urn:microsoft.com/office/officeart/2005/8/layout/vProcess5"/>
    <dgm:cxn modelId="{AC68ACBD-B8D4-4D09-A158-8436CF6D9090}" type="presOf" srcId="{E60FBFFA-5DFF-470B-BC15-8C477CCB86CE}" destId="{5E0B189E-783B-4705-999A-62CD9120248A}" srcOrd="0" destOrd="0" presId="urn:microsoft.com/office/officeart/2005/8/layout/vProcess5"/>
    <dgm:cxn modelId="{3AFC54C9-FE6B-409C-904E-9FD0E258AD37}" srcId="{6037C0E3-A848-426A-8B66-3B122A6E8492}" destId="{858205F6-F56A-4B48-AA00-C9E8A3978B28}" srcOrd="2" destOrd="0" parTransId="{1DE1E2CE-4C64-47C7-A048-C3D6ACB71F29}" sibTransId="{FEA92B4C-4DC1-49D9-9BE5-F0709A3200D4}"/>
    <dgm:cxn modelId="{5D0B80BC-9986-44CE-9F06-3EE7E12AE889}" type="presParOf" srcId="{35D3BEB5-4112-4EA0-AFF5-C4B75ED85C36}" destId="{77DC9D7D-2C6B-4237-AD1F-8805AC1B937F}" srcOrd="0" destOrd="0" presId="urn:microsoft.com/office/officeart/2005/8/layout/vProcess5"/>
    <dgm:cxn modelId="{FDECE00C-B890-4B14-AD92-ACFCF97000FF}" type="presParOf" srcId="{35D3BEB5-4112-4EA0-AFF5-C4B75ED85C36}" destId="{013CABBA-E321-4239-B33A-134B509AE8A6}" srcOrd="1" destOrd="0" presId="urn:microsoft.com/office/officeart/2005/8/layout/vProcess5"/>
    <dgm:cxn modelId="{05E4D86F-3179-4752-97A1-DCB962A5E126}" type="presParOf" srcId="{35D3BEB5-4112-4EA0-AFF5-C4B75ED85C36}" destId="{A6352F9D-905D-4731-9427-EC18ABC5757F}" srcOrd="2" destOrd="0" presId="urn:microsoft.com/office/officeart/2005/8/layout/vProcess5"/>
    <dgm:cxn modelId="{57DF906A-F0F4-48A4-889C-0BEE248C5AAE}" type="presParOf" srcId="{35D3BEB5-4112-4EA0-AFF5-C4B75ED85C36}" destId="{02E6CE0C-416D-43D5-825F-42B6E3DD6534}" srcOrd="3" destOrd="0" presId="urn:microsoft.com/office/officeart/2005/8/layout/vProcess5"/>
    <dgm:cxn modelId="{34C7B842-344B-421A-BE1F-1F5E25EB1539}" type="presParOf" srcId="{35D3BEB5-4112-4EA0-AFF5-C4B75ED85C36}" destId="{960D59B4-7FA7-42A7-BFB9-C95B6FD4DBB1}" srcOrd="4" destOrd="0" presId="urn:microsoft.com/office/officeart/2005/8/layout/vProcess5"/>
    <dgm:cxn modelId="{1DDEE2DC-BC2F-491C-A135-D805134B6993}" type="presParOf" srcId="{35D3BEB5-4112-4EA0-AFF5-C4B75ED85C36}" destId="{2F65B70A-0033-4FC3-ADDD-E748FE93441D}" srcOrd="5" destOrd="0" presId="urn:microsoft.com/office/officeart/2005/8/layout/vProcess5"/>
    <dgm:cxn modelId="{C41E4F02-0C45-4B47-B25F-69EBFBD09EAF}" type="presParOf" srcId="{35D3BEB5-4112-4EA0-AFF5-C4B75ED85C36}" destId="{5E0B189E-783B-4705-999A-62CD9120248A}" srcOrd="6" destOrd="0" presId="urn:microsoft.com/office/officeart/2005/8/layout/vProcess5"/>
    <dgm:cxn modelId="{C4DFC70D-7EF8-45DC-B8E6-A1B9B3CCBAD3}" type="presParOf" srcId="{35D3BEB5-4112-4EA0-AFF5-C4B75ED85C36}" destId="{39A1A2E9-EE6F-4A95-B150-20BC9EDC24AB}" srcOrd="7" destOrd="0" presId="urn:microsoft.com/office/officeart/2005/8/layout/vProcess5"/>
    <dgm:cxn modelId="{1A3DD634-4544-474F-ABD6-1D894669BBE6}" type="presParOf" srcId="{35D3BEB5-4112-4EA0-AFF5-C4B75ED85C36}" destId="{467EECC1-0D5A-44FD-86E0-0132BAC26AD5}" srcOrd="8" destOrd="0" presId="urn:microsoft.com/office/officeart/2005/8/layout/vProcess5"/>
    <dgm:cxn modelId="{53F9E854-D82D-4CBB-BB39-E2F5998859E0}" type="presParOf" srcId="{35D3BEB5-4112-4EA0-AFF5-C4B75ED85C36}" destId="{A56E409C-BE42-4E39-A010-245F7F9BB373}" srcOrd="9" destOrd="0" presId="urn:microsoft.com/office/officeart/2005/8/layout/vProcess5"/>
    <dgm:cxn modelId="{9D312B98-6A34-4687-973D-439D78EC1877}" type="presParOf" srcId="{35D3BEB5-4112-4EA0-AFF5-C4B75ED85C36}" destId="{A8244238-9934-4FCD-A6DE-DEEE74157251}" srcOrd="10" destOrd="0" presId="urn:microsoft.com/office/officeart/2005/8/layout/vProcess5"/>
    <dgm:cxn modelId="{947A5A9F-5D0C-45DF-B56B-103F9726A105}" type="presParOf" srcId="{35D3BEB5-4112-4EA0-AFF5-C4B75ED85C36}" destId="{40DFBAAD-B3FA-4DA5-A125-DDCD403861D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37C0E3-A848-426A-8B66-3B122A6E8492}" type="doc">
      <dgm:prSet loTypeId="urn:microsoft.com/office/officeart/2005/8/layout/vProcess5" loCatId="process" qsTypeId="urn:microsoft.com/office/officeart/2005/8/quickstyle/3d3" qsCatId="3D" csTypeId="urn:microsoft.com/office/officeart/2005/8/colors/accent6_4" csCatId="accent6" phldr="1"/>
      <dgm:spPr/>
      <dgm:t>
        <a:bodyPr/>
        <a:lstStyle/>
        <a:p>
          <a:endParaRPr lang="en-US"/>
        </a:p>
      </dgm:t>
    </dgm:pt>
    <dgm:pt modelId="{858205F6-F56A-4B48-AA00-C9E8A3978B28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There is a great demand for vacations that would enhance their health (</a:t>
          </a:r>
          <a:r>
            <a:rPr lang="en-GB" sz="2000" dirty="0" err="1">
              <a:solidFill>
                <a:schemeClr val="tx1"/>
              </a:solidFill>
            </a:rPr>
            <a:t>Kearley</a:t>
          </a:r>
          <a:r>
            <a:rPr lang="en-GB" sz="2000" dirty="0">
              <a:solidFill>
                <a:schemeClr val="tx1"/>
              </a:solidFill>
            </a:rPr>
            <a:t>, 2019). </a:t>
          </a:r>
          <a:endParaRPr lang="en-US" sz="2000" dirty="0">
            <a:solidFill>
              <a:schemeClr val="tx1"/>
            </a:solidFill>
          </a:endParaRPr>
        </a:p>
      </dgm:t>
    </dgm:pt>
    <dgm:pt modelId="{1DE1E2CE-4C64-47C7-A048-C3D6ACB71F29}" type="parTrans" cxnId="{3AFC54C9-FE6B-409C-904E-9FD0E258AD37}">
      <dgm:prSet/>
      <dgm:spPr/>
      <dgm:t>
        <a:bodyPr/>
        <a:lstStyle/>
        <a:p>
          <a:endParaRPr lang="en-US"/>
        </a:p>
      </dgm:t>
    </dgm:pt>
    <dgm:pt modelId="{FEA92B4C-4DC1-49D9-9BE5-F0709A3200D4}" type="sibTrans" cxnId="{3AFC54C9-FE6B-409C-904E-9FD0E258AD37}">
      <dgm:prSet/>
      <dgm:spPr/>
      <dgm:t>
        <a:bodyPr/>
        <a:lstStyle/>
        <a:p>
          <a:endParaRPr lang="en-US"/>
        </a:p>
      </dgm:t>
    </dgm:pt>
    <dgm:pt modelId="{D1F6A805-EA1E-484F-AF3F-F7533D67D05F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Moreover, more tourists are seeking active holidays like hiking and yoga retreats (</a:t>
          </a:r>
          <a:r>
            <a:rPr lang="en-GB" sz="2000" dirty="0" err="1">
              <a:solidFill>
                <a:schemeClr val="tx1"/>
              </a:solidFill>
            </a:rPr>
            <a:t>Manjula</a:t>
          </a:r>
          <a:r>
            <a:rPr lang="en-GB" sz="2000" dirty="0">
              <a:solidFill>
                <a:schemeClr val="tx1"/>
              </a:solidFill>
            </a:rPr>
            <a:t> et al., 2024).</a:t>
          </a:r>
          <a:endParaRPr lang="en-US" sz="2000" dirty="0">
            <a:solidFill>
              <a:schemeClr val="tx1"/>
            </a:solidFill>
          </a:endParaRPr>
        </a:p>
      </dgm:t>
    </dgm:pt>
    <dgm:pt modelId="{E3417125-398A-4FA6-8990-4CC714CD71EA}" type="parTrans" cxnId="{4777352E-8845-456C-9569-E0BDB3D92BE9}">
      <dgm:prSet/>
      <dgm:spPr/>
      <dgm:t>
        <a:bodyPr/>
        <a:lstStyle/>
        <a:p>
          <a:endParaRPr lang="en-US"/>
        </a:p>
      </dgm:t>
    </dgm:pt>
    <dgm:pt modelId="{5CA24D2D-0BB4-4F12-8BAF-423F11A6E72F}" type="sibTrans" cxnId="{4777352E-8845-456C-9569-E0BDB3D92BE9}">
      <dgm:prSet/>
      <dgm:spPr/>
      <dgm:t>
        <a:bodyPr/>
        <a:lstStyle/>
        <a:p>
          <a:endParaRPr lang="en-US"/>
        </a:p>
      </dgm:t>
    </dgm:pt>
    <dgm:pt modelId="{76F9B1AF-5FC3-4532-8203-BDEE74D6D0A7}">
      <dgm:prSet custT="1"/>
      <dgm:spPr/>
      <dgm:t>
        <a:bodyPr/>
        <a:lstStyle/>
        <a:p>
          <a:r>
            <a:rPr lang="en-US" sz="2000" dirty="0">
              <a:solidFill>
                <a:schemeClr val="tx1"/>
              </a:solidFill>
            </a:rPr>
            <a:t>Health and wellness tourism are the focus of Wales’ Coastal Adventure and Wellness Retreat</a:t>
          </a:r>
          <a:r>
            <a:rPr lang="en-US" sz="2400" dirty="0">
              <a:solidFill>
                <a:schemeClr val="tx1"/>
              </a:solidFill>
            </a:rPr>
            <a:t>. </a:t>
          </a:r>
        </a:p>
      </dgm:t>
    </dgm:pt>
    <dgm:pt modelId="{21F660F0-F740-40CD-AF92-302A37771C9E}" type="parTrans" cxnId="{D25A5AD6-4014-411C-90FC-C2B444368F65}">
      <dgm:prSet/>
      <dgm:spPr/>
      <dgm:t>
        <a:bodyPr/>
        <a:lstStyle/>
        <a:p>
          <a:endParaRPr lang="en-US"/>
        </a:p>
      </dgm:t>
    </dgm:pt>
    <dgm:pt modelId="{C85EE36E-A518-4B73-BEB7-4839EE3BD1C9}" type="sibTrans" cxnId="{D25A5AD6-4014-411C-90FC-C2B444368F65}">
      <dgm:prSet/>
      <dgm:spPr/>
      <dgm:t>
        <a:bodyPr/>
        <a:lstStyle/>
        <a:p>
          <a:endParaRPr lang="en-US"/>
        </a:p>
      </dgm:t>
    </dgm:pt>
    <dgm:pt modelId="{35D3BEB5-4112-4EA0-AFF5-C4B75ED85C36}" type="pres">
      <dgm:prSet presAssocID="{6037C0E3-A848-426A-8B66-3B122A6E8492}" presName="outerComposite" presStyleCnt="0">
        <dgm:presLayoutVars>
          <dgm:chMax val="5"/>
          <dgm:dir/>
          <dgm:resizeHandles val="exact"/>
        </dgm:presLayoutVars>
      </dgm:prSet>
      <dgm:spPr/>
    </dgm:pt>
    <dgm:pt modelId="{77DC9D7D-2C6B-4237-AD1F-8805AC1B937F}" type="pres">
      <dgm:prSet presAssocID="{6037C0E3-A848-426A-8B66-3B122A6E8492}" presName="dummyMaxCanvas" presStyleCnt="0">
        <dgm:presLayoutVars/>
      </dgm:prSet>
      <dgm:spPr/>
    </dgm:pt>
    <dgm:pt modelId="{64BDEA87-CBBC-4E04-BEBA-26991E997A2C}" type="pres">
      <dgm:prSet presAssocID="{6037C0E3-A848-426A-8B66-3B122A6E8492}" presName="ThreeNodes_1" presStyleLbl="node1" presStyleIdx="0" presStyleCnt="3" custScaleX="117647" custLinFactNeighborX="18127" custLinFactNeighborY="-20231">
        <dgm:presLayoutVars>
          <dgm:bulletEnabled val="1"/>
        </dgm:presLayoutVars>
      </dgm:prSet>
      <dgm:spPr/>
    </dgm:pt>
    <dgm:pt modelId="{9B6BB8BA-E449-4AD3-8CE3-284939C0C82E}" type="pres">
      <dgm:prSet presAssocID="{6037C0E3-A848-426A-8B66-3B122A6E8492}" presName="ThreeNodes_2" presStyleLbl="node1" presStyleIdx="1" presStyleCnt="3" custLinFactNeighborX="47651" custLinFactNeighborY="-5236">
        <dgm:presLayoutVars>
          <dgm:bulletEnabled val="1"/>
        </dgm:presLayoutVars>
      </dgm:prSet>
      <dgm:spPr/>
    </dgm:pt>
    <dgm:pt modelId="{1205C20F-47DC-4993-BC14-8B51DEEC00AF}" type="pres">
      <dgm:prSet presAssocID="{6037C0E3-A848-426A-8B66-3B122A6E8492}" presName="ThreeNodes_3" presStyleLbl="node1" presStyleIdx="2" presStyleCnt="3" custLinFactNeighborX="67742" custLinFactNeighborY="4883">
        <dgm:presLayoutVars>
          <dgm:bulletEnabled val="1"/>
        </dgm:presLayoutVars>
      </dgm:prSet>
      <dgm:spPr/>
    </dgm:pt>
    <dgm:pt modelId="{F6C23DFD-9B72-460C-8138-B74C8F1CF20C}" type="pres">
      <dgm:prSet presAssocID="{6037C0E3-A848-426A-8B66-3B122A6E8492}" presName="ThreeConn_1-2" presStyleLbl="fgAccFollowNode1" presStyleIdx="0" presStyleCnt="2">
        <dgm:presLayoutVars>
          <dgm:bulletEnabled val="1"/>
        </dgm:presLayoutVars>
      </dgm:prSet>
      <dgm:spPr/>
    </dgm:pt>
    <dgm:pt modelId="{C157B9F8-168C-4487-B4EB-C0520D07F5EB}" type="pres">
      <dgm:prSet presAssocID="{6037C0E3-A848-426A-8B66-3B122A6E8492}" presName="ThreeConn_2-3" presStyleLbl="fgAccFollowNode1" presStyleIdx="1" presStyleCnt="2">
        <dgm:presLayoutVars>
          <dgm:bulletEnabled val="1"/>
        </dgm:presLayoutVars>
      </dgm:prSet>
      <dgm:spPr/>
    </dgm:pt>
    <dgm:pt modelId="{2FA689AA-A02B-40C5-8495-25E4BF7CEEA6}" type="pres">
      <dgm:prSet presAssocID="{6037C0E3-A848-426A-8B66-3B122A6E8492}" presName="ThreeNodes_1_text" presStyleLbl="node1" presStyleIdx="2" presStyleCnt="3">
        <dgm:presLayoutVars>
          <dgm:bulletEnabled val="1"/>
        </dgm:presLayoutVars>
      </dgm:prSet>
      <dgm:spPr/>
    </dgm:pt>
    <dgm:pt modelId="{4F1C62FC-1005-4E57-A841-9728CFAB52E6}" type="pres">
      <dgm:prSet presAssocID="{6037C0E3-A848-426A-8B66-3B122A6E8492}" presName="ThreeNodes_2_text" presStyleLbl="node1" presStyleIdx="2" presStyleCnt="3">
        <dgm:presLayoutVars>
          <dgm:bulletEnabled val="1"/>
        </dgm:presLayoutVars>
      </dgm:prSet>
      <dgm:spPr/>
    </dgm:pt>
    <dgm:pt modelId="{AABE0EEE-3746-4B02-BF99-D6EFAFFBE36D}" type="pres">
      <dgm:prSet presAssocID="{6037C0E3-A848-426A-8B66-3B122A6E849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5459F29-F48F-461F-AAEA-96B2F42FD49C}" type="presOf" srcId="{76F9B1AF-5FC3-4532-8203-BDEE74D6D0A7}" destId="{64BDEA87-CBBC-4E04-BEBA-26991E997A2C}" srcOrd="0" destOrd="0" presId="urn:microsoft.com/office/officeart/2005/8/layout/vProcess5"/>
    <dgm:cxn modelId="{DB43292E-F9C3-4463-AEE7-9EFCE0EBEB07}" type="presOf" srcId="{D1F6A805-EA1E-484F-AF3F-F7533D67D05F}" destId="{AABE0EEE-3746-4B02-BF99-D6EFAFFBE36D}" srcOrd="1" destOrd="0" presId="urn:microsoft.com/office/officeart/2005/8/layout/vProcess5"/>
    <dgm:cxn modelId="{4777352E-8845-456C-9569-E0BDB3D92BE9}" srcId="{6037C0E3-A848-426A-8B66-3B122A6E8492}" destId="{D1F6A805-EA1E-484F-AF3F-F7533D67D05F}" srcOrd="2" destOrd="0" parTransId="{E3417125-398A-4FA6-8990-4CC714CD71EA}" sibTransId="{5CA24D2D-0BB4-4F12-8BAF-423F11A6E72F}"/>
    <dgm:cxn modelId="{98262232-FFAD-4A45-A2DA-98062F8425CB}" type="presOf" srcId="{858205F6-F56A-4B48-AA00-C9E8A3978B28}" destId="{9B6BB8BA-E449-4AD3-8CE3-284939C0C82E}" srcOrd="0" destOrd="0" presId="urn:microsoft.com/office/officeart/2005/8/layout/vProcess5"/>
    <dgm:cxn modelId="{817ED87F-7F57-4EA1-9107-026D154AD67C}" type="presOf" srcId="{C85EE36E-A518-4B73-BEB7-4839EE3BD1C9}" destId="{F6C23DFD-9B72-460C-8138-B74C8F1CF20C}" srcOrd="0" destOrd="0" presId="urn:microsoft.com/office/officeart/2005/8/layout/vProcess5"/>
    <dgm:cxn modelId="{9B75EE8E-BCBF-4017-9E5F-B1919479DEA6}" type="presOf" srcId="{6037C0E3-A848-426A-8B66-3B122A6E8492}" destId="{35D3BEB5-4112-4EA0-AFF5-C4B75ED85C36}" srcOrd="0" destOrd="0" presId="urn:microsoft.com/office/officeart/2005/8/layout/vProcess5"/>
    <dgm:cxn modelId="{518B288F-6BE0-4212-9F9A-959CB607FAC8}" type="presOf" srcId="{858205F6-F56A-4B48-AA00-C9E8A3978B28}" destId="{4F1C62FC-1005-4E57-A841-9728CFAB52E6}" srcOrd="1" destOrd="0" presId="urn:microsoft.com/office/officeart/2005/8/layout/vProcess5"/>
    <dgm:cxn modelId="{0CC2E1A9-8A40-4130-B67A-65541198E664}" type="presOf" srcId="{D1F6A805-EA1E-484F-AF3F-F7533D67D05F}" destId="{1205C20F-47DC-4993-BC14-8B51DEEC00AF}" srcOrd="0" destOrd="0" presId="urn:microsoft.com/office/officeart/2005/8/layout/vProcess5"/>
    <dgm:cxn modelId="{AE4D7EB4-E170-4F22-8B89-151E01F795BA}" type="presOf" srcId="{FEA92B4C-4DC1-49D9-9BE5-F0709A3200D4}" destId="{C157B9F8-168C-4487-B4EB-C0520D07F5EB}" srcOrd="0" destOrd="0" presId="urn:microsoft.com/office/officeart/2005/8/layout/vProcess5"/>
    <dgm:cxn modelId="{3AFC54C9-FE6B-409C-904E-9FD0E258AD37}" srcId="{6037C0E3-A848-426A-8B66-3B122A6E8492}" destId="{858205F6-F56A-4B48-AA00-C9E8A3978B28}" srcOrd="1" destOrd="0" parTransId="{1DE1E2CE-4C64-47C7-A048-C3D6ACB71F29}" sibTransId="{FEA92B4C-4DC1-49D9-9BE5-F0709A3200D4}"/>
    <dgm:cxn modelId="{D25A5AD6-4014-411C-90FC-C2B444368F65}" srcId="{6037C0E3-A848-426A-8B66-3B122A6E8492}" destId="{76F9B1AF-5FC3-4532-8203-BDEE74D6D0A7}" srcOrd="0" destOrd="0" parTransId="{21F660F0-F740-40CD-AF92-302A37771C9E}" sibTransId="{C85EE36E-A518-4B73-BEB7-4839EE3BD1C9}"/>
    <dgm:cxn modelId="{BBA15BD9-26B2-470E-8465-89B4DD93E9B7}" type="presOf" srcId="{76F9B1AF-5FC3-4532-8203-BDEE74D6D0A7}" destId="{2FA689AA-A02B-40C5-8495-25E4BF7CEEA6}" srcOrd="1" destOrd="0" presId="urn:microsoft.com/office/officeart/2005/8/layout/vProcess5"/>
    <dgm:cxn modelId="{5D0B80BC-9986-44CE-9F06-3EE7E12AE889}" type="presParOf" srcId="{35D3BEB5-4112-4EA0-AFF5-C4B75ED85C36}" destId="{77DC9D7D-2C6B-4237-AD1F-8805AC1B937F}" srcOrd="0" destOrd="0" presId="urn:microsoft.com/office/officeart/2005/8/layout/vProcess5"/>
    <dgm:cxn modelId="{3A91FDC8-9847-4FA6-813B-FD903D7090AA}" type="presParOf" srcId="{35D3BEB5-4112-4EA0-AFF5-C4B75ED85C36}" destId="{64BDEA87-CBBC-4E04-BEBA-26991E997A2C}" srcOrd="1" destOrd="0" presId="urn:microsoft.com/office/officeart/2005/8/layout/vProcess5"/>
    <dgm:cxn modelId="{46D12CD4-B15F-443F-A700-52A4AF1BA2F8}" type="presParOf" srcId="{35D3BEB5-4112-4EA0-AFF5-C4B75ED85C36}" destId="{9B6BB8BA-E449-4AD3-8CE3-284939C0C82E}" srcOrd="2" destOrd="0" presId="urn:microsoft.com/office/officeart/2005/8/layout/vProcess5"/>
    <dgm:cxn modelId="{88804B46-FE5F-4FB7-BB64-76E424C8CAC5}" type="presParOf" srcId="{35D3BEB5-4112-4EA0-AFF5-C4B75ED85C36}" destId="{1205C20F-47DC-4993-BC14-8B51DEEC00AF}" srcOrd="3" destOrd="0" presId="urn:microsoft.com/office/officeart/2005/8/layout/vProcess5"/>
    <dgm:cxn modelId="{2CC0A734-AE26-4DE4-B86A-65E31C3B733B}" type="presParOf" srcId="{35D3BEB5-4112-4EA0-AFF5-C4B75ED85C36}" destId="{F6C23DFD-9B72-460C-8138-B74C8F1CF20C}" srcOrd="4" destOrd="0" presId="urn:microsoft.com/office/officeart/2005/8/layout/vProcess5"/>
    <dgm:cxn modelId="{D7D707BE-D5B4-4DE9-B0CA-671960F5AE85}" type="presParOf" srcId="{35D3BEB5-4112-4EA0-AFF5-C4B75ED85C36}" destId="{C157B9F8-168C-4487-B4EB-C0520D07F5EB}" srcOrd="5" destOrd="0" presId="urn:microsoft.com/office/officeart/2005/8/layout/vProcess5"/>
    <dgm:cxn modelId="{6D1FB1F2-5B8D-466B-AC1E-63119FEBB230}" type="presParOf" srcId="{35D3BEB5-4112-4EA0-AFF5-C4B75ED85C36}" destId="{2FA689AA-A02B-40C5-8495-25E4BF7CEEA6}" srcOrd="6" destOrd="0" presId="urn:microsoft.com/office/officeart/2005/8/layout/vProcess5"/>
    <dgm:cxn modelId="{38D4E556-10B4-4BA1-BC09-665CB3DAB803}" type="presParOf" srcId="{35D3BEB5-4112-4EA0-AFF5-C4B75ED85C36}" destId="{4F1C62FC-1005-4E57-A841-9728CFAB52E6}" srcOrd="7" destOrd="0" presId="urn:microsoft.com/office/officeart/2005/8/layout/vProcess5"/>
    <dgm:cxn modelId="{141993DA-E3CF-42CB-86C7-DCB14CF5DF35}" type="presParOf" srcId="{35D3BEB5-4112-4EA0-AFF5-C4B75ED85C36}" destId="{AABE0EEE-3746-4B02-BF99-D6EFAFFBE36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037C0E3-A848-426A-8B66-3B122A6E8492}" type="doc">
      <dgm:prSet loTypeId="urn:microsoft.com/office/officeart/2005/8/layout/process5" loCatId="process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en-US"/>
        </a:p>
      </dgm:t>
    </dgm:pt>
    <dgm:pt modelId="{858205F6-F56A-4B48-AA00-C9E8A3978B28}">
      <dgm:prSet custT="1"/>
      <dgm:spPr/>
      <dgm:t>
        <a:bodyPr/>
        <a:lstStyle/>
        <a:p>
          <a:pPr algn="l"/>
          <a:r>
            <a:rPr lang="en-US" sz="2000" dirty="0">
              <a:solidFill>
                <a:schemeClr val="tx1"/>
              </a:solidFill>
            </a:rPr>
            <a:t>However, most of them are located in more rural or inland areas (</a:t>
          </a:r>
          <a:r>
            <a:rPr lang="en-GB" sz="2000" dirty="0">
              <a:solidFill>
                <a:schemeClr val="tx1"/>
              </a:solidFill>
            </a:rPr>
            <a:t>Ma et al., 2024). </a:t>
          </a:r>
          <a:endParaRPr lang="en-US" sz="2000" dirty="0">
            <a:solidFill>
              <a:schemeClr val="tx1"/>
            </a:solidFill>
          </a:endParaRPr>
        </a:p>
      </dgm:t>
    </dgm:pt>
    <dgm:pt modelId="{1DE1E2CE-4C64-47C7-A048-C3D6ACB71F29}" type="parTrans" cxnId="{3AFC54C9-FE6B-409C-904E-9FD0E258AD37}">
      <dgm:prSet/>
      <dgm:spPr/>
      <dgm:t>
        <a:bodyPr/>
        <a:lstStyle/>
        <a:p>
          <a:endParaRPr lang="en-US"/>
        </a:p>
      </dgm:t>
    </dgm:pt>
    <dgm:pt modelId="{FEA92B4C-4DC1-49D9-9BE5-F0709A3200D4}" type="sibTrans" cxnId="{3AFC54C9-FE6B-409C-904E-9FD0E258AD37}">
      <dgm:prSet/>
      <dgm:spPr/>
      <dgm:t>
        <a:bodyPr/>
        <a:lstStyle/>
        <a:p>
          <a:endParaRPr lang="en-US"/>
        </a:p>
      </dgm:t>
    </dgm:pt>
    <dgm:pt modelId="{D1F6A805-EA1E-484F-AF3F-F7533D67D05F}">
      <dgm:prSet custT="1"/>
      <dgm:spPr/>
      <dgm:t>
        <a:bodyPr/>
        <a:lstStyle/>
        <a:p>
          <a:pPr algn="l"/>
          <a:r>
            <a:rPr lang="en-US" sz="2000" dirty="0">
              <a:solidFill>
                <a:schemeClr val="tx1"/>
              </a:solidFill>
            </a:rPr>
            <a:t>The setting of </a:t>
          </a:r>
          <a:r>
            <a:rPr lang="en-US" sz="2000" dirty="0" err="1">
              <a:solidFill>
                <a:schemeClr val="tx1"/>
              </a:solidFill>
            </a:rPr>
            <a:t>Pembrokeshire</a:t>
          </a:r>
          <a:r>
            <a:rPr lang="en-US" sz="2000" dirty="0">
              <a:solidFill>
                <a:schemeClr val="tx1"/>
              </a:solidFill>
            </a:rPr>
            <a:t> presents the breathtaking views and peaceful nature (</a:t>
          </a:r>
          <a:r>
            <a:rPr lang="en-GB" sz="2000" dirty="0" err="1">
              <a:solidFill>
                <a:schemeClr val="tx1"/>
              </a:solidFill>
            </a:rPr>
            <a:t>Kearley</a:t>
          </a:r>
          <a:r>
            <a:rPr lang="en-GB" sz="2000" dirty="0">
              <a:solidFill>
                <a:schemeClr val="tx1"/>
              </a:solidFill>
            </a:rPr>
            <a:t>, 2019).</a:t>
          </a:r>
          <a:endParaRPr lang="en-US" sz="2000" dirty="0">
            <a:solidFill>
              <a:schemeClr val="tx1"/>
            </a:solidFill>
          </a:endParaRPr>
        </a:p>
      </dgm:t>
    </dgm:pt>
    <dgm:pt modelId="{E3417125-398A-4FA6-8990-4CC714CD71EA}" type="parTrans" cxnId="{4777352E-8845-456C-9569-E0BDB3D92BE9}">
      <dgm:prSet/>
      <dgm:spPr/>
      <dgm:t>
        <a:bodyPr/>
        <a:lstStyle/>
        <a:p>
          <a:endParaRPr lang="en-US"/>
        </a:p>
      </dgm:t>
    </dgm:pt>
    <dgm:pt modelId="{5CA24D2D-0BB4-4F12-8BAF-423F11A6E72F}" type="sibTrans" cxnId="{4777352E-8845-456C-9569-E0BDB3D92BE9}">
      <dgm:prSet/>
      <dgm:spPr/>
      <dgm:t>
        <a:bodyPr/>
        <a:lstStyle/>
        <a:p>
          <a:endParaRPr lang="en-US"/>
        </a:p>
      </dgm:t>
    </dgm:pt>
    <dgm:pt modelId="{E9822540-0C60-4F7D-A6D9-40F21F23C9F3}">
      <dgm:prSet custT="1"/>
      <dgm:spPr/>
      <dgm:t>
        <a:bodyPr/>
        <a:lstStyle/>
        <a:p>
          <a:pPr algn="l"/>
          <a:r>
            <a:rPr lang="en-US" sz="2000" dirty="0">
              <a:solidFill>
                <a:schemeClr val="tx1"/>
              </a:solidFill>
            </a:rPr>
            <a:t>There are insufficient wellness retreats in Wales and the UK. </a:t>
          </a:r>
        </a:p>
      </dgm:t>
    </dgm:pt>
    <dgm:pt modelId="{14CE15F5-0977-4628-B20F-F8EBE256C0EF}" type="sibTrans" cxnId="{9F19761E-9494-4364-B4A9-1C23085C0DC5}">
      <dgm:prSet/>
      <dgm:spPr/>
      <dgm:t>
        <a:bodyPr/>
        <a:lstStyle/>
        <a:p>
          <a:endParaRPr lang="en-US"/>
        </a:p>
      </dgm:t>
    </dgm:pt>
    <dgm:pt modelId="{9C5CCE67-98A7-4D68-97BA-ABD820282AD7}" type="parTrans" cxnId="{9F19761E-9494-4364-B4A9-1C23085C0DC5}">
      <dgm:prSet/>
      <dgm:spPr/>
      <dgm:t>
        <a:bodyPr/>
        <a:lstStyle/>
        <a:p>
          <a:endParaRPr lang="en-US"/>
        </a:p>
      </dgm:t>
    </dgm:pt>
    <dgm:pt modelId="{724336D2-0346-473B-9CCF-16C55346BDC2}" type="pres">
      <dgm:prSet presAssocID="{6037C0E3-A848-426A-8B66-3B122A6E8492}" presName="diagram" presStyleCnt="0">
        <dgm:presLayoutVars>
          <dgm:dir/>
          <dgm:resizeHandles val="exact"/>
        </dgm:presLayoutVars>
      </dgm:prSet>
      <dgm:spPr/>
    </dgm:pt>
    <dgm:pt modelId="{E46B268F-0654-4D10-A65B-61F057754FBA}" type="pres">
      <dgm:prSet presAssocID="{E9822540-0C60-4F7D-A6D9-40F21F23C9F3}" presName="node" presStyleLbl="node1" presStyleIdx="0" presStyleCnt="3">
        <dgm:presLayoutVars>
          <dgm:bulletEnabled val="1"/>
        </dgm:presLayoutVars>
      </dgm:prSet>
      <dgm:spPr/>
    </dgm:pt>
    <dgm:pt modelId="{55350B1A-208C-41F8-92BF-4CFB668717B0}" type="pres">
      <dgm:prSet presAssocID="{14CE15F5-0977-4628-B20F-F8EBE256C0EF}" presName="sibTrans" presStyleLbl="sibTrans2D1" presStyleIdx="0" presStyleCnt="2"/>
      <dgm:spPr/>
    </dgm:pt>
    <dgm:pt modelId="{7AF6F7FF-59A6-4BDD-B2B2-C3594510A398}" type="pres">
      <dgm:prSet presAssocID="{14CE15F5-0977-4628-B20F-F8EBE256C0EF}" presName="connectorText" presStyleLbl="sibTrans2D1" presStyleIdx="0" presStyleCnt="2"/>
      <dgm:spPr/>
    </dgm:pt>
    <dgm:pt modelId="{7495503B-F38F-4A19-BD99-F5981E3B2CFB}" type="pres">
      <dgm:prSet presAssocID="{858205F6-F56A-4B48-AA00-C9E8A3978B28}" presName="node" presStyleLbl="node1" presStyleIdx="1" presStyleCnt="3">
        <dgm:presLayoutVars>
          <dgm:bulletEnabled val="1"/>
        </dgm:presLayoutVars>
      </dgm:prSet>
      <dgm:spPr/>
    </dgm:pt>
    <dgm:pt modelId="{6A652E66-4DAC-4DF1-A2B0-B1CECAD2A42F}" type="pres">
      <dgm:prSet presAssocID="{FEA92B4C-4DC1-49D9-9BE5-F0709A3200D4}" presName="sibTrans" presStyleLbl="sibTrans2D1" presStyleIdx="1" presStyleCnt="2"/>
      <dgm:spPr/>
    </dgm:pt>
    <dgm:pt modelId="{3B7190B2-4953-47B3-A514-550F185EAAE7}" type="pres">
      <dgm:prSet presAssocID="{FEA92B4C-4DC1-49D9-9BE5-F0709A3200D4}" presName="connectorText" presStyleLbl="sibTrans2D1" presStyleIdx="1" presStyleCnt="2"/>
      <dgm:spPr/>
    </dgm:pt>
    <dgm:pt modelId="{B34D3893-CA9C-46A4-9DB2-BE72A969C6ED}" type="pres">
      <dgm:prSet presAssocID="{D1F6A805-EA1E-484F-AF3F-F7533D67D05F}" presName="node" presStyleLbl="node1" presStyleIdx="2" presStyleCnt="3">
        <dgm:presLayoutVars>
          <dgm:bulletEnabled val="1"/>
        </dgm:presLayoutVars>
      </dgm:prSet>
      <dgm:spPr/>
    </dgm:pt>
  </dgm:ptLst>
  <dgm:cxnLst>
    <dgm:cxn modelId="{9F19761E-9494-4364-B4A9-1C23085C0DC5}" srcId="{6037C0E3-A848-426A-8B66-3B122A6E8492}" destId="{E9822540-0C60-4F7D-A6D9-40F21F23C9F3}" srcOrd="0" destOrd="0" parTransId="{9C5CCE67-98A7-4D68-97BA-ABD820282AD7}" sibTransId="{14CE15F5-0977-4628-B20F-F8EBE256C0EF}"/>
    <dgm:cxn modelId="{4777352E-8845-456C-9569-E0BDB3D92BE9}" srcId="{6037C0E3-A848-426A-8B66-3B122A6E8492}" destId="{D1F6A805-EA1E-484F-AF3F-F7533D67D05F}" srcOrd="2" destOrd="0" parTransId="{E3417125-398A-4FA6-8990-4CC714CD71EA}" sibTransId="{5CA24D2D-0BB4-4F12-8BAF-423F11A6E72F}"/>
    <dgm:cxn modelId="{9AAC652E-763B-4A60-B6D6-BF6C7DF6BA48}" type="presOf" srcId="{14CE15F5-0977-4628-B20F-F8EBE256C0EF}" destId="{7AF6F7FF-59A6-4BDD-B2B2-C3594510A398}" srcOrd="1" destOrd="0" presId="urn:microsoft.com/office/officeart/2005/8/layout/process5"/>
    <dgm:cxn modelId="{E383A32E-9C7A-4665-BF1A-4EACF5997A8B}" type="presOf" srcId="{FEA92B4C-4DC1-49D9-9BE5-F0709A3200D4}" destId="{3B7190B2-4953-47B3-A514-550F185EAAE7}" srcOrd="1" destOrd="0" presId="urn:microsoft.com/office/officeart/2005/8/layout/process5"/>
    <dgm:cxn modelId="{33E82E85-C49A-4134-BC15-90A04FC4084C}" type="presOf" srcId="{E9822540-0C60-4F7D-A6D9-40F21F23C9F3}" destId="{E46B268F-0654-4D10-A65B-61F057754FBA}" srcOrd="0" destOrd="0" presId="urn:microsoft.com/office/officeart/2005/8/layout/process5"/>
    <dgm:cxn modelId="{1C41158B-B3CB-4CBE-B1F3-AAFA71FB1E82}" type="presOf" srcId="{FEA92B4C-4DC1-49D9-9BE5-F0709A3200D4}" destId="{6A652E66-4DAC-4DF1-A2B0-B1CECAD2A42F}" srcOrd="0" destOrd="0" presId="urn:microsoft.com/office/officeart/2005/8/layout/process5"/>
    <dgm:cxn modelId="{8E1A2BAF-C589-4E6B-BB74-8311A870A461}" type="presOf" srcId="{858205F6-F56A-4B48-AA00-C9E8A3978B28}" destId="{7495503B-F38F-4A19-BD99-F5981E3B2CFB}" srcOrd="0" destOrd="0" presId="urn:microsoft.com/office/officeart/2005/8/layout/process5"/>
    <dgm:cxn modelId="{43B048BA-0387-4430-BE29-822D84E9571F}" type="presOf" srcId="{14CE15F5-0977-4628-B20F-F8EBE256C0EF}" destId="{55350B1A-208C-41F8-92BF-4CFB668717B0}" srcOrd="0" destOrd="0" presId="urn:microsoft.com/office/officeart/2005/8/layout/process5"/>
    <dgm:cxn modelId="{3AFC54C9-FE6B-409C-904E-9FD0E258AD37}" srcId="{6037C0E3-A848-426A-8B66-3B122A6E8492}" destId="{858205F6-F56A-4B48-AA00-C9E8A3978B28}" srcOrd="1" destOrd="0" parTransId="{1DE1E2CE-4C64-47C7-A048-C3D6ACB71F29}" sibTransId="{FEA92B4C-4DC1-49D9-9BE5-F0709A3200D4}"/>
    <dgm:cxn modelId="{5D0ABEEE-DFCA-4387-909A-58B17AB1D289}" type="presOf" srcId="{6037C0E3-A848-426A-8B66-3B122A6E8492}" destId="{724336D2-0346-473B-9CCF-16C55346BDC2}" srcOrd="0" destOrd="0" presId="urn:microsoft.com/office/officeart/2005/8/layout/process5"/>
    <dgm:cxn modelId="{89A2C8F9-1C0F-40F0-8694-F0D74BAF456E}" type="presOf" srcId="{D1F6A805-EA1E-484F-AF3F-F7533D67D05F}" destId="{B34D3893-CA9C-46A4-9DB2-BE72A969C6ED}" srcOrd="0" destOrd="0" presId="urn:microsoft.com/office/officeart/2005/8/layout/process5"/>
    <dgm:cxn modelId="{EA812475-962C-47E5-B8B9-3F41854DCC23}" type="presParOf" srcId="{724336D2-0346-473B-9CCF-16C55346BDC2}" destId="{E46B268F-0654-4D10-A65B-61F057754FBA}" srcOrd="0" destOrd="0" presId="urn:microsoft.com/office/officeart/2005/8/layout/process5"/>
    <dgm:cxn modelId="{43B8E9E1-FC4F-4E56-9271-C5D14F7B31B0}" type="presParOf" srcId="{724336D2-0346-473B-9CCF-16C55346BDC2}" destId="{55350B1A-208C-41F8-92BF-4CFB668717B0}" srcOrd="1" destOrd="0" presId="urn:microsoft.com/office/officeart/2005/8/layout/process5"/>
    <dgm:cxn modelId="{E84B7D21-EDF6-43B3-9581-0A5D207E2710}" type="presParOf" srcId="{55350B1A-208C-41F8-92BF-4CFB668717B0}" destId="{7AF6F7FF-59A6-4BDD-B2B2-C3594510A398}" srcOrd="0" destOrd="0" presId="urn:microsoft.com/office/officeart/2005/8/layout/process5"/>
    <dgm:cxn modelId="{BBB9A6F6-B506-422F-9FCD-5384172128AF}" type="presParOf" srcId="{724336D2-0346-473B-9CCF-16C55346BDC2}" destId="{7495503B-F38F-4A19-BD99-F5981E3B2CFB}" srcOrd="2" destOrd="0" presId="urn:microsoft.com/office/officeart/2005/8/layout/process5"/>
    <dgm:cxn modelId="{6A792B69-BA0D-4F39-831B-24E124BD4159}" type="presParOf" srcId="{724336D2-0346-473B-9CCF-16C55346BDC2}" destId="{6A652E66-4DAC-4DF1-A2B0-B1CECAD2A42F}" srcOrd="3" destOrd="0" presId="urn:microsoft.com/office/officeart/2005/8/layout/process5"/>
    <dgm:cxn modelId="{E5836DA7-6741-4BEB-A1DE-066095954E8B}" type="presParOf" srcId="{6A652E66-4DAC-4DF1-A2B0-B1CECAD2A42F}" destId="{3B7190B2-4953-47B3-A514-550F185EAAE7}" srcOrd="0" destOrd="0" presId="urn:microsoft.com/office/officeart/2005/8/layout/process5"/>
    <dgm:cxn modelId="{26F188FD-6489-4EF8-B4BB-2E3C39C2FF80}" type="presParOf" srcId="{724336D2-0346-473B-9CCF-16C55346BDC2}" destId="{B34D3893-CA9C-46A4-9DB2-BE72A969C6E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037C0E3-A848-426A-8B66-3B122A6E8492}" type="doc">
      <dgm:prSet loTypeId="urn:microsoft.com/office/officeart/2005/8/layout/process4" loCatId="process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en-US"/>
        </a:p>
      </dgm:t>
    </dgm:pt>
    <dgm:pt modelId="{858205F6-F56A-4B48-AA00-C9E8A3978B28}">
      <dgm:prSet custT="1"/>
      <dgm:spPr/>
      <dgm:t>
        <a:bodyPr/>
        <a:lstStyle/>
        <a:p>
          <a:pPr algn="l"/>
          <a:r>
            <a:rPr lang="en-US" sz="2000" dirty="0" err="1">
              <a:solidFill>
                <a:schemeClr val="tx1"/>
              </a:solidFill>
            </a:rPr>
            <a:t>Pembrokeshire’s</a:t>
          </a:r>
          <a:r>
            <a:rPr lang="en-US" sz="2000" dirty="0">
              <a:solidFill>
                <a:schemeClr val="tx1"/>
              </a:solidFill>
            </a:rPr>
            <a:t> natural beauty means there is no need for expensive substructure (</a:t>
          </a:r>
          <a:r>
            <a:rPr lang="en-GB" sz="2000" dirty="0">
              <a:solidFill>
                <a:schemeClr val="tx1"/>
              </a:solidFill>
            </a:rPr>
            <a:t>Holloway and Humphreys, 2022). </a:t>
          </a:r>
          <a:endParaRPr lang="en-US" sz="2000" dirty="0">
            <a:solidFill>
              <a:schemeClr val="tx1"/>
            </a:solidFill>
          </a:endParaRPr>
        </a:p>
      </dgm:t>
    </dgm:pt>
    <dgm:pt modelId="{1DE1E2CE-4C64-47C7-A048-C3D6ACB71F29}" type="parTrans" cxnId="{3AFC54C9-FE6B-409C-904E-9FD0E258AD37}">
      <dgm:prSet/>
      <dgm:spPr/>
      <dgm:t>
        <a:bodyPr/>
        <a:lstStyle/>
        <a:p>
          <a:endParaRPr lang="en-US"/>
        </a:p>
      </dgm:t>
    </dgm:pt>
    <dgm:pt modelId="{FEA92B4C-4DC1-49D9-9BE5-F0709A3200D4}" type="sibTrans" cxnId="{3AFC54C9-FE6B-409C-904E-9FD0E258AD37}">
      <dgm:prSet/>
      <dgm:spPr/>
      <dgm:t>
        <a:bodyPr/>
        <a:lstStyle/>
        <a:p>
          <a:endParaRPr lang="en-US"/>
        </a:p>
      </dgm:t>
    </dgm:pt>
    <dgm:pt modelId="{D1F6A805-EA1E-484F-AF3F-F7533D67D05F}">
      <dgm:prSet custT="1"/>
      <dgm:spPr/>
      <dgm:t>
        <a:bodyPr/>
        <a:lstStyle/>
        <a:p>
          <a:pPr algn="l"/>
          <a:r>
            <a:rPr lang="en-US" sz="2000" dirty="0">
              <a:solidFill>
                <a:schemeClr val="tx1"/>
              </a:solidFill>
            </a:rPr>
            <a:t>Early bird tickets and group discounts will inspire sales. Moreover, it will apply for grants related to sustainable tourism initiatives (</a:t>
          </a:r>
          <a:r>
            <a:rPr lang="en-GB" sz="2000" dirty="0" err="1">
              <a:solidFill>
                <a:schemeClr val="tx1"/>
              </a:solidFill>
            </a:rPr>
            <a:t>Chamekh</a:t>
          </a:r>
          <a:r>
            <a:rPr lang="en-GB" sz="2000" dirty="0">
              <a:solidFill>
                <a:schemeClr val="tx1"/>
              </a:solidFill>
            </a:rPr>
            <a:t>, 2019). </a:t>
          </a:r>
          <a:endParaRPr lang="en-US" sz="2000" dirty="0">
            <a:solidFill>
              <a:schemeClr val="tx1"/>
            </a:solidFill>
          </a:endParaRPr>
        </a:p>
      </dgm:t>
    </dgm:pt>
    <dgm:pt modelId="{E3417125-398A-4FA6-8990-4CC714CD71EA}" type="parTrans" cxnId="{4777352E-8845-456C-9569-E0BDB3D92BE9}">
      <dgm:prSet/>
      <dgm:spPr/>
      <dgm:t>
        <a:bodyPr/>
        <a:lstStyle/>
        <a:p>
          <a:endParaRPr lang="en-US"/>
        </a:p>
      </dgm:t>
    </dgm:pt>
    <dgm:pt modelId="{5CA24D2D-0BB4-4F12-8BAF-423F11A6E72F}" type="sibTrans" cxnId="{4777352E-8845-456C-9569-E0BDB3D92BE9}">
      <dgm:prSet/>
      <dgm:spPr/>
      <dgm:t>
        <a:bodyPr/>
        <a:lstStyle/>
        <a:p>
          <a:endParaRPr lang="en-US"/>
        </a:p>
      </dgm:t>
    </dgm:pt>
    <dgm:pt modelId="{E9822540-0C60-4F7D-A6D9-40F21F23C9F3}">
      <dgm:prSet custT="1"/>
      <dgm:spPr/>
      <dgm:t>
        <a:bodyPr/>
        <a:lstStyle/>
        <a:p>
          <a:pPr algn="l"/>
          <a:r>
            <a:rPr lang="en-US" sz="2000" dirty="0">
              <a:solidFill>
                <a:schemeClr val="tx1"/>
              </a:solidFill>
            </a:rPr>
            <a:t>The cost of </a:t>
          </a:r>
          <a:r>
            <a:rPr lang="en-US" sz="2000" dirty="0" err="1">
              <a:solidFill>
                <a:schemeClr val="tx1"/>
              </a:solidFill>
            </a:rPr>
            <a:t>organising</a:t>
          </a:r>
          <a:r>
            <a:rPr lang="en-US" sz="2000" dirty="0">
              <a:solidFill>
                <a:schemeClr val="tx1"/>
              </a:solidFill>
            </a:rPr>
            <a:t> the retreat will include venue rental, event staff, and activity fees. </a:t>
          </a:r>
        </a:p>
      </dgm:t>
    </dgm:pt>
    <dgm:pt modelId="{14CE15F5-0977-4628-B20F-F8EBE256C0EF}" type="sibTrans" cxnId="{9F19761E-9494-4364-B4A9-1C23085C0DC5}">
      <dgm:prSet/>
      <dgm:spPr/>
      <dgm:t>
        <a:bodyPr/>
        <a:lstStyle/>
        <a:p>
          <a:endParaRPr lang="en-US"/>
        </a:p>
      </dgm:t>
    </dgm:pt>
    <dgm:pt modelId="{9C5CCE67-98A7-4D68-97BA-ABD820282AD7}" type="parTrans" cxnId="{9F19761E-9494-4364-B4A9-1C23085C0DC5}">
      <dgm:prSet/>
      <dgm:spPr/>
      <dgm:t>
        <a:bodyPr/>
        <a:lstStyle/>
        <a:p>
          <a:endParaRPr lang="en-US"/>
        </a:p>
      </dgm:t>
    </dgm:pt>
    <dgm:pt modelId="{C83B29E4-6C07-40D7-8E54-94ABF7C3E4DD}" type="pres">
      <dgm:prSet presAssocID="{6037C0E3-A848-426A-8B66-3B122A6E8492}" presName="Name0" presStyleCnt="0">
        <dgm:presLayoutVars>
          <dgm:dir/>
          <dgm:animLvl val="lvl"/>
          <dgm:resizeHandles val="exact"/>
        </dgm:presLayoutVars>
      </dgm:prSet>
      <dgm:spPr/>
    </dgm:pt>
    <dgm:pt modelId="{2B24CD95-F24A-47E6-B3F8-8AB7317D4E7A}" type="pres">
      <dgm:prSet presAssocID="{D1F6A805-EA1E-484F-AF3F-F7533D67D05F}" presName="boxAndChildren" presStyleCnt="0"/>
      <dgm:spPr/>
    </dgm:pt>
    <dgm:pt modelId="{04C748D8-A04B-43C7-907D-C84135003BB2}" type="pres">
      <dgm:prSet presAssocID="{D1F6A805-EA1E-484F-AF3F-F7533D67D05F}" presName="parentTextBox" presStyleLbl="node1" presStyleIdx="0" presStyleCnt="3" custLinFactNeighborX="-11642" custLinFactNeighborY="11136"/>
      <dgm:spPr/>
    </dgm:pt>
    <dgm:pt modelId="{D6ABFA56-091C-421B-A041-EC2EEF4CA49E}" type="pres">
      <dgm:prSet presAssocID="{FEA92B4C-4DC1-49D9-9BE5-F0709A3200D4}" presName="sp" presStyleCnt="0"/>
      <dgm:spPr/>
    </dgm:pt>
    <dgm:pt modelId="{004160AB-6C5D-40FD-954A-DF0A333F96E9}" type="pres">
      <dgm:prSet presAssocID="{858205F6-F56A-4B48-AA00-C9E8A3978B28}" presName="arrowAndChildren" presStyleCnt="0"/>
      <dgm:spPr/>
    </dgm:pt>
    <dgm:pt modelId="{7C97BB50-73B1-4379-A995-43DFCBAAB5E5}" type="pres">
      <dgm:prSet presAssocID="{858205F6-F56A-4B48-AA00-C9E8A3978B28}" presName="parentTextArrow" presStyleLbl="node1" presStyleIdx="1" presStyleCnt="3"/>
      <dgm:spPr/>
    </dgm:pt>
    <dgm:pt modelId="{6D73FD41-522D-422F-9FEF-493C298ADC53}" type="pres">
      <dgm:prSet presAssocID="{14CE15F5-0977-4628-B20F-F8EBE256C0EF}" presName="sp" presStyleCnt="0"/>
      <dgm:spPr/>
    </dgm:pt>
    <dgm:pt modelId="{1CE0098F-2C3F-439B-B3B0-6FA39C5009F9}" type="pres">
      <dgm:prSet presAssocID="{E9822540-0C60-4F7D-A6D9-40F21F23C9F3}" presName="arrowAndChildren" presStyleCnt="0"/>
      <dgm:spPr/>
    </dgm:pt>
    <dgm:pt modelId="{818701F1-D731-4F71-BF0B-A0CB5302BEE3}" type="pres">
      <dgm:prSet presAssocID="{E9822540-0C60-4F7D-A6D9-40F21F23C9F3}" presName="parentTextArrow" presStyleLbl="node1" presStyleIdx="2" presStyleCnt="3"/>
      <dgm:spPr/>
    </dgm:pt>
  </dgm:ptLst>
  <dgm:cxnLst>
    <dgm:cxn modelId="{9F19761E-9494-4364-B4A9-1C23085C0DC5}" srcId="{6037C0E3-A848-426A-8B66-3B122A6E8492}" destId="{E9822540-0C60-4F7D-A6D9-40F21F23C9F3}" srcOrd="0" destOrd="0" parTransId="{9C5CCE67-98A7-4D68-97BA-ABD820282AD7}" sibTransId="{14CE15F5-0977-4628-B20F-F8EBE256C0EF}"/>
    <dgm:cxn modelId="{4777352E-8845-456C-9569-E0BDB3D92BE9}" srcId="{6037C0E3-A848-426A-8B66-3B122A6E8492}" destId="{D1F6A805-EA1E-484F-AF3F-F7533D67D05F}" srcOrd="2" destOrd="0" parTransId="{E3417125-398A-4FA6-8990-4CC714CD71EA}" sibTransId="{5CA24D2D-0BB4-4F12-8BAF-423F11A6E72F}"/>
    <dgm:cxn modelId="{89BDCA3B-C053-4AB5-A6FA-C601F0ECAA29}" type="presOf" srcId="{858205F6-F56A-4B48-AA00-C9E8A3978B28}" destId="{7C97BB50-73B1-4379-A995-43DFCBAAB5E5}" srcOrd="0" destOrd="0" presId="urn:microsoft.com/office/officeart/2005/8/layout/process4"/>
    <dgm:cxn modelId="{73F70B51-DD6E-41B1-8BFA-05820C32B73D}" type="presOf" srcId="{6037C0E3-A848-426A-8B66-3B122A6E8492}" destId="{C83B29E4-6C07-40D7-8E54-94ABF7C3E4DD}" srcOrd="0" destOrd="0" presId="urn:microsoft.com/office/officeart/2005/8/layout/process4"/>
    <dgm:cxn modelId="{8EA4617D-12E1-43A3-AB7D-92050C026482}" type="presOf" srcId="{E9822540-0C60-4F7D-A6D9-40F21F23C9F3}" destId="{818701F1-D731-4F71-BF0B-A0CB5302BEE3}" srcOrd="0" destOrd="0" presId="urn:microsoft.com/office/officeart/2005/8/layout/process4"/>
    <dgm:cxn modelId="{3AFC54C9-FE6B-409C-904E-9FD0E258AD37}" srcId="{6037C0E3-A848-426A-8B66-3B122A6E8492}" destId="{858205F6-F56A-4B48-AA00-C9E8A3978B28}" srcOrd="1" destOrd="0" parTransId="{1DE1E2CE-4C64-47C7-A048-C3D6ACB71F29}" sibTransId="{FEA92B4C-4DC1-49D9-9BE5-F0709A3200D4}"/>
    <dgm:cxn modelId="{359542F0-763A-4FB7-A5EB-8BB1EA8CEC91}" type="presOf" srcId="{D1F6A805-EA1E-484F-AF3F-F7533D67D05F}" destId="{04C748D8-A04B-43C7-907D-C84135003BB2}" srcOrd="0" destOrd="0" presId="urn:microsoft.com/office/officeart/2005/8/layout/process4"/>
    <dgm:cxn modelId="{0D061BC6-6D4F-419A-B686-44D50C961BC0}" type="presParOf" srcId="{C83B29E4-6C07-40D7-8E54-94ABF7C3E4DD}" destId="{2B24CD95-F24A-47E6-B3F8-8AB7317D4E7A}" srcOrd="0" destOrd="0" presId="urn:microsoft.com/office/officeart/2005/8/layout/process4"/>
    <dgm:cxn modelId="{13E4B4AC-4537-4EA9-953D-2D35D4EE079F}" type="presParOf" srcId="{2B24CD95-F24A-47E6-B3F8-8AB7317D4E7A}" destId="{04C748D8-A04B-43C7-907D-C84135003BB2}" srcOrd="0" destOrd="0" presId="urn:microsoft.com/office/officeart/2005/8/layout/process4"/>
    <dgm:cxn modelId="{7EBB5E28-AAD0-4874-B342-A3074E8BA768}" type="presParOf" srcId="{C83B29E4-6C07-40D7-8E54-94ABF7C3E4DD}" destId="{D6ABFA56-091C-421B-A041-EC2EEF4CA49E}" srcOrd="1" destOrd="0" presId="urn:microsoft.com/office/officeart/2005/8/layout/process4"/>
    <dgm:cxn modelId="{FC38D866-2AE6-4AA0-A055-CCF7E1F55BCF}" type="presParOf" srcId="{C83B29E4-6C07-40D7-8E54-94ABF7C3E4DD}" destId="{004160AB-6C5D-40FD-954A-DF0A333F96E9}" srcOrd="2" destOrd="0" presId="urn:microsoft.com/office/officeart/2005/8/layout/process4"/>
    <dgm:cxn modelId="{DD9CBC5E-D78C-4F4F-B804-A9E39BB53D95}" type="presParOf" srcId="{004160AB-6C5D-40FD-954A-DF0A333F96E9}" destId="{7C97BB50-73B1-4379-A995-43DFCBAAB5E5}" srcOrd="0" destOrd="0" presId="urn:microsoft.com/office/officeart/2005/8/layout/process4"/>
    <dgm:cxn modelId="{254A16D4-582C-469D-8426-C4E0EE85871B}" type="presParOf" srcId="{C83B29E4-6C07-40D7-8E54-94ABF7C3E4DD}" destId="{6D73FD41-522D-422F-9FEF-493C298ADC53}" srcOrd="3" destOrd="0" presId="urn:microsoft.com/office/officeart/2005/8/layout/process4"/>
    <dgm:cxn modelId="{49633241-D316-49D0-BE9C-24E212D7E4EC}" type="presParOf" srcId="{C83B29E4-6C07-40D7-8E54-94ABF7C3E4DD}" destId="{1CE0098F-2C3F-439B-B3B0-6FA39C5009F9}" srcOrd="4" destOrd="0" presId="urn:microsoft.com/office/officeart/2005/8/layout/process4"/>
    <dgm:cxn modelId="{933F2B94-D938-429D-BDCE-069DF0908375}" type="presParOf" srcId="{1CE0098F-2C3F-439B-B3B0-6FA39C5009F9}" destId="{818701F1-D731-4F71-BF0B-A0CB5302BEE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037C0E3-A848-426A-8B66-3B122A6E8492}" type="doc">
      <dgm:prSet loTypeId="urn:microsoft.com/office/officeart/2005/8/layout/chevron1" loCatId="process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858205F6-F56A-4B48-AA00-C9E8A3978B28}">
      <dgm:prSet custT="1"/>
      <dgm:spPr/>
      <dgm:t>
        <a:bodyPr/>
        <a:lstStyle/>
        <a:p>
          <a:pPr algn="l"/>
          <a:r>
            <a:rPr lang="en-US" sz="2000" dirty="0"/>
            <a:t>It combines health, wellness, and nature in a beautiful coastal setting</a:t>
          </a:r>
        </a:p>
      </dgm:t>
    </dgm:pt>
    <dgm:pt modelId="{1DE1E2CE-4C64-47C7-A048-C3D6ACB71F29}" type="parTrans" cxnId="{3AFC54C9-FE6B-409C-904E-9FD0E258AD37}">
      <dgm:prSet/>
      <dgm:spPr/>
      <dgm:t>
        <a:bodyPr/>
        <a:lstStyle/>
        <a:p>
          <a:endParaRPr lang="en-US"/>
        </a:p>
      </dgm:t>
    </dgm:pt>
    <dgm:pt modelId="{FEA92B4C-4DC1-49D9-9BE5-F0709A3200D4}" type="sibTrans" cxnId="{3AFC54C9-FE6B-409C-904E-9FD0E258AD37}">
      <dgm:prSet/>
      <dgm:spPr/>
      <dgm:t>
        <a:bodyPr/>
        <a:lstStyle/>
        <a:p>
          <a:endParaRPr lang="en-US"/>
        </a:p>
      </dgm:t>
    </dgm:pt>
    <dgm:pt modelId="{D1F6A805-EA1E-484F-AF3F-F7533D67D05F}">
      <dgm:prSet custT="1"/>
      <dgm:spPr/>
      <dgm:t>
        <a:bodyPr/>
        <a:lstStyle/>
        <a:p>
          <a:pPr algn="l"/>
          <a:r>
            <a:rPr lang="en-US" sz="2000" dirty="0"/>
            <a:t>The event is effortlessly timed for the summer season, appealing to both adventure seekers and wellness tourists. </a:t>
          </a:r>
        </a:p>
      </dgm:t>
    </dgm:pt>
    <dgm:pt modelId="{E3417125-398A-4FA6-8990-4CC714CD71EA}" type="parTrans" cxnId="{4777352E-8845-456C-9569-E0BDB3D92BE9}">
      <dgm:prSet/>
      <dgm:spPr/>
      <dgm:t>
        <a:bodyPr/>
        <a:lstStyle/>
        <a:p>
          <a:endParaRPr lang="en-US"/>
        </a:p>
      </dgm:t>
    </dgm:pt>
    <dgm:pt modelId="{5CA24D2D-0BB4-4F12-8BAF-423F11A6E72F}" type="sibTrans" cxnId="{4777352E-8845-456C-9569-E0BDB3D92BE9}">
      <dgm:prSet/>
      <dgm:spPr/>
      <dgm:t>
        <a:bodyPr/>
        <a:lstStyle/>
        <a:p>
          <a:endParaRPr lang="en-US"/>
        </a:p>
      </dgm:t>
    </dgm:pt>
    <dgm:pt modelId="{E9822540-0C60-4F7D-A6D9-40F21F23C9F3}">
      <dgm:prSet custT="1"/>
      <dgm:spPr/>
      <dgm:t>
        <a:bodyPr/>
        <a:lstStyle/>
        <a:p>
          <a:pPr algn="l"/>
          <a:r>
            <a:rPr lang="en-US" sz="2000" dirty="0"/>
            <a:t>Wales' Coastal Adventure and Wellness Retreat is a unique event. </a:t>
          </a:r>
        </a:p>
      </dgm:t>
    </dgm:pt>
    <dgm:pt modelId="{14CE15F5-0977-4628-B20F-F8EBE256C0EF}" type="sibTrans" cxnId="{9F19761E-9494-4364-B4A9-1C23085C0DC5}">
      <dgm:prSet/>
      <dgm:spPr/>
      <dgm:t>
        <a:bodyPr/>
        <a:lstStyle/>
        <a:p>
          <a:endParaRPr lang="en-US"/>
        </a:p>
      </dgm:t>
    </dgm:pt>
    <dgm:pt modelId="{9C5CCE67-98A7-4D68-97BA-ABD820282AD7}" type="parTrans" cxnId="{9F19761E-9494-4364-B4A9-1C23085C0DC5}">
      <dgm:prSet/>
      <dgm:spPr/>
      <dgm:t>
        <a:bodyPr/>
        <a:lstStyle/>
        <a:p>
          <a:endParaRPr lang="en-US"/>
        </a:p>
      </dgm:t>
    </dgm:pt>
    <dgm:pt modelId="{523D0E0B-F8A2-4CA1-8446-52E45234BDB3}" type="pres">
      <dgm:prSet presAssocID="{6037C0E3-A848-426A-8B66-3B122A6E8492}" presName="Name0" presStyleCnt="0">
        <dgm:presLayoutVars>
          <dgm:dir/>
          <dgm:animLvl val="lvl"/>
          <dgm:resizeHandles val="exact"/>
        </dgm:presLayoutVars>
      </dgm:prSet>
      <dgm:spPr/>
    </dgm:pt>
    <dgm:pt modelId="{0E3DF2BB-D0E1-419C-899A-E14F132F3DBF}" type="pres">
      <dgm:prSet presAssocID="{E9822540-0C60-4F7D-A6D9-40F21F23C9F3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D2DAF438-CFE1-4516-8DA8-467A54BF1D5C}" type="pres">
      <dgm:prSet presAssocID="{14CE15F5-0977-4628-B20F-F8EBE256C0EF}" presName="parTxOnlySpace" presStyleCnt="0"/>
      <dgm:spPr/>
    </dgm:pt>
    <dgm:pt modelId="{DC89C026-33AD-4BB8-BF29-F609BAD321E0}" type="pres">
      <dgm:prSet presAssocID="{858205F6-F56A-4B48-AA00-C9E8A3978B28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F5B18FC6-757E-435A-A028-8132CE3A6B67}" type="pres">
      <dgm:prSet presAssocID="{FEA92B4C-4DC1-49D9-9BE5-F0709A3200D4}" presName="parTxOnlySpace" presStyleCnt="0"/>
      <dgm:spPr/>
    </dgm:pt>
    <dgm:pt modelId="{79052525-29A1-4B34-8731-A4EAF94B7463}" type="pres">
      <dgm:prSet presAssocID="{D1F6A805-EA1E-484F-AF3F-F7533D67D05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9EB74A06-B006-43E0-B11A-8938BC0FD24E}" type="presOf" srcId="{E9822540-0C60-4F7D-A6D9-40F21F23C9F3}" destId="{0E3DF2BB-D0E1-419C-899A-E14F132F3DBF}" srcOrd="0" destOrd="0" presId="urn:microsoft.com/office/officeart/2005/8/layout/chevron1"/>
    <dgm:cxn modelId="{9F19761E-9494-4364-B4A9-1C23085C0DC5}" srcId="{6037C0E3-A848-426A-8B66-3B122A6E8492}" destId="{E9822540-0C60-4F7D-A6D9-40F21F23C9F3}" srcOrd="0" destOrd="0" parTransId="{9C5CCE67-98A7-4D68-97BA-ABD820282AD7}" sibTransId="{14CE15F5-0977-4628-B20F-F8EBE256C0EF}"/>
    <dgm:cxn modelId="{4777352E-8845-456C-9569-E0BDB3D92BE9}" srcId="{6037C0E3-A848-426A-8B66-3B122A6E8492}" destId="{D1F6A805-EA1E-484F-AF3F-F7533D67D05F}" srcOrd="2" destOrd="0" parTransId="{E3417125-398A-4FA6-8990-4CC714CD71EA}" sibTransId="{5CA24D2D-0BB4-4F12-8BAF-423F11A6E72F}"/>
    <dgm:cxn modelId="{EDDF9FB5-D893-4D32-A4EE-3A63B698E71E}" type="presOf" srcId="{D1F6A805-EA1E-484F-AF3F-F7533D67D05F}" destId="{79052525-29A1-4B34-8731-A4EAF94B7463}" srcOrd="0" destOrd="0" presId="urn:microsoft.com/office/officeart/2005/8/layout/chevron1"/>
    <dgm:cxn modelId="{3AFC54C9-FE6B-409C-904E-9FD0E258AD37}" srcId="{6037C0E3-A848-426A-8B66-3B122A6E8492}" destId="{858205F6-F56A-4B48-AA00-C9E8A3978B28}" srcOrd="1" destOrd="0" parTransId="{1DE1E2CE-4C64-47C7-A048-C3D6ACB71F29}" sibTransId="{FEA92B4C-4DC1-49D9-9BE5-F0709A3200D4}"/>
    <dgm:cxn modelId="{56320ED2-9920-40DB-9AD1-4DAE5A57E66D}" type="presOf" srcId="{6037C0E3-A848-426A-8B66-3B122A6E8492}" destId="{523D0E0B-F8A2-4CA1-8446-52E45234BDB3}" srcOrd="0" destOrd="0" presId="urn:microsoft.com/office/officeart/2005/8/layout/chevron1"/>
    <dgm:cxn modelId="{5CAFFBE2-8948-4CF6-83D9-ED380E8825FB}" type="presOf" srcId="{858205F6-F56A-4B48-AA00-C9E8A3978B28}" destId="{DC89C026-33AD-4BB8-BF29-F609BAD321E0}" srcOrd="0" destOrd="0" presId="urn:microsoft.com/office/officeart/2005/8/layout/chevron1"/>
    <dgm:cxn modelId="{4C2249E5-DFD3-45C3-BAA7-49743F20E863}" type="presParOf" srcId="{523D0E0B-F8A2-4CA1-8446-52E45234BDB3}" destId="{0E3DF2BB-D0E1-419C-899A-E14F132F3DBF}" srcOrd="0" destOrd="0" presId="urn:microsoft.com/office/officeart/2005/8/layout/chevron1"/>
    <dgm:cxn modelId="{113940EA-3832-4258-9C1E-4E0630C61E53}" type="presParOf" srcId="{523D0E0B-F8A2-4CA1-8446-52E45234BDB3}" destId="{D2DAF438-CFE1-4516-8DA8-467A54BF1D5C}" srcOrd="1" destOrd="0" presId="urn:microsoft.com/office/officeart/2005/8/layout/chevron1"/>
    <dgm:cxn modelId="{5722CF8D-A93F-47A5-BB50-781DC1D04647}" type="presParOf" srcId="{523D0E0B-F8A2-4CA1-8446-52E45234BDB3}" destId="{DC89C026-33AD-4BB8-BF29-F609BAD321E0}" srcOrd="2" destOrd="0" presId="urn:microsoft.com/office/officeart/2005/8/layout/chevron1"/>
    <dgm:cxn modelId="{312460B2-FE3F-46AF-9A69-B3CC0746F8B8}" type="presParOf" srcId="{523D0E0B-F8A2-4CA1-8446-52E45234BDB3}" destId="{F5B18FC6-757E-435A-A028-8132CE3A6B67}" srcOrd="3" destOrd="0" presId="urn:microsoft.com/office/officeart/2005/8/layout/chevron1"/>
    <dgm:cxn modelId="{C408D10D-6DA6-4896-B9F7-4D021B4F2987}" type="presParOf" srcId="{523D0E0B-F8A2-4CA1-8446-52E45234BDB3}" destId="{79052525-29A1-4B34-8731-A4EAF94B7463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597F8-126E-4D31-BC0D-7D3F58189B3B}">
      <dsp:nvSpPr>
        <dsp:cNvPr id="0" name=""/>
        <dsp:cNvSpPr/>
      </dsp:nvSpPr>
      <dsp:spPr>
        <a:xfrm>
          <a:off x="0" y="780"/>
          <a:ext cx="9563100" cy="18258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8FF5F-E57B-4F02-8404-B6A9EB8E219F}">
      <dsp:nvSpPr>
        <dsp:cNvPr id="0" name=""/>
        <dsp:cNvSpPr/>
      </dsp:nvSpPr>
      <dsp:spPr>
        <a:xfrm>
          <a:off x="552317" y="411594"/>
          <a:ext cx="1004212" cy="10042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4B972-6CA1-475B-8D05-1F65CB1821D1}">
      <dsp:nvSpPr>
        <dsp:cNvPr id="0" name=""/>
        <dsp:cNvSpPr/>
      </dsp:nvSpPr>
      <dsp:spPr>
        <a:xfrm>
          <a:off x="2108846" y="780"/>
          <a:ext cx="7454253" cy="18258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235" tIns="193235" rIns="193235" bIns="19323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event is the wellness retreat, which is located on the beautiful coastline of Pembrokeshire, and it combines adventure with wellness practices.</a:t>
          </a:r>
        </a:p>
      </dsp:txBody>
      <dsp:txXfrm>
        <a:off x="2108846" y="780"/>
        <a:ext cx="7454253" cy="1825841"/>
      </dsp:txXfrm>
    </dsp:sp>
    <dsp:sp modelId="{5625EF90-017D-4701-BED0-B5F0B15986E5}">
      <dsp:nvSpPr>
        <dsp:cNvPr id="0" name=""/>
        <dsp:cNvSpPr/>
      </dsp:nvSpPr>
      <dsp:spPr>
        <a:xfrm>
          <a:off x="0" y="2283082"/>
          <a:ext cx="9563100" cy="18258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D4E92-25BA-414D-885D-41A31B589E5E}">
      <dsp:nvSpPr>
        <dsp:cNvPr id="0" name=""/>
        <dsp:cNvSpPr/>
      </dsp:nvSpPr>
      <dsp:spPr>
        <a:xfrm>
          <a:off x="552317" y="2693896"/>
          <a:ext cx="1004212" cy="10042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E97E3-DCD1-4246-8016-E283B8B24925}">
      <dsp:nvSpPr>
        <dsp:cNvPr id="0" name=""/>
        <dsp:cNvSpPr/>
      </dsp:nvSpPr>
      <dsp:spPr>
        <a:xfrm>
          <a:off x="2108846" y="2283082"/>
          <a:ext cx="7454253" cy="18258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235" tIns="193235" rIns="193235" bIns="19323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Coastal hikes, yoga, mindfulness workshops, and the orientation on eco-friendly practices and sustainability can be found at the retreat (Allied Market Research, 2022).</a:t>
          </a:r>
        </a:p>
      </dsp:txBody>
      <dsp:txXfrm>
        <a:off x="2108846" y="2283082"/>
        <a:ext cx="7454253" cy="1825841"/>
      </dsp:txXfrm>
    </dsp:sp>
    <dsp:sp modelId="{ADA48D50-DC3E-4FB6-A792-2FF82063ADAD}">
      <dsp:nvSpPr>
        <dsp:cNvPr id="0" name=""/>
        <dsp:cNvSpPr/>
      </dsp:nvSpPr>
      <dsp:spPr>
        <a:xfrm>
          <a:off x="0" y="4565384"/>
          <a:ext cx="9563100" cy="18258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3964B-F06C-4C8E-A384-DD3FFD3792E0}">
      <dsp:nvSpPr>
        <dsp:cNvPr id="0" name=""/>
        <dsp:cNvSpPr/>
      </dsp:nvSpPr>
      <dsp:spPr>
        <a:xfrm>
          <a:off x="552317" y="4976198"/>
          <a:ext cx="1004212" cy="10042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A42AF-4808-4C86-8042-1F25E95E936D}">
      <dsp:nvSpPr>
        <dsp:cNvPr id="0" name=""/>
        <dsp:cNvSpPr/>
      </dsp:nvSpPr>
      <dsp:spPr>
        <a:xfrm>
          <a:off x="2108846" y="4565384"/>
          <a:ext cx="7454253" cy="18258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235" tIns="193235" rIns="193235" bIns="19323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event concept, feasibility, planning, and strategic aspects for an effective delivery will be discussed in the presentation.</a:t>
          </a:r>
        </a:p>
      </dsp:txBody>
      <dsp:txXfrm>
        <a:off x="2108846" y="4565384"/>
        <a:ext cx="7454253" cy="18258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7C9D9-EA19-4A7A-95F1-AE064DA1045E}">
      <dsp:nvSpPr>
        <dsp:cNvPr id="0" name=""/>
        <dsp:cNvSpPr/>
      </dsp:nvSpPr>
      <dsp:spPr>
        <a:xfrm>
          <a:off x="0" y="701"/>
          <a:ext cx="9334500" cy="164122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83E3D2-3098-4100-A78C-F47D80BE1F1A}">
      <dsp:nvSpPr>
        <dsp:cNvPr id="0" name=""/>
        <dsp:cNvSpPr/>
      </dsp:nvSpPr>
      <dsp:spPr>
        <a:xfrm>
          <a:off x="496469" y="369976"/>
          <a:ext cx="902671" cy="902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02108-091A-4744-9FCD-32ADB99D977E}">
      <dsp:nvSpPr>
        <dsp:cNvPr id="0" name=""/>
        <dsp:cNvSpPr/>
      </dsp:nvSpPr>
      <dsp:spPr>
        <a:xfrm>
          <a:off x="1895609" y="701"/>
          <a:ext cx="7438890" cy="164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696" tIns="173696" rIns="173696" bIns="1736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event brings wellness tourism together with adventure, whereby people hike, do yoga on the beach, and engage in mindfulness activities.</a:t>
          </a:r>
        </a:p>
      </dsp:txBody>
      <dsp:txXfrm>
        <a:off x="1895609" y="701"/>
        <a:ext cx="7438890" cy="1641220"/>
      </dsp:txXfrm>
    </dsp:sp>
    <dsp:sp modelId="{DD309332-7415-47BD-98F2-E4764C13ACAE}">
      <dsp:nvSpPr>
        <dsp:cNvPr id="0" name=""/>
        <dsp:cNvSpPr/>
      </dsp:nvSpPr>
      <dsp:spPr>
        <a:xfrm>
          <a:off x="0" y="2052227"/>
          <a:ext cx="9334500" cy="164122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2FFDDD-D52A-4C4A-8099-C343D630978D}">
      <dsp:nvSpPr>
        <dsp:cNvPr id="0" name=""/>
        <dsp:cNvSpPr/>
      </dsp:nvSpPr>
      <dsp:spPr>
        <a:xfrm>
          <a:off x="496469" y="2421501"/>
          <a:ext cx="902671" cy="902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36F56-60DB-4DF9-99F2-76B60F1C32F0}">
      <dsp:nvSpPr>
        <dsp:cNvPr id="0" name=""/>
        <dsp:cNvSpPr/>
      </dsp:nvSpPr>
      <dsp:spPr>
        <a:xfrm>
          <a:off x="1895609" y="2052227"/>
          <a:ext cx="7438890" cy="164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696" tIns="173696" rIns="173696" bIns="1736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retreat caters for wellness tourists, adventure seekers and eco-conscious </a:t>
          </a:r>
          <a:r>
            <a:rPr lang="en-US" sz="2500" kern="1200" dirty="0" err="1"/>
            <a:t>travellers</a:t>
          </a:r>
          <a:r>
            <a:rPr lang="en-US" sz="2500" kern="1200" dirty="0"/>
            <a:t> looking for a nature experience (Fox et al.,2014).</a:t>
          </a:r>
        </a:p>
      </dsp:txBody>
      <dsp:txXfrm>
        <a:off x="1895609" y="2052227"/>
        <a:ext cx="7438890" cy="1641220"/>
      </dsp:txXfrm>
    </dsp:sp>
    <dsp:sp modelId="{0AB58C6C-7FFD-48D2-AEF7-ABD5C7F4FFED}">
      <dsp:nvSpPr>
        <dsp:cNvPr id="0" name=""/>
        <dsp:cNvSpPr/>
      </dsp:nvSpPr>
      <dsp:spPr>
        <a:xfrm>
          <a:off x="0" y="4103752"/>
          <a:ext cx="9334500" cy="1641220"/>
        </a:xfrm>
        <a:prstGeom prst="roundRect">
          <a:avLst>
            <a:gd name="adj" fmla="val 10000"/>
          </a:avLst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0D6C66-B9DD-4EF6-B690-ECAE8E2CBC27}">
      <dsp:nvSpPr>
        <dsp:cNvPr id="0" name=""/>
        <dsp:cNvSpPr/>
      </dsp:nvSpPr>
      <dsp:spPr>
        <a:xfrm>
          <a:off x="496469" y="4473027"/>
          <a:ext cx="902671" cy="902671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7C0A1-6542-4D3C-B61D-27481D35587A}">
      <dsp:nvSpPr>
        <dsp:cNvPr id="0" name=""/>
        <dsp:cNvSpPr/>
      </dsp:nvSpPr>
      <dsp:spPr>
        <a:xfrm>
          <a:off x="1895609" y="4103752"/>
          <a:ext cx="7438890" cy="1641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696" tIns="173696" rIns="173696" bIns="17369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themes of the event are coastal adventure, wellness and mindfulness, and sustainability, which is natural living.</a:t>
          </a:r>
        </a:p>
      </dsp:txBody>
      <dsp:txXfrm>
        <a:off x="1895609" y="4103752"/>
        <a:ext cx="7438890" cy="16412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3CABBA-E321-4239-B33A-134B509AE8A6}">
      <dsp:nvSpPr>
        <dsp:cNvPr id="0" name=""/>
        <dsp:cNvSpPr/>
      </dsp:nvSpPr>
      <dsp:spPr>
        <a:xfrm>
          <a:off x="0" y="0"/>
          <a:ext cx="7833360" cy="123233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Zero waste practices will be adopted to reduce environmental damage that may be caused by the event and promote waste reduction.</a:t>
          </a:r>
        </a:p>
      </dsp:txBody>
      <dsp:txXfrm>
        <a:off x="36094" y="36094"/>
        <a:ext cx="6399439" cy="1160149"/>
      </dsp:txXfrm>
    </dsp:sp>
    <dsp:sp modelId="{A6352F9D-905D-4731-9427-EC18ABC5757F}">
      <dsp:nvSpPr>
        <dsp:cNvPr id="0" name=""/>
        <dsp:cNvSpPr/>
      </dsp:nvSpPr>
      <dsp:spPr>
        <a:xfrm>
          <a:off x="656043" y="1456398"/>
          <a:ext cx="7833360" cy="123233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230848"/>
            <a:satOff val="15390"/>
            <a:lumOff val="200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 addition to that, local sourcing of food, products and services would benefit the </a:t>
          </a:r>
          <a:r>
            <a:rPr lang="en-US" sz="2000" kern="1200" dirty="0" err="1"/>
            <a:t>Pembrokeshire</a:t>
          </a:r>
          <a:r>
            <a:rPr lang="en-US" sz="2000" kern="1200" dirty="0"/>
            <a:t> community and cut down the event’s carbon footprint (O’Toole, 2011).</a:t>
          </a:r>
        </a:p>
      </dsp:txBody>
      <dsp:txXfrm>
        <a:off x="692137" y="1492492"/>
        <a:ext cx="6304108" cy="1160149"/>
      </dsp:txXfrm>
    </dsp:sp>
    <dsp:sp modelId="{02E6CE0C-416D-43D5-825F-42B6E3DD6534}">
      <dsp:nvSpPr>
        <dsp:cNvPr id="0" name=""/>
        <dsp:cNvSpPr/>
      </dsp:nvSpPr>
      <dsp:spPr>
        <a:xfrm>
          <a:off x="1302296" y="2912797"/>
          <a:ext cx="7833360" cy="123233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461695"/>
            <a:satOff val="30780"/>
            <a:lumOff val="4018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Eco-friendly means of transport will be promoted as well as low-carbon means of transport in order to limit emissions (Roberts et al., 2021).</a:t>
          </a:r>
        </a:p>
      </dsp:txBody>
      <dsp:txXfrm>
        <a:off x="1338390" y="2948891"/>
        <a:ext cx="6313900" cy="1160149"/>
      </dsp:txXfrm>
    </dsp:sp>
    <dsp:sp modelId="{960D59B4-7FA7-42A7-BFB9-C95B6FD4DBB1}">
      <dsp:nvSpPr>
        <dsp:cNvPr id="0" name=""/>
        <dsp:cNvSpPr/>
      </dsp:nvSpPr>
      <dsp:spPr>
        <a:xfrm>
          <a:off x="1958339" y="4369195"/>
          <a:ext cx="7833360" cy="123233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230848"/>
            <a:satOff val="15390"/>
            <a:lumOff val="200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Carbon offset programs like planting trees or conserving the environment will be used to neutralise the event's carbon footprint.</a:t>
          </a:r>
        </a:p>
      </dsp:txBody>
      <dsp:txXfrm>
        <a:off x="1994433" y="4405289"/>
        <a:ext cx="6304108" cy="1160149"/>
      </dsp:txXfrm>
    </dsp:sp>
    <dsp:sp modelId="{2F65B70A-0033-4FC3-ADDD-E748FE93441D}">
      <dsp:nvSpPr>
        <dsp:cNvPr id="0" name=""/>
        <dsp:cNvSpPr/>
      </dsp:nvSpPr>
      <dsp:spPr>
        <a:xfrm>
          <a:off x="7032340" y="943858"/>
          <a:ext cx="801019" cy="801019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12569" y="943858"/>
        <a:ext cx="440561" cy="602767"/>
      </dsp:txXfrm>
    </dsp:sp>
    <dsp:sp modelId="{5E0B189E-783B-4705-999A-62CD9120248A}">
      <dsp:nvSpPr>
        <dsp:cNvPr id="0" name=""/>
        <dsp:cNvSpPr/>
      </dsp:nvSpPr>
      <dsp:spPr>
        <a:xfrm>
          <a:off x="7688384" y="2400256"/>
          <a:ext cx="801019" cy="801019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868613" y="2400256"/>
        <a:ext cx="440561" cy="602767"/>
      </dsp:txXfrm>
    </dsp:sp>
    <dsp:sp modelId="{39A1A2E9-EE6F-4A95-B150-20BC9EDC24AB}">
      <dsp:nvSpPr>
        <dsp:cNvPr id="0" name=""/>
        <dsp:cNvSpPr/>
      </dsp:nvSpPr>
      <dsp:spPr>
        <a:xfrm>
          <a:off x="8334636" y="3856655"/>
          <a:ext cx="801019" cy="801019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514865" y="3856655"/>
        <a:ext cx="440561" cy="6027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DEA87-CBBC-4E04-BEBA-26991E997A2C}">
      <dsp:nvSpPr>
        <dsp:cNvPr id="0" name=""/>
        <dsp:cNvSpPr/>
      </dsp:nvSpPr>
      <dsp:spPr>
        <a:xfrm>
          <a:off x="7" y="0"/>
          <a:ext cx="14782792" cy="1074420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Health and wellness tourism are the focus of Wales’ Coastal Adventure and Wellness Retreat</a:t>
          </a:r>
          <a:r>
            <a:rPr lang="en-US" sz="2400" kern="1200" dirty="0">
              <a:solidFill>
                <a:schemeClr val="tx1"/>
              </a:solidFill>
            </a:rPr>
            <a:t>. </a:t>
          </a:r>
        </a:p>
      </dsp:txBody>
      <dsp:txXfrm>
        <a:off x="31476" y="31469"/>
        <a:ext cx="13429919" cy="1011482"/>
      </dsp:txXfrm>
    </dsp:sp>
    <dsp:sp modelId="{9B6BB8BA-E449-4AD3-8CE3-284939C0C82E}">
      <dsp:nvSpPr>
        <dsp:cNvPr id="0" name=""/>
        <dsp:cNvSpPr/>
      </dsp:nvSpPr>
      <dsp:spPr>
        <a:xfrm>
          <a:off x="2217419" y="1197233"/>
          <a:ext cx="12565380" cy="1074420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There is a great demand for vacations that would enhance their health (</a:t>
          </a:r>
          <a:r>
            <a:rPr lang="en-GB" sz="2000" kern="1200" dirty="0" err="1">
              <a:solidFill>
                <a:schemeClr val="tx1"/>
              </a:solidFill>
            </a:rPr>
            <a:t>Kearley</a:t>
          </a:r>
          <a:r>
            <a:rPr lang="en-GB" sz="2000" kern="1200" dirty="0">
              <a:solidFill>
                <a:schemeClr val="tx1"/>
              </a:solidFill>
            </a:rPr>
            <a:t>, 2019).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2248888" y="1228702"/>
        <a:ext cx="10695359" cy="1011482"/>
      </dsp:txXfrm>
    </dsp:sp>
    <dsp:sp modelId="{1205C20F-47DC-4993-BC14-8B51DEEC00AF}">
      <dsp:nvSpPr>
        <dsp:cNvPr id="0" name=""/>
        <dsp:cNvSpPr/>
      </dsp:nvSpPr>
      <dsp:spPr>
        <a:xfrm>
          <a:off x="2771773" y="2506979"/>
          <a:ext cx="12565380" cy="1074420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Moreover, more tourists are seeking active holidays like hiking and yoga retreats (</a:t>
          </a:r>
          <a:r>
            <a:rPr lang="en-GB" sz="2000" kern="1200" dirty="0" err="1">
              <a:solidFill>
                <a:schemeClr val="tx1"/>
              </a:solidFill>
            </a:rPr>
            <a:t>Manjula</a:t>
          </a:r>
          <a:r>
            <a:rPr lang="en-GB" sz="2000" kern="1200" dirty="0">
              <a:solidFill>
                <a:schemeClr val="tx1"/>
              </a:solidFill>
            </a:rPr>
            <a:t> et al., 2024).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2803242" y="2538448"/>
        <a:ext cx="10695359" cy="1011482"/>
      </dsp:txXfrm>
    </dsp:sp>
    <dsp:sp modelId="{F6C23DFD-9B72-460C-8138-B74C8F1CF20C}">
      <dsp:nvSpPr>
        <dsp:cNvPr id="0" name=""/>
        <dsp:cNvSpPr/>
      </dsp:nvSpPr>
      <dsp:spPr>
        <a:xfrm>
          <a:off x="12421360" y="814768"/>
          <a:ext cx="698373" cy="698373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12578494" y="814768"/>
        <a:ext cx="384105" cy="525526"/>
      </dsp:txXfrm>
    </dsp:sp>
    <dsp:sp modelId="{C157B9F8-168C-4487-B4EB-C0520D07F5EB}">
      <dsp:nvSpPr>
        <dsp:cNvPr id="0" name=""/>
        <dsp:cNvSpPr/>
      </dsp:nvSpPr>
      <dsp:spPr>
        <a:xfrm>
          <a:off x="13530070" y="2061095"/>
          <a:ext cx="698373" cy="698373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13687204" y="2061095"/>
        <a:ext cx="384105" cy="5255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B268F-0654-4D10-A65B-61F057754FBA}">
      <dsp:nvSpPr>
        <dsp:cNvPr id="0" name=""/>
        <dsp:cNvSpPr/>
      </dsp:nvSpPr>
      <dsp:spPr>
        <a:xfrm>
          <a:off x="13230" y="1763214"/>
          <a:ext cx="3954545" cy="237272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There are insufficient wellness retreats in Wales and the UK. </a:t>
          </a:r>
        </a:p>
      </dsp:txBody>
      <dsp:txXfrm>
        <a:off x="82725" y="1832709"/>
        <a:ext cx="3815555" cy="2233737"/>
      </dsp:txXfrm>
    </dsp:sp>
    <dsp:sp modelId="{55350B1A-208C-41F8-92BF-4CFB668717B0}">
      <dsp:nvSpPr>
        <dsp:cNvPr id="0" name=""/>
        <dsp:cNvSpPr/>
      </dsp:nvSpPr>
      <dsp:spPr>
        <a:xfrm>
          <a:off x="4315776" y="2459214"/>
          <a:ext cx="838363" cy="9807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200" kern="1200"/>
        </a:p>
      </dsp:txBody>
      <dsp:txXfrm>
        <a:off x="4315776" y="2655359"/>
        <a:ext cx="586854" cy="588437"/>
      </dsp:txXfrm>
    </dsp:sp>
    <dsp:sp modelId="{7495503B-F38F-4A19-BD99-F5981E3B2CFB}">
      <dsp:nvSpPr>
        <dsp:cNvPr id="0" name=""/>
        <dsp:cNvSpPr/>
      </dsp:nvSpPr>
      <dsp:spPr>
        <a:xfrm>
          <a:off x="5549594" y="1763214"/>
          <a:ext cx="3954545" cy="237272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However, most of them are located in more rural or inland areas (</a:t>
          </a:r>
          <a:r>
            <a:rPr lang="en-GB" sz="2000" kern="1200" dirty="0">
              <a:solidFill>
                <a:schemeClr val="tx1"/>
              </a:solidFill>
            </a:rPr>
            <a:t>Ma et al., 2024).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5619089" y="1832709"/>
        <a:ext cx="3815555" cy="2233737"/>
      </dsp:txXfrm>
    </dsp:sp>
    <dsp:sp modelId="{6A652E66-4DAC-4DF1-A2B0-B1CECAD2A42F}">
      <dsp:nvSpPr>
        <dsp:cNvPr id="0" name=""/>
        <dsp:cNvSpPr/>
      </dsp:nvSpPr>
      <dsp:spPr>
        <a:xfrm>
          <a:off x="9852140" y="2459214"/>
          <a:ext cx="838363" cy="9807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-482724"/>
            <a:satOff val="6563"/>
            <a:lumOff val="277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200" kern="1200"/>
        </a:p>
      </dsp:txBody>
      <dsp:txXfrm>
        <a:off x="9852140" y="2655359"/>
        <a:ext cx="586854" cy="588437"/>
      </dsp:txXfrm>
    </dsp:sp>
    <dsp:sp modelId="{B34D3893-CA9C-46A4-9DB2-BE72A969C6ED}">
      <dsp:nvSpPr>
        <dsp:cNvPr id="0" name=""/>
        <dsp:cNvSpPr/>
      </dsp:nvSpPr>
      <dsp:spPr>
        <a:xfrm>
          <a:off x="11085958" y="1763214"/>
          <a:ext cx="3954545" cy="2372727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The setting of </a:t>
          </a:r>
          <a:r>
            <a:rPr lang="en-US" sz="2000" kern="1200" dirty="0" err="1">
              <a:solidFill>
                <a:schemeClr val="tx1"/>
              </a:solidFill>
            </a:rPr>
            <a:t>Pembrokeshire</a:t>
          </a:r>
          <a:r>
            <a:rPr lang="en-US" sz="2000" kern="1200" dirty="0">
              <a:solidFill>
                <a:schemeClr val="tx1"/>
              </a:solidFill>
            </a:rPr>
            <a:t> presents the breathtaking views and peaceful nature (</a:t>
          </a:r>
          <a:r>
            <a:rPr lang="en-GB" sz="2000" kern="1200" dirty="0" err="1">
              <a:solidFill>
                <a:schemeClr val="tx1"/>
              </a:solidFill>
            </a:rPr>
            <a:t>Kearley</a:t>
          </a:r>
          <a:r>
            <a:rPr lang="en-GB" sz="2000" kern="1200" dirty="0">
              <a:solidFill>
                <a:schemeClr val="tx1"/>
              </a:solidFill>
            </a:rPr>
            <a:t>, 2019).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1155453" y="1832709"/>
        <a:ext cx="3815555" cy="22337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748D8-A04B-43C7-907D-C84135003BB2}">
      <dsp:nvSpPr>
        <dsp:cNvPr id="0" name=""/>
        <dsp:cNvSpPr/>
      </dsp:nvSpPr>
      <dsp:spPr>
        <a:xfrm>
          <a:off x="0" y="4441649"/>
          <a:ext cx="15053735" cy="1457506"/>
        </a:xfrm>
        <a:prstGeom prst="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Early bird tickets and group discounts will inspire sales. Moreover, it will apply for grants related to sustainable tourism initiatives (</a:t>
          </a:r>
          <a:r>
            <a:rPr lang="en-GB" sz="2000" kern="1200" dirty="0" err="1">
              <a:solidFill>
                <a:schemeClr val="tx1"/>
              </a:solidFill>
            </a:rPr>
            <a:t>Chamekh</a:t>
          </a:r>
          <a:r>
            <a:rPr lang="en-GB" sz="2000" kern="1200" dirty="0">
              <a:solidFill>
                <a:schemeClr val="tx1"/>
              </a:solidFill>
            </a:rPr>
            <a:t>, 2019).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0" y="4441649"/>
        <a:ext cx="15053735" cy="1457506"/>
      </dsp:txXfrm>
    </dsp:sp>
    <dsp:sp modelId="{7C97BB50-73B1-4379-A995-43DFCBAAB5E5}">
      <dsp:nvSpPr>
        <dsp:cNvPr id="0" name=""/>
        <dsp:cNvSpPr/>
      </dsp:nvSpPr>
      <dsp:spPr>
        <a:xfrm rot="10800000">
          <a:off x="0" y="2220824"/>
          <a:ext cx="15053735" cy="2241644"/>
        </a:xfrm>
        <a:prstGeom prst="upArrowCallout">
          <a:avLst/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solidFill>
                <a:schemeClr val="tx1"/>
              </a:solidFill>
            </a:rPr>
            <a:t>Pembrokeshire’s</a:t>
          </a:r>
          <a:r>
            <a:rPr lang="en-US" sz="2000" kern="1200" dirty="0">
              <a:solidFill>
                <a:schemeClr val="tx1"/>
              </a:solidFill>
            </a:rPr>
            <a:t> natural beauty means there is no need for expensive substructure (</a:t>
          </a:r>
          <a:r>
            <a:rPr lang="en-GB" sz="2000" kern="1200" dirty="0">
              <a:solidFill>
                <a:schemeClr val="tx1"/>
              </a:solidFill>
            </a:rPr>
            <a:t>Holloway and Humphreys, 2022). </a:t>
          </a:r>
          <a:endParaRPr lang="en-US" sz="2000" kern="1200" dirty="0">
            <a:solidFill>
              <a:schemeClr val="tx1"/>
            </a:solidFill>
          </a:endParaRPr>
        </a:p>
      </dsp:txBody>
      <dsp:txXfrm rot="10800000">
        <a:off x="0" y="2220824"/>
        <a:ext cx="15053735" cy="1456553"/>
      </dsp:txXfrm>
    </dsp:sp>
    <dsp:sp modelId="{818701F1-D731-4F71-BF0B-A0CB5302BEE3}">
      <dsp:nvSpPr>
        <dsp:cNvPr id="0" name=""/>
        <dsp:cNvSpPr/>
      </dsp:nvSpPr>
      <dsp:spPr>
        <a:xfrm rot="10800000">
          <a:off x="0" y="1042"/>
          <a:ext cx="15053735" cy="2241644"/>
        </a:xfrm>
        <a:prstGeom prst="upArrowCallout">
          <a:avLst/>
        </a:prstGeom>
        <a:solidFill>
          <a:schemeClr val="accent6">
            <a:shade val="50000"/>
            <a:hueOff val="-307797"/>
            <a:satOff val="20520"/>
            <a:lumOff val="267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The cost of </a:t>
          </a:r>
          <a:r>
            <a:rPr lang="en-US" sz="2000" kern="1200" dirty="0" err="1">
              <a:solidFill>
                <a:schemeClr val="tx1"/>
              </a:solidFill>
            </a:rPr>
            <a:t>organising</a:t>
          </a:r>
          <a:r>
            <a:rPr lang="en-US" sz="2000" kern="1200" dirty="0">
              <a:solidFill>
                <a:schemeClr val="tx1"/>
              </a:solidFill>
            </a:rPr>
            <a:t> the retreat will include venue rental, event staff, and activity fees. </a:t>
          </a:r>
        </a:p>
      </dsp:txBody>
      <dsp:txXfrm rot="10800000">
        <a:off x="0" y="1042"/>
        <a:ext cx="15053735" cy="14565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DF2BB-D0E1-419C-899A-E14F132F3DBF}">
      <dsp:nvSpPr>
        <dsp:cNvPr id="0" name=""/>
        <dsp:cNvSpPr/>
      </dsp:nvSpPr>
      <dsp:spPr>
        <a:xfrm>
          <a:off x="4410" y="1874941"/>
          <a:ext cx="5373183" cy="2149273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Wales' Coastal Adventure and Wellness Retreat is a unique event. </a:t>
          </a:r>
        </a:p>
      </dsp:txBody>
      <dsp:txXfrm>
        <a:off x="1079047" y="1874941"/>
        <a:ext cx="3223910" cy="2149273"/>
      </dsp:txXfrm>
    </dsp:sp>
    <dsp:sp modelId="{DC89C026-33AD-4BB8-BF29-F609BAD321E0}">
      <dsp:nvSpPr>
        <dsp:cNvPr id="0" name=""/>
        <dsp:cNvSpPr/>
      </dsp:nvSpPr>
      <dsp:spPr>
        <a:xfrm>
          <a:off x="4840275" y="1874941"/>
          <a:ext cx="5373183" cy="2149273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It combines health, wellness, and nature in a beautiful coastal setting</a:t>
          </a:r>
        </a:p>
      </dsp:txBody>
      <dsp:txXfrm>
        <a:off x="5914912" y="1874941"/>
        <a:ext cx="3223910" cy="2149273"/>
      </dsp:txXfrm>
    </dsp:sp>
    <dsp:sp modelId="{79052525-29A1-4B34-8731-A4EAF94B7463}">
      <dsp:nvSpPr>
        <dsp:cNvPr id="0" name=""/>
        <dsp:cNvSpPr/>
      </dsp:nvSpPr>
      <dsp:spPr>
        <a:xfrm>
          <a:off x="9676140" y="1874941"/>
          <a:ext cx="5373183" cy="2149273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event is effortlessly timed for the summer season, appealing to both adventure seekers and wellness tourists. </a:t>
          </a:r>
        </a:p>
      </dsp:txBody>
      <dsp:txXfrm>
        <a:off x="10750777" y="1874941"/>
        <a:ext cx="3223910" cy="21492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9D367-1FEB-4A23-8AE6-5E46F21ECC01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C55401-657C-4FAB-85DB-F8794E631F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70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910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774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211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875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86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316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83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62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961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7106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3111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036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55401-657C-4FAB-85DB-F8794E631F3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370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diagramColors" Target="../diagrams/colors1.xml"/><Relationship Id="rId5" Type="http://schemas.openxmlformats.org/officeDocument/2006/relationships/image" Target="../media/image6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5.svg"/><Relationship Id="rId9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4.png"/><Relationship Id="rId7" Type="http://schemas.openxmlformats.org/officeDocument/2006/relationships/image" Target="../media/image15.png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diagramColors" Target="../diagrams/colors2.xml"/><Relationship Id="rId5" Type="http://schemas.openxmlformats.org/officeDocument/2006/relationships/image" Target="../media/image6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5.svg"/><Relationship Id="rId9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openxmlformats.org/officeDocument/2006/relationships/diagramColors" Target="../diagrams/colors3.xml"/><Relationship Id="rId5" Type="http://schemas.openxmlformats.org/officeDocument/2006/relationships/image" Target="../media/image6.png"/><Relationship Id="rId10" Type="http://schemas.openxmlformats.org/officeDocument/2006/relationships/diagramQuickStyle" Target="../diagrams/quickStyle3.xml"/><Relationship Id="rId4" Type="http://schemas.openxmlformats.org/officeDocument/2006/relationships/image" Target="../media/image5.svg"/><Relationship Id="rId9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4.png"/><Relationship Id="rId7" Type="http://schemas.openxmlformats.org/officeDocument/2006/relationships/diagramData" Target="../diagrams/data4.xml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microsoft.com/office/2007/relationships/diagramDrawing" Target="../diagrams/drawing4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4.xml"/><Relationship Id="rId4" Type="http://schemas.openxmlformats.org/officeDocument/2006/relationships/image" Target="../media/image5.svg"/><Relationship Id="rId9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image" Target="../media/image4.png"/><Relationship Id="rId7" Type="http://schemas.openxmlformats.org/officeDocument/2006/relationships/diagramData" Target="../diagrams/data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microsoft.com/office/2007/relationships/diagramDrawing" Target="../diagrams/drawing5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5.xml"/><Relationship Id="rId4" Type="http://schemas.openxmlformats.org/officeDocument/2006/relationships/image" Target="../media/image5.svg"/><Relationship Id="rId9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image" Target="../media/image4.png"/><Relationship Id="rId7" Type="http://schemas.openxmlformats.org/officeDocument/2006/relationships/diagramData" Target="../diagrams/data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microsoft.com/office/2007/relationships/diagramDrawing" Target="../diagrams/drawing6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6.xml"/><Relationship Id="rId4" Type="http://schemas.openxmlformats.org/officeDocument/2006/relationships/image" Target="../media/image5.svg"/><Relationship Id="rId9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image" Target="../media/image4.png"/><Relationship Id="rId7" Type="http://schemas.openxmlformats.org/officeDocument/2006/relationships/diagramData" Target="../diagrams/data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11" Type="http://schemas.microsoft.com/office/2007/relationships/diagramDrawing" Target="../diagrams/drawing7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7.xml"/><Relationship Id="rId4" Type="http://schemas.openxmlformats.org/officeDocument/2006/relationships/image" Target="../media/image5.svg"/><Relationship Id="rId9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1362034" y="2363106"/>
            <a:ext cx="3610737" cy="11643384"/>
          </a:xfrm>
          <a:custGeom>
            <a:avLst/>
            <a:gdLst/>
            <a:ahLst/>
            <a:cxnLst/>
            <a:rect l="l" t="t" r="r" b="b"/>
            <a:pathLst>
              <a:path w="3610737" h="11643384">
                <a:moveTo>
                  <a:pt x="0" y="0"/>
                </a:moveTo>
                <a:lnTo>
                  <a:pt x="3610737" y="0"/>
                </a:lnTo>
                <a:lnTo>
                  <a:pt x="3610737" y="11643385"/>
                </a:lnTo>
                <a:lnTo>
                  <a:pt x="0" y="116433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740" r="-207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4038600" y="2569346"/>
            <a:ext cx="10942290" cy="5306458"/>
          </a:xfrm>
          <a:custGeom>
            <a:avLst/>
            <a:gdLst/>
            <a:ahLst/>
            <a:cxnLst/>
            <a:rect l="l" t="t" r="r" b="b"/>
            <a:pathLst>
              <a:path w="2881920" h="1397586">
                <a:moveTo>
                  <a:pt x="36084" y="0"/>
                </a:moveTo>
                <a:lnTo>
                  <a:pt x="2845836" y="0"/>
                </a:lnTo>
                <a:cubicBezTo>
                  <a:pt x="2865765" y="0"/>
                  <a:pt x="2881920" y="16155"/>
                  <a:pt x="2881920" y="36084"/>
                </a:cubicBezTo>
                <a:lnTo>
                  <a:pt x="2881920" y="1361502"/>
                </a:lnTo>
                <a:cubicBezTo>
                  <a:pt x="2881920" y="1371072"/>
                  <a:pt x="2878118" y="1380250"/>
                  <a:pt x="2871351" y="1387017"/>
                </a:cubicBezTo>
                <a:cubicBezTo>
                  <a:pt x="2864584" y="1393784"/>
                  <a:pt x="2855406" y="1397586"/>
                  <a:pt x="2845836" y="1397586"/>
                </a:cubicBezTo>
                <a:lnTo>
                  <a:pt x="36084" y="1397586"/>
                </a:lnTo>
                <a:cubicBezTo>
                  <a:pt x="26514" y="1397586"/>
                  <a:pt x="17336" y="1393784"/>
                  <a:pt x="10569" y="1387017"/>
                </a:cubicBezTo>
                <a:cubicBezTo>
                  <a:pt x="3802" y="1380250"/>
                  <a:pt x="0" y="1371072"/>
                  <a:pt x="0" y="1361502"/>
                </a:cubicBezTo>
                <a:lnTo>
                  <a:pt x="0" y="36084"/>
                </a:lnTo>
                <a:cubicBezTo>
                  <a:pt x="0" y="26514"/>
                  <a:pt x="3802" y="17336"/>
                  <a:pt x="10569" y="10569"/>
                </a:cubicBezTo>
                <a:cubicBezTo>
                  <a:pt x="17336" y="3802"/>
                  <a:pt x="26514" y="0"/>
                  <a:pt x="36084" y="0"/>
                </a:cubicBezTo>
                <a:close/>
              </a:path>
            </a:pathLst>
          </a:custGeom>
          <a:solidFill>
            <a:schemeClr val="bg1">
              <a:lumMod val="85000"/>
              <a:alpha val="51000"/>
            </a:schemeClr>
          </a:solid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4389147" y="3314558"/>
            <a:ext cx="10241196" cy="27084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400" b="1" spc="-443" dirty="0">
                <a:solidFill>
                  <a:srgbClr val="7E542A"/>
                </a:solidFill>
                <a:latin typeface="Arial" panose="020B0604020202020204" pitchFamily="34" charset="0"/>
                <a:ea typeface="Tex Gyre Termes Bold Italics"/>
                <a:cs typeface="Arial" panose="020B0604020202020204" pitchFamily="34" charset="0"/>
                <a:sym typeface="Tex Gyre Termes Bold Italics"/>
              </a:rPr>
              <a:t>INTERNATIONAL MEETINGS MANAGEMENT FOR THE HOTEL INDUSTRY</a:t>
            </a:r>
          </a:p>
          <a:p>
            <a:pPr algn="ctr"/>
            <a:r>
              <a:rPr lang="en-US" sz="4400" b="1" spc="-443" dirty="0">
                <a:solidFill>
                  <a:srgbClr val="7E542A"/>
                </a:solidFill>
                <a:latin typeface="Arial" panose="020B0604020202020204" pitchFamily="34" charset="0"/>
                <a:ea typeface="Tex Gyre Termes Bold Italics"/>
                <a:cs typeface="Arial" panose="020B0604020202020204" pitchFamily="34" charset="0"/>
                <a:sym typeface="Tex Gyre Termes Bold Italics"/>
              </a:rPr>
              <a:t>WALES' COASTAL ADVENTURE &amp; WELLNESS RETREAT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4000"/>
            <a:lum/>
          </a:blip>
          <a:srcRect/>
          <a:stretch>
            <a:fillRect t="-8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492F8B-0814-E24F-E3BD-AADFBBA43D73}"/>
              </a:ext>
            </a:extLst>
          </p:cNvPr>
          <p:cNvSpPr txBox="1"/>
          <p:nvPr/>
        </p:nvSpPr>
        <p:spPr>
          <a:xfrm>
            <a:off x="8305800" y="1028700"/>
            <a:ext cx="9144000" cy="81253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International Hotel Management (BA)</a:t>
            </a:r>
          </a:p>
          <a:p>
            <a:endParaRPr lang="en-US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International Meetings Management for the Hotel Industry</a:t>
            </a:r>
          </a:p>
          <a:p>
            <a:endParaRPr lang="en-US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BMIH6007</a:t>
            </a:r>
          </a:p>
          <a:p>
            <a:endParaRPr lang="en-US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Kathryn Flynn (Module Lead), Kat Roberts</a:t>
            </a:r>
          </a:p>
          <a:p>
            <a:endParaRPr lang="en-US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Assignment 1: Feasibility Plan for an International Meeting/Event</a:t>
            </a:r>
          </a:p>
          <a:p>
            <a:endParaRPr lang="en-GB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Name: Nicoleta Aurelia </a:t>
            </a:r>
            <a:r>
              <a:rPr lang="en-GB" sz="3600" b="1" i="1" dirty="0" err="1">
                <a:solidFill>
                  <a:schemeClr val="bg1"/>
                </a:solidFill>
                <a:highlight>
                  <a:srgbClr val="000000"/>
                </a:highlight>
              </a:rPr>
              <a:t>Monafu</a:t>
            </a:r>
            <a:endParaRPr lang="en-GB" sz="3600" b="1" i="1" dirty="0">
              <a:solidFill>
                <a:schemeClr val="bg1"/>
              </a:solidFill>
              <a:highlight>
                <a:srgbClr val="000000"/>
              </a:highlight>
            </a:endParaRPr>
          </a:p>
          <a:p>
            <a:r>
              <a:rPr lang="en-GB" sz="3600" b="1" i="1" dirty="0">
                <a:solidFill>
                  <a:schemeClr val="bg1"/>
                </a:solidFill>
                <a:highlight>
                  <a:srgbClr val="000000"/>
                </a:highlight>
              </a:rPr>
              <a:t>Student Number: 2245344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000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37BAA-4873-545D-7442-E100FE2BFF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6960" y="3481386"/>
            <a:ext cx="14891279" cy="1662113"/>
          </a:xfrm>
        </p:spPr>
        <p:txBody>
          <a:bodyPr anchor="ctr"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Declaration </a:t>
            </a:r>
            <a:endParaRPr kumimoji="0" lang="en-US" altLang="en-US" sz="99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9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3">
            <a:extLst>
              <a:ext uri="{FF2B5EF4-FFF2-40B4-BE49-F238E27FC236}">
                <a16:creationId xmlns:a16="http://schemas.microsoft.com/office/drawing/2014/main" id="{36D73512-6CBA-5A5F-F60F-169D428A5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2765" y="5143499"/>
            <a:ext cx="15770016" cy="2689319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/>
            </a:outerShd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DB8C5384-E204-CC93-812B-F23AF6FD1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211263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75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7315200" y="477282"/>
            <a:ext cx="4759927" cy="2012434"/>
            <a:chOff x="0" y="0"/>
            <a:chExt cx="812800" cy="812800"/>
          </a:xfrm>
          <a:solidFill>
            <a:srgbClr val="996633"/>
          </a:solidFill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/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rgbClr val="7E542A"/>
          </a:solidFill>
        </p:grpSpPr>
        <p:sp>
          <p:nvSpPr>
            <p:cNvPr id="14" name="Freeform 14"/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solidFill>
              <a:srgbClr val="996633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/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7839685" y="782913"/>
            <a:ext cx="3590316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INTRODUCTION</a:t>
            </a:r>
          </a:p>
        </p:txBody>
      </p:sp>
      <p:pic>
        <p:nvPicPr>
          <p:cNvPr id="6" name="Picture 5" descr="A person doing yoga on a beach&#10;&#10;AI-generated content may be incorrect.">
            <a:extLst>
              <a:ext uri="{FF2B5EF4-FFF2-40B4-BE49-F238E27FC236}">
                <a16:creationId xmlns:a16="http://schemas.microsoft.com/office/drawing/2014/main" id="{96E2F501-6722-874C-0945-06D983F350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58600" y="2469109"/>
            <a:ext cx="5105400" cy="6172200"/>
          </a:xfrm>
          <a:prstGeom prst="rect">
            <a:avLst/>
          </a:prstGeom>
        </p:spPr>
      </p:pic>
      <p:graphicFrame>
        <p:nvGraphicFramePr>
          <p:cNvPr id="36" name="TextBox 34">
            <a:extLst>
              <a:ext uri="{FF2B5EF4-FFF2-40B4-BE49-F238E27FC236}">
                <a16:creationId xmlns:a16="http://schemas.microsoft.com/office/drawing/2014/main" id="{A0C4D5F5-D6D8-CDCE-442D-6A922081CA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2607165"/>
              </p:ext>
            </p:extLst>
          </p:nvPr>
        </p:nvGraphicFramePr>
        <p:xfrm>
          <a:off x="1165104" y="2359206"/>
          <a:ext cx="9563100" cy="6392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D4FDF-CCD8-1014-2FF1-089239CC7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4F949A48-7DE5-C9FE-404E-754ADEE00135}"/>
              </a:ext>
            </a:extLst>
          </p:cNvPr>
          <p:cNvGrpSpPr/>
          <p:nvPr/>
        </p:nvGrpSpPr>
        <p:grpSpPr>
          <a:xfrm>
            <a:off x="6179486" y="406916"/>
            <a:ext cx="5895642" cy="2012434"/>
            <a:chOff x="0" y="0"/>
            <a:chExt cx="812800" cy="812800"/>
          </a:xfrm>
          <a:solidFill>
            <a:schemeClr val="bg1">
              <a:lumMod val="85000"/>
            </a:schemeClr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925CDFC-B2F3-EFB7-F042-C0402D14E4B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4650DEB3-5F39-00E4-BA28-5CF0DC08338F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79567B01-C1EE-557E-6537-8D0173432857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3BE43FED-DCF1-16E4-574B-1AA789F40023}"/>
              </a:ext>
            </a:extLst>
          </p:cNvPr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chemeClr val="bg1">
              <a:lumMod val="85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B01DE6A-2376-A783-88C7-E4854B5153E7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063D6A03-2BCD-C1EE-AA97-B9D90E18727B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FC98517C-66C2-2603-C1E0-AB52B02D552C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5DCC1917-CC73-EF70-BB8A-51C29FA02B58}"/>
              </a:ext>
            </a:extLst>
          </p:cNvPr>
          <p:cNvSpPr txBox="1"/>
          <p:nvPr/>
        </p:nvSpPr>
        <p:spPr>
          <a:xfrm>
            <a:off x="6485690" y="1030563"/>
            <a:ext cx="5421446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EVENT OVERVIEW LIST</a:t>
            </a:r>
          </a:p>
        </p:txBody>
      </p:sp>
      <p:pic>
        <p:nvPicPr>
          <p:cNvPr id="6" name="Picture 5" descr="A graph of growth in a market&#10;&#10;AI-generated content may be incorrect.">
            <a:extLst>
              <a:ext uri="{FF2B5EF4-FFF2-40B4-BE49-F238E27FC236}">
                <a16:creationId xmlns:a16="http://schemas.microsoft.com/office/drawing/2014/main" id="{5A153C9C-49CC-A1AE-09A6-9C0C102D17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96600" y="2526486"/>
            <a:ext cx="6348867" cy="6729951"/>
          </a:xfrm>
          <a:prstGeom prst="rect">
            <a:avLst/>
          </a:prstGeom>
        </p:spPr>
      </p:pic>
      <p:graphicFrame>
        <p:nvGraphicFramePr>
          <p:cNvPr id="36" name="TextBox 34">
            <a:extLst>
              <a:ext uri="{FF2B5EF4-FFF2-40B4-BE49-F238E27FC236}">
                <a16:creationId xmlns:a16="http://schemas.microsoft.com/office/drawing/2014/main" id="{3B406E78-4793-DB30-A2D3-DA693776B4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8215995"/>
              </p:ext>
            </p:extLst>
          </p:nvPr>
        </p:nvGraphicFramePr>
        <p:xfrm>
          <a:off x="1169207" y="2551646"/>
          <a:ext cx="9334500" cy="574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836674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0922E-B984-0C26-A1F7-0F8549A11B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43F7E63A-DA85-888D-CED4-F9A872FD6C0C}"/>
              </a:ext>
            </a:extLst>
          </p:cNvPr>
          <p:cNvGrpSpPr/>
          <p:nvPr/>
        </p:nvGrpSpPr>
        <p:grpSpPr>
          <a:xfrm>
            <a:off x="5909605" y="430273"/>
            <a:ext cx="6484509" cy="2012434"/>
            <a:chOff x="0" y="0"/>
            <a:chExt cx="812800" cy="812800"/>
          </a:xfrm>
          <a:solidFill>
            <a:srgbClr val="996633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353845F5-A806-3F4D-738F-BD0C4D0B310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98352F1E-EAFF-D427-F84E-57859CCC4519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4012D6F7-962C-838E-3E40-66BD7719474A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ADAB19FD-D634-430A-151B-F9E8292BF621}"/>
              </a:ext>
            </a:extLst>
          </p:cNvPr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rgbClr val="7E542A"/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8FBDBD6-6F99-7578-E430-332BE178CCE1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E9547FFA-96BD-9B8F-7A16-816E9F82D029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solidFill>
              <a:srgbClr val="996633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C8214337-2F93-2977-4218-5C4FD25E8C25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F1D2586-7499-C1C9-1CF3-287B94208406}"/>
              </a:ext>
            </a:extLst>
          </p:cNvPr>
          <p:cNvSpPr txBox="1"/>
          <p:nvPr/>
        </p:nvSpPr>
        <p:spPr>
          <a:xfrm>
            <a:off x="5514400" y="782913"/>
            <a:ext cx="7149593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EVENT OBJECTIVES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6EFC93D2-3D16-124C-B3A3-EEBA28978973}"/>
              </a:ext>
            </a:extLst>
          </p:cNvPr>
          <p:cNvSpPr txBox="1"/>
          <p:nvPr/>
        </p:nvSpPr>
        <p:spPr>
          <a:xfrm>
            <a:off x="1340304" y="2450615"/>
            <a:ext cx="9791700" cy="57456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retreat will ensure wellness through the inclusion of physical activities and mental well-being workshops as a way of enhancing the participants’ health.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natural beauty of Pembrokeshire will be the focus of the event, and its beaches, cliffs, and picturesque scenery will be accentuated.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It is a priority to be sustainable and attempt to cut wastage, encourage local sourcing, and preserve the environment (</a:t>
            </a:r>
            <a:r>
              <a:rPr lang="en-US" sz="28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Shahparan</a:t>
            </a: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A1CCE2-5873-D0C3-95DB-6A6B35632C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67220" y="2358618"/>
            <a:ext cx="4522286" cy="639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060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6D00D-8861-0608-A41D-E1A61A90F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734F6F8C-457A-4DCE-B02B-720A5DA92183}"/>
              </a:ext>
            </a:extLst>
          </p:cNvPr>
          <p:cNvGrpSpPr/>
          <p:nvPr/>
        </p:nvGrpSpPr>
        <p:grpSpPr>
          <a:xfrm>
            <a:off x="4783592" y="321359"/>
            <a:ext cx="9317006" cy="2012434"/>
            <a:chOff x="0" y="0"/>
            <a:chExt cx="812800" cy="812800"/>
          </a:xfrm>
          <a:solidFill>
            <a:schemeClr val="bg1">
              <a:lumMod val="85000"/>
            </a:schemeClr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13929F57-2CA6-FB3D-7252-DBA7B99BF87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C5DAE10A-8B49-B12D-5718-77AA80709D1F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2214A009-B56C-3A85-38FD-E47FC2698DF4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A3889516-D3AB-1923-1BF4-4F37A4EF9F28}"/>
              </a:ext>
            </a:extLst>
          </p:cNvPr>
          <p:cNvGrpSpPr/>
          <p:nvPr/>
        </p:nvGrpSpPr>
        <p:grpSpPr>
          <a:xfrm>
            <a:off x="771832" y="1517771"/>
            <a:ext cx="16840199" cy="8143421"/>
            <a:chOff x="0" y="0"/>
            <a:chExt cx="3888001" cy="1882360"/>
          </a:xfrm>
          <a:solidFill>
            <a:schemeClr val="bg1">
              <a:lumMod val="85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3532032-D2F8-4968-A324-DFA0F3A6578D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DBD9FEA9-D698-ED5F-F292-CA32B1098ADD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49A9CE38-6303-654B-A9F7-D0476D320E20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82C44E99-CD76-0A86-0837-77CFF10FBED6}"/>
              </a:ext>
            </a:extLst>
          </p:cNvPr>
          <p:cNvSpPr txBox="1"/>
          <p:nvPr/>
        </p:nvSpPr>
        <p:spPr>
          <a:xfrm>
            <a:off x="5166150" y="873149"/>
            <a:ext cx="8551889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EVENT LOCATION – PEMBROKESHIRE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FF4B5F5D-96A2-D620-503D-66A9661835E7}"/>
              </a:ext>
            </a:extLst>
          </p:cNvPr>
          <p:cNvSpPr txBox="1"/>
          <p:nvPr/>
        </p:nvSpPr>
        <p:spPr>
          <a:xfrm>
            <a:off x="1124118" y="2406016"/>
            <a:ext cx="9334500" cy="57456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Pembrokeshire is known for its beautiful coastline, national parks and untouched beaches that are perfect for outdoor recreation (Getz and Page, 2019).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part is known for its mixed natural trails, wildlife, and historical landmarks, which make the retreat experience better.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</a:t>
            </a:r>
            <a:r>
              <a:rPr lang="en-US" sz="28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tranquillity</a:t>
            </a: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 of Pembrokeshire makes for a perfect place for a wellness retreat that is centred on relaxation and rejuvenation (Meredith, 2022).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1EFD65-8E2E-A3DE-60EA-E1599ED0DB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76138" y="3648986"/>
            <a:ext cx="6048919" cy="417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957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3B8D8-280B-FDEB-E0A7-654CFE4FE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8871F534-418D-802A-4358-EB5E7E90BA33}"/>
              </a:ext>
            </a:extLst>
          </p:cNvPr>
          <p:cNvGrpSpPr/>
          <p:nvPr/>
        </p:nvGrpSpPr>
        <p:grpSpPr>
          <a:xfrm>
            <a:off x="6019801" y="406916"/>
            <a:ext cx="7585560" cy="2012434"/>
            <a:chOff x="0" y="0"/>
            <a:chExt cx="812800" cy="812800"/>
          </a:xfrm>
          <a:solidFill>
            <a:srgbClr val="996633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AD21C-9072-33E3-F124-8E767C1397D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C5077258-05C6-F997-7E75-267173B539ED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C38C327E-CF42-6C52-B94A-E80E66EBBDB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3205085-1AC0-5A4E-9EC2-05F9501C1556}"/>
              </a:ext>
            </a:extLst>
          </p:cNvPr>
          <p:cNvGrpSpPr/>
          <p:nvPr/>
        </p:nvGrpSpPr>
        <p:grpSpPr>
          <a:xfrm>
            <a:off x="723900" y="1662595"/>
            <a:ext cx="16840199" cy="8143421"/>
            <a:chOff x="0" y="0"/>
            <a:chExt cx="3888001" cy="1882360"/>
          </a:xfrm>
          <a:solidFill>
            <a:srgbClr val="7E542A"/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FC52502-AD16-6432-1C84-BD2566517ED7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8CF34B49-EA68-BB8B-5BFF-1D55A35C8B04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solidFill>
              <a:srgbClr val="996633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A607B667-0FF3-DBC8-747C-29FF4C7DD99E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90D37380-69D1-4D66-471F-98E940167B41}"/>
              </a:ext>
            </a:extLst>
          </p:cNvPr>
          <p:cNvSpPr txBox="1"/>
          <p:nvPr/>
        </p:nvSpPr>
        <p:spPr>
          <a:xfrm>
            <a:off x="6477000" y="782913"/>
            <a:ext cx="6858481" cy="653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EVENT ACTIVITIES – COASTAL HIKES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28EB699C-F877-8E41-BCEC-C35DD590BD34}"/>
              </a:ext>
            </a:extLst>
          </p:cNvPr>
          <p:cNvSpPr txBox="1"/>
          <p:nvPr/>
        </p:nvSpPr>
        <p:spPr>
          <a:xfrm>
            <a:off x="1241164" y="2618857"/>
            <a:ext cx="9410700" cy="57456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Guided coastal hikes will let the participants dive into the stunning landscapes and scenery of Pembrokeshire.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hikes promote an interaction with nature, improving the well-being of the participants physically and mentally (Ma et al., 2024).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Participants will have magnificent views of cliffs, beaches, and wildlife, which will help them achieve mental clarity and physical fitness.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D8E59E-AFA4-B6DB-F10C-BDB5EA48EA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77600" y="3639320"/>
            <a:ext cx="5754859" cy="383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213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98EBC-59E7-9CFB-4534-3B89984AD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B7A01040-3938-1921-3DE7-541FA04F7220}"/>
              </a:ext>
            </a:extLst>
          </p:cNvPr>
          <p:cNvGrpSpPr/>
          <p:nvPr/>
        </p:nvGrpSpPr>
        <p:grpSpPr>
          <a:xfrm>
            <a:off x="2602361" y="477282"/>
            <a:ext cx="14040926" cy="2012434"/>
            <a:chOff x="0" y="0"/>
            <a:chExt cx="812800" cy="812800"/>
          </a:xfrm>
          <a:solidFill>
            <a:schemeClr val="bg1">
              <a:lumMod val="85000"/>
            </a:schemeClr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70EABC8A-A754-7576-B213-5083EAA4C39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4E868448-B5B4-2887-1515-8F19BA2F986C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F35C6865-FF8B-5713-5F6D-56D7FACA1F51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ADFAE086-384F-731E-150B-5499DE837CFE}"/>
              </a:ext>
            </a:extLst>
          </p:cNvPr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chemeClr val="bg1">
              <a:lumMod val="85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789F74F1-F984-47F5-3B2B-3821FE02D6A4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04FC6F84-942D-2EE2-6002-46B11BE1A8FC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DE665B2E-A1AB-1B9D-83C8-2FD4349C60C0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9164C28A-EAD6-447B-C88B-A49B00E63889}"/>
              </a:ext>
            </a:extLst>
          </p:cNvPr>
          <p:cNvSpPr txBox="1"/>
          <p:nvPr/>
        </p:nvSpPr>
        <p:spPr>
          <a:xfrm>
            <a:off x="2782255" y="778302"/>
            <a:ext cx="13681138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EVENT ACTIVITIES – YOGA ON THE BEACH AND MINDFULNESS WORKSHOPS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D96272BA-7FDD-9E9F-F8D3-463BC9C3947D}"/>
              </a:ext>
            </a:extLst>
          </p:cNvPr>
          <p:cNvSpPr txBox="1"/>
          <p:nvPr/>
        </p:nvSpPr>
        <p:spPr>
          <a:xfrm>
            <a:off x="1091390" y="2489716"/>
            <a:ext cx="9182100" cy="57456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daily yoga sessions at the beach will provide the participants with relaxation and flexibility within a relaxing environment.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The yoga sessions will incorporate mindfulness activities to eliminate stress, enhance one’s flexibility, and achieve mental clarity.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Mindfulness workshops will provide methods of dealing with stress, improving focus, and building long-term mindfulness habits.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4D7ED2-4558-C4D8-A836-CEA5760448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49000" y="3103025"/>
            <a:ext cx="5934350" cy="526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815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AA5EB-997E-FE86-A60F-D1F5392F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7DDDFF5-FA37-5441-C7B8-C6197A989ADD}"/>
              </a:ext>
            </a:extLst>
          </p:cNvPr>
          <p:cNvGrpSpPr/>
          <p:nvPr/>
        </p:nvGrpSpPr>
        <p:grpSpPr>
          <a:xfrm>
            <a:off x="6781800" y="406916"/>
            <a:ext cx="6172200" cy="2012434"/>
            <a:chOff x="0" y="0"/>
            <a:chExt cx="812800" cy="812800"/>
          </a:xfrm>
          <a:solidFill>
            <a:srgbClr val="996633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48F06-B3B6-8B44-61E1-43E7875D41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A79EBA0-75A3-2D77-D153-58D25464FF92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BDB2C14-345B-CEED-6FC8-0EB6ECFA46C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DE559D3-A951-9447-5280-9E2C51A9857F}"/>
              </a:ext>
            </a:extLst>
          </p:cNvPr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rgbClr val="7E542A"/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0698222-4648-EF66-0904-E9ADE6978F35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>
                <a:lnSpc>
                  <a:spcPct val="150000"/>
                </a:lnSpc>
              </a:pPr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439C6088-7612-41A2-C44A-50FEF4078BF2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solidFill>
              <a:srgbClr val="996633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ct val="150000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249BCD6-7D92-3AC4-F9A5-FBD07D846092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1BB4D2A-6155-DF0E-71AD-0FFF6482A205}"/>
              </a:ext>
            </a:extLst>
          </p:cNvPr>
          <p:cNvSpPr txBox="1"/>
          <p:nvPr/>
        </p:nvSpPr>
        <p:spPr>
          <a:xfrm>
            <a:off x="7051680" y="782912"/>
            <a:ext cx="5612313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SUSTAINABILITY FOCUS</a:t>
            </a:r>
          </a:p>
        </p:txBody>
      </p:sp>
      <p:pic>
        <p:nvPicPr>
          <p:cNvPr id="6" name="Picture 5" descr="Two people walking on a path by a body of water&#10;&#10;AI-generated content may be incorrect.">
            <a:extLst>
              <a:ext uri="{FF2B5EF4-FFF2-40B4-BE49-F238E27FC236}">
                <a16:creationId xmlns:a16="http://schemas.microsoft.com/office/drawing/2014/main" id="{39516586-F430-A880-E6B9-27A9BD2802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01641" y="2258348"/>
            <a:ext cx="5767173" cy="6593722"/>
          </a:xfrm>
          <a:prstGeom prst="rect">
            <a:avLst/>
          </a:prstGeom>
        </p:spPr>
      </p:pic>
      <p:graphicFrame>
        <p:nvGraphicFramePr>
          <p:cNvPr id="38" name="TextBox 34">
            <a:extLst>
              <a:ext uri="{FF2B5EF4-FFF2-40B4-BE49-F238E27FC236}">
                <a16:creationId xmlns:a16="http://schemas.microsoft.com/office/drawing/2014/main" id="{3F63DEF2-E98C-4DAC-E372-0672001AE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1423030"/>
              </p:ext>
            </p:extLst>
          </p:nvPr>
        </p:nvGraphicFramePr>
        <p:xfrm>
          <a:off x="1028460" y="2539095"/>
          <a:ext cx="9791700" cy="5601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854331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AA5EB-997E-FE86-A60F-D1F5392F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7DDDFF5-FA37-5441-C7B8-C6197A989ADD}"/>
              </a:ext>
            </a:extLst>
          </p:cNvPr>
          <p:cNvGrpSpPr/>
          <p:nvPr/>
        </p:nvGrpSpPr>
        <p:grpSpPr>
          <a:xfrm>
            <a:off x="6781800" y="406916"/>
            <a:ext cx="6172200" cy="2012434"/>
            <a:chOff x="0" y="0"/>
            <a:chExt cx="812800" cy="812800"/>
          </a:xfrm>
          <a:solidFill>
            <a:srgbClr val="996633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48F06-B3B6-8B44-61E1-43E7875D41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A79EBA0-75A3-2D77-D153-58D25464FF92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BDB2C14-345B-CEED-6FC8-0EB6ECFA46C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DE559D3-A951-9447-5280-9E2C51A9857F}"/>
              </a:ext>
            </a:extLst>
          </p:cNvPr>
          <p:cNvGrpSpPr/>
          <p:nvPr/>
        </p:nvGrpSpPr>
        <p:grpSpPr>
          <a:xfrm>
            <a:off x="776314" y="1483499"/>
            <a:ext cx="16840199" cy="8143421"/>
            <a:chOff x="0" y="0"/>
            <a:chExt cx="3888001" cy="188236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0698222-4648-EF66-0904-E9ADE6978F35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>
                <a:lnSpc>
                  <a:spcPct val="150000"/>
                </a:lnSpc>
              </a:pPr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439C6088-7612-41A2-C44A-50FEF4078BF2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ct val="150000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249BCD6-7D92-3AC4-F9A5-FBD07D846092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1BB4D2A-6155-DF0E-71AD-0FFF6482A205}"/>
              </a:ext>
            </a:extLst>
          </p:cNvPr>
          <p:cNvSpPr txBox="1"/>
          <p:nvPr/>
        </p:nvSpPr>
        <p:spPr>
          <a:xfrm>
            <a:off x="7051680" y="782912"/>
            <a:ext cx="5612313" cy="653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dirty="0">
                <a:latin typeface="Eras Bold ITC" panose="020B0907030504020204" pitchFamily="34" charset="0"/>
              </a:rPr>
              <a:t>Market Research and  Demand</a:t>
            </a:r>
            <a:endParaRPr lang="en-US" sz="3600" b="1" spc="-191" dirty="0">
              <a:latin typeface="Eras Bold ITC" panose="020B0907030504020204" pitchFamily="34" charset="0"/>
              <a:ea typeface="Montserrat Medium"/>
              <a:cs typeface="Montserrat Medium"/>
              <a:sym typeface="Montserrat Medium"/>
            </a:endParaRPr>
          </a:p>
        </p:txBody>
      </p:sp>
      <p:graphicFrame>
        <p:nvGraphicFramePr>
          <p:cNvPr id="38" name="TextBox 34">
            <a:extLst>
              <a:ext uri="{FF2B5EF4-FFF2-40B4-BE49-F238E27FC236}">
                <a16:creationId xmlns:a16="http://schemas.microsoft.com/office/drawing/2014/main" id="{3F63DEF2-E98C-4DAC-E372-0672001AE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4029799"/>
              </p:ext>
            </p:extLst>
          </p:nvPr>
        </p:nvGraphicFramePr>
        <p:xfrm>
          <a:off x="2286000" y="1638300"/>
          <a:ext cx="147828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6314" y="5369531"/>
            <a:ext cx="6386612" cy="425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914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AA5EB-997E-FE86-A60F-D1F5392F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7DDDFF5-FA37-5441-C7B8-C6197A989ADD}"/>
              </a:ext>
            </a:extLst>
          </p:cNvPr>
          <p:cNvGrpSpPr/>
          <p:nvPr/>
        </p:nvGrpSpPr>
        <p:grpSpPr>
          <a:xfrm>
            <a:off x="6477000" y="0"/>
            <a:ext cx="6629399" cy="1920761"/>
            <a:chOff x="0" y="0"/>
            <a:chExt cx="832296" cy="812800"/>
          </a:xfrm>
          <a:solidFill>
            <a:schemeClr val="bg2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48F06-B3B6-8B44-61E1-43E7875D41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A79EBA0-75A3-2D77-D153-58D25464FF92}"/>
                </a:ext>
              </a:extLst>
            </p:cNvPr>
            <p:cNvSpPr txBox="1"/>
            <p:nvPr/>
          </p:nvSpPr>
          <p:spPr>
            <a:xfrm>
              <a:off x="0" y="0"/>
              <a:ext cx="832296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BDB2C14-345B-CEED-6FC8-0EB6ECFA46C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DE559D3-A951-9447-5280-9E2C51A9857F}"/>
              </a:ext>
            </a:extLst>
          </p:cNvPr>
          <p:cNvGrpSpPr/>
          <p:nvPr/>
        </p:nvGrpSpPr>
        <p:grpSpPr>
          <a:xfrm>
            <a:off x="1001956" y="1302426"/>
            <a:ext cx="16840199" cy="8143421"/>
            <a:chOff x="0" y="0"/>
            <a:chExt cx="3888001" cy="188236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0698222-4648-EF66-0904-E9ADE6978F35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>
                <a:lnSpc>
                  <a:spcPct val="150000"/>
                </a:lnSpc>
              </a:pPr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439C6088-7612-41A2-C44A-50FEF4078BF2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ct val="150000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249BCD6-7D92-3AC4-F9A5-FBD07D846092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1BB4D2A-6155-DF0E-71AD-0FFF6482A205}"/>
              </a:ext>
            </a:extLst>
          </p:cNvPr>
          <p:cNvSpPr txBox="1"/>
          <p:nvPr/>
        </p:nvSpPr>
        <p:spPr>
          <a:xfrm>
            <a:off x="7124213" y="258768"/>
            <a:ext cx="4759320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latin typeface="Eras Bold ITC" panose="020B0907030504020204" pitchFamily="34" charset="0"/>
              </a:rPr>
              <a:t>Competition and Differentiation</a:t>
            </a:r>
            <a:endParaRPr lang="en-US" sz="3600" b="1" spc="-191" dirty="0">
              <a:latin typeface="Eras Bold ITC" panose="020B0907030504020204" pitchFamily="34" charset="0"/>
              <a:ea typeface="Montserrat Medium"/>
              <a:cs typeface="Montserrat Medium"/>
              <a:sym typeface="Montserrat Medium"/>
            </a:endParaRPr>
          </a:p>
        </p:txBody>
      </p:sp>
      <p:graphicFrame>
        <p:nvGraphicFramePr>
          <p:cNvPr id="38" name="TextBox 34">
            <a:extLst>
              <a:ext uri="{FF2B5EF4-FFF2-40B4-BE49-F238E27FC236}">
                <a16:creationId xmlns:a16="http://schemas.microsoft.com/office/drawing/2014/main" id="{3F63DEF2-E98C-4DAC-E372-0672001AE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459039"/>
              </p:ext>
            </p:extLst>
          </p:nvPr>
        </p:nvGraphicFramePr>
        <p:xfrm>
          <a:off x="1524000" y="2179529"/>
          <a:ext cx="15053735" cy="5899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26253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AA5EB-997E-FE86-A60F-D1F5392F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7DDDFF5-FA37-5441-C7B8-C6197A989ADD}"/>
              </a:ext>
            </a:extLst>
          </p:cNvPr>
          <p:cNvGrpSpPr/>
          <p:nvPr/>
        </p:nvGrpSpPr>
        <p:grpSpPr>
          <a:xfrm>
            <a:off x="6343748" y="0"/>
            <a:ext cx="6762651" cy="2489716"/>
            <a:chOff x="0" y="0"/>
            <a:chExt cx="832296" cy="812800"/>
          </a:xfrm>
          <a:solidFill>
            <a:schemeClr val="bg2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48F06-B3B6-8B44-61E1-43E7875D41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A79EBA0-75A3-2D77-D153-58D25464FF92}"/>
                </a:ext>
              </a:extLst>
            </p:cNvPr>
            <p:cNvSpPr txBox="1"/>
            <p:nvPr/>
          </p:nvSpPr>
          <p:spPr>
            <a:xfrm>
              <a:off x="0" y="0"/>
              <a:ext cx="832296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BDB2C14-345B-CEED-6FC8-0EB6ECFA46C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DE559D3-A951-9447-5280-9E2C51A9857F}"/>
              </a:ext>
            </a:extLst>
          </p:cNvPr>
          <p:cNvGrpSpPr/>
          <p:nvPr/>
        </p:nvGrpSpPr>
        <p:grpSpPr>
          <a:xfrm>
            <a:off x="1001956" y="1302426"/>
            <a:ext cx="16840199" cy="8143421"/>
            <a:chOff x="0" y="0"/>
            <a:chExt cx="3888001" cy="188236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0698222-4648-EF66-0904-E9ADE6978F35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>
                <a:lnSpc>
                  <a:spcPct val="150000"/>
                </a:lnSpc>
              </a:pPr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439C6088-7612-41A2-C44A-50FEF4078BF2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ct val="150000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249BCD6-7D92-3AC4-F9A5-FBD07D846092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1BB4D2A-6155-DF0E-71AD-0FFF6482A205}"/>
              </a:ext>
            </a:extLst>
          </p:cNvPr>
          <p:cNvSpPr txBox="1"/>
          <p:nvPr/>
        </p:nvSpPr>
        <p:spPr>
          <a:xfrm>
            <a:off x="7124213" y="258768"/>
            <a:ext cx="4759320" cy="1569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dirty="0">
                <a:latin typeface="Eras Bold ITC" panose="020B0907030504020204" pitchFamily="34" charset="0"/>
              </a:rPr>
              <a:t>Financial Feasibility and Funding</a:t>
            </a:r>
            <a:endParaRPr lang="en-US" sz="3600" b="1" spc="-191" dirty="0">
              <a:latin typeface="Eras Bold ITC" panose="020B0907030504020204" pitchFamily="34" charset="0"/>
              <a:ea typeface="Montserrat Medium"/>
              <a:cs typeface="Montserrat Medium"/>
              <a:sym typeface="Montserrat Medium"/>
            </a:endParaRPr>
          </a:p>
        </p:txBody>
      </p:sp>
      <p:graphicFrame>
        <p:nvGraphicFramePr>
          <p:cNvPr id="38" name="TextBox 34">
            <a:extLst>
              <a:ext uri="{FF2B5EF4-FFF2-40B4-BE49-F238E27FC236}">
                <a16:creationId xmlns:a16="http://schemas.microsoft.com/office/drawing/2014/main" id="{3F63DEF2-E98C-4DAC-E372-0672001AE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6237646"/>
              </p:ext>
            </p:extLst>
          </p:nvPr>
        </p:nvGraphicFramePr>
        <p:xfrm>
          <a:off x="1524000" y="2179529"/>
          <a:ext cx="15053735" cy="5899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39066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AA5EB-997E-FE86-A60F-D1F5392F7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57DDDFF5-FA37-5441-C7B8-C6197A989ADD}"/>
              </a:ext>
            </a:extLst>
          </p:cNvPr>
          <p:cNvGrpSpPr/>
          <p:nvPr/>
        </p:nvGrpSpPr>
        <p:grpSpPr>
          <a:xfrm>
            <a:off x="6343748" y="0"/>
            <a:ext cx="6762651" cy="2489716"/>
            <a:chOff x="0" y="0"/>
            <a:chExt cx="832296" cy="812800"/>
          </a:xfrm>
          <a:solidFill>
            <a:schemeClr val="bg2"/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E948F06-B3B6-8B44-61E1-43E7875D414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8A79EBA0-75A3-2D77-D153-58D25464FF92}"/>
                </a:ext>
              </a:extLst>
            </p:cNvPr>
            <p:cNvSpPr txBox="1"/>
            <p:nvPr/>
          </p:nvSpPr>
          <p:spPr>
            <a:xfrm>
              <a:off x="0" y="0"/>
              <a:ext cx="832296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BDB2C14-345B-CEED-6FC8-0EB6ECFA46CF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5DE559D3-A951-9447-5280-9E2C51A9857F}"/>
              </a:ext>
            </a:extLst>
          </p:cNvPr>
          <p:cNvGrpSpPr/>
          <p:nvPr/>
        </p:nvGrpSpPr>
        <p:grpSpPr>
          <a:xfrm>
            <a:off x="1001956" y="1302426"/>
            <a:ext cx="16840199" cy="8143421"/>
            <a:chOff x="0" y="0"/>
            <a:chExt cx="3888001" cy="1882360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0698222-4648-EF66-0904-E9ADE6978F35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pPr>
                <a:lnSpc>
                  <a:spcPct val="150000"/>
                </a:lnSpc>
              </a:pPr>
              <a:endParaRPr lang="en-US" sz="2800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439C6088-7612-41A2-C44A-50FEF4078BF2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ct val="150000"/>
                </a:lnSpc>
              </a:pPr>
              <a:endParaRPr sz="2800"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7249BCD6-7D92-3AC4-F9A5-FBD07D846092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E1BB4D2A-6155-DF0E-71AD-0FFF6482A205}"/>
              </a:ext>
            </a:extLst>
          </p:cNvPr>
          <p:cNvSpPr txBox="1"/>
          <p:nvPr/>
        </p:nvSpPr>
        <p:spPr>
          <a:xfrm>
            <a:off x="7124213" y="258768"/>
            <a:ext cx="4759320" cy="7382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Conclusion </a:t>
            </a:r>
          </a:p>
        </p:txBody>
      </p:sp>
      <p:graphicFrame>
        <p:nvGraphicFramePr>
          <p:cNvPr id="38" name="TextBox 34">
            <a:extLst>
              <a:ext uri="{FF2B5EF4-FFF2-40B4-BE49-F238E27FC236}">
                <a16:creationId xmlns:a16="http://schemas.microsoft.com/office/drawing/2014/main" id="{3F63DEF2-E98C-4DAC-E372-0672001AE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7400647"/>
              </p:ext>
            </p:extLst>
          </p:nvPr>
        </p:nvGraphicFramePr>
        <p:xfrm>
          <a:off x="1524000" y="2179529"/>
          <a:ext cx="15053735" cy="5899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71977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246C1-2270-1317-481C-EF042EFC1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B8482C2E-7944-762C-F337-AFA7D05F5D0B}"/>
              </a:ext>
            </a:extLst>
          </p:cNvPr>
          <p:cNvGrpSpPr/>
          <p:nvPr/>
        </p:nvGrpSpPr>
        <p:grpSpPr>
          <a:xfrm>
            <a:off x="7822190" y="406916"/>
            <a:ext cx="3801064" cy="2012434"/>
            <a:chOff x="0" y="0"/>
            <a:chExt cx="812800" cy="812800"/>
          </a:xfrm>
          <a:solidFill>
            <a:schemeClr val="bg1">
              <a:lumMod val="85000"/>
            </a:schemeClr>
          </a:solidFill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BFDE0617-E139-CE0B-13FC-6BCBF96A83A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03876" y="0"/>
                  </a:moveTo>
                  <a:lnTo>
                    <a:pt x="708924" y="0"/>
                  </a:lnTo>
                  <a:cubicBezTo>
                    <a:pt x="766293" y="0"/>
                    <a:pt x="812800" y="46507"/>
                    <a:pt x="812800" y="103876"/>
                  </a:cubicBezTo>
                  <a:lnTo>
                    <a:pt x="812800" y="708924"/>
                  </a:lnTo>
                  <a:cubicBezTo>
                    <a:pt x="812800" y="766293"/>
                    <a:pt x="766293" y="812800"/>
                    <a:pt x="708924" y="812800"/>
                  </a:cubicBezTo>
                  <a:lnTo>
                    <a:pt x="103876" y="812800"/>
                  </a:lnTo>
                  <a:cubicBezTo>
                    <a:pt x="46507" y="812800"/>
                    <a:pt x="0" y="766293"/>
                    <a:pt x="0" y="708924"/>
                  </a:cubicBezTo>
                  <a:lnTo>
                    <a:pt x="0" y="103876"/>
                  </a:lnTo>
                  <a:cubicBezTo>
                    <a:pt x="0" y="46507"/>
                    <a:pt x="46507" y="0"/>
                    <a:pt x="10387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D5661EE9-57A3-ECF6-08A1-9CBAD5FDCA19}"/>
                </a:ext>
              </a:extLst>
            </p:cNvPr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>
                <a:latin typeface="Eras Bold ITC" panose="020B0907030504020204" pitchFamily="34" charset="0"/>
              </a:endParaRPr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B78C818B-83A8-0BB1-D6C8-DB8FE5573552}"/>
              </a:ext>
            </a:extLst>
          </p:cNvPr>
          <p:cNvSpPr/>
          <p:nvPr/>
        </p:nvSpPr>
        <p:spPr>
          <a:xfrm>
            <a:off x="13335481" y="-480639"/>
            <a:ext cx="6484509" cy="4290782"/>
          </a:xfrm>
          <a:custGeom>
            <a:avLst/>
            <a:gdLst/>
            <a:ahLst/>
            <a:cxnLst/>
            <a:rect l="l" t="t" r="r" b="b"/>
            <a:pathLst>
              <a:path w="6484509" h="4290782">
                <a:moveTo>
                  <a:pt x="0" y="0"/>
                </a:moveTo>
                <a:lnTo>
                  <a:pt x="6484509" y="0"/>
                </a:lnTo>
                <a:lnTo>
                  <a:pt x="6484509" y="4290782"/>
                </a:lnTo>
                <a:lnTo>
                  <a:pt x="0" y="42907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>
            <a:extLst>
              <a:ext uri="{FF2B5EF4-FFF2-40B4-BE49-F238E27FC236}">
                <a16:creationId xmlns:a16="http://schemas.microsoft.com/office/drawing/2014/main" id="{4106DE4B-AB18-26B7-BA2E-F77754A3631B}"/>
              </a:ext>
            </a:extLst>
          </p:cNvPr>
          <p:cNvGrpSpPr/>
          <p:nvPr/>
        </p:nvGrpSpPr>
        <p:grpSpPr>
          <a:xfrm>
            <a:off x="723900" y="1466001"/>
            <a:ext cx="16840199" cy="8143421"/>
            <a:chOff x="0" y="0"/>
            <a:chExt cx="3888001" cy="1882360"/>
          </a:xfrm>
          <a:solidFill>
            <a:schemeClr val="bg1">
              <a:lumMod val="85000"/>
            </a:schemeClr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E107B04-DA41-4309-1428-5D3B6563D3E6}"/>
                </a:ext>
              </a:extLst>
            </p:cNvPr>
            <p:cNvSpPr/>
            <p:nvPr/>
          </p:nvSpPr>
          <p:spPr>
            <a:xfrm>
              <a:off x="0" y="0"/>
              <a:ext cx="3888001" cy="1882360"/>
            </a:xfrm>
            <a:custGeom>
              <a:avLst/>
              <a:gdLst/>
              <a:ahLst/>
              <a:cxnLst/>
              <a:rect l="l" t="t" r="r" b="b"/>
              <a:pathLst>
                <a:path w="3888001" h="1882360">
                  <a:moveTo>
                    <a:pt x="26746" y="0"/>
                  </a:moveTo>
                  <a:lnTo>
                    <a:pt x="3861255" y="0"/>
                  </a:lnTo>
                  <a:cubicBezTo>
                    <a:pt x="3868349" y="0"/>
                    <a:pt x="3875152" y="2818"/>
                    <a:pt x="3880167" y="7834"/>
                  </a:cubicBezTo>
                  <a:cubicBezTo>
                    <a:pt x="3885183" y="12850"/>
                    <a:pt x="3888001" y="19653"/>
                    <a:pt x="3888001" y="26746"/>
                  </a:cubicBezTo>
                  <a:lnTo>
                    <a:pt x="3888001" y="1855614"/>
                  </a:lnTo>
                  <a:cubicBezTo>
                    <a:pt x="3888001" y="1862707"/>
                    <a:pt x="3885183" y="1869510"/>
                    <a:pt x="3880167" y="1874526"/>
                  </a:cubicBezTo>
                  <a:cubicBezTo>
                    <a:pt x="3875152" y="1879542"/>
                    <a:pt x="3868349" y="1882360"/>
                    <a:pt x="3861255" y="1882360"/>
                  </a:cubicBezTo>
                  <a:lnTo>
                    <a:pt x="26746" y="1882360"/>
                  </a:lnTo>
                  <a:cubicBezTo>
                    <a:pt x="19653" y="1882360"/>
                    <a:pt x="12850" y="1879542"/>
                    <a:pt x="7834" y="1874526"/>
                  </a:cubicBezTo>
                  <a:cubicBezTo>
                    <a:pt x="2818" y="1869510"/>
                    <a:pt x="0" y="1862707"/>
                    <a:pt x="0" y="1855614"/>
                  </a:cubicBezTo>
                  <a:lnTo>
                    <a:pt x="0" y="26746"/>
                  </a:lnTo>
                  <a:cubicBezTo>
                    <a:pt x="0" y="19653"/>
                    <a:pt x="2818" y="12850"/>
                    <a:pt x="7834" y="7834"/>
                  </a:cubicBezTo>
                  <a:cubicBezTo>
                    <a:pt x="12850" y="2818"/>
                    <a:pt x="19653" y="0"/>
                    <a:pt x="26746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74ACBF47-941A-31DC-959C-35979A08C4BE}"/>
                </a:ext>
              </a:extLst>
            </p:cNvPr>
            <p:cNvSpPr txBox="1"/>
            <p:nvPr/>
          </p:nvSpPr>
          <p:spPr>
            <a:xfrm>
              <a:off x="0" y="0"/>
              <a:ext cx="3888001" cy="188236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56"/>
                </a:lnSpc>
              </a:pPr>
              <a:endParaRPr dirty="0"/>
            </a:p>
          </p:txBody>
        </p:sp>
      </p:grpSp>
      <p:sp>
        <p:nvSpPr>
          <p:cNvPr id="16" name="Freeform 16">
            <a:extLst>
              <a:ext uri="{FF2B5EF4-FFF2-40B4-BE49-F238E27FC236}">
                <a16:creationId xmlns:a16="http://schemas.microsoft.com/office/drawing/2014/main" id="{314705AF-7DE8-72A1-4AEB-50DAF4F21867}"/>
              </a:ext>
            </a:extLst>
          </p:cNvPr>
          <p:cNvSpPr/>
          <p:nvPr/>
        </p:nvSpPr>
        <p:spPr>
          <a:xfrm>
            <a:off x="-2628900" y="7183930"/>
            <a:ext cx="7315200" cy="3679660"/>
          </a:xfrm>
          <a:custGeom>
            <a:avLst/>
            <a:gdLst/>
            <a:ahLst/>
            <a:cxnLst/>
            <a:rect l="l" t="t" r="r" b="b"/>
            <a:pathLst>
              <a:path w="7315200" h="3679660">
                <a:moveTo>
                  <a:pt x="0" y="0"/>
                </a:moveTo>
                <a:lnTo>
                  <a:pt x="7315200" y="0"/>
                </a:lnTo>
                <a:lnTo>
                  <a:pt x="7315200" y="3679660"/>
                </a:lnTo>
                <a:lnTo>
                  <a:pt x="0" y="36796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>
            <a:extLst>
              <a:ext uri="{FF2B5EF4-FFF2-40B4-BE49-F238E27FC236}">
                <a16:creationId xmlns:a16="http://schemas.microsoft.com/office/drawing/2014/main" id="{1E57A150-58A8-3078-149C-F6CB98472D17}"/>
              </a:ext>
            </a:extLst>
          </p:cNvPr>
          <p:cNvSpPr txBox="1"/>
          <p:nvPr/>
        </p:nvSpPr>
        <p:spPr>
          <a:xfrm>
            <a:off x="7839685" y="782913"/>
            <a:ext cx="3590316" cy="3458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0"/>
              </a:lnSpc>
            </a:pPr>
            <a:r>
              <a:rPr lang="en-US" sz="3600" b="1" spc="-191" dirty="0">
                <a:latin typeface="Eras Bold ITC" panose="020B0907030504020204" pitchFamily="34" charset="0"/>
                <a:ea typeface="Montserrat Medium"/>
                <a:cs typeface="Montserrat Medium"/>
                <a:sym typeface="Montserrat Medium"/>
              </a:rPr>
              <a:t>REFERENCES</a:t>
            </a:r>
          </a:p>
        </p:txBody>
      </p:sp>
      <p:sp>
        <p:nvSpPr>
          <p:cNvPr id="34" name="TextBox 34">
            <a:extLst>
              <a:ext uri="{FF2B5EF4-FFF2-40B4-BE49-F238E27FC236}">
                <a16:creationId xmlns:a16="http://schemas.microsoft.com/office/drawing/2014/main" id="{97ED1808-66D3-B42E-49CA-B814067A3583}"/>
              </a:ext>
            </a:extLst>
          </p:cNvPr>
          <p:cNvSpPr txBox="1"/>
          <p:nvPr/>
        </p:nvSpPr>
        <p:spPr>
          <a:xfrm>
            <a:off x="1028700" y="2217431"/>
            <a:ext cx="16192500" cy="71404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Allied Market Research. (2022). Wellness Retreat Market Size, Share, Trends and Growth 2032. Allied Market Research.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Ariyani, F.,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Simorangkir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R. T. M. C., Subagio, M.,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Sofiati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N. A., and Sani, I. (2024). Marketing Strategy Analysis in Increasing Tourism Ticket Sales Revenue: Study Literature Review.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Greenation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 International Journal of Tourism and Management, 2(3), 233-249.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Bowdin, G. A., Allen, J., Harris, R., Jago, L., O'Toole, W., and  McDonnell, I. (2023). Events management. Routledge.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Chamekh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M. (2019). The interplay of health, pleasure and wellness in British Seaside Resorts: The case of Skegness on the Lincolnshire Coast. Revue Française de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Civilisation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Britannique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. French Journal of British Studies, 24(XXIV-3).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Corry, S., Richards, D. V., and Matthews, D. N. (2024). Coming in from the Cold: Promoting Community and Self-Identity through Women-Only Wild Swimming Retreats in North Wales, UK. Tourism Cases, (2024), tourism202400008.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Fox, D. et al. (2014) Doing events research: from theory to practice. Routledge: Oxford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Getz, D. and Page, S. (2019) Event studies: theory, research and policy for planned events. 3rd Edition. Routledge: Oxford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Getz, D., and Page, S. J. (2019). Event studies: Theory, research and policy for planned events. Routledge.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Holloway, J. C., and Humphreys, C. (2022). The business of tourism.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Hudson, S. (2025). Hospitality Management: International Introduction. Taylor and Francis.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Kearley, S. (2019). PRETTY PEMBROKESHIRE: Susie Kearley visits Pembrokeshire in Wales and finds a host of things to do. British Heritage Travel, 40(6), 48-54.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Ma, J., Lin, P. and Williams, J., 2024. Effectiveness of nature-based walking interventions in improving mental health in adults: a systematic review. Current Psychology, 43(10), pp. 9521–9539.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McDougall, C. W., Foley, R., Hanley, N., Quilliam, R. S., and Oliver, D. M. (2022). Freshwater wild swimming, health and well-being: understanding the importance of place and risk. Sustainability, 14(10), 6364.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Meredith, J. (2022). Project management: a managerial approach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O’Toole, W. (2011). Events feasibility and development: from strategy to operations. Elsevier: Oxford.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Roberts, E., Thomas, M., Pidgeon, N. and Henwood, K., (2021). Valuing Nature for Wellbeing: Narratives of socio-ecological change in dynamic intertidal landscapes. Environmental Values, 30(4), pp.501-523.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Rodrigues, H., </a:t>
            </a: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Brochado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A., Troilo, M., and Mohsin, A. (2022). Wellness comes in salty water: thalassotherapy spas and service level of satisfaction. International Journal of Spa and Wellness, 5(1), 71-90.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Shahparan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M. (2025). 'The Role of Local Supply Chains in Supporting Sustainable Tourism Development'. International Journal of Multidisciplinary Approach Research and Science, 3(2), 411–417.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Wawrzyczek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I. (2023). New Gloss to Urban Heritage: The Discursive Repackaging of Scottish Cities as Wellness Retreats in Online Tourism Promotion Texts 2019-20. Angles. New Perspectives on the Anglophone World, (16).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 err="1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Weerakit</a:t>
            </a:r>
            <a:r>
              <a:rPr lang="en-US" sz="1600" dirty="0">
                <a:latin typeface="Eras Demi ITC" panose="020B0805030504020804" pitchFamily="34" charset="0"/>
                <a:ea typeface="Montserrat"/>
                <a:cs typeface="Montserrat"/>
                <a:sym typeface="Montserrat"/>
              </a:rPr>
              <a:t>, N., and Tkachuk, A. (2024). Motive based segmentation of the wellness tourism market. International Journal of Spa and Wellness, 7(2), 162-175.</a:t>
            </a:r>
          </a:p>
        </p:txBody>
      </p:sp>
    </p:spTree>
    <p:extLst>
      <p:ext uri="{BB962C8B-B14F-4D97-AF65-F5344CB8AC3E}">
        <p14:creationId xmlns:p14="http://schemas.microsoft.com/office/powerpoint/2010/main" val="18091912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3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2D620-665B-B011-5A1E-A93F8A4FA7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15400" y="4610100"/>
            <a:ext cx="9753600" cy="3375025"/>
          </a:xfrm>
        </p:spPr>
        <p:txBody>
          <a:bodyPr>
            <a:noAutofit/>
          </a:bodyPr>
          <a:lstStyle/>
          <a:p>
            <a:r>
              <a:rPr lang="en-US" sz="9600" b="1" i="1" dirty="0"/>
              <a:t>THANK YOU!</a:t>
            </a:r>
          </a:p>
        </p:txBody>
      </p:sp>
      <p:pic>
        <p:nvPicPr>
          <p:cNvPr id="5" name="Graphic 4" descr="Handshake with solid fill">
            <a:extLst>
              <a:ext uri="{FF2B5EF4-FFF2-40B4-BE49-F238E27FC236}">
                <a16:creationId xmlns:a16="http://schemas.microsoft.com/office/drawing/2014/main" id="{6EAF3043-199C-FB1C-F12F-1872B41EF7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877800" y="407670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549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106</TotalTime>
  <Words>1517</Words>
  <Application>Microsoft Office PowerPoint</Application>
  <PresentationFormat>Custom</PresentationFormat>
  <Paragraphs>95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Eras Demi ITC</vt:lpstr>
      <vt:lpstr>Calibri</vt:lpstr>
      <vt:lpstr>Eras Bold ITC</vt:lpstr>
      <vt:lpstr>Office Theme</vt:lpstr>
      <vt:lpstr>PowerPoint Presentation</vt:lpstr>
      <vt:lpstr>PowerPoint Presentation</vt:lpstr>
      <vt:lpstr>Declaration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Navy Minimalist Hotel Presentation</dc:title>
  <dc:creator>DELL</dc:creator>
  <cp:lastModifiedBy>Ana Maria Stoica</cp:lastModifiedBy>
  <cp:revision>22</cp:revision>
  <dcterms:created xsi:type="dcterms:W3CDTF">2006-08-16T00:00:00Z</dcterms:created>
  <dcterms:modified xsi:type="dcterms:W3CDTF">2025-05-20T10:25:02Z</dcterms:modified>
  <dc:identifier>DAGna95ToZA</dc:identifier>
</cp:coreProperties>
</file>