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25"/>
  </p:notesMasterIdLst>
  <p:handoutMasterIdLst>
    <p:handoutMasterId r:id="rId26"/>
  </p:handoutMasterIdLst>
  <p:sldIdLst>
    <p:sldId id="256" r:id="rId4"/>
    <p:sldId id="287" r:id="rId5"/>
    <p:sldId id="325" r:id="rId6"/>
    <p:sldId id="289" r:id="rId7"/>
    <p:sldId id="324" r:id="rId8"/>
    <p:sldId id="290" r:id="rId9"/>
    <p:sldId id="291" r:id="rId10"/>
    <p:sldId id="292" r:id="rId11"/>
    <p:sldId id="294" r:id="rId12"/>
    <p:sldId id="317" r:id="rId13"/>
    <p:sldId id="319" r:id="rId14"/>
    <p:sldId id="320" r:id="rId15"/>
    <p:sldId id="318" r:id="rId16"/>
    <p:sldId id="321" r:id="rId17"/>
    <p:sldId id="322" r:id="rId18"/>
    <p:sldId id="323" r:id="rId19"/>
    <p:sldId id="308" r:id="rId20"/>
    <p:sldId id="326" r:id="rId21"/>
    <p:sldId id="327" r:id="rId22"/>
    <p:sldId id="316" r:id="rId23"/>
    <p:sldId id="328"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94660"/>
  </p:normalViewPr>
  <p:slideViewPr>
    <p:cSldViewPr>
      <p:cViewPr varScale="1">
        <p:scale>
          <a:sx n="64" d="100"/>
          <a:sy n="64" d="100"/>
        </p:scale>
        <p:origin x="1506" y="6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11/01/2020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about</a:t>
            </a:r>
            <a:r>
              <a:rPr lang="en-GB" baseline="0" dirty="0"/>
              <a:t> the various stakeholders of </a:t>
            </a:r>
            <a:r>
              <a:rPr lang="en-GB" baseline="0"/>
              <a:t>an organisation.</a:t>
            </a:r>
            <a:endParaRPr lang="en-GB"/>
          </a:p>
        </p:txBody>
      </p:sp>
      <p:sp>
        <p:nvSpPr>
          <p:cNvPr id="4" name="Slide Number Placeholder 3"/>
          <p:cNvSpPr>
            <a:spLocks noGrp="1"/>
          </p:cNvSpPr>
          <p:nvPr>
            <p:ph type="sldNum" sz="quarter" idx="10"/>
          </p:nvPr>
        </p:nvSpPr>
        <p:spPr/>
        <p:txBody>
          <a:bodyPr/>
          <a:lstStyle/>
          <a:p>
            <a:fld id="{6936E1E2-17D2-5E4C-B96D-EEDAC0EF77DB}" type="slidenum">
              <a:rPr lang="en-US" smtClean="0"/>
              <a:t>10</a:t>
            </a:fld>
            <a:endParaRPr lang="en-US"/>
          </a:p>
        </p:txBody>
      </p:sp>
    </p:spTree>
    <p:extLst>
      <p:ext uri="{BB962C8B-B14F-4D97-AF65-F5344CB8AC3E}">
        <p14:creationId xmlns:p14="http://schemas.microsoft.com/office/powerpoint/2010/main" val="36995659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11/01/2020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11/01/2020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11/01/2020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11/01/2020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11/01/2020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11/01/2020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11/01/2020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11/01/2020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11/01/2020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836712"/>
            <a:ext cx="7992888" cy="4824536"/>
          </a:xfrm>
        </p:spPr>
        <p:txBody>
          <a:bodyPr>
            <a:normAutofit fontScale="90000"/>
          </a:bodyPr>
          <a:lstStyle/>
          <a:p>
            <a:br>
              <a:rPr lang="en-GB" altLang="en-US" b="1" dirty="0"/>
            </a:br>
            <a:r>
              <a:rPr lang="en-GB" altLang="en-US" b="1" dirty="0"/>
              <a:t>BA International Hotel Management</a:t>
            </a:r>
            <a:br>
              <a:rPr lang="en-GB" altLang="en-US" sz="2400" dirty="0"/>
            </a:br>
            <a:r>
              <a:rPr lang="en-GB" dirty="0"/>
              <a:t> </a:t>
            </a:r>
            <a:r>
              <a:rPr lang="en-GB" sz="4000" b="1" dirty="0">
                <a:solidFill>
                  <a:srgbClr val="FF0000"/>
                </a:solidFill>
              </a:rPr>
              <a:t>Business Skills for International Hotel Industry</a:t>
            </a:r>
            <a:br>
              <a:rPr lang="en-GB" sz="4000" b="1" dirty="0">
                <a:solidFill>
                  <a:srgbClr val="FF0000"/>
                </a:solidFill>
              </a:rPr>
            </a:br>
            <a:r>
              <a:rPr lang="en-GB" sz="4000" b="1" dirty="0">
                <a:solidFill>
                  <a:srgbClr val="FF0000"/>
                </a:solidFill>
              </a:rPr>
              <a:t>(M4X01917)</a:t>
            </a:r>
            <a:br>
              <a:rPr lang="en-GB" sz="4000" b="1" dirty="0">
                <a:solidFill>
                  <a:schemeClr val="accent2">
                    <a:lumMod val="20000"/>
                    <a:lumOff val="80000"/>
                  </a:schemeClr>
                </a:solidFill>
              </a:rPr>
            </a:br>
            <a:r>
              <a:rPr lang="en-GB" b="1" dirty="0">
                <a:solidFill>
                  <a:schemeClr val="accent2">
                    <a:lumMod val="20000"/>
                    <a:lumOff val="80000"/>
                  </a:schemeClr>
                </a:solidFill>
              </a:rPr>
              <a:t>Communication and Importance of Communication Skills in Hospitality Organisations</a:t>
            </a:r>
            <a:endParaRPr lang="en-GB" altLang="en-US"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3C08C-50F9-48FD-B7E3-FB4756F4B2AD}"/>
              </a:ext>
            </a:extLst>
          </p:cNvPr>
          <p:cNvSpPr>
            <a:spLocks noGrp="1"/>
          </p:cNvSpPr>
          <p:nvPr>
            <p:ph idx="1"/>
          </p:nvPr>
        </p:nvSpPr>
        <p:spPr/>
        <p:txBody>
          <a:bodyPr>
            <a:normAutofit/>
          </a:bodyPr>
          <a:lstStyle/>
          <a:p>
            <a:pPr marL="0" indent="0">
              <a:buNone/>
            </a:pPr>
            <a:r>
              <a:rPr lang="en-GB" dirty="0"/>
              <a:t>We have..</a:t>
            </a:r>
          </a:p>
          <a:p>
            <a:r>
              <a:rPr lang="en-GB" dirty="0"/>
              <a:t>Overview the module</a:t>
            </a:r>
          </a:p>
          <a:p>
            <a:r>
              <a:rPr lang="en-GB" dirty="0"/>
              <a:t>We have set class rules</a:t>
            </a:r>
          </a:p>
          <a:p>
            <a:r>
              <a:rPr lang="en-GB" dirty="0"/>
              <a:t>Explored SWOT Analysis</a:t>
            </a:r>
          </a:p>
          <a:p>
            <a:r>
              <a:rPr lang="en-GB" dirty="0"/>
              <a:t>Discussed PDP</a:t>
            </a:r>
          </a:p>
        </p:txBody>
      </p:sp>
      <p:sp>
        <p:nvSpPr>
          <p:cNvPr id="4" name="Title 1">
            <a:extLst>
              <a:ext uri="{FF2B5EF4-FFF2-40B4-BE49-F238E27FC236}">
                <a16:creationId xmlns:a16="http://schemas.microsoft.com/office/drawing/2014/main" id="{5AB81160-987C-4630-B0AA-26E1BED48B54}"/>
              </a:ext>
            </a:extLst>
          </p:cNvPr>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So far…..</a:t>
            </a:r>
          </a:p>
        </p:txBody>
      </p:sp>
    </p:spTree>
    <p:extLst>
      <p:ext uri="{BB962C8B-B14F-4D97-AF65-F5344CB8AC3E}">
        <p14:creationId xmlns:p14="http://schemas.microsoft.com/office/powerpoint/2010/main" val="2496806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250"/>
                                  </p:stCondLst>
                                  <p:childTnLst>
                                    <p:set>
                                      <p:cBhvr>
                                        <p:cTn id="9" dur="1" fill="hold">
                                          <p:stCondLst>
                                            <p:cond delay="0"/>
                                          </p:stCondLst>
                                        </p:cTn>
                                        <p:tgtEl>
                                          <p:spTgt spid="3">
                                            <p:txEl>
                                              <p:pRg st="1" end="1"/>
                                            </p:txEl>
                                          </p:spTgt>
                                        </p:tgtEl>
                                        <p:attrNameLst>
                                          <p:attrName>style.visibility</p:attrName>
                                        </p:attrNameLst>
                                      </p:cBhvr>
                                      <p:to>
                                        <p:strVal val="visible"/>
                                      </p:to>
                                    </p:set>
                                  </p:childTnLst>
                                </p:cTn>
                              </p:par>
                            </p:childTnLst>
                          </p:cTn>
                        </p:par>
                        <p:par>
                          <p:cTn id="10" fill="hold">
                            <p:stCondLst>
                              <p:cond delay="250"/>
                            </p:stCondLst>
                            <p:childTnLst>
                              <p:par>
                                <p:cTn id="11" presetID="1" presetClass="entr" presetSubtype="0" fill="hold" grpId="0" nodeType="afterEffect">
                                  <p:stCondLst>
                                    <p:cond delay="25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par>
                          <p:cTn id="13" fill="hold">
                            <p:stCondLst>
                              <p:cond delay="500"/>
                            </p:stCondLst>
                            <p:childTnLst>
                              <p:par>
                                <p:cTn id="14" presetID="1" presetClass="entr" presetSubtype="0" fill="hold" grpId="0" nodeType="afterEffect">
                                  <p:stCondLst>
                                    <p:cond delay="250"/>
                                  </p:stCondLst>
                                  <p:childTnLst>
                                    <p:set>
                                      <p:cBhvr>
                                        <p:cTn id="15" dur="1" fill="hold">
                                          <p:stCondLst>
                                            <p:cond delay="0"/>
                                          </p:stCondLst>
                                        </p:cTn>
                                        <p:tgtEl>
                                          <p:spTgt spid="3">
                                            <p:txEl>
                                              <p:pRg st="3" end="3"/>
                                            </p:txEl>
                                          </p:spTgt>
                                        </p:tgtEl>
                                        <p:attrNameLst>
                                          <p:attrName>style.visibility</p:attrName>
                                        </p:attrNameLst>
                                      </p:cBhvr>
                                      <p:to>
                                        <p:strVal val="visible"/>
                                      </p:to>
                                    </p:set>
                                  </p:childTnLst>
                                </p:cTn>
                              </p:par>
                            </p:childTnLst>
                          </p:cTn>
                        </p:par>
                        <p:par>
                          <p:cTn id="16" fill="hold">
                            <p:stCondLst>
                              <p:cond delay="750"/>
                            </p:stCondLst>
                            <p:childTnLst>
                              <p:par>
                                <p:cTn id="17" presetID="1" presetClass="entr" presetSubtype="0" fill="hold" grpId="0" nodeType="afterEffect">
                                  <p:stCondLst>
                                    <p:cond delay="25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33C08C-50F9-48FD-B7E3-FB4756F4B2AD}"/>
              </a:ext>
            </a:extLst>
          </p:cNvPr>
          <p:cNvSpPr>
            <a:spLocks noGrp="1"/>
          </p:cNvSpPr>
          <p:nvPr>
            <p:ph idx="1"/>
          </p:nvPr>
        </p:nvSpPr>
        <p:spPr>
          <a:xfrm>
            <a:off x="107504" y="1600201"/>
            <a:ext cx="8579296" cy="3917032"/>
          </a:xfrm>
        </p:spPr>
        <p:txBody>
          <a:bodyPr>
            <a:normAutofit/>
          </a:bodyPr>
          <a:lstStyle/>
          <a:p>
            <a:pPr marL="0" indent="0" algn="ctr">
              <a:buNone/>
            </a:pPr>
            <a:r>
              <a:rPr lang="en-GB" b="1" dirty="0">
                <a:solidFill>
                  <a:srgbClr val="FF0000"/>
                </a:solidFill>
              </a:rPr>
              <a:t>Communication and Importance of Communication Skills in Hospitality Organisations</a:t>
            </a:r>
          </a:p>
        </p:txBody>
      </p:sp>
      <p:sp>
        <p:nvSpPr>
          <p:cNvPr id="4" name="Title 1">
            <a:extLst>
              <a:ext uri="{FF2B5EF4-FFF2-40B4-BE49-F238E27FC236}">
                <a16:creationId xmlns:a16="http://schemas.microsoft.com/office/drawing/2014/main" id="{5AB81160-987C-4630-B0AA-26E1BED48B54}"/>
              </a:ext>
            </a:extLst>
          </p:cNvPr>
          <p:cNvSpPr txBox="1">
            <a:spLocks/>
          </p:cNvSpPr>
          <p:nvPr/>
        </p:nvSpPr>
        <p:spPr>
          <a:xfrm>
            <a:off x="609600" y="427038"/>
            <a:ext cx="8229600" cy="114300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54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In this session, we will discuss…</a:t>
            </a:r>
          </a:p>
        </p:txBody>
      </p:sp>
    </p:spTree>
    <p:extLst>
      <p:ext uri="{BB962C8B-B14F-4D97-AF65-F5344CB8AC3E}">
        <p14:creationId xmlns:p14="http://schemas.microsoft.com/office/powerpoint/2010/main" val="224937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itle 3">
            <a:extLst>
              <a:ext uri="{FF2B5EF4-FFF2-40B4-BE49-F238E27FC236}">
                <a16:creationId xmlns:a16="http://schemas.microsoft.com/office/drawing/2014/main" id="{9D0899AC-185E-4F0F-B095-7672310272B1}"/>
              </a:ext>
            </a:extLst>
          </p:cNvPr>
          <p:cNvSpPr>
            <a:spLocks noGrp="1"/>
          </p:cNvSpPr>
          <p:nvPr>
            <p:ph type="title"/>
          </p:nvPr>
        </p:nvSpPr>
        <p:spPr/>
        <p:txBody>
          <a:bodyPr>
            <a:no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First, What is communication?</a:t>
            </a:r>
          </a:p>
        </p:txBody>
      </p:sp>
      <p:sp>
        <p:nvSpPr>
          <p:cNvPr id="4101" name="Content Placeholder 4">
            <a:extLst>
              <a:ext uri="{FF2B5EF4-FFF2-40B4-BE49-F238E27FC236}">
                <a16:creationId xmlns:a16="http://schemas.microsoft.com/office/drawing/2014/main" id="{9AEA7F1E-FF1F-4872-A695-5BEA7787C6B2}"/>
              </a:ext>
            </a:extLst>
          </p:cNvPr>
          <p:cNvSpPr>
            <a:spLocks noGrp="1"/>
          </p:cNvSpPr>
          <p:nvPr>
            <p:ph idx="1"/>
          </p:nvPr>
        </p:nvSpPr>
        <p:spPr>
          <a:xfrm>
            <a:off x="179388" y="1154064"/>
            <a:ext cx="8785225" cy="5370562"/>
          </a:xfrm>
        </p:spPr>
        <p:txBody>
          <a:bodyPr>
            <a:normAutofit/>
          </a:bodyPr>
          <a:lstStyle/>
          <a:p>
            <a:pPr marL="0" indent="0" algn="just">
              <a:spcAft>
                <a:spcPts val="1800"/>
              </a:spcAft>
              <a:buFont typeface="Arial" panose="020B0604020202020204" pitchFamily="34" charset="0"/>
              <a:buNone/>
              <a:defRPr/>
            </a:pPr>
            <a:r>
              <a:rPr lang="en-US" altLang="en-US" sz="2600" dirty="0"/>
              <a:t>The exchange of thoughts, information, or ideas that results in mutual understanding between two or more people.</a:t>
            </a:r>
          </a:p>
          <a:p>
            <a:pPr marL="0" indent="0" algn="just">
              <a:spcAft>
                <a:spcPts val="1800"/>
              </a:spcAft>
              <a:buFont typeface="Arial" panose="020B0604020202020204" pitchFamily="34" charset="0"/>
              <a:buNone/>
              <a:defRPr/>
            </a:pPr>
            <a:r>
              <a:rPr lang="en-US" altLang="en-US" sz="2600" dirty="0"/>
              <a:t>The process requires at least one sender, one receiver, and message that is transmitted within a communication medium.</a:t>
            </a:r>
          </a:p>
        </p:txBody>
      </p:sp>
      <p:pic>
        <p:nvPicPr>
          <p:cNvPr id="2" name="Picture 1">
            <a:extLst>
              <a:ext uri="{FF2B5EF4-FFF2-40B4-BE49-F238E27FC236}">
                <a16:creationId xmlns:a16="http://schemas.microsoft.com/office/drawing/2014/main" id="{8C86B3FD-72E3-4AA3-9C34-601C671BF6C3}"/>
              </a:ext>
            </a:extLst>
          </p:cNvPr>
          <p:cNvPicPr>
            <a:picLocks noChangeAspect="1"/>
          </p:cNvPicPr>
          <p:nvPr/>
        </p:nvPicPr>
        <p:blipFill>
          <a:blip r:embed="rId3"/>
          <a:stretch>
            <a:fillRect/>
          </a:stretch>
        </p:blipFill>
        <p:spPr>
          <a:xfrm>
            <a:off x="1835696" y="3573016"/>
            <a:ext cx="6336704" cy="2130921"/>
          </a:xfrm>
          <a:prstGeom prst="rect">
            <a:avLst/>
          </a:prstGeom>
        </p:spPr>
      </p:pic>
    </p:spTree>
    <p:extLst>
      <p:ext uri="{BB962C8B-B14F-4D97-AF65-F5344CB8AC3E}">
        <p14:creationId xmlns:p14="http://schemas.microsoft.com/office/powerpoint/2010/main" val="2640884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itle 3">
            <a:extLst>
              <a:ext uri="{FF2B5EF4-FFF2-40B4-BE49-F238E27FC236}">
                <a16:creationId xmlns:a16="http://schemas.microsoft.com/office/drawing/2014/main" id="{9D0899AC-185E-4F0F-B095-7672310272B1}"/>
              </a:ext>
            </a:extLst>
          </p:cNvPr>
          <p:cNvSpPr>
            <a:spLocks noGrp="1"/>
          </p:cNvSpPr>
          <p:nvPr>
            <p:ph type="title"/>
          </p:nvPr>
        </p:nvSpPr>
        <p:spPr/>
        <p:txBody>
          <a:bodyPr>
            <a:no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Types of organisational communication</a:t>
            </a:r>
          </a:p>
        </p:txBody>
      </p:sp>
      <p:sp>
        <p:nvSpPr>
          <p:cNvPr id="4101" name="Content Placeholder 4">
            <a:extLst>
              <a:ext uri="{FF2B5EF4-FFF2-40B4-BE49-F238E27FC236}">
                <a16:creationId xmlns:a16="http://schemas.microsoft.com/office/drawing/2014/main" id="{9AEA7F1E-FF1F-4872-A695-5BEA7787C6B2}"/>
              </a:ext>
            </a:extLst>
          </p:cNvPr>
          <p:cNvSpPr>
            <a:spLocks noGrp="1"/>
          </p:cNvSpPr>
          <p:nvPr>
            <p:ph idx="1"/>
          </p:nvPr>
        </p:nvSpPr>
        <p:spPr>
          <a:xfrm>
            <a:off x="179388" y="1600200"/>
            <a:ext cx="8785225" cy="4924425"/>
          </a:xfrm>
        </p:spPr>
        <p:txBody>
          <a:bodyPr/>
          <a:lstStyle/>
          <a:p>
            <a:pPr marL="0" indent="0" algn="just">
              <a:spcAft>
                <a:spcPts val="1800"/>
              </a:spcAft>
              <a:buFont typeface="Arial" panose="020B0604020202020204" pitchFamily="34" charset="0"/>
              <a:buNone/>
              <a:defRPr/>
            </a:pPr>
            <a:r>
              <a:rPr lang="en-US" altLang="en-US" sz="2800" dirty="0"/>
              <a:t>Every organisation must enable communication in several directions;</a:t>
            </a:r>
          </a:p>
          <a:p>
            <a:pPr algn="just">
              <a:defRPr/>
            </a:pPr>
            <a:r>
              <a:rPr lang="en-US" sz="2800" dirty="0"/>
              <a:t>Vertical Communication</a:t>
            </a:r>
          </a:p>
          <a:p>
            <a:pPr algn="just">
              <a:defRPr/>
            </a:pPr>
            <a:r>
              <a:rPr lang="en-US" sz="2800" dirty="0"/>
              <a:t>Horizontal Communication</a:t>
            </a:r>
          </a:p>
          <a:p>
            <a:pPr algn="just">
              <a:defRPr/>
            </a:pPr>
            <a:r>
              <a:rPr lang="en-US" sz="2800" dirty="0"/>
              <a:t>Diagonal Communication</a:t>
            </a:r>
          </a:p>
        </p:txBody>
      </p:sp>
    </p:spTree>
    <p:extLst>
      <p:ext uri="{BB962C8B-B14F-4D97-AF65-F5344CB8AC3E}">
        <p14:creationId xmlns:p14="http://schemas.microsoft.com/office/powerpoint/2010/main" val="300694902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0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itle 3">
            <a:extLst>
              <a:ext uri="{FF2B5EF4-FFF2-40B4-BE49-F238E27FC236}">
                <a16:creationId xmlns:a16="http://schemas.microsoft.com/office/drawing/2014/main" id="{51576DBF-D453-41F5-9F8A-D17B7A900A57}"/>
              </a:ext>
            </a:extLst>
          </p:cNvPr>
          <p:cNvSpPr>
            <a:spLocks noGrp="1"/>
          </p:cNvSpPr>
          <p:nvPr>
            <p:ph type="title"/>
          </p:nvPr>
        </p:nvSpPr>
        <p:spPr/>
        <p:txBody>
          <a:bodyPr>
            <a:norm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Vertical Communication</a:t>
            </a:r>
          </a:p>
        </p:txBody>
      </p:sp>
      <p:sp>
        <p:nvSpPr>
          <p:cNvPr id="6" name="Content Placeholder 2">
            <a:extLst>
              <a:ext uri="{FF2B5EF4-FFF2-40B4-BE49-F238E27FC236}">
                <a16:creationId xmlns:a16="http://schemas.microsoft.com/office/drawing/2014/main" id="{4E293C42-6AD6-4F02-B0EC-0BAEAF4B32B3}"/>
              </a:ext>
            </a:extLst>
          </p:cNvPr>
          <p:cNvSpPr txBox="1">
            <a:spLocks/>
          </p:cNvSpPr>
          <p:nvPr/>
        </p:nvSpPr>
        <p:spPr bwMode="auto">
          <a:xfrm>
            <a:off x="0" y="1255713"/>
            <a:ext cx="4537075" cy="4391025"/>
          </a:xfrm>
          <a:prstGeom prst="rect">
            <a:avLst/>
          </a:prstGeom>
          <a:ln/>
        </p:spPr>
        <p:style>
          <a:lnRef idx="1">
            <a:schemeClr val="accent3"/>
          </a:lnRef>
          <a:fillRef idx="2">
            <a:schemeClr val="accent3"/>
          </a:fillRef>
          <a:effectRef idx="1">
            <a:schemeClr val="accent3"/>
          </a:effectRef>
          <a:fontRef idx="minor">
            <a:schemeClr val="dk1"/>
          </a:fontRef>
        </p:style>
        <p:txBody>
          <a:bodyPr lIns="0" rIns="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lnSpc>
                <a:spcPct val="90000"/>
              </a:lnSpc>
              <a:spcBef>
                <a:spcPts val="1200"/>
              </a:spcBef>
              <a:spcAft>
                <a:spcPts val="200"/>
              </a:spcAft>
              <a:buClr>
                <a:srgbClr val="E48312"/>
              </a:buClr>
              <a:buFont typeface="Calibri" panose="020F0502020204030204" pitchFamily="34" charset="0"/>
              <a:buNone/>
              <a:defRPr/>
            </a:pPr>
            <a:endParaRPr lang="en-US" altLang="en-US" sz="1400" b="1" dirty="0">
              <a:solidFill>
                <a:srgbClr val="404040"/>
              </a:solidFill>
              <a:effectLst>
                <a:outerShdw blurRad="38100" dist="38100" dir="2700000" algn="tl">
                  <a:srgbClr val="000000"/>
                </a:outerShdw>
              </a:effectLst>
              <a:cs typeface="Arial" panose="020B0604020202020204" pitchFamily="34" charset="0"/>
            </a:endParaRPr>
          </a:p>
          <a:p>
            <a:pPr algn="ctr">
              <a:lnSpc>
                <a:spcPct val="90000"/>
              </a:lnSpc>
              <a:spcBef>
                <a:spcPts val="1200"/>
              </a:spcBef>
              <a:spcAft>
                <a:spcPts val="200"/>
              </a:spcAft>
              <a:buClr>
                <a:srgbClr val="E48312"/>
              </a:buClr>
              <a:buFont typeface="Calibri" panose="020F0502020204030204" pitchFamily="34" charset="0"/>
              <a:buNone/>
              <a:defRPr/>
            </a:pPr>
            <a:r>
              <a:rPr lang="en-US" altLang="en-US" sz="1400" b="1" dirty="0">
                <a:solidFill>
                  <a:srgbClr val="404040"/>
                </a:solidFill>
                <a:cs typeface="Arial" panose="020B0604020202020204" pitchFamily="34" charset="0"/>
              </a:rPr>
              <a:t>Downward Communication</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It is the formal communication in which the line of authority starts from the top and extends to the lowest level. </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In companies with extremely authoritative style of management (</a:t>
            </a:r>
            <a:r>
              <a:rPr lang="en-US" altLang="en-US" sz="1400" dirty="0" err="1">
                <a:solidFill>
                  <a:srgbClr val="404040"/>
                </a:solidFill>
                <a:cs typeface="Arial" panose="020B0604020202020204" pitchFamily="34" charset="0"/>
              </a:rPr>
              <a:t>Weihrich</a:t>
            </a:r>
            <a:r>
              <a:rPr lang="en-US" altLang="en-US" sz="1400" dirty="0">
                <a:solidFill>
                  <a:srgbClr val="404040"/>
                </a:solidFill>
                <a:cs typeface="Arial" panose="020B0604020202020204" pitchFamily="34" charset="0"/>
              </a:rPr>
              <a:t>, Koontz, 1993).</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The oldest to types of communication. </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Seniors, superiors or elder ones give some information, advice, counseling, suggestion, instruction, order or warning to their juniors, subordinates or younger ones. </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An integral part of the traditional organisation. </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Still the most frequently used channel in the organisation. </a:t>
            </a:r>
          </a:p>
          <a:p>
            <a:pPr>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It may be oral, written, visuals and by electronic devices. </a:t>
            </a:r>
          </a:p>
          <a:p>
            <a:pPr algn="just">
              <a:lnSpc>
                <a:spcPct val="90000"/>
              </a:lnSpc>
              <a:spcBef>
                <a:spcPts val="1200"/>
              </a:spcBef>
              <a:spcAft>
                <a:spcPts val="200"/>
              </a:spcAft>
              <a:buClr>
                <a:srgbClr val="E48312"/>
              </a:buClr>
              <a:buFont typeface="Calibri" panose="020F0502020204030204" pitchFamily="34" charset="0"/>
              <a:buNone/>
              <a:defRPr/>
            </a:pPr>
            <a:endParaRPr lang="en-US" altLang="en-US" sz="800" dirty="0">
              <a:solidFill>
                <a:srgbClr val="404040"/>
              </a:solidFill>
              <a:cs typeface="Arial" panose="020B0604020202020204" pitchFamily="34" charset="0"/>
            </a:endParaRPr>
          </a:p>
          <a:p>
            <a:pPr algn="just">
              <a:lnSpc>
                <a:spcPct val="90000"/>
              </a:lnSpc>
              <a:spcBef>
                <a:spcPts val="1200"/>
              </a:spcBef>
              <a:spcAft>
                <a:spcPts val="200"/>
              </a:spcAft>
              <a:buClr>
                <a:srgbClr val="E48312"/>
              </a:buClr>
              <a:buFont typeface="Calibri" panose="020F0502020204030204" pitchFamily="34" charset="0"/>
              <a:buNone/>
              <a:defRPr/>
            </a:pPr>
            <a:r>
              <a:rPr lang="en-US" altLang="en-US" sz="800" dirty="0">
                <a:solidFill>
                  <a:srgbClr val="404040"/>
                </a:solidFill>
                <a:cs typeface="Arial" panose="020B0604020202020204" pitchFamily="34" charset="0"/>
              </a:rPr>
              <a:t> </a:t>
            </a:r>
          </a:p>
          <a:p>
            <a:pPr algn="just">
              <a:lnSpc>
                <a:spcPct val="90000"/>
              </a:lnSpc>
              <a:spcBef>
                <a:spcPts val="1200"/>
              </a:spcBef>
              <a:spcAft>
                <a:spcPts val="200"/>
              </a:spcAft>
              <a:buClr>
                <a:srgbClr val="E48312"/>
              </a:buClr>
              <a:defRPr/>
            </a:pPr>
            <a:endParaRPr lang="en-US" altLang="en-US" sz="800" dirty="0">
              <a:solidFill>
                <a:srgbClr val="404040"/>
              </a:solidFill>
              <a:cs typeface="Arial" panose="020B0604020202020204" pitchFamily="34" charset="0"/>
            </a:endParaRPr>
          </a:p>
          <a:p>
            <a:pPr algn="just">
              <a:lnSpc>
                <a:spcPct val="90000"/>
              </a:lnSpc>
              <a:spcBef>
                <a:spcPts val="1200"/>
              </a:spcBef>
              <a:spcAft>
                <a:spcPts val="200"/>
              </a:spcAft>
              <a:buClr>
                <a:srgbClr val="E48312"/>
              </a:buClr>
              <a:defRPr/>
            </a:pPr>
            <a:endParaRPr lang="en-US" altLang="en-US" sz="800" dirty="0">
              <a:solidFill>
                <a:srgbClr val="404040"/>
              </a:solidFill>
              <a:cs typeface="Arial" panose="020B0604020202020204" pitchFamily="34" charset="0"/>
            </a:endParaRPr>
          </a:p>
        </p:txBody>
      </p:sp>
      <p:pic>
        <p:nvPicPr>
          <p:cNvPr id="7" name="Picture 6">
            <a:extLst>
              <a:ext uri="{FF2B5EF4-FFF2-40B4-BE49-F238E27FC236}">
                <a16:creationId xmlns:a16="http://schemas.microsoft.com/office/drawing/2014/main" id="{D8288109-BC74-4F0C-BDF7-A4851D85DE06}"/>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104509" y="5229200"/>
            <a:ext cx="2376301" cy="1509985"/>
          </a:xfrm>
          <a:prstGeom prst="rect">
            <a:avLst/>
          </a:prstGeom>
          <a:ln>
            <a:solidFill>
              <a:schemeClr val="accent1"/>
            </a:solidFill>
          </a:ln>
          <a:effectLst>
            <a:outerShdw blurRad="292100" dist="139700" dir="2700000" algn="tl" rotWithShape="0">
              <a:srgbClr val="333333">
                <a:alpha val="65000"/>
              </a:srgbClr>
            </a:outerShdw>
          </a:effectLst>
        </p:spPr>
      </p:pic>
      <p:sp>
        <p:nvSpPr>
          <p:cNvPr id="8" name="Content Placeholder 2">
            <a:extLst>
              <a:ext uri="{FF2B5EF4-FFF2-40B4-BE49-F238E27FC236}">
                <a16:creationId xmlns:a16="http://schemas.microsoft.com/office/drawing/2014/main" id="{329B7DCB-FFEA-462D-8F2B-AEF2856ACF87}"/>
              </a:ext>
            </a:extLst>
          </p:cNvPr>
          <p:cNvSpPr txBox="1">
            <a:spLocks/>
          </p:cNvSpPr>
          <p:nvPr/>
        </p:nvSpPr>
        <p:spPr bwMode="auto">
          <a:xfrm>
            <a:off x="4537075" y="1255713"/>
            <a:ext cx="4603750" cy="4391025"/>
          </a:xfrm>
          <a:prstGeom prst="rect">
            <a:avLst/>
          </a:prstGeom>
          <a:ln/>
        </p:spPr>
        <p:style>
          <a:lnRef idx="1">
            <a:schemeClr val="accent5"/>
          </a:lnRef>
          <a:fillRef idx="2">
            <a:schemeClr val="accent5"/>
          </a:fillRef>
          <a:effectRef idx="1">
            <a:schemeClr val="accent5"/>
          </a:effectRef>
          <a:fontRef idx="minor">
            <a:schemeClr val="dk1"/>
          </a:fontRef>
        </p:style>
        <p:txBody>
          <a:bodyPr lIns="0" rIns="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90000"/>
              </a:lnSpc>
              <a:spcBef>
                <a:spcPts val="1200"/>
              </a:spcBef>
              <a:spcAft>
                <a:spcPts val="200"/>
              </a:spcAft>
              <a:buClr>
                <a:srgbClr val="E48312"/>
              </a:buClr>
              <a:buFont typeface="Calibri" panose="020F0502020204030204" pitchFamily="34" charset="0"/>
              <a:buNone/>
              <a:defRPr/>
            </a:pPr>
            <a:endParaRPr lang="en-US" altLang="en-US" sz="1600" dirty="0">
              <a:solidFill>
                <a:srgbClr val="404040"/>
              </a:solidFill>
              <a:cs typeface="Arial" panose="020B0604020202020204" pitchFamily="34" charset="0"/>
            </a:endParaRPr>
          </a:p>
          <a:p>
            <a:pPr algn="ctr">
              <a:lnSpc>
                <a:spcPct val="90000"/>
              </a:lnSpc>
              <a:spcBef>
                <a:spcPts val="1200"/>
              </a:spcBef>
              <a:spcAft>
                <a:spcPts val="200"/>
              </a:spcAft>
              <a:buClr>
                <a:srgbClr val="E48312"/>
              </a:buClr>
              <a:buFont typeface="Calibri" panose="020F0502020204030204" pitchFamily="34" charset="0"/>
              <a:buNone/>
              <a:defRPr/>
            </a:pPr>
            <a:r>
              <a:rPr lang="en-US" altLang="en-US" sz="1400" b="1" dirty="0">
                <a:solidFill>
                  <a:srgbClr val="404040"/>
                </a:solidFill>
                <a:cs typeface="Arial" panose="020B0604020202020204" pitchFamily="34" charset="0"/>
              </a:rPr>
              <a:t>Upward Communication</a:t>
            </a:r>
          </a:p>
          <a:p>
            <a:pPr algn="just">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Communication flows from down to upward, </a:t>
            </a:r>
            <a:r>
              <a:rPr lang="en-US" altLang="en-US" sz="1400" dirty="0" err="1">
                <a:solidFill>
                  <a:srgbClr val="404040"/>
                </a:solidFill>
                <a:cs typeface="Arial" panose="020B0604020202020204" pitchFamily="34" charset="0"/>
              </a:rPr>
              <a:t>i</a:t>
            </a:r>
            <a:r>
              <a:rPr lang="en-US" altLang="en-US" sz="1400" dirty="0">
                <a:solidFill>
                  <a:srgbClr val="404040"/>
                </a:solidFill>
                <a:cs typeface="Arial" panose="020B0604020202020204" pitchFamily="34" charset="0"/>
              </a:rPr>
              <a:t>. e. from subordinates to superior levels. </a:t>
            </a:r>
          </a:p>
          <a:p>
            <a:pPr algn="just">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Either in the nature of feedback or in the nature of original thoughts and suggestions at the initiative of the lower levels.</a:t>
            </a:r>
          </a:p>
          <a:p>
            <a:pPr algn="just">
              <a:lnSpc>
                <a:spcPct val="90000"/>
              </a:lnSpc>
              <a:spcBef>
                <a:spcPts val="1200"/>
              </a:spcBef>
              <a:spcAft>
                <a:spcPts val="200"/>
              </a:spcAft>
              <a:buClr>
                <a:srgbClr val="E48312"/>
              </a:buClr>
              <a:buFont typeface="Calibri" panose="020F0502020204030204" pitchFamily="34" charset="0"/>
              <a:buNone/>
              <a:defRPr/>
            </a:pPr>
            <a:br>
              <a:rPr lang="en-US" altLang="en-US" sz="1400" dirty="0">
                <a:solidFill>
                  <a:srgbClr val="404040"/>
                </a:solidFill>
                <a:cs typeface="Arial" panose="020B0604020202020204" pitchFamily="34" charset="0"/>
              </a:rPr>
            </a:br>
            <a:r>
              <a:rPr lang="en-US" altLang="en-US" sz="1400" dirty="0">
                <a:solidFill>
                  <a:srgbClr val="404040"/>
                </a:solidFill>
                <a:cs typeface="Arial" panose="020B0604020202020204" pitchFamily="34" charset="0"/>
              </a:rPr>
              <a:t>The  communication are invited from the lower levels.</a:t>
            </a:r>
          </a:p>
          <a:p>
            <a:pPr algn="just">
              <a:lnSpc>
                <a:spcPct val="90000"/>
              </a:lnSpc>
              <a:spcBef>
                <a:spcPts val="1200"/>
              </a:spcBef>
              <a:spcAft>
                <a:spcPts val="200"/>
              </a:spcAft>
              <a:buClr>
                <a:srgbClr val="E48312"/>
              </a:buClr>
              <a:defRPr/>
            </a:pPr>
            <a:r>
              <a:rPr lang="en-US" altLang="en-US" sz="1400" dirty="0">
                <a:solidFill>
                  <a:srgbClr val="404040"/>
                </a:solidFill>
                <a:cs typeface="Arial" panose="020B0604020202020204" pitchFamily="34" charset="0"/>
              </a:rPr>
              <a:t>The subordinates convey their actions, attitudes and opinions about varied subjects of vital concern to their superiors. </a:t>
            </a:r>
          </a:p>
          <a:p>
            <a:pPr algn="just">
              <a:lnSpc>
                <a:spcPct val="90000"/>
              </a:lnSpc>
              <a:spcBef>
                <a:spcPts val="1200"/>
              </a:spcBef>
              <a:spcAft>
                <a:spcPts val="200"/>
              </a:spcAft>
              <a:buClr>
                <a:srgbClr val="E48312"/>
              </a:buClr>
              <a:buFont typeface="Calibri" panose="020F0502020204030204" pitchFamily="34" charset="0"/>
              <a:buNone/>
              <a:defRPr/>
            </a:pPr>
            <a:br>
              <a:rPr lang="en-US" altLang="en-US" sz="1400" dirty="0">
                <a:solidFill>
                  <a:srgbClr val="404040"/>
                </a:solidFill>
                <a:cs typeface="Arial" panose="020B0604020202020204" pitchFamily="34" charset="0"/>
              </a:rPr>
            </a:br>
            <a:r>
              <a:rPr lang="en-US" altLang="en-US" sz="1400" dirty="0">
                <a:solidFill>
                  <a:srgbClr val="404040"/>
                </a:solidFill>
                <a:cs typeface="Arial" panose="020B0604020202020204" pitchFamily="34" charset="0"/>
              </a:rPr>
              <a:t>Upward communication is often communicated for decision making purposes. Subordinates pass information about progress and problems to superiors so that superiors i.e. Management can decide what  to do and when to do.</a:t>
            </a:r>
          </a:p>
          <a:p>
            <a:pPr algn="just">
              <a:lnSpc>
                <a:spcPct val="90000"/>
              </a:lnSpc>
              <a:spcBef>
                <a:spcPts val="1200"/>
              </a:spcBef>
              <a:spcAft>
                <a:spcPts val="200"/>
              </a:spcAft>
              <a:buClr>
                <a:srgbClr val="E48312"/>
              </a:buClr>
              <a:buFont typeface="Calibri" panose="020F0502020204030204" pitchFamily="34" charset="0"/>
              <a:buNone/>
              <a:defRPr/>
            </a:pPr>
            <a:br>
              <a:rPr lang="en-US" altLang="en-US" sz="1100" dirty="0">
                <a:solidFill>
                  <a:srgbClr val="404040"/>
                </a:solidFill>
                <a:cs typeface="Arial" panose="020B0604020202020204" pitchFamily="34" charset="0"/>
              </a:rPr>
            </a:br>
            <a:endParaRPr lang="en-US" altLang="en-US" sz="1100" b="1" dirty="0">
              <a:solidFill>
                <a:srgbClr val="404040"/>
              </a:solidFill>
              <a:effectLst>
                <a:outerShdw blurRad="38100" dist="38100" dir="2700000" algn="tl">
                  <a:srgbClr val="000000"/>
                </a:outerShdw>
              </a:effectLst>
              <a:cs typeface="Arial" panose="020B0604020202020204" pitchFamily="34" charset="0"/>
            </a:endParaRPr>
          </a:p>
          <a:p>
            <a:pPr algn="just">
              <a:lnSpc>
                <a:spcPct val="90000"/>
              </a:lnSpc>
              <a:spcBef>
                <a:spcPts val="1200"/>
              </a:spcBef>
              <a:spcAft>
                <a:spcPts val="200"/>
              </a:spcAft>
              <a:buClr>
                <a:srgbClr val="E48312"/>
              </a:buClr>
              <a:defRPr/>
            </a:pPr>
            <a:endParaRPr lang="en-US" altLang="en-US" sz="1100" dirty="0">
              <a:solidFill>
                <a:srgbClr val="404040"/>
              </a:solidFill>
              <a:cs typeface="Arial" panose="020B0604020202020204" pitchFamily="34" charset="0"/>
            </a:endParaRPr>
          </a:p>
          <a:p>
            <a:pPr algn="just">
              <a:lnSpc>
                <a:spcPct val="90000"/>
              </a:lnSpc>
              <a:spcBef>
                <a:spcPts val="1200"/>
              </a:spcBef>
              <a:spcAft>
                <a:spcPts val="200"/>
              </a:spcAft>
              <a:buClr>
                <a:srgbClr val="E48312"/>
              </a:buClr>
              <a:defRPr/>
            </a:pPr>
            <a:endParaRPr lang="en-US" altLang="en-US" sz="1600" dirty="0">
              <a:solidFill>
                <a:srgbClr val="404040"/>
              </a:solidFill>
              <a:cs typeface="Arial" panose="020B0604020202020204" pitchFamily="34" charset="0"/>
            </a:endParaRPr>
          </a:p>
        </p:txBody>
      </p:sp>
      <p:pic>
        <p:nvPicPr>
          <p:cNvPr id="9" name="Picture 8">
            <a:extLst>
              <a:ext uri="{FF2B5EF4-FFF2-40B4-BE49-F238E27FC236}">
                <a16:creationId xmlns:a16="http://schemas.microsoft.com/office/drawing/2014/main" id="{3929F138-F9CA-41C4-97B2-8DB3CDB9F6F0}"/>
              </a:ext>
            </a:extLst>
          </p:cNvPr>
          <p:cNvPicPr>
            <a:picLocks noChangeAspect="1"/>
          </p:cNvPicPr>
          <p:nvPr/>
        </p:nvPicPr>
        <p:blipFill>
          <a:blip r:embed="rId4">
            <a:duotone>
              <a:srgbClr val="BD582C">
                <a:shade val="45000"/>
                <a:satMod val="135000"/>
              </a:srgbClr>
              <a:prstClr val="white"/>
            </a:duotone>
            <a:extLst>
              <a:ext uri="{28A0092B-C50C-407E-A947-70E740481C1C}">
                <a14:useLocalDpi xmlns:a14="http://schemas.microsoft.com/office/drawing/2010/main" val="0"/>
              </a:ext>
            </a:extLst>
          </a:blip>
          <a:stretch>
            <a:fillRect/>
          </a:stretch>
        </p:blipFill>
        <p:spPr>
          <a:xfrm>
            <a:off x="5230546" y="5321741"/>
            <a:ext cx="3165882" cy="1271421"/>
          </a:xfrm>
          <a:prstGeom prst="rect">
            <a:avLst/>
          </a:prstGeom>
          <a:ln>
            <a:solidFill>
              <a:srgbClr val="E48312"/>
            </a:solidFill>
          </a:ln>
        </p:spPr>
      </p:pic>
    </p:spTree>
    <p:extLst>
      <p:ext uri="{BB962C8B-B14F-4D97-AF65-F5344CB8AC3E}">
        <p14:creationId xmlns:p14="http://schemas.microsoft.com/office/powerpoint/2010/main" val="4290636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nodeType="afterEffect">
                                  <p:stCondLst>
                                    <p:cond delay="0"/>
                                  </p:stCondLst>
                                  <p:childTnLst>
                                    <p:set>
                                      <p:cBhvr>
                                        <p:cTn id="9" dur="1" fill="hold">
                                          <p:stCondLst>
                                            <p:cond delay="0"/>
                                          </p:stCondLst>
                                        </p:cTn>
                                        <p:tgtEl>
                                          <p:spTgt spid="7"/>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itle 3">
            <a:extLst>
              <a:ext uri="{FF2B5EF4-FFF2-40B4-BE49-F238E27FC236}">
                <a16:creationId xmlns:a16="http://schemas.microsoft.com/office/drawing/2014/main" id="{8A30A485-6989-4916-AFF0-230FBB287306}"/>
              </a:ext>
            </a:extLst>
          </p:cNvPr>
          <p:cNvSpPr>
            <a:spLocks noGrp="1"/>
          </p:cNvSpPr>
          <p:nvPr>
            <p:ph type="title"/>
          </p:nvPr>
        </p:nvSpPr>
        <p:spPr>
          <a:xfrm>
            <a:off x="457200" y="22312"/>
            <a:ext cx="8229600" cy="1143000"/>
          </a:xfrm>
        </p:spPr>
        <p:txBody>
          <a:bodyPr>
            <a:norm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Horizontal Communication</a:t>
            </a:r>
          </a:p>
        </p:txBody>
      </p:sp>
      <p:sp>
        <p:nvSpPr>
          <p:cNvPr id="12293" name="Content Placeholder 4">
            <a:extLst>
              <a:ext uri="{FF2B5EF4-FFF2-40B4-BE49-F238E27FC236}">
                <a16:creationId xmlns:a16="http://schemas.microsoft.com/office/drawing/2014/main" id="{B73BC533-6268-4323-8CE1-B69F3CAE0B8D}"/>
              </a:ext>
            </a:extLst>
          </p:cNvPr>
          <p:cNvSpPr>
            <a:spLocks noGrp="1"/>
          </p:cNvSpPr>
          <p:nvPr>
            <p:ph idx="1"/>
          </p:nvPr>
        </p:nvSpPr>
        <p:spPr>
          <a:xfrm>
            <a:off x="426391" y="966787"/>
            <a:ext cx="5400675" cy="4924425"/>
          </a:xfrm>
        </p:spPr>
        <p:txBody>
          <a:bodyPr>
            <a:normAutofit lnSpcReduction="10000"/>
          </a:bodyPr>
          <a:lstStyle/>
          <a:p>
            <a:pPr marL="0" indent="0" algn="just">
              <a:spcBef>
                <a:spcPct val="0"/>
              </a:spcBef>
              <a:buFont typeface="Arial" panose="020B0604020202020204" pitchFamily="34" charset="0"/>
              <a:buNone/>
            </a:pPr>
            <a:r>
              <a:rPr lang="en-US" altLang="en-US" sz="2000" dirty="0"/>
              <a:t>It is the formal/ informal exchange of ideas between different individuals/departments at the same level of hierarchy in the organisation.</a:t>
            </a:r>
          </a:p>
          <a:p>
            <a:pPr marL="0" indent="0" algn="just">
              <a:spcBef>
                <a:spcPct val="0"/>
              </a:spcBef>
              <a:buFont typeface="Arial" panose="020B0604020202020204" pitchFamily="34" charset="0"/>
              <a:buNone/>
            </a:pPr>
            <a:endParaRPr lang="en-US" altLang="en-US" sz="1800" dirty="0"/>
          </a:p>
          <a:p>
            <a:pPr marL="0" indent="0" algn="just">
              <a:spcBef>
                <a:spcPct val="0"/>
              </a:spcBef>
              <a:buFont typeface="Arial" panose="020B0604020202020204" pitchFamily="34" charset="0"/>
              <a:buNone/>
            </a:pPr>
            <a:r>
              <a:rPr lang="en-US" altLang="en-US" sz="2400" dirty="0"/>
              <a:t>Advantages:</a:t>
            </a:r>
          </a:p>
          <a:p>
            <a:pPr marL="0" indent="0" algn="just">
              <a:spcBef>
                <a:spcPct val="0"/>
              </a:spcBef>
              <a:buFont typeface="Arial" panose="020B0604020202020204" pitchFamily="34" charset="0"/>
              <a:buNone/>
            </a:pPr>
            <a:r>
              <a:rPr lang="en-US" altLang="en-US" sz="1800" dirty="0"/>
              <a:t>Encourages free information exchange.  </a:t>
            </a:r>
          </a:p>
          <a:p>
            <a:pPr marL="0" indent="0" algn="just">
              <a:spcBef>
                <a:spcPct val="0"/>
              </a:spcBef>
              <a:buFont typeface="Arial" panose="020B0604020202020204" pitchFamily="34" charset="0"/>
              <a:buNone/>
            </a:pPr>
            <a:r>
              <a:rPr lang="en-US" altLang="en-US" sz="1800" dirty="0"/>
              <a:t>Higher information flow between departments is necessary. </a:t>
            </a:r>
          </a:p>
          <a:p>
            <a:pPr marL="0" indent="0" algn="just">
              <a:spcBef>
                <a:spcPct val="0"/>
              </a:spcBef>
              <a:buFont typeface="Arial" panose="020B0604020202020204" pitchFamily="34" charset="0"/>
              <a:buNone/>
            </a:pPr>
            <a:r>
              <a:rPr lang="en-US" altLang="en-US" sz="1800" dirty="0"/>
              <a:t>Makes an atmosphere where employees are comfortable to talk to people in different departments and gain from their learning.</a:t>
            </a:r>
          </a:p>
          <a:p>
            <a:pPr marL="0" indent="0" algn="just">
              <a:spcBef>
                <a:spcPct val="0"/>
              </a:spcBef>
              <a:buFont typeface="Arial" panose="020B0604020202020204" pitchFamily="34" charset="0"/>
              <a:buNone/>
            </a:pPr>
            <a:endParaRPr lang="en-US" altLang="en-US" sz="1800" dirty="0"/>
          </a:p>
          <a:p>
            <a:pPr marL="0" indent="0" algn="just">
              <a:spcBef>
                <a:spcPct val="0"/>
              </a:spcBef>
              <a:buFont typeface="Arial" panose="020B0604020202020204" pitchFamily="34" charset="0"/>
              <a:buNone/>
            </a:pPr>
            <a:r>
              <a:rPr lang="en-US" altLang="en-US" sz="2400" dirty="0"/>
              <a:t>Disadvantage: </a:t>
            </a:r>
          </a:p>
          <a:p>
            <a:pPr marL="0" indent="0" algn="just">
              <a:spcBef>
                <a:spcPct val="0"/>
              </a:spcBef>
              <a:buFont typeface="Arial" panose="020B0604020202020204" pitchFamily="34" charset="0"/>
              <a:buNone/>
            </a:pPr>
            <a:r>
              <a:rPr lang="en-US" altLang="en-US" sz="1800" dirty="0"/>
              <a:t>Sometimes, horizontal communication leads to disputes between individuals/departments. In such cases higher officials have to step in to resolve the matter.</a:t>
            </a:r>
            <a:endParaRPr lang="en-GB" altLang="en-US" sz="1800" dirty="0"/>
          </a:p>
        </p:txBody>
      </p:sp>
      <p:pic>
        <p:nvPicPr>
          <p:cNvPr id="6" name="Picture 2" descr="http://www.mbaskool.com/images/stories/articles_2012/horizontal_communication.jpg">
            <a:extLst>
              <a:ext uri="{FF2B5EF4-FFF2-40B4-BE49-F238E27FC236}">
                <a16:creationId xmlns:a16="http://schemas.microsoft.com/office/drawing/2014/main" id="{F6B114EF-7768-44D8-AC12-8113B23007D8}"/>
              </a:ext>
            </a:extLst>
          </p:cNvPr>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60668" y="2420888"/>
            <a:ext cx="3225359" cy="2592288"/>
          </a:xfrm>
          <a:prstGeom prst="rect">
            <a:avLst/>
          </a:prstGeom>
          <a:ln w="12700">
            <a:solidFill>
              <a:srgbClr val="FFC00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2734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3">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29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29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293">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29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229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itle 3">
            <a:extLst>
              <a:ext uri="{FF2B5EF4-FFF2-40B4-BE49-F238E27FC236}">
                <a16:creationId xmlns:a16="http://schemas.microsoft.com/office/drawing/2014/main" id="{D48A3BAC-D3E9-4D13-A6E8-CB814DFCABB4}"/>
              </a:ext>
            </a:extLst>
          </p:cNvPr>
          <p:cNvSpPr>
            <a:spLocks noGrp="1"/>
          </p:cNvSpPr>
          <p:nvPr>
            <p:ph type="title"/>
          </p:nvPr>
        </p:nvSpPr>
        <p:spPr>
          <a:xfrm>
            <a:off x="457200" y="143941"/>
            <a:ext cx="8229600" cy="1143000"/>
          </a:xfrm>
        </p:spPr>
        <p:txBody>
          <a:bodyPr>
            <a:normAutofit/>
          </a:bodyPr>
          <a:lstStyle/>
          <a:p>
            <a:r>
              <a:rPr lang="en-GB" altLang="en-US" sz="4900" cap="all"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Diagonal Communication</a:t>
            </a:r>
          </a:p>
        </p:txBody>
      </p:sp>
      <p:sp>
        <p:nvSpPr>
          <p:cNvPr id="13317" name="Content Placeholder 4">
            <a:extLst>
              <a:ext uri="{FF2B5EF4-FFF2-40B4-BE49-F238E27FC236}">
                <a16:creationId xmlns:a16="http://schemas.microsoft.com/office/drawing/2014/main" id="{D7286C19-9953-4FB1-BD1F-3913FB8D9403}"/>
              </a:ext>
            </a:extLst>
          </p:cNvPr>
          <p:cNvSpPr>
            <a:spLocks noGrp="1"/>
          </p:cNvSpPr>
          <p:nvPr>
            <p:ph idx="1"/>
          </p:nvPr>
        </p:nvSpPr>
        <p:spPr>
          <a:xfrm>
            <a:off x="248886" y="1052736"/>
            <a:ext cx="4824412" cy="3959939"/>
          </a:xfrm>
        </p:spPr>
        <p:txBody>
          <a:bodyPr>
            <a:noAutofit/>
          </a:bodyPr>
          <a:lstStyle/>
          <a:p>
            <a:pPr marL="0" indent="0" algn="just">
              <a:spcAft>
                <a:spcPts val="1800"/>
              </a:spcAft>
              <a:buFont typeface="Arial" panose="020B0604020202020204" pitchFamily="34" charset="0"/>
              <a:buNone/>
            </a:pPr>
            <a:r>
              <a:rPr lang="en-US" altLang="en-US" sz="2400" dirty="0"/>
              <a:t>Communication that takes place between a manager and employees of other workgroups is called diagonal communication. </a:t>
            </a:r>
          </a:p>
          <a:p>
            <a:pPr marL="0" indent="0" algn="just">
              <a:spcAft>
                <a:spcPts val="1800"/>
              </a:spcAft>
              <a:buFont typeface="Arial" panose="020B0604020202020204" pitchFamily="34" charset="0"/>
              <a:buNone/>
            </a:pPr>
            <a:r>
              <a:rPr lang="en-US" altLang="en-US" sz="2400" dirty="0"/>
              <a:t>It generally does not appear on </a:t>
            </a:r>
            <a:r>
              <a:rPr lang="en-US" altLang="en-US" sz="2400" dirty="0" err="1"/>
              <a:t>organisational</a:t>
            </a:r>
            <a:r>
              <a:rPr lang="en-US" altLang="en-US" sz="2400" dirty="0"/>
              <a:t> chart. </a:t>
            </a:r>
          </a:p>
          <a:p>
            <a:pPr marL="0" indent="0" algn="just">
              <a:spcAft>
                <a:spcPts val="1800"/>
              </a:spcAft>
              <a:buFont typeface="Arial" panose="020B0604020202020204" pitchFamily="34" charset="0"/>
              <a:buNone/>
            </a:pPr>
            <a:r>
              <a:rPr lang="en-US" altLang="en-US" sz="2400" dirty="0"/>
              <a:t>For instance - To design a training module a training manager interacts with an Operations personnel to enquire about the way they perform their task.</a:t>
            </a:r>
            <a:endParaRPr lang="en-GB" altLang="en-US" sz="2400" dirty="0"/>
          </a:p>
        </p:txBody>
      </p:sp>
      <p:pic>
        <p:nvPicPr>
          <p:cNvPr id="13318" name="Picture 1">
            <a:extLst>
              <a:ext uri="{FF2B5EF4-FFF2-40B4-BE49-F238E27FC236}">
                <a16:creationId xmlns:a16="http://schemas.microsoft.com/office/drawing/2014/main" id="{FBD47E3E-E78B-4EC1-929F-367503FA3AB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935538" y="2276475"/>
            <a:ext cx="4208462" cy="327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7" name="Straight Arrow Connector 6">
            <a:extLst>
              <a:ext uri="{FF2B5EF4-FFF2-40B4-BE49-F238E27FC236}">
                <a16:creationId xmlns:a16="http://schemas.microsoft.com/office/drawing/2014/main" id="{25334D4B-CE57-45B9-B1EE-0DB4DE641294}"/>
              </a:ext>
            </a:extLst>
          </p:cNvPr>
          <p:cNvCxnSpPr/>
          <p:nvPr/>
        </p:nvCxnSpPr>
        <p:spPr>
          <a:xfrm flipV="1">
            <a:off x="6084888" y="3700463"/>
            <a:ext cx="792162" cy="792162"/>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8" name="Straight Arrow Connector 7">
            <a:extLst>
              <a:ext uri="{FF2B5EF4-FFF2-40B4-BE49-F238E27FC236}">
                <a16:creationId xmlns:a16="http://schemas.microsoft.com/office/drawing/2014/main" id="{CFD42B1A-6526-4ED4-B354-26353AAE7E26}"/>
              </a:ext>
            </a:extLst>
          </p:cNvPr>
          <p:cNvCxnSpPr/>
          <p:nvPr/>
        </p:nvCxnSpPr>
        <p:spPr>
          <a:xfrm flipH="1">
            <a:off x="7669213" y="4221163"/>
            <a:ext cx="287337" cy="395287"/>
          </a:xfrm>
          <a:prstGeom prst="straightConnector1">
            <a:avLst/>
          </a:prstGeom>
          <a:ln>
            <a:tailEnd type="arrow"/>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8970317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7">
                                            <p:txEl>
                                              <p:pRg st="0" end="0"/>
                                            </p:txEl>
                                          </p:spTgt>
                                        </p:tgtEl>
                                        <p:attrNameLst>
                                          <p:attrName>style.visibility</p:attrName>
                                        </p:attrNameLst>
                                      </p:cBhvr>
                                      <p:to>
                                        <p:strVal val="visible"/>
                                      </p:to>
                                    </p:set>
                                  </p:childTnLst>
                                </p:cTn>
                              </p:par>
                            </p:childTnLst>
                          </p:cTn>
                        </p:par>
                        <p:par>
                          <p:cTn id="7" fill="hold" nodeType="afterGroup">
                            <p:stCondLst>
                              <p:cond delay="0"/>
                            </p:stCondLst>
                            <p:childTnLst>
                              <p:par>
                                <p:cTn id="8" presetID="10" presetClass="entr" presetSubtype="0" fill="hold" nodeType="afterEffect">
                                  <p:stCondLst>
                                    <p:cond delay="0"/>
                                  </p:stCondLst>
                                  <p:childTnLst>
                                    <p:set>
                                      <p:cBhvr>
                                        <p:cTn id="9" dur="1" fill="hold">
                                          <p:stCondLst>
                                            <p:cond delay="0"/>
                                          </p:stCondLst>
                                        </p:cTn>
                                        <p:tgtEl>
                                          <p:spTgt spid="13318"/>
                                        </p:tgtEl>
                                        <p:attrNameLst>
                                          <p:attrName>style.visibility</p:attrName>
                                        </p:attrNameLst>
                                      </p:cBhvr>
                                      <p:to>
                                        <p:strVal val="visible"/>
                                      </p:to>
                                    </p:set>
                                    <p:animEffect transition="in" filter="fade">
                                      <p:cBhvr>
                                        <p:cTn id="10" dur="500"/>
                                        <p:tgtEl>
                                          <p:spTgt spid="1331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up)">
                                      <p:cBhvr>
                                        <p:cTn id="18" dur="500"/>
                                        <p:tgtEl>
                                          <p:spTgt spid="8"/>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317">
                                            <p:txEl>
                                              <p:pRg st="1" end="1"/>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31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Title 3">
            <a:extLst>
              <a:ext uri="{FF2B5EF4-FFF2-40B4-BE49-F238E27FC236}">
                <a16:creationId xmlns:a16="http://schemas.microsoft.com/office/drawing/2014/main" id="{37971880-289C-48EF-BCDE-34E0F8D589A7}"/>
              </a:ext>
            </a:extLst>
          </p:cNvPr>
          <p:cNvSpPr>
            <a:spLocks noGrp="1"/>
          </p:cNvSpPr>
          <p:nvPr>
            <p:ph type="title"/>
          </p:nvPr>
        </p:nvSpPr>
        <p:spPr/>
        <p:txBody>
          <a:bodyPr>
            <a:noAutofit/>
          </a:bodyPr>
          <a:lstStyle/>
          <a:p>
            <a:r>
              <a:rPr lang="en-GB" altLang="en-US" sz="4900" dirty="0">
                <a:blipFill>
                  <a:blip r:embed="rId2">
                    <a:extLst>
                      <a:ext uri="{28A0092B-C50C-407E-A947-70E740481C1C}">
                        <a14:useLocalDpi xmlns:a14="http://schemas.microsoft.com/office/drawing/2010/main" val="0"/>
                      </a:ext>
                    </a:extLst>
                  </a:blip>
                  <a:tile tx="6350" ty="-127000" sx="65000" sy="64000" flip="none" algn="tl"/>
                </a:blipFill>
                <a:latin typeface="Rockwell Condensed" panose="02060603050405020104"/>
              </a:rPr>
              <a:t>Methods of Communication in Organisations</a:t>
            </a:r>
          </a:p>
        </p:txBody>
      </p:sp>
      <p:sp>
        <p:nvSpPr>
          <p:cNvPr id="7" name="Content Placeholder 2">
            <a:extLst>
              <a:ext uri="{FF2B5EF4-FFF2-40B4-BE49-F238E27FC236}">
                <a16:creationId xmlns:a16="http://schemas.microsoft.com/office/drawing/2014/main" id="{D73F065B-88AA-4530-9716-4AC6D7E02CD2}"/>
              </a:ext>
            </a:extLst>
          </p:cNvPr>
          <p:cNvSpPr txBox="1">
            <a:spLocks/>
          </p:cNvSpPr>
          <p:nvPr/>
        </p:nvSpPr>
        <p:spPr bwMode="auto">
          <a:xfrm>
            <a:off x="249238" y="1733550"/>
            <a:ext cx="8642350" cy="4822825"/>
          </a:xfrm>
          <a:prstGeom prst="rect">
            <a:avLst/>
          </a:prstGeom>
          <a:solidFill>
            <a:schemeClr val="tx2">
              <a:lumMod val="20000"/>
              <a:lumOff val="80000"/>
            </a:schemeClr>
          </a:solidFill>
          <a:ln>
            <a:noFill/>
          </a:ln>
        </p:spPr>
        <p:txBody>
          <a:bodyPr lIns="0" rIns="0"/>
          <a:lstStyle>
            <a:lvl1pPr marL="90488" indent="-90488">
              <a:spcBef>
                <a:spcPct val="20000"/>
              </a:spcBef>
              <a:buFont typeface="Arial" panose="020B0604020202020204" pitchFamily="34" charset="0"/>
              <a:buChar char="•"/>
              <a:defRPr sz="3200">
                <a:solidFill>
                  <a:schemeClr val="tx1"/>
                </a:solidFill>
                <a:latin typeface="Calibri" panose="020F0502020204030204" pitchFamily="34" charset="0"/>
              </a:defRPr>
            </a:lvl1pPr>
            <a:lvl2pPr marL="382588" indent="-182563">
              <a:spcBef>
                <a:spcPct val="20000"/>
              </a:spcBef>
              <a:buFont typeface="Arial" panose="020B0604020202020204" pitchFamily="34" charset="0"/>
              <a:buChar char="–"/>
              <a:defRPr sz="2800">
                <a:solidFill>
                  <a:schemeClr val="tx1"/>
                </a:solidFill>
                <a:latin typeface="Calibri" panose="020F0502020204030204" pitchFamily="34" charset="0"/>
              </a:defRPr>
            </a:lvl2pPr>
            <a:lvl3pPr marL="566738" indent="-182563">
              <a:spcBef>
                <a:spcPct val="20000"/>
              </a:spcBef>
              <a:buFont typeface="Arial" panose="020B0604020202020204" pitchFamily="34" charset="0"/>
              <a:buChar char="•"/>
              <a:defRPr sz="2400">
                <a:solidFill>
                  <a:schemeClr val="tx1"/>
                </a:solidFill>
                <a:latin typeface="Calibri" panose="020F0502020204030204" pitchFamily="34" charset="0"/>
              </a:defRPr>
            </a:lvl3pPr>
            <a:lvl4pPr marL="749300" indent="-182563">
              <a:spcBef>
                <a:spcPct val="20000"/>
              </a:spcBef>
              <a:buFont typeface="Arial" panose="020B0604020202020204" pitchFamily="34" charset="0"/>
              <a:buChar char="–"/>
              <a:defRPr sz="2000">
                <a:solidFill>
                  <a:schemeClr val="tx1"/>
                </a:solidFill>
                <a:latin typeface="Calibri" panose="020F0502020204030204" pitchFamily="34" charset="0"/>
              </a:defRPr>
            </a:lvl4pPr>
            <a:lvl5pPr marL="931863" indent="-182563">
              <a:spcBef>
                <a:spcPct val="20000"/>
              </a:spcBef>
              <a:buFont typeface="Arial" panose="020B0604020202020204" pitchFamily="34" charset="0"/>
              <a:buChar char="»"/>
              <a:defRPr sz="2000">
                <a:solidFill>
                  <a:schemeClr val="tx1"/>
                </a:solidFill>
                <a:latin typeface="Calibri" panose="020F0502020204030204" pitchFamily="34" charset="0"/>
              </a:defRPr>
            </a:lvl5pPr>
            <a:lvl6pPr marL="13890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18462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23034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2760663" indent="-18256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lnSpc>
                <a:spcPct val="90000"/>
              </a:lnSpc>
              <a:spcBef>
                <a:spcPts val="1200"/>
              </a:spcBef>
              <a:spcAft>
                <a:spcPts val="200"/>
              </a:spcAft>
              <a:buClr>
                <a:srgbClr val="E48312"/>
              </a:buClr>
              <a:defRPr/>
            </a:pPr>
            <a:r>
              <a:rPr lang="en-US" altLang="en-US" sz="2200" b="1" dirty="0">
                <a:solidFill>
                  <a:srgbClr val="404040"/>
                </a:solidFill>
              </a:rPr>
              <a:t>Internal &amp; External communication</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Internal communications happen within the business. </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External communications take place between the business and outside individuals or organisations.</a:t>
            </a:r>
          </a:p>
          <a:p>
            <a:pPr algn="just">
              <a:lnSpc>
                <a:spcPct val="90000"/>
              </a:lnSpc>
              <a:spcBef>
                <a:spcPts val="1200"/>
              </a:spcBef>
              <a:spcAft>
                <a:spcPts val="200"/>
              </a:spcAft>
              <a:buClr>
                <a:srgbClr val="E48312"/>
              </a:buClr>
              <a:defRPr/>
            </a:pPr>
            <a:r>
              <a:rPr lang="en-US" altLang="en-US" sz="2200" b="1" dirty="0">
                <a:solidFill>
                  <a:srgbClr val="404040"/>
                </a:solidFill>
              </a:rPr>
              <a:t>Formal &amp; Informal communication</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Formal communications are official messages sent by an organisation, </a:t>
            </a:r>
          </a:p>
          <a:p>
            <a:pPr lvl="1" algn="just">
              <a:lnSpc>
                <a:spcPct val="90000"/>
              </a:lnSpc>
              <a:spcBef>
                <a:spcPts val="200"/>
              </a:spcBef>
              <a:spcAft>
                <a:spcPts val="400"/>
              </a:spcAft>
              <a:buClr>
                <a:srgbClr val="E48312"/>
              </a:buClr>
              <a:buFont typeface="Calibri" panose="020F0502020204030204" pitchFamily="34" charset="0"/>
              <a:buNone/>
              <a:defRPr/>
            </a:pPr>
            <a:r>
              <a:rPr lang="en-GB" altLang="en-US" sz="2200" dirty="0">
                <a:solidFill>
                  <a:srgbClr val="404040"/>
                </a:solidFill>
              </a:rPr>
              <a:t>    </a:t>
            </a:r>
            <a:r>
              <a:rPr lang="en-GB" altLang="en-US" sz="2200" dirty="0" err="1">
                <a:solidFill>
                  <a:srgbClr val="404040"/>
                </a:solidFill>
              </a:rPr>
              <a:t>eg</a:t>
            </a:r>
            <a:r>
              <a:rPr lang="en-GB" altLang="en-US" sz="2200" dirty="0">
                <a:solidFill>
                  <a:srgbClr val="404040"/>
                </a:solidFill>
              </a:rPr>
              <a:t> a company memo, fax or report.</a:t>
            </a:r>
          </a:p>
          <a:p>
            <a:pPr lvl="1" algn="just">
              <a:lnSpc>
                <a:spcPct val="90000"/>
              </a:lnSpc>
              <a:spcBef>
                <a:spcPts val="200"/>
              </a:spcBef>
              <a:spcAft>
                <a:spcPts val="400"/>
              </a:spcAft>
              <a:buClr>
                <a:srgbClr val="E48312"/>
              </a:buClr>
              <a:buFont typeface="Calibri" panose="020F0502020204030204" pitchFamily="34" charset="0"/>
              <a:buChar char="◦"/>
              <a:defRPr/>
            </a:pPr>
            <a:r>
              <a:rPr lang="en-GB" altLang="en-US" sz="2200" dirty="0">
                <a:solidFill>
                  <a:srgbClr val="404040"/>
                </a:solidFill>
              </a:rPr>
              <a:t>Informal communications are unofficial messages not formally approved by the business, </a:t>
            </a:r>
            <a:r>
              <a:rPr lang="en-GB" altLang="en-US" sz="2200" dirty="0" err="1">
                <a:solidFill>
                  <a:srgbClr val="404040"/>
                </a:solidFill>
              </a:rPr>
              <a:t>eg</a:t>
            </a:r>
            <a:r>
              <a:rPr lang="en-GB" altLang="en-US" sz="2200" dirty="0">
                <a:solidFill>
                  <a:srgbClr val="404040"/>
                </a:solidFill>
              </a:rPr>
              <a:t>: everyday conversation or gossip between staff. </a:t>
            </a:r>
          </a:p>
          <a:p>
            <a:pPr algn="just">
              <a:lnSpc>
                <a:spcPct val="90000"/>
              </a:lnSpc>
              <a:spcBef>
                <a:spcPts val="1200"/>
              </a:spcBef>
              <a:spcAft>
                <a:spcPts val="200"/>
              </a:spcAft>
              <a:buClr>
                <a:srgbClr val="E48312"/>
              </a:buClr>
              <a:defRPr/>
            </a:pPr>
            <a:r>
              <a:rPr lang="en-US" altLang="en-US" sz="2200" b="1" dirty="0">
                <a:solidFill>
                  <a:srgbClr val="404040"/>
                </a:solidFill>
              </a:rPr>
              <a:t>Verbal communication: </a:t>
            </a:r>
            <a:r>
              <a:rPr lang="en-GB" altLang="en-US" sz="2200" dirty="0">
                <a:solidFill>
                  <a:srgbClr val="404040"/>
                </a:solidFill>
              </a:rPr>
              <a:t>face-to-face, telephone, radio or television and other media.</a:t>
            </a:r>
          </a:p>
          <a:p>
            <a:pPr algn="just">
              <a:lnSpc>
                <a:spcPct val="90000"/>
              </a:lnSpc>
              <a:spcBef>
                <a:spcPts val="1200"/>
              </a:spcBef>
              <a:spcAft>
                <a:spcPts val="200"/>
              </a:spcAft>
              <a:buClr>
                <a:srgbClr val="E48312"/>
              </a:buClr>
              <a:defRPr/>
            </a:pPr>
            <a:r>
              <a:rPr lang="en-US" altLang="en-US" sz="2200" b="1" dirty="0">
                <a:solidFill>
                  <a:srgbClr val="404040"/>
                </a:solidFill>
              </a:rPr>
              <a:t>Nonverbal communication:  </a:t>
            </a:r>
            <a:r>
              <a:rPr lang="en-US" altLang="en-US" sz="2200" dirty="0">
                <a:solidFill>
                  <a:srgbClr val="404040"/>
                </a:solidFill>
              </a:rPr>
              <a:t>eye movements, gestures, facial expressions.</a:t>
            </a:r>
            <a:endParaRPr lang="en-GB" altLang="en-US" sz="2200" dirty="0">
              <a:solidFill>
                <a:srgbClr val="404040"/>
              </a:solidFill>
            </a:endParaRPr>
          </a:p>
          <a:p>
            <a:pPr algn="just">
              <a:lnSpc>
                <a:spcPct val="90000"/>
              </a:lnSpc>
              <a:spcBef>
                <a:spcPts val="1200"/>
              </a:spcBef>
              <a:spcAft>
                <a:spcPts val="200"/>
              </a:spcAft>
              <a:buClr>
                <a:srgbClr val="E48312"/>
              </a:buClr>
              <a:buFont typeface="Calibri" panose="020F0502020204030204" pitchFamily="34" charset="0"/>
              <a:buChar char=" "/>
              <a:defRPr/>
            </a:pPr>
            <a:endParaRPr lang="en-GB" altLang="en-US" sz="2000" dirty="0">
              <a:solidFill>
                <a:srgbClr val="404040"/>
              </a:solidFill>
            </a:endParaRPr>
          </a:p>
        </p:txBody>
      </p:sp>
    </p:spTree>
    <p:extLst>
      <p:ext uri="{BB962C8B-B14F-4D97-AF65-F5344CB8AC3E}">
        <p14:creationId xmlns:p14="http://schemas.microsoft.com/office/powerpoint/2010/main" val="3074838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itle 3">
            <a:extLst>
              <a:ext uri="{FF2B5EF4-FFF2-40B4-BE49-F238E27FC236}">
                <a16:creationId xmlns:a16="http://schemas.microsoft.com/office/drawing/2014/main" id="{0F2AE425-5464-4161-80B8-0159C829EC43}"/>
              </a:ext>
            </a:extLst>
          </p:cNvPr>
          <p:cNvSpPr>
            <a:spLocks noGrp="1"/>
          </p:cNvSpPr>
          <p:nvPr>
            <p:ph type="title"/>
          </p:nvPr>
        </p:nvSpPr>
        <p:spPr/>
        <p:txBody>
          <a:bodyPr>
            <a:normAutofit/>
          </a:bodyPr>
          <a:lstStyle/>
          <a:p>
            <a:r>
              <a:rPr lang="en-GB" altLang="en-US" sz="49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Channels of communication</a:t>
            </a:r>
          </a:p>
        </p:txBody>
      </p:sp>
      <p:pic>
        <p:nvPicPr>
          <p:cNvPr id="6" name="Picture 5" descr="internal communications">
            <a:extLst>
              <a:ext uri="{FF2B5EF4-FFF2-40B4-BE49-F238E27FC236}">
                <a16:creationId xmlns:a16="http://schemas.microsoft.com/office/drawing/2014/main" id="{5F623A46-190F-4C74-9DB4-CEA2528C4ECA}"/>
              </a:ext>
            </a:extLst>
          </p:cNvPr>
          <p:cNvPicPr>
            <a:picLocks noChangeAspect="1" noChangeArrowheads="1"/>
          </p:cNvPicPr>
          <p:nvPr/>
        </p:nvPicPr>
        <p:blipFill>
          <a:blip r:embed="rId4"/>
          <a:srcRect/>
          <a:stretch>
            <a:fillRect/>
          </a:stretch>
        </p:blipFill>
        <p:spPr bwMode="auto">
          <a:xfrm>
            <a:off x="107950" y="1749425"/>
            <a:ext cx="4248150" cy="444341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rc_mi" descr="3-1externalcommunications_000">
            <a:extLst>
              <a:ext uri="{FF2B5EF4-FFF2-40B4-BE49-F238E27FC236}">
                <a16:creationId xmlns:a16="http://schemas.microsoft.com/office/drawing/2014/main" id="{6078E614-A6D6-4C3C-81B6-5D62ABE74143}"/>
              </a:ext>
            </a:extLst>
          </p:cNvPr>
          <p:cNvPicPr>
            <a:picLocks noChangeAspect="1" noChangeArrowheads="1"/>
          </p:cNvPicPr>
          <p:nvPr/>
        </p:nvPicPr>
        <p:blipFill>
          <a:blip r:embed="rId5"/>
          <a:srcRect/>
          <a:stretch>
            <a:fillRect/>
          </a:stretch>
        </p:blipFill>
        <p:spPr bwMode="auto">
          <a:xfrm>
            <a:off x="4643438" y="1773238"/>
            <a:ext cx="4291012" cy="44338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Rectangle 1">
            <a:extLst>
              <a:ext uri="{FF2B5EF4-FFF2-40B4-BE49-F238E27FC236}">
                <a16:creationId xmlns:a16="http://schemas.microsoft.com/office/drawing/2014/main" id="{A14CF415-341E-4596-80B2-36355F78A347}"/>
              </a:ext>
            </a:extLst>
          </p:cNvPr>
          <p:cNvSpPr>
            <a:spLocks noChangeArrowheads="1"/>
          </p:cNvSpPr>
          <p:nvPr/>
        </p:nvSpPr>
        <p:spPr bwMode="auto">
          <a:xfrm>
            <a:off x="5829300" y="6348413"/>
            <a:ext cx="26558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1800">
                <a:latin typeface="Arial" panose="020B0604020202020204" pitchFamily="34" charset="0"/>
              </a:rPr>
              <a:t>Source: Taylor. S (1996)</a:t>
            </a:r>
          </a:p>
        </p:txBody>
      </p:sp>
    </p:spTree>
    <p:extLst>
      <p:ext uri="{BB962C8B-B14F-4D97-AF65-F5344CB8AC3E}">
        <p14:creationId xmlns:p14="http://schemas.microsoft.com/office/powerpoint/2010/main" val="212110710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par>
                          <p:cTn id="13" fill="hold" nodeType="afterGroup">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5367"/>
                                        </p:tgtEl>
                                        <p:attrNameLst>
                                          <p:attrName>style.visibility</p:attrName>
                                        </p:attrNameLst>
                                      </p:cBhvr>
                                      <p:to>
                                        <p:strVal val="visible"/>
                                      </p:to>
                                    </p:set>
                                    <p:animEffect transition="in" filter="fade">
                                      <p:cBhvr>
                                        <p:cTn id="16" dur="500"/>
                                        <p:tgtEl>
                                          <p:spTgt spid="15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251121"/>
            <a:ext cx="8229600" cy="706090"/>
          </a:xfrm>
        </p:spPr>
        <p:txBody>
          <a:bodyPr>
            <a:noAutofit/>
          </a:bodyPr>
          <a:lstStyle/>
          <a:p>
            <a:r>
              <a:rPr lang="en-GB" sz="2800" b="1" dirty="0"/>
              <a:t>WRITTEN COMMUNICATION IN BUSINESS </a:t>
            </a:r>
          </a:p>
        </p:txBody>
      </p:sp>
      <p:sp>
        <p:nvSpPr>
          <p:cNvPr id="3" name="Content Placeholder 2">
            <a:extLst>
              <a:ext uri="{FF2B5EF4-FFF2-40B4-BE49-F238E27FC236}">
                <a16:creationId xmlns:a16="http://schemas.microsoft.com/office/drawing/2014/main" id="{EFCA0D8D-CC48-434E-B093-E7952E8496CE}"/>
              </a:ext>
            </a:extLst>
          </p:cNvPr>
          <p:cNvSpPr>
            <a:spLocks noGrp="1"/>
          </p:cNvSpPr>
          <p:nvPr>
            <p:ph idx="1"/>
          </p:nvPr>
        </p:nvSpPr>
        <p:spPr>
          <a:xfrm>
            <a:off x="349586" y="1124744"/>
            <a:ext cx="8444827" cy="540060"/>
          </a:xfrm>
        </p:spPr>
        <p:txBody>
          <a:bodyPr>
            <a:normAutofit/>
          </a:bodyPr>
          <a:lstStyle/>
          <a:p>
            <a:pPr marL="0" indent="0" algn="ctr">
              <a:buNone/>
            </a:pPr>
            <a:r>
              <a:rPr lang="en-GB" sz="2000" b="1" u="sng" dirty="0"/>
              <a:t>EFFECTIVE BUSINESS COMMUNICATION DOCUMENTS:</a:t>
            </a:r>
          </a:p>
          <a:p>
            <a:pPr marL="0" indent="0" algn="ctr">
              <a:buNone/>
            </a:pPr>
            <a:endParaRPr lang="en-GB" sz="2000" u="sng" dirty="0"/>
          </a:p>
        </p:txBody>
      </p:sp>
      <p:sp>
        <p:nvSpPr>
          <p:cNvPr id="7" name="TextBox 6">
            <a:extLst>
              <a:ext uri="{FF2B5EF4-FFF2-40B4-BE49-F238E27FC236}">
                <a16:creationId xmlns:a16="http://schemas.microsoft.com/office/drawing/2014/main" id="{C13C9DC1-BA87-443E-989B-D5ED38D30DAF}"/>
              </a:ext>
            </a:extLst>
          </p:cNvPr>
          <p:cNvSpPr txBox="1"/>
          <p:nvPr/>
        </p:nvSpPr>
        <p:spPr>
          <a:xfrm>
            <a:off x="740768" y="2231402"/>
            <a:ext cx="7488832" cy="2769989"/>
          </a:xfrm>
          <a:prstGeom prst="rect">
            <a:avLst/>
          </a:prstGeom>
          <a:noFill/>
          <a:ln>
            <a:solidFill>
              <a:schemeClr val="tx1"/>
            </a:solidFill>
          </a:ln>
        </p:spPr>
        <p:txBody>
          <a:bodyPr wrap="square" rtlCol="0">
            <a:spAutoFit/>
          </a:bodyPr>
          <a:lstStyle/>
          <a:p>
            <a:endParaRPr lang="en-GB" dirty="0"/>
          </a:p>
          <a:p>
            <a:r>
              <a:rPr lang="en-GB" dirty="0"/>
              <a:t>                 </a:t>
            </a:r>
            <a:r>
              <a:rPr lang="en-GB" sz="2400" b="1" i="1" dirty="0">
                <a:solidFill>
                  <a:srgbClr val="C00000"/>
                </a:solidFill>
              </a:rPr>
              <a:t>EXERCISE</a:t>
            </a:r>
            <a:r>
              <a:rPr lang="en-GB" dirty="0"/>
              <a:t>: </a:t>
            </a:r>
          </a:p>
          <a:p>
            <a:pPr algn="ctr"/>
            <a:endParaRPr lang="en-GB" dirty="0"/>
          </a:p>
          <a:p>
            <a:pPr algn="ctr"/>
            <a:endParaRPr lang="en-GB" sz="2400" b="1" dirty="0"/>
          </a:p>
          <a:p>
            <a:pPr algn="ctr"/>
            <a:r>
              <a:rPr lang="en-GB" sz="2400" b="1" dirty="0"/>
              <a:t>     </a:t>
            </a:r>
            <a:r>
              <a:rPr lang="en-GB" sz="2400" b="1" dirty="0">
                <a:solidFill>
                  <a:schemeClr val="accent1">
                    <a:lumMod val="75000"/>
                  </a:schemeClr>
                </a:solidFill>
              </a:rPr>
              <a:t>NAME AND EXPLAIN THE PURPOSES OF FIVE EFFECTIVE BUSINESS DOCUMENTS FOR COMMUNICATION YOU KNOW </a:t>
            </a:r>
          </a:p>
          <a:p>
            <a:pPr algn="ctr"/>
            <a:endParaRPr lang="en-GB" dirty="0"/>
          </a:p>
        </p:txBody>
      </p:sp>
      <p:pic>
        <p:nvPicPr>
          <p:cNvPr id="8" name="Picture 7">
            <a:extLst>
              <a:ext uri="{FF2B5EF4-FFF2-40B4-BE49-F238E27FC236}">
                <a16:creationId xmlns:a16="http://schemas.microsoft.com/office/drawing/2014/main" id="{EFC55724-5F82-4192-99CC-74AE1FE716F0}"/>
              </a:ext>
            </a:extLst>
          </p:cNvPr>
          <p:cNvPicPr>
            <a:picLocks noChangeAspect="1"/>
          </p:cNvPicPr>
          <p:nvPr/>
        </p:nvPicPr>
        <p:blipFill>
          <a:blip r:embed="rId2"/>
          <a:stretch>
            <a:fillRect/>
          </a:stretch>
        </p:blipFill>
        <p:spPr>
          <a:xfrm>
            <a:off x="891649" y="1832336"/>
            <a:ext cx="1376095" cy="798133"/>
          </a:xfrm>
          <a:prstGeom prst="rect">
            <a:avLst/>
          </a:prstGeom>
        </p:spPr>
      </p:pic>
    </p:spTree>
    <p:extLst>
      <p:ext uri="{BB962C8B-B14F-4D97-AF65-F5344CB8AC3E}">
        <p14:creationId xmlns:p14="http://schemas.microsoft.com/office/powerpoint/2010/main" val="4066858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107105"/>
            <a:ext cx="8229600" cy="873623"/>
          </a:xfrm>
        </p:spPr>
        <p:txBody>
          <a:bodyPr>
            <a:noAutofit/>
          </a:bodyPr>
          <a:lstStyle/>
          <a:p>
            <a:r>
              <a:rPr lang="en-GB" sz="3600" b="1" dirty="0"/>
              <a:t>PRINCIPLES OF WRITTEN COMMUNICATION IN BUSINESS </a:t>
            </a:r>
          </a:p>
        </p:txBody>
      </p:sp>
      <p:sp>
        <p:nvSpPr>
          <p:cNvPr id="4" name="TextBox 3">
            <a:extLst>
              <a:ext uri="{FF2B5EF4-FFF2-40B4-BE49-F238E27FC236}">
                <a16:creationId xmlns:a16="http://schemas.microsoft.com/office/drawing/2014/main" id="{C3C407E4-C013-4F88-BE1F-69F63926ABD0}"/>
              </a:ext>
            </a:extLst>
          </p:cNvPr>
          <p:cNvSpPr txBox="1"/>
          <p:nvPr/>
        </p:nvSpPr>
        <p:spPr>
          <a:xfrm>
            <a:off x="457200" y="980728"/>
            <a:ext cx="8656476" cy="4832092"/>
          </a:xfrm>
          <a:prstGeom prst="rect">
            <a:avLst/>
          </a:prstGeom>
          <a:noFill/>
          <a:ln>
            <a:solidFill>
              <a:schemeClr val="accent1"/>
            </a:solidFill>
          </a:ln>
        </p:spPr>
        <p:txBody>
          <a:bodyPr wrap="square" rtlCol="0">
            <a:spAutoFit/>
          </a:bodyPr>
          <a:lstStyle/>
          <a:p>
            <a:pPr algn="just"/>
            <a:r>
              <a:rPr lang="en-GB" sz="2400" b="1" dirty="0"/>
              <a:t>Business Writing</a:t>
            </a:r>
            <a:r>
              <a:rPr lang="en-GB" sz="2400" dirty="0"/>
              <a:t>: It is a form of business writing and technical writing. It can be both internal and external.  </a:t>
            </a:r>
          </a:p>
          <a:p>
            <a:pPr algn="just"/>
            <a:endParaRPr lang="en-GB" sz="2400" dirty="0"/>
          </a:p>
          <a:p>
            <a:pPr algn="just"/>
            <a:r>
              <a:rPr lang="en-GB" sz="2400" dirty="0"/>
              <a:t>Examples include newsletters, memos, letters, proposals, power point presentation, reports, press release, fax, etc. </a:t>
            </a:r>
          </a:p>
          <a:p>
            <a:pPr algn="just"/>
            <a:endParaRPr lang="en-GB" sz="2400" dirty="0"/>
          </a:p>
          <a:p>
            <a:pPr algn="just"/>
            <a:r>
              <a:rPr lang="en-GB" sz="2400" dirty="0"/>
              <a:t>There are five key principles to effective business writing:</a:t>
            </a:r>
          </a:p>
          <a:p>
            <a:pPr marL="342900" indent="-342900" algn="just">
              <a:buFont typeface="Arial" panose="020B0604020202020204" pitchFamily="34" charset="0"/>
              <a:buChar char="•"/>
            </a:pPr>
            <a:r>
              <a:rPr lang="en-GB" sz="2000" dirty="0"/>
              <a:t>Clarity </a:t>
            </a:r>
          </a:p>
          <a:p>
            <a:pPr marL="342900" indent="-342900" algn="just">
              <a:buFont typeface="Arial" panose="020B0604020202020204" pitchFamily="34" charset="0"/>
              <a:buChar char="•"/>
            </a:pPr>
            <a:r>
              <a:rPr lang="en-GB" sz="2000" dirty="0"/>
              <a:t>Conciseness  </a:t>
            </a:r>
          </a:p>
          <a:p>
            <a:pPr marL="342900" indent="-342900" algn="just">
              <a:buFont typeface="Arial" panose="020B0604020202020204" pitchFamily="34" charset="0"/>
              <a:buChar char="•"/>
            </a:pPr>
            <a:r>
              <a:rPr lang="en-GB" sz="2000" dirty="0"/>
              <a:t>Brevity</a:t>
            </a:r>
          </a:p>
          <a:p>
            <a:pPr marL="342900" indent="-342900" algn="just">
              <a:buFont typeface="Arial" panose="020B0604020202020204" pitchFamily="34" charset="0"/>
              <a:buChar char="•"/>
            </a:pPr>
            <a:r>
              <a:rPr lang="en-GB" sz="2000" dirty="0"/>
              <a:t>Awareness of audience </a:t>
            </a:r>
          </a:p>
          <a:p>
            <a:pPr marL="342900" indent="-342900" algn="just">
              <a:buFont typeface="Arial" panose="020B0604020202020204" pitchFamily="34" charset="0"/>
              <a:buChar char="•"/>
            </a:pPr>
            <a:r>
              <a:rPr lang="en-GB" sz="2000" dirty="0"/>
              <a:t>Appropriate tone  </a:t>
            </a:r>
          </a:p>
          <a:p>
            <a:pPr marL="342900" indent="-342900" algn="just">
              <a:buFont typeface="Arial" panose="020B0604020202020204" pitchFamily="34" charset="0"/>
              <a:buChar char="•"/>
            </a:pPr>
            <a:r>
              <a:rPr lang="en-GB" sz="2000" dirty="0"/>
              <a:t>Attention to format</a:t>
            </a:r>
          </a:p>
          <a:p>
            <a:pPr marL="342900" indent="-342900" algn="just">
              <a:buFont typeface="Arial" panose="020B0604020202020204" pitchFamily="34" charset="0"/>
              <a:buChar char="•"/>
            </a:pPr>
            <a:r>
              <a:rPr lang="en-GB" sz="2000" dirty="0"/>
              <a:t>Emphasis</a:t>
            </a:r>
          </a:p>
        </p:txBody>
      </p:sp>
    </p:spTree>
    <p:extLst>
      <p:ext uri="{BB962C8B-B14F-4D97-AF65-F5344CB8AC3E}">
        <p14:creationId xmlns:p14="http://schemas.microsoft.com/office/powerpoint/2010/main" val="1268764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4FA3B-6691-4F73-8351-B6F87F371D29}"/>
              </a:ext>
            </a:extLst>
          </p:cNvPr>
          <p:cNvSpPr>
            <a:spLocks noGrp="1"/>
          </p:cNvSpPr>
          <p:nvPr>
            <p:ph type="title"/>
          </p:nvPr>
        </p:nvSpPr>
        <p:spPr>
          <a:xfrm>
            <a:off x="457200" y="251121"/>
            <a:ext cx="8229600" cy="706090"/>
          </a:xfrm>
        </p:spPr>
        <p:txBody>
          <a:bodyPr>
            <a:noAutofit/>
          </a:bodyPr>
          <a:lstStyle/>
          <a:p>
            <a:r>
              <a:rPr lang="en-GB" sz="2800" b="1" dirty="0"/>
              <a:t>WRITTEN COMMUNICATION IN BUSINESS </a:t>
            </a:r>
          </a:p>
        </p:txBody>
      </p:sp>
      <p:sp>
        <p:nvSpPr>
          <p:cNvPr id="3" name="Content Placeholder 2">
            <a:extLst>
              <a:ext uri="{FF2B5EF4-FFF2-40B4-BE49-F238E27FC236}">
                <a16:creationId xmlns:a16="http://schemas.microsoft.com/office/drawing/2014/main" id="{EFCA0D8D-CC48-434E-B093-E7952E8496CE}"/>
              </a:ext>
            </a:extLst>
          </p:cNvPr>
          <p:cNvSpPr>
            <a:spLocks noGrp="1"/>
          </p:cNvSpPr>
          <p:nvPr>
            <p:ph idx="1"/>
          </p:nvPr>
        </p:nvSpPr>
        <p:spPr>
          <a:xfrm>
            <a:off x="457200" y="1160748"/>
            <a:ext cx="8444827" cy="4536504"/>
          </a:xfrm>
        </p:spPr>
        <p:txBody>
          <a:bodyPr>
            <a:normAutofit fontScale="85000" lnSpcReduction="20000"/>
          </a:bodyPr>
          <a:lstStyle/>
          <a:p>
            <a:pPr marL="0" indent="0">
              <a:buNone/>
            </a:pPr>
            <a:r>
              <a:rPr lang="en-GB" sz="2400" b="1" dirty="0"/>
              <a:t>Content Criteria for effective writing style:</a:t>
            </a:r>
          </a:p>
          <a:p>
            <a:pPr marL="0" indent="0">
              <a:buNone/>
            </a:pPr>
            <a:endParaRPr lang="en-GB" sz="2400" dirty="0"/>
          </a:p>
          <a:p>
            <a:r>
              <a:rPr lang="en-GB" sz="2400" b="1" dirty="0"/>
              <a:t>Accuracy</a:t>
            </a:r>
            <a:r>
              <a:rPr lang="en-GB" sz="2400" dirty="0"/>
              <a:t> </a:t>
            </a:r>
          </a:p>
          <a:p>
            <a:pPr lvl="1" algn="just"/>
            <a:r>
              <a:rPr lang="en-US" sz="2100" i="1" dirty="0"/>
              <a:t>A high degree of accuracy often require  considerable detail and qualification of the information</a:t>
            </a:r>
          </a:p>
          <a:p>
            <a:pPr marL="457200" lvl="1" indent="0" algn="just">
              <a:buNone/>
            </a:pPr>
            <a:endParaRPr lang="en-GB" sz="1800" i="1" dirty="0"/>
          </a:p>
          <a:p>
            <a:r>
              <a:rPr lang="en-GB" sz="2400" b="1" dirty="0"/>
              <a:t>Brevity </a:t>
            </a:r>
          </a:p>
          <a:p>
            <a:pPr lvl="1" algn="just"/>
            <a:r>
              <a:rPr lang="en-GB" sz="2100" i="1" dirty="0"/>
              <a:t>Text must be brief with unnecessary information the reader also knows. </a:t>
            </a:r>
          </a:p>
          <a:p>
            <a:pPr marL="457200" lvl="1" indent="0" algn="just">
              <a:buNone/>
            </a:pPr>
            <a:endParaRPr lang="en-GB" sz="1800" i="1" dirty="0"/>
          </a:p>
          <a:p>
            <a:r>
              <a:rPr lang="en-GB" sz="2400" b="1" dirty="0"/>
              <a:t>Clarity </a:t>
            </a:r>
          </a:p>
          <a:p>
            <a:pPr lvl="1"/>
            <a:r>
              <a:rPr lang="en-US" sz="2000" i="1" dirty="0"/>
              <a:t>Lack of clarity is often due to poor style and may be caused by stilted phrases and clichés; too much detail and repetition; lack of logical  structure; and excessive use of abstract and generic terms.</a:t>
            </a:r>
          </a:p>
          <a:p>
            <a:pPr marL="457200" lvl="1" indent="0">
              <a:buNone/>
            </a:pPr>
            <a:endParaRPr lang="en-GB" sz="2000" i="1" dirty="0"/>
          </a:p>
          <a:p>
            <a:r>
              <a:rPr lang="en-GB" sz="2400" b="1" dirty="0"/>
              <a:t>Emphasis</a:t>
            </a:r>
          </a:p>
          <a:p>
            <a:pPr lvl="1"/>
            <a:r>
              <a:rPr lang="en-US" sz="2000" i="1" dirty="0"/>
              <a:t>Emphasize important information, i.e.  information that is important to the audience; and information that will support your arguments as writer.</a:t>
            </a:r>
            <a:endParaRPr lang="en-GB" sz="2000" i="1" dirty="0"/>
          </a:p>
        </p:txBody>
      </p:sp>
    </p:spTree>
    <p:extLst>
      <p:ext uri="{BB962C8B-B14F-4D97-AF65-F5344CB8AC3E}">
        <p14:creationId xmlns:p14="http://schemas.microsoft.com/office/powerpoint/2010/main" val="2053961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671A1B7-8F36-481D-A716-3AA959B9CD7A}"/>
              </a:ext>
            </a:extLst>
          </p:cNvPr>
          <p:cNvGrpSpPr/>
          <p:nvPr/>
        </p:nvGrpSpPr>
        <p:grpSpPr>
          <a:xfrm>
            <a:off x="827584" y="692696"/>
            <a:ext cx="7488832" cy="4381054"/>
            <a:chOff x="971600" y="1052736"/>
            <a:chExt cx="7488832" cy="4381054"/>
          </a:xfrm>
        </p:grpSpPr>
        <p:sp>
          <p:nvSpPr>
            <p:cNvPr id="6" name="TextBox 5">
              <a:extLst>
                <a:ext uri="{FF2B5EF4-FFF2-40B4-BE49-F238E27FC236}">
                  <a16:creationId xmlns:a16="http://schemas.microsoft.com/office/drawing/2014/main" id="{08793E7A-9BF6-4439-B95F-C5302BDE13F8}"/>
                </a:ext>
              </a:extLst>
            </p:cNvPr>
            <p:cNvSpPr txBox="1"/>
            <p:nvPr/>
          </p:nvSpPr>
          <p:spPr>
            <a:xfrm>
              <a:off x="971600" y="1617361"/>
              <a:ext cx="7488832" cy="3816429"/>
            </a:xfrm>
            <a:prstGeom prst="rect">
              <a:avLst/>
            </a:prstGeom>
            <a:noFill/>
            <a:ln>
              <a:solidFill>
                <a:schemeClr val="tx1"/>
              </a:solidFill>
            </a:ln>
          </p:spPr>
          <p:txBody>
            <a:bodyPr wrap="square" rtlCol="0">
              <a:spAutoFit/>
            </a:bodyPr>
            <a:lstStyle/>
            <a:p>
              <a:endParaRPr lang="en-GB" dirty="0"/>
            </a:p>
            <a:p>
              <a:r>
                <a:rPr lang="en-GB" dirty="0"/>
                <a:t>                             </a:t>
              </a:r>
              <a:r>
                <a:rPr lang="en-GB" sz="2400" b="1" i="1" dirty="0">
                  <a:solidFill>
                    <a:srgbClr val="C00000"/>
                  </a:solidFill>
                </a:rPr>
                <a:t>GROUP EXERCISE</a:t>
              </a:r>
              <a:r>
                <a:rPr lang="en-GB" dirty="0"/>
                <a:t>: </a:t>
              </a:r>
            </a:p>
            <a:p>
              <a:pPr algn="ctr"/>
              <a:endParaRPr lang="en-GB" dirty="0"/>
            </a:p>
            <a:p>
              <a:pPr algn="ctr"/>
              <a:endParaRPr lang="en-GB" sz="2400" b="1" dirty="0"/>
            </a:p>
            <a:p>
              <a:pPr algn="ctr"/>
              <a:r>
                <a:rPr lang="en-GB" sz="2800" b="1" dirty="0"/>
                <a:t>     </a:t>
              </a:r>
              <a:r>
                <a:rPr lang="en-US" sz="2800" b="1" dirty="0">
                  <a:solidFill>
                    <a:schemeClr val="accent1">
                      <a:lumMod val="75000"/>
                    </a:schemeClr>
                  </a:solidFill>
                </a:rPr>
                <a:t>The Letter in the next slide is not a good one for several reasons. Read the letter, state where the issues are, and produce a simplified and improved version of this letter</a:t>
              </a:r>
              <a:endParaRPr lang="en-GB" sz="2800" b="1" dirty="0">
                <a:solidFill>
                  <a:schemeClr val="accent1">
                    <a:lumMod val="75000"/>
                  </a:schemeClr>
                </a:solidFill>
              </a:endParaRPr>
            </a:p>
            <a:p>
              <a:pPr algn="ctr"/>
              <a:endParaRPr lang="en-GB" dirty="0"/>
            </a:p>
          </p:txBody>
        </p:sp>
        <p:pic>
          <p:nvPicPr>
            <p:cNvPr id="1026" name="Picture 2" descr="Image result for group work clip art">
              <a:extLst>
                <a:ext uri="{FF2B5EF4-FFF2-40B4-BE49-F238E27FC236}">
                  <a16:creationId xmlns:a16="http://schemas.microsoft.com/office/drawing/2014/main" id="{95226D50-084A-4DCC-8B19-AE815634DA2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9567" y="1052736"/>
              <a:ext cx="1532871" cy="114300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20256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196E0F-BB43-4D65-87ED-6D4D77CCA5C5}"/>
              </a:ext>
            </a:extLst>
          </p:cNvPr>
          <p:cNvSpPr>
            <a:spLocks noGrp="1"/>
          </p:cNvSpPr>
          <p:nvPr>
            <p:ph idx="1"/>
          </p:nvPr>
        </p:nvSpPr>
        <p:spPr>
          <a:xfrm>
            <a:off x="251520" y="260648"/>
            <a:ext cx="8784976" cy="5544616"/>
          </a:xfrm>
        </p:spPr>
        <p:txBody>
          <a:bodyPr>
            <a:normAutofit fontScale="25000" lnSpcReduction="20000"/>
          </a:bodyPr>
          <a:lstStyle/>
          <a:p>
            <a:pPr marL="0" indent="0" algn="just">
              <a:buNone/>
            </a:pPr>
            <a:r>
              <a:rPr lang="en-GB" sz="5600" dirty="0"/>
              <a:t>Dear Sir</a:t>
            </a:r>
          </a:p>
          <a:p>
            <a:pPr marL="0" indent="0" algn="just">
              <a:buNone/>
            </a:pPr>
            <a:r>
              <a:rPr lang="en-GB" sz="5600" dirty="0"/>
              <a:t>Supply of Food Items to </a:t>
            </a:r>
            <a:r>
              <a:rPr lang="en-GB" sz="5600" dirty="0" err="1"/>
              <a:t>Macarana</a:t>
            </a:r>
            <a:r>
              <a:rPr lang="en-GB" sz="5600" dirty="0"/>
              <a:t> Restaurant</a:t>
            </a:r>
          </a:p>
          <a:p>
            <a:pPr marL="0" indent="0" algn="just">
              <a:buNone/>
            </a:pPr>
            <a:endParaRPr lang="en-GB" sz="5600" dirty="0"/>
          </a:p>
          <a:p>
            <a:pPr marL="0" indent="0" algn="just">
              <a:buNone/>
            </a:pPr>
            <a:r>
              <a:rPr lang="en-GB" sz="5600" dirty="0"/>
              <a:t>We are in receipt of your esteemed enquiry letter of the 22 Sept. ‘17 and subsequent communication with regard to the estimate you require for the supply of weekly delivery of 50 carton of chicken, 20 gallons of cooking oil 150 crates of organic egg, 50 packets of table salt, 10 packs of chopping stick, and daily supply of 10 carton of sea food to your restaurant at 235 </a:t>
            </a:r>
            <a:r>
              <a:rPr lang="en-GB" sz="5600" dirty="0" err="1"/>
              <a:t>Malami</a:t>
            </a:r>
            <a:r>
              <a:rPr lang="en-GB" sz="5600" dirty="0"/>
              <a:t> </a:t>
            </a:r>
            <a:r>
              <a:rPr lang="en-GB" sz="5600" dirty="0" err="1"/>
              <a:t>Dorovia</a:t>
            </a:r>
            <a:r>
              <a:rPr lang="en-GB" sz="5600" dirty="0"/>
              <a:t> Rd.</a:t>
            </a:r>
          </a:p>
          <a:p>
            <a:pPr marL="0" indent="0" algn="just">
              <a:buNone/>
            </a:pPr>
            <a:r>
              <a:rPr lang="en-GB" sz="5600" dirty="0"/>
              <a:t> </a:t>
            </a:r>
          </a:p>
          <a:p>
            <a:pPr marL="0" indent="0" algn="just">
              <a:buNone/>
            </a:pPr>
            <a:r>
              <a:rPr lang="en-GB" sz="5600" dirty="0"/>
              <a:t>We wish to confirm the order for this items whereby our representative, Mr S Tilton, will be in your office at 10:00 hrs on 6th of Nov. ‘17 at the above-mentioned address, to meet with your supply manager to confirm the above-mentioned items with a view to avoid error in ordering and delivering of same.</a:t>
            </a:r>
          </a:p>
          <a:p>
            <a:pPr marL="0" indent="0" algn="just">
              <a:buNone/>
            </a:pPr>
            <a:r>
              <a:rPr lang="en-GB" sz="5600" dirty="0"/>
              <a:t> </a:t>
            </a:r>
          </a:p>
          <a:p>
            <a:pPr marL="0" indent="0" algn="just">
              <a:buNone/>
            </a:pPr>
            <a:r>
              <a:rPr lang="en-GB" sz="5600" dirty="0"/>
              <a:t>We trust that your procurement manager will be available for us on the said date and time. We will then submit our quotation for your consideration and hope that we may be entrusted to undertake the aforementioned work. Our quotation will remain valid for seven days.</a:t>
            </a:r>
          </a:p>
          <a:p>
            <a:pPr marL="0" indent="0" algn="just">
              <a:buNone/>
            </a:pPr>
            <a:r>
              <a:rPr lang="en-GB" sz="5600" dirty="0"/>
              <a:t> </a:t>
            </a:r>
          </a:p>
          <a:p>
            <a:pPr marL="0" indent="0" algn="just">
              <a:buNone/>
            </a:pPr>
            <a:r>
              <a:rPr lang="en-GB" sz="5600" dirty="0"/>
              <a:t>We will be able to deliver your order provided we receive your confirmation in writing in good timeous.</a:t>
            </a:r>
          </a:p>
          <a:p>
            <a:pPr marL="0" indent="0" algn="just">
              <a:buNone/>
            </a:pPr>
            <a:r>
              <a:rPr lang="en-GB" sz="5600" dirty="0"/>
              <a:t> </a:t>
            </a:r>
          </a:p>
          <a:p>
            <a:pPr marL="0" indent="0" algn="just">
              <a:buNone/>
            </a:pPr>
            <a:r>
              <a:rPr lang="en-GB" sz="5600" dirty="0"/>
              <a:t>We beg for your cooperation  in this regard.</a:t>
            </a:r>
          </a:p>
          <a:p>
            <a:pPr marL="0" indent="0" algn="just">
              <a:buNone/>
            </a:pPr>
            <a:r>
              <a:rPr lang="en-GB" sz="5600" dirty="0"/>
              <a:t> </a:t>
            </a:r>
          </a:p>
          <a:p>
            <a:pPr marL="0" indent="0" algn="just">
              <a:buNone/>
            </a:pPr>
            <a:r>
              <a:rPr lang="en-GB" sz="5600" dirty="0"/>
              <a:t>Yours faithfully</a:t>
            </a:r>
          </a:p>
          <a:p>
            <a:pPr marL="0" indent="0" algn="just">
              <a:buNone/>
            </a:pPr>
            <a:r>
              <a:rPr lang="en-GB" sz="5600" dirty="0"/>
              <a:t> </a:t>
            </a:r>
          </a:p>
          <a:p>
            <a:pPr marL="0" indent="0" algn="just">
              <a:buNone/>
            </a:pPr>
            <a:r>
              <a:rPr lang="en-GB" sz="5600" dirty="0"/>
              <a:t> </a:t>
            </a:r>
          </a:p>
          <a:p>
            <a:pPr marL="0" indent="0" algn="just">
              <a:buNone/>
            </a:pPr>
            <a:r>
              <a:rPr lang="en-GB" sz="5600" dirty="0"/>
              <a:t>Warner Gary</a:t>
            </a:r>
          </a:p>
          <a:p>
            <a:pPr marL="0" indent="0" algn="just">
              <a:buNone/>
            </a:pPr>
            <a:r>
              <a:rPr lang="en-GB" sz="5600" dirty="0"/>
              <a:t>Supply Manager</a:t>
            </a:r>
          </a:p>
          <a:p>
            <a:pPr marL="0" indent="0" algn="just">
              <a:buNone/>
            </a:pPr>
            <a:endParaRPr lang="en-GB" dirty="0"/>
          </a:p>
        </p:txBody>
      </p:sp>
    </p:spTree>
    <p:extLst>
      <p:ext uri="{BB962C8B-B14F-4D97-AF65-F5344CB8AC3E}">
        <p14:creationId xmlns:p14="http://schemas.microsoft.com/office/powerpoint/2010/main" val="5264244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BD9C-ED4C-4B1A-B31C-9C2FF3BEA932}"/>
              </a:ext>
            </a:extLst>
          </p:cNvPr>
          <p:cNvSpPr>
            <a:spLocks noGrp="1"/>
          </p:cNvSpPr>
          <p:nvPr>
            <p:ph type="title"/>
          </p:nvPr>
        </p:nvSpPr>
        <p:spPr/>
        <p:txBody>
          <a:bodyPr/>
          <a:lstStyle/>
          <a:p>
            <a:r>
              <a:rPr lang="en-GB" dirty="0"/>
              <a:t>Suggested errors in the letter</a:t>
            </a:r>
          </a:p>
        </p:txBody>
      </p:sp>
      <p:sp>
        <p:nvSpPr>
          <p:cNvPr id="3" name="Content Placeholder 2">
            <a:extLst>
              <a:ext uri="{FF2B5EF4-FFF2-40B4-BE49-F238E27FC236}">
                <a16:creationId xmlns:a16="http://schemas.microsoft.com/office/drawing/2014/main" id="{298FF821-6ED6-4AB3-9B2D-A398B03A3A83}"/>
              </a:ext>
            </a:extLst>
          </p:cNvPr>
          <p:cNvSpPr>
            <a:spLocks noGrp="1"/>
          </p:cNvSpPr>
          <p:nvPr>
            <p:ph idx="1"/>
          </p:nvPr>
        </p:nvSpPr>
        <p:spPr>
          <a:xfrm>
            <a:off x="457200" y="1600201"/>
            <a:ext cx="8075240" cy="3917032"/>
          </a:xfrm>
        </p:spPr>
        <p:txBody>
          <a:bodyPr>
            <a:normAutofit lnSpcReduction="10000"/>
          </a:bodyPr>
          <a:lstStyle/>
          <a:p>
            <a:pPr algn="just"/>
            <a:r>
              <a:rPr lang="en-US" dirty="0"/>
              <a:t>use of abbreviations e.g. </a:t>
            </a:r>
            <a:r>
              <a:rPr lang="en-GB" dirty="0"/>
              <a:t>22 Sept. ’17, should have been written as September 22</a:t>
            </a:r>
            <a:r>
              <a:rPr lang="en-GB" baseline="30000" dirty="0"/>
              <a:t>nd</a:t>
            </a:r>
            <a:r>
              <a:rPr lang="en-GB" dirty="0"/>
              <a:t>, 2017</a:t>
            </a:r>
            <a:r>
              <a:rPr lang="en-US" dirty="0"/>
              <a:t>.</a:t>
            </a:r>
          </a:p>
          <a:p>
            <a:pPr algn="just"/>
            <a:r>
              <a:rPr lang="en-US" dirty="0"/>
              <a:t>fuzzy facts. What precisely is meant by ‘subsequent communication’ and ‘timeous </a:t>
            </a:r>
            <a:r>
              <a:rPr lang="en-GB" dirty="0"/>
              <a:t>response’?</a:t>
            </a:r>
          </a:p>
          <a:p>
            <a:pPr algn="just"/>
            <a:r>
              <a:rPr lang="en-US" dirty="0"/>
              <a:t> pompous words, e.g. ‘timeous’, ‘in receipt of’.</a:t>
            </a:r>
            <a:endParaRPr lang="en-GB" dirty="0"/>
          </a:p>
        </p:txBody>
      </p:sp>
    </p:spTree>
    <p:extLst>
      <p:ext uri="{BB962C8B-B14F-4D97-AF65-F5344CB8AC3E}">
        <p14:creationId xmlns:p14="http://schemas.microsoft.com/office/powerpoint/2010/main" val="15575435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Skills</a:t>
            </a:r>
          </a:p>
        </p:txBody>
      </p:sp>
      <p:sp>
        <p:nvSpPr>
          <p:cNvPr id="3" name="Content Placeholder 2"/>
          <p:cNvSpPr>
            <a:spLocks noGrp="1"/>
          </p:cNvSpPr>
          <p:nvPr>
            <p:ph idx="1"/>
          </p:nvPr>
        </p:nvSpPr>
        <p:spPr/>
        <p:txBody>
          <a:bodyPr>
            <a:normAutofit/>
          </a:bodyPr>
          <a:lstStyle/>
          <a:p>
            <a:pPr marL="0" indent="0">
              <a:buNone/>
            </a:pPr>
            <a:r>
              <a:rPr lang="en-GB" dirty="0"/>
              <a:t>Communication Skills are foundational for individual, team, and organisational success (Kinnick &amp; Parton, 2005).</a:t>
            </a:r>
          </a:p>
          <a:p>
            <a:pPr marL="0" indent="0">
              <a:buNone/>
            </a:pPr>
            <a:r>
              <a:rPr lang="en-GB" dirty="0"/>
              <a:t>Oral communication and interpersonal skills are usually cited as the most important criteria in evaluating job candidates</a:t>
            </a:r>
          </a:p>
        </p:txBody>
      </p:sp>
    </p:spTree>
    <p:extLst>
      <p:ext uri="{BB962C8B-B14F-4D97-AF65-F5344CB8AC3E}">
        <p14:creationId xmlns:p14="http://schemas.microsoft.com/office/powerpoint/2010/main" val="4205161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Skills</a:t>
            </a:r>
          </a:p>
        </p:txBody>
      </p:sp>
      <p:sp>
        <p:nvSpPr>
          <p:cNvPr id="3" name="Content Placeholder 2"/>
          <p:cNvSpPr>
            <a:spLocks noGrp="1"/>
          </p:cNvSpPr>
          <p:nvPr>
            <p:ph idx="1"/>
          </p:nvPr>
        </p:nvSpPr>
        <p:spPr/>
        <p:txBody>
          <a:bodyPr>
            <a:normAutofit/>
          </a:bodyPr>
          <a:lstStyle/>
          <a:p>
            <a:pPr marL="0" indent="0">
              <a:buNone/>
            </a:pPr>
            <a:r>
              <a:rPr lang="en-GB" dirty="0"/>
              <a:t>Interpersonal skills were mentioned more frequently than any other competency listed in classified ads for entry-level jobs in major metropolitan newspapers.</a:t>
            </a:r>
          </a:p>
        </p:txBody>
      </p:sp>
    </p:spTree>
    <p:extLst>
      <p:ext uri="{BB962C8B-B14F-4D97-AF65-F5344CB8AC3E}">
        <p14:creationId xmlns:p14="http://schemas.microsoft.com/office/powerpoint/2010/main" val="4409610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Communication Skills</a:t>
            </a:r>
          </a:p>
        </p:txBody>
      </p:sp>
      <p:sp>
        <p:nvSpPr>
          <p:cNvPr id="3" name="Content Placeholder 2"/>
          <p:cNvSpPr>
            <a:spLocks noGrp="1"/>
          </p:cNvSpPr>
          <p:nvPr>
            <p:ph idx="1"/>
          </p:nvPr>
        </p:nvSpPr>
        <p:spPr/>
        <p:txBody>
          <a:bodyPr>
            <a:normAutofit/>
          </a:bodyPr>
          <a:lstStyle/>
          <a:p>
            <a:pPr marL="0" indent="0">
              <a:buNone/>
            </a:pPr>
            <a:r>
              <a:rPr lang="en-GB" dirty="0"/>
              <a:t>Communication and interpersonal skills are vital requirements for future workers in the hotel and hospitality industry.</a:t>
            </a:r>
          </a:p>
          <a:p>
            <a:pPr marL="0" indent="0">
              <a:buNone/>
            </a:pPr>
            <a:r>
              <a:rPr lang="en-GB" dirty="0"/>
              <a:t> </a:t>
            </a:r>
          </a:p>
        </p:txBody>
      </p:sp>
    </p:spTree>
    <p:extLst>
      <p:ext uri="{BB962C8B-B14F-4D97-AF65-F5344CB8AC3E}">
        <p14:creationId xmlns:p14="http://schemas.microsoft.com/office/powerpoint/2010/main" val="3630969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Summary</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2301007"/>
            <a:ext cx="8229600" cy="3216225"/>
          </a:xfrm>
        </p:spPr>
        <p:txBody>
          <a:bodyPr>
            <a:normAutofit fontScale="85000" lnSpcReduction="20000"/>
          </a:bodyPr>
          <a:lstStyle/>
          <a:p>
            <a:pPr marL="0" indent="0">
              <a:buNone/>
            </a:pPr>
            <a:r>
              <a:rPr lang="en-GB" dirty="0"/>
              <a:t>Can you explain; </a:t>
            </a:r>
          </a:p>
          <a:p>
            <a:pPr marL="514350" indent="-514350">
              <a:buFont typeface="+mj-lt"/>
              <a:buAutoNum type="arabicPeriod"/>
            </a:pPr>
            <a:r>
              <a:rPr lang="en-GB" dirty="0"/>
              <a:t>Define communication?</a:t>
            </a:r>
          </a:p>
          <a:p>
            <a:pPr marL="514350" indent="-514350">
              <a:buFont typeface="+mj-lt"/>
              <a:buAutoNum type="arabicPeriod"/>
            </a:pPr>
            <a:r>
              <a:rPr lang="en-GB" dirty="0"/>
              <a:t>The types of organisational communication?</a:t>
            </a:r>
          </a:p>
          <a:p>
            <a:pPr marL="514350" indent="-514350">
              <a:buFont typeface="+mj-lt"/>
              <a:buAutoNum type="arabicPeriod"/>
            </a:pPr>
            <a:r>
              <a:rPr lang="en-GB" dirty="0"/>
              <a:t>Explain importance of communication skills in organisations?</a:t>
            </a:r>
          </a:p>
          <a:p>
            <a:pPr marL="0" indent="0">
              <a:buNone/>
            </a:pPr>
            <a:endParaRPr lang="en-GB" dirty="0"/>
          </a:p>
          <a:p>
            <a:pPr marL="0" indent="0" algn="ctr">
              <a:buNone/>
            </a:pPr>
            <a:r>
              <a:rPr lang="en-GB" sz="4800" dirty="0"/>
              <a:t>Questions &amp; Answers</a:t>
            </a:r>
          </a:p>
        </p:txBody>
      </p:sp>
      <p:pic>
        <p:nvPicPr>
          <p:cNvPr id="4" name="Picture 3">
            <a:extLst>
              <a:ext uri="{FF2B5EF4-FFF2-40B4-BE49-F238E27FC236}">
                <a16:creationId xmlns:a16="http://schemas.microsoft.com/office/drawing/2014/main" id="{5C2FF307-FE3D-4D9A-A069-E9E8EBD14A04}"/>
              </a:ext>
            </a:extLst>
          </p:cNvPr>
          <p:cNvPicPr>
            <a:picLocks noChangeAspect="1"/>
          </p:cNvPicPr>
          <p:nvPr/>
        </p:nvPicPr>
        <p:blipFill>
          <a:blip r:embed="rId2"/>
          <a:stretch>
            <a:fillRect/>
          </a:stretch>
        </p:blipFill>
        <p:spPr>
          <a:xfrm>
            <a:off x="6732240" y="716832"/>
            <a:ext cx="2178242" cy="1584176"/>
          </a:xfrm>
          <a:prstGeom prst="rect">
            <a:avLst/>
          </a:prstGeom>
        </p:spPr>
      </p:pic>
    </p:spTree>
    <p:extLst>
      <p:ext uri="{BB962C8B-B14F-4D97-AF65-F5344CB8AC3E}">
        <p14:creationId xmlns:p14="http://schemas.microsoft.com/office/powerpoint/2010/main" val="2320975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28025432-1175-4309-B3A0-1AF07FEF42AE}"/>
              </a:ext>
            </a:extLst>
          </p:cNvPr>
          <p:cNvSpPr>
            <a:spLocks noGrp="1"/>
          </p:cNvSpPr>
          <p:nvPr>
            <p:ph idx="1"/>
          </p:nvPr>
        </p:nvSpPr>
        <p:spPr>
          <a:xfrm>
            <a:off x="457200" y="1417639"/>
            <a:ext cx="8507288" cy="4099594"/>
          </a:xfrm>
        </p:spPr>
        <p:txBody>
          <a:bodyPr>
            <a:normAutofit fontScale="92500" lnSpcReduction="10000"/>
          </a:bodyPr>
          <a:lstStyle/>
          <a:p>
            <a:pPr>
              <a:spcAft>
                <a:spcPts val="2400"/>
              </a:spcAft>
            </a:pPr>
            <a:r>
              <a:rPr lang="en-GB" altLang="en-US" sz="1800" dirty="0"/>
              <a:t>Barrows, C., Powers, T. and Reynolds, D. (2012). Introduction to Management in the Hospitality Industry. Hoboken, New Jersey: Wiley.</a:t>
            </a:r>
          </a:p>
          <a:p>
            <a:pPr>
              <a:spcAft>
                <a:spcPts val="2400"/>
              </a:spcAft>
            </a:pPr>
            <a:r>
              <a:rPr lang="en-GB" altLang="en-US" sz="1800" dirty="0" err="1"/>
              <a:t>Chehimi</a:t>
            </a:r>
            <a:r>
              <a:rPr lang="en-GB" altLang="en-US" sz="1800" dirty="0"/>
              <a:t>, N. (2014). The social web in the hotel industry. Wiesbaden: Springer Gabler.</a:t>
            </a:r>
          </a:p>
          <a:p>
            <a:pPr>
              <a:spcAft>
                <a:spcPts val="2400"/>
              </a:spcAft>
            </a:pPr>
            <a:r>
              <a:rPr lang="en-GB" altLang="en-US" sz="1800" dirty="0" err="1"/>
              <a:t>Edery</a:t>
            </a:r>
            <a:r>
              <a:rPr lang="en-GB" altLang="en-US" sz="1800" dirty="0"/>
              <a:t>, D., </a:t>
            </a:r>
            <a:r>
              <a:rPr lang="en-GB" altLang="en-US" sz="1800" dirty="0" err="1"/>
              <a:t>Edery</a:t>
            </a:r>
            <a:r>
              <a:rPr lang="en-GB" altLang="en-US" sz="1800" dirty="0"/>
              <a:t>, D. and </a:t>
            </a:r>
            <a:r>
              <a:rPr lang="en-GB" altLang="en-US" sz="1800" dirty="0" err="1"/>
              <a:t>Mollick</a:t>
            </a:r>
            <a:r>
              <a:rPr lang="en-GB" altLang="en-US" sz="1800" dirty="0"/>
              <a:t>, E. (2009). Changing the game. </a:t>
            </a:r>
          </a:p>
          <a:p>
            <a:pPr>
              <a:spcAft>
                <a:spcPts val="2400"/>
              </a:spcAft>
            </a:pPr>
            <a:r>
              <a:rPr lang="en-GB" sz="1800" dirty="0"/>
              <a:t>Kinnick, K., &amp; Parton, S. (2005). Workplace communication: What The Apprentice teaches about communication skills. Business Communication Quarterly, 68, 429-456.</a:t>
            </a:r>
          </a:p>
          <a:p>
            <a:pPr>
              <a:spcAft>
                <a:spcPts val="2400"/>
              </a:spcAft>
            </a:pPr>
            <a:r>
              <a:rPr lang="en-GB" altLang="en-US" sz="1800" dirty="0"/>
              <a:t>Wood, R. and </a:t>
            </a:r>
            <a:r>
              <a:rPr lang="en-GB" altLang="en-US" sz="1800" dirty="0" err="1"/>
              <a:t>Verginis</a:t>
            </a:r>
            <a:r>
              <a:rPr lang="en-GB" altLang="en-US" sz="1800" dirty="0"/>
              <a:t>, C. (1999). Accommodation management. London: International Thomson Business. Upper Saddle River, N.J.: FT Press.</a:t>
            </a:r>
          </a:p>
        </p:txBody>
      </p:sp>
    </p:spTree>
    <p:extLst>
      <p:ext uri="{BB962C8B-B14F-4D97-AF65-F5344CB8AC3E}">
        <p14:creationId xmlns:p14="http://schemas.microsoft.com/office/powerpoint/2010/main" val="2229458179"/>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39008</TotalTime>
  <Words>1399</Words>
  <Application>Microsoft Office PowerPoint</Application>
  <PresentationFormat>On-screen Show (4:3)</PresentationFormat>
  <Paragraphs>147</Paragraphs>
  <Slides>21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Myriad Pro</vt:lpstr>
      <vt:lpstr>Rockwell Condensed</vt:lpstr>
      <vt:lpstr>20140311PresentationUWTSDTemplate</vt:lpstr>
      <vt:lpstr> BA International Hotel Management  Business Skills for International Hotel Industry (M4X01917) Communication and Importance of Communication Skills in Hospitality Organisations</vt:lpstr>
      <vt:lpstr>PowerPoint Presentation</vt:lpstr>
      <vt:lpstr>PowerPoint Presentation</vt:lpstr>
      <vt:lpstr>First, What is communication?</vt:lpstr>
      <vt:lpstr>Types of organisational communication</vt:lpstr>
      <vt:lpstr>Vertical Communication</vt:lpstr>
      <vt:lpstr>Horizontal Communication</vt:lpstr>
      <vt:lpstr>Diagonal Communication</vt:lpstr>
      <vt:lpstr>Methods of Communication in Organisations</vt:lpstr>
      <vt:lpstr>Channels of communication</vt:lpstr>
      <vt:lpstr>WRITTEN COMMUNICATION IN BUSINESS </vt:lpstr>
      <vt:lpstr>PRINCIPLES OF WRITTEN COMMUNICATION IN BUSINESS </vt:lpstr>
      <vt:lpstr>WRITTEN COMMUNICATION IN BUSINESS </vt:lpstr>
      <vt:lpstr>PowerPoint Presentation</vt:lpstr>
      <vt:lpstr>PowerPoint Presentation</vt:lpstr>
      <vt:lpstr>Suggested errors in the letter</vt:lpstr>
      <vt:lpstr>Communication Skills</vt:lpstr>
      <vt:lpstr>Communication Skills</vt:lpstr>
      <vt:lpstr>Communication Skills</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ADEGBITE O. (580750)</cp:lastModifiedBy>
  <cp:revision>157</cp:revision>
  <dcterms:created xsi:type="dcterms:W3CDTF">2015-04-14T15:21:28Z</dcterms:created>
  <dcterms:modified xsi:type="dcterms:W3CDTF">2020-01-11T23:20:24Z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