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1"/>
  </p:notesMasterIdLst>
  <p:sldIdLst>
    <p:sldId id="256" r:id="rId2"/>
    <p:sldId id="259" r:id="rId3"/>
    <p:sldId id="263" r:id="rId4"/>
    <p:sldId id="260" r:id="rId5"/>
    <p:sldId id="261" r:id="rId6"/>
    <p:sldId id="262" r:id="rId7"/>
    <p:sldId id="265" r:id="rId8"/>
    <p:sldId id="266" r:id="rId9"/>
    <p:sldId id="267" r:id="rId10"/>
    <p:sldId id="269" r:id="rId11"/>
    <p:sldId id="270" r:id="rId12"/>
    <p:sldId id="271" r:id="rId13"/>
    <p:sldId id="268" r:id="rId14"/>
    <p:sldId id="272" r:id="rId15"/>
    <p:sldId id="273" r:id="rId16"/>
    <p:sldId id="274" r:id="rId17"/>
    <p:sldId id="275" r:id="rId18"/>
    <p:sldId id="276"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A4AD97-6EC2-E14B-AFAF-3EA12BD60FF3}" v="58" dt="2024-03-13T16:22:22.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46"/>
    <p:restoredTop sz="94650"/>
  </p:normalViewPr>
  <p:slideViewPr>
    <p:cSldViewPr snapToGrid="0">
      <p:cViewPr>
        <p:scale>
          <a:sx n="93" d="100"/>
          <a:sy n="93" d="100"/>
        </p:scale>
        <p:origin x="1408" y="7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tyn Wood (2307863)" userId="c0dcaba7-66c6-44b2-806f-c68b238ce8ca" providerId="ADAL" clId="{2FA4AD97-6EC2-E14B-AFAF-3EA12BD60FF3}"/>
    <pc:docChg chg="modSld">
      <pc:chgData name="Iestyn Wood (2307863)" userId="c0dcaba7-66c6-44b2-806f-c68b238ce8ca" providerId="ADAL" clId="{2FA4AD97-6EC2-E14B-AFAF-3EA12BD60FF3}" dt="2024-03-14T09:27:02.771" v="52" actId="20577"/>
      <pc:docMkLst>
        <pc:docMk/>
      </pc:docMkLst>
      <pc:sldChg chg="modSp mod">
        <pc:chgData name="Iestyn Wood (2307863)" userId="c0dcaba7-66c6-44b2-806f-c68b238ce8ca" providerId="ADAL" clId="{2FA4AD97-6EC2-E14B-AFAF-3EA12BD60FF3}" dt="2024-03-14T09:26:35.169" v="50"/>
        <pc:sldMkLst>
          <pc:docMk/>
          <pc:sldMk cId="1881061076" sldId="263"/>
        </pc:sldMkLst>
        <pc:spChg chg="mod">
          <ac:chgData name="Iestyn Wood (2307863)" userId="c0dcaba7-66c6-44b2-806f-c68b238ce8ca" providerId="ADAL" clId="{2FA4AD97-6EC2-E14B-AFAF-3EA12BD60FF3}" dt="2024-03-14T09:26:35.169" v="50"/>
          <ac:spMkLst>
            <pc:docMk/>
            <pc:sldMk cId="1881061076" sldId="263"/>
            <ac:spMk id="5" creationId="{C9707D42-53FA-60CF-87A7-500A747DC7AD}"/>
          </ac:spMkLst>
        </pc:spChg>
      </pc:sldChg>
      <pc:sldChg chg="modSp mod">
        <pc:chgData name="Iestyn Wood (2307863)" userId="c0dcaba7-66c6-44b2-806f-c68b238ce8ca" providerId="ADAL" clId="{2FA4AD97-6EC2-E14B-AFAF-3EA12BD60FF3}" dt="2024-03-14T09:27:02.771" v="52" actId="20577"/>
        <pc:sldMkLst>
          <pc:docMk/>
          <pc:sldMk cId="747636489" sldId="266"/>
        </pc:sldMkLst>
        <pc:spChg chg="mod">
          <ac:chgData name="Iestyn Wood (2307863)" userId="c0dcaba7-66c6-44b2-806f-c68b238ce8ca" providerId="ADAL" clId="{2FA4AD97-6EC2-E14B-AFAF-3EA12BD60FF3}" dt="2024-03-14T09:27:02.771" v="52" actId="20577"/>
          <ac:spMkLst>
            <pc:docMk/>
            <pc:sldMk cId="747636489" sldId="266"/>
            <ac:spMk id="4" creationId="{3E1036CD-1476-11E3-64FF-EE6E38C7C575}"/>
          </ac:spMkLst>
        </pc:spChg>
      </pc:sldChg>
      <pc:sldChg chg="modSp mod">
        <pc:chgData name="Iestyn Wood (2307863)" userId="c0dcaba7-66c6-44b2-806f-c68b238ce8ca" providerId="ADAL" clId="{2FA4AD97-6EC2-E14B-AFAF-3EA12BD60FF3}" dt="2024-03-14T09:16:31.377" v="6" actId="20577"/>
        <pc:sldMkLst>
          <pc:docMk/>
          <pc:sldMk cId="1377530018" sldId="269"/>
        </pc:sldMkLst>
        <pc:spChg chg="mod">
          <ac:chgData name="Iestyn Wood (2307863)" userId="c0dcaba7-66c6-44b2-806f-c68b238ce8ca" providerId="ADAL" clId="{2FA4AD97-6EC2-E14B-AFAF-3EA12BD60FF3}" dt="2024-03-14T09:16:31.377" v="6" actId="20577"/>
          <ac:spMkLst>
            <pc:docMk/>
            <pc:sldMk cId="1377530018" sldId="269"/>
            <ac:spMk id="3" creationId="{27826008-7B9A-A5C1-5CA4-35A2DFE9758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9672A1-077A-3442-9B62-7A3BDAE9E8A5}" type="datetimeFigureOut">
              <a:rPr lang="en-US" smtClean="0"/>
              <a:t>3/13/24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17F8F6-1F3D-CB42-BA44-ABBA5080838F}" type="slidenum">
              <a:rPr lang="en-US" smtClean="0"/>
              <a:t>‹#›</a:t>
            </a:fld>
            <a:endParaRPr lang="en-US"/>
          </a:p>
        </p:txBody>
      </p:sp>
    </p:spTree>
    <p:extLst>
      <p:ext uri="{BB962C8B-B14F-4D97-AF65-F5344CB8AC3E}">
        <p14:creationId xmlns:p14="http://schemas.microsoft.com/office/powerpoint/2010/main" val="923642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17F8F6-1F3D-CB42-BA44-ABBA5080838F}" type="slidenum">
              <a:rPr lang="en-US" smtClean="0"/>
              <a:t>6</a:t>
            </a:fld>
            <a:endParaRPr lang="en-US"/>
          </a:p>
        </p:txBody>
      </p:sp>
    </p:spTree>
    <p:extLst>
      <p:ext uri="{BB962C8B-B14F-4D97-AF65-F5344CB8AC3E}">
        <p14:creationId xmlns:p14="http://schemas.microsoft.com/office/powerpoint/2010/main" val="487779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17F8F6-1F3D-CB42-BA44-ABBA5080838F}" type="slidenum">
              <a:rPr lang="en-US" smtClean="0"/>
              <a:t>16</a:t>
            </a:fld>
            <a:endParaRPr lang="en-US"/>
          </a:p>
        </p:txBody>
      </p:sp>
    </p:spTree>
    <p:extLst>
      <p:ext uri="{BB962C8B-B14F-4D97-AF65-F5344CB8AC3E}">
        <p14:creationId xmlns:p14="http://schemas.microsoft.com/office/powerpoint/2010/main" val="2762210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150898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38559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142223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3330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89344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3256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97115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64159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845904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999628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3/6/24</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9105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3/6/24</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4481852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https://orthoinfo.aaos.org/en/diseases--conditions/shin-splints/#:~:text=Cause" TargetMode="External"/><Relationship Id="rId2" Type="http://schemas.openxmlformats.org/officeDocument/2006/relationships/hyperlink" Target="https://www.nhs.uk/conditions/shin-splints/" TargetMode="External"/><Relationship Id="rId1" Type="http://schemas.openxmlformats.org/officeDocument/2006/relationships/slideLayout" Target="../slideLayouts/slideLayout2.xml"/><Relationship Id="rId5" Type="http://schemas.openxmlformats.org/officeDocument/2006/relationships/hyperlink" Target="https://www.tandfonline.com/doi/pdf/10.1080/00325481.1988.11700112" TargetMode="External"/><Relationship Id="rId4" Type="http://schemas.openxmlformats.org/officeDocument/2006/relationships/hyperlink" Target="https://medlineplus.gov/ency/patientinstructions/000654.htm#:~:text=Expect%20that%20you%20need%20at"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chealth.com/en/conditions/ac-joint-injury" TargetMode="External"/><Relationship Id="rId2" Type="http://schemas.openxmlformats.org/officeDocument/2006/relationships/hyperlink" Target="https://www.ncbi.nlm.nih.gov/books/NBK493188/#:~:text=The%20most%20common%20mechanism%20of%20injury%20is%20direct%20trauma%20to" TargetMode="External"/><Relationship Id="rId1" Type="http://schemas.openxmlformats.org/officeDocument/2006/relationships/slideLayout" Target="../slideLayouts/slideLayout2.xml"/><Relationship Id="rId4" Type="http://schemas.openxmlformats.org/officeDocument/2006/relationships/hyperlink" Target="https://www.porthosp.nhs.uk/departments/vfc/Acromioclavicular%20Joint%20Sprain%20DCR%20%20A5%20leaflet%20%2018%205872%20bak.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direct.com/topics/medicine-and-dentistry/intervertebral-disk" TargetMode="External"/><Relationship Id="rId2" Type="http://schemas.openxmlformats.org/officeDocument/2006/relationships/hyperlink" Target="https://www.sciencedirect.com/topics/medicine-and-dentistry/lumbar-disk-hernia" TargetMode="Externa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14.jpeg"/><Relationship Id="rId4" Type="http://schemas.openxmlformats.org/officeDocument/2006/relationships/hyperlink" Target="https://www.sciencedirect.com/topics/medicine-and-dentistry/sciatica"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direct.com/topics/nursing-and-health-professions/radicular-pai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hyperlink" Target="https://www.sciencedirect.com/topics/medicine-and-dentistry/cauda-equina-syndrom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hyperlink" Target="https://www.nhs.uk/conditions/sciatica/"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hyperlink" Target="https://www.nhs.uk/conditions/slipped-dis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descr="Person In A Track Field">
            <a:extLst>
              <a:ext uri="{FF2B5EF4-FFF2-40B4-BE49-F238E27FC236}">
                <a16:creationId xmlns:a16="http://schemas.microsoft.com/office/drawing/2014/main" id="{E26A6F9E-4FF7-E127-A04D-692063221B2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mt="84000"/>
          </a:blip>
          <a:srcRect t="284" r="-1" b="-1"/>
          <a:stretch/>
        </p:blipFill>
        <p:spPr>
          <a:xfrm>
            <a:off x="-1" y="-1"/>
            <a:ext cx="12191980" cy="6857990"/>
          </a:xfrm>
          <a:prstGeom prst="rect">
            <a:avLst/>
          </a:prstGeom>
        </p:spPr>
      </p:pic>
      <p:sp>
        <p:nvSpPr>
          <p:cNvPr id="2" name="Title 1">
            <a:extLst>
              <a:ext uri="{FF2B5EF4-FFF2-40B4-BE49-F238E27FC236}">
                <a16:creationId xmlns:a16="http://schemas.microsoft.com/office/drawing/2014/main" id="{E89BD956-48FA-A7ED-B8B6-A46554B2B185}"/>
              </a:ext>
            </a:extLst>
          </p:cNvPr>
          <p:cNvSpPr>
            <a:spLocks noGrp="1"/>
          </p:cNvSpPr>
          <p:nvPr>
            <p:ph type="ctrTitle"/>
          </p:nvPr>
        </p:nvSpPr>
        <p:spPr>
          <a:xfrm>
            <a:off x="5763351" y="1800972"/>
            <a:ext cx="8667404" cy="2028824"/>
          </a:xfrm>
        </p:spPr>
        <p:txBody>
          <a:bodyPr>
            <a:normAutofit/>
          </a:bodyPr>
          <a:lstStyle/>
          <a:p>
            <a:r>
              <a:rPr lang="en-US" sz="4000" dirty="0"/>
              <a:t>Sports Injuries</a:t>
            </a:r>
          </a:p>
        </p:txBody>
      </p:sp>
      <p:sp>
        <p:nvSpPr>
          <p:cNvPr id="7" name="Subtitle 6">
            <a:extLst>
              <a:ext uri="{FF2B5EF4-FFF2-40B4-BE49-F238E27FC236}">
                <a16:creationId xmlns:a16="http://schemas.microsoft.com/office/drawing/2014/main" id="{08747750-9D9D-2A95-CD81-28A9ECA7A0B6}"/>
              </a:ext>
            </a:extLst>
          </p:cNvPr>
          <p:cNvSpPr>
            <a:spLocks noGrp="1"/>
          </p:cNvSpPr>
          <p:nvPr>
            <p:ph type="subTitle" idx="1"/>
          </p:nvPr>
        </p:nvSpPr>
        <p:spPr/>
        <p:txBody>
          <a:bodyPr/>
          <a:lstStyle/>
          <a:p>
            <a:endParaRPr lang="en-US" dirty="0"/>
          </a:p>
        </p:txBody>
      </p:sp>
      <p:sp>
        <p:nvSpPr>
          <p:cNvPr id="5" name="TextBox 4">
            <a:extLst>
              <a:ext uri="{FF2B5EF4-FFF2-40B4-BE49-F238E27FC236}">
                <a16:creationId xmlns:a16="http://schemas.microsoft.com/office/drawing/2014/main" id="{3A7923B1-323A-D95C-A49C-DFB251D38F3A}"/>
              </a:ext>
            </a:extLst>
          </p:cNvPr>
          <p:cNvSpPr txBox="1"/>
          <p:nvPr/>
        </p:nvSpPr>
        <p:spPr>
          <a:xfrm>
            <a:off x="5877650" y="4006402"/>
            <a:ext cx="4321427" cy="923330"/>
          </a:xfrm>
          <a:prstGeom prst="rect">
            <a:avLst/>
          </a:prstGeom>
          <a:solidFill>
            <a:srgbClr val="FFFF00"/>
          </a:solidFill>
        </p:spPr>
        <p:txBody>
          <a:bodyPr wrap="square" rtlCol="0">
            <a:spAutoFit/>
          </a:bodyPr>
          <a:lstStyle/>
          <a:p>
            <a:r>
              <a:rPr lang="en-GB" sz="1800" dirty="0"/>
              <a:t>1. Medial tibial stress syndrome 2. </a:t>
            </a:r>
            <a:r>
              <a:rPr lang="en-US" dirty="0">
                <a:highlight>
                  <a:srgbClr val="FFFF00"/>
                </a:highlight>
              </a:rPr>
              <a:t>Acromioclavicular Joint </a:t>
            </a:r>
          </a:p>
          <a:p>
            <a:r>
              <a:rPr lang="en-US" dirty="0">
                <a:highlight>
                  <a:srgbClr val="FFFF00"/>
                </a:highlight>
              </a:rPr>
              <a:t>3. Lumbar disc Herniation</a:t>
            </a:r>
          </a:p>
        </p:txBody>
      </p:sp>
    </p:spTree>
    <p:extLst>
      <p:ext uri="{BB962C8B-B14F-4D97-AF65-F5344CB8AC3E}">
        <p14:creationId xmlns:p14="http://schemas.microsoft.com/office/powerpoint/2010/main" val="326725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56528-7D1E-C907-ACD6-7F65EC199871}"/>
              </a:ext>
            </a:extLst>
          </p:cNvPr>
          <p:cNvSpPr>
            <a:spLocks noGrp="1"/>
          </p:cNvSpPr>
          <p:nvPr>
            <p:ph type="title"/>
          </p:nvPr>
        </p:nvSpPr>
        <p:spPr>
          <a:xfrm>
            <a:off x="598905" y="263768"/>
            <a:ext cx="7350367" cy="1603041"/>
          </a:xfrm>
        </p:spPr>
        <p:txBody>
          <a:bodyPr vert="horz" lIns="91440" tIns="45720" rIns="91440" bIns="45720" rtlCol="0" anchor="b">
            <a:normAutofit fontScale="90000"/>
          </a:bodyPr>
          <a:lstStyle/>
          <a:p>
            <a:r>
              <a:rPr lang="en-GB" sz="4000" dirty="0"/>
              <a:t>Medial tibial stress syndrome </a:t>
            </a:r>
            <a:r>
              <a:rPr lang="en-US" i="1" kern="1200" dirty="0">
                <a:solidFill>
                  <a:srgbClr val="000000"/>
                </a:solidFill>
                <a:highlight>
                  <a:srgbClr val="FFFF00"/>
                </a:highlight>
                <a:latin typeface="+mj-lt"/>
                <a:ea typeface="+mj-ea"/>
                <a:cs typeface="+mj-cs"/>
              </a:rPr>
              <a:t>:</a:t>
            </a:r>
            <a:br>
              <a:rPr lang="en-US" i="1" kern="1200" dirty="0">
                <a:solidFill>
                  <a:srgbClr val="000000"/>
                </a:solidFill>
                <a:highlight>
                  <a:srgbClr val="FFFF00"/>
                </a:highlight>
                <a:latin typeface="+mj-lt"/>
                <a:ea typeface="+mj-ea"/>
                <a:cs typeface="+mj-cs"/>
              </a:rPr>
            </a:br>
            <a:r>
              <a:rPr lang="en-US" i="1" kern="1200" dirty="0">
                <a:solidFill>
                  <a:srgbClr val="000000"/>
                </a:solidFill>
                <a:highlight>
                  <a:srgbClr val="FFFF00"/>
                </a:highlight>
                <a:latin typeface="+mj-lt"/>
                <a:ea typeface="+mj-ea"/>
                <a:cs typeface="+mj-cs"/>
              </a:rPr>
              <a:t>Introduction</a:t>
            </a:r>
          </a:p>
        </p:txBody>
      </p:sp>
      <p:sp>
        <p:nvSpPr>
          <p:cNvPr id="4" name="TextBox 3">
            <a:extLst>
              <a:ext uri="{FF2B5EF4-FFF2-40B4-BE49-F238E27FC236}">
                <a16:creationId xmlns:a16="http://schemas.microsoft.com/office/drawing/2014/main" id="{44ACE822-5812-37C3-429A-4484D2F82999}"/>
              </a:ext>
            </a:extLst>
          </p:cNvPr>
          <p:cNvSpPr txBox="1"/>
          <p:nvPr/>
        </p:nvSpPr>
        <p:spPr>
          <a:xfrm>
            <a:off x="4024202" y="1641293"/>
            <a:ext cx="8037711" cy="3108543"/>
          </a:xfrm>
          <a:prstGeom prst="rect">
            <a:avLst/>
          </a:prstGeom>
          <a:noFill/>
        </p:spPr>
        <p:txBody>
          <a:bodyPr wrap="square" rtlCol="0">
            <a:spAutoFit/>
          </a:bodyPr>
          <a:lstStyle/>
          <a:p>
            <a:r>
              <a:rPr lang="en-GB" sz="2800" dirty="0"/>
              <a:t>As stated by </a:t>
            </a:r>
            <a:r>
              <a:rPr lang="en-GB" sz="2800" dirty="0" err="1"/>
              <a:t>Ortholnfo</a:t>
            </a:r>
            <a:r>
              <a:rPr lang="en-GB" sz="2800" dirty="0"/>
              <a:t>, (2023), Medial tibial stress syndrome (Shin splints) is an inflammation of the muscles, tendons and bone tissue around your tibia. Pain typically occurs along the inner border of the tibia, where the muscles attach to the bone</a:t>
            </a:r>
            <a:endParaRPr lang="en-US" sz="2000" dirty="0"/>
          </a:p>
        </p:txBody>
      </p:sp>
      <p:pic>
        <p:nvPicPr>
          <p:cNvPr id="5" name="Picture 4">
            <a:extLst>
              <a:ext uri="{FF2B5EF4-FFF2-40B4-BE49-F238E27FC236}">
                <a16:creationId xmlns:a16="http://schemas.microsoft.com/office/drawing/2014/main" id="{A677B14A-DCD8-E304-877A-34A2BF530135}"/>
              </a:ext>
            </a:extLst>
          </p:cNvPr>
          <p:cNvPicPr>
            <a:picLocks noChangeAspect="1"/>
          </p:cNvPicPr>
          <p:nvPr/>
        </p:nvPicPr>
        <p:blipFill>
          <a:blip r:embed="rId2"/>
          <a:stretch>
            <a:fillRect/>
          </a:stretch>
        </p:blipFill>
        <p:spPr>
          <a:xfrm>
            <a:off x="249920" y="2288840"/>
            <a:ext cx="2488550" cy="4641276"/>
          </a:xfrm>
          <a:prstGeom prst="rect">
            <a:avLst/>
          </a:prstGeom>
        </p:spPr>
      </p:pic>
      <p:sp>
        <p:nvSpPr>
          <p:cNvPr id="6" name="TextBox 5">
            <a:extLst>
              <a:ext uri="{FF2B5EF4-FFF2-40B4-BE49-F238E27FC236}">
                <a16:creationId xmlns:a16="http://schemas.microsoft.com/office/drawing/2014/main" id="{3A1AAFD3-37BE-2EC4-1729-416AD13A0945}"/>
              </a:ext>
            </a:extLst>
          </p:cNvPr>
          <p:cNvSpPr txBox="1"/>
          <p:nvPr/>
        </p:nvSpPr>
        <p:spPr>
          <a:xfrm>
            <a:off x="3016017" y="5216707"/>
            <a:ext cx="2016369" cy="1754326"/>
          </a:xfrm>
          <a:prstGeom prst="rect">
            <a:avLst/>
          </a:prstGeom>
          <a:noFill/>
        </p:spPr>
        <p:txBody>
          <a:bodyPr wrap="square" rtlCol="0">
            <a:spAutoFit/>
          </a:bodyPr>
          <a:lstStyle/>
          <a:p>
            <a:r>
              <a:rPr lang="en-GB" b="0" i="0" u="none" strike="noStrike" dirty="0">
                <a:solidFill>
                  <a:srgbClr val="263238"/>
                </a:solidFill>
                <a:effectLst/>
                <a:latin typeface="Aleo-Regular"/>
              </a:rPr>
              <a:t>Shin splint pain most often occurs on the inside edge of your tibia (shinbone).</a:t>
            </a:r>
            <a:endParaRPr lang="en-US" dirty="0"/>
          </a:p>
          <a:p>
            <a:endParaRPr lang="en-US" dirty="0"/>
          </a:p>
        </p:txBody>
      </p:sp>
    </p:spTree>
    <p:extLst>
      <p:ext uri="{BB962C8B-B14F-4D97-AF65-F5344CB8AC3E}">
        <p14:creationId xmlns:p14="http://schemas.microsoft.com/office/powerpoint/2010/main" val="1230897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21846-5B9D-F03F-621B-DD72D6BE4D91}"/>
              </a:ext>
            </a:extLst>
          </p:cNvPr>
          <p:cNvSpPr>
            <a:spLocks noGrp="1"/>
          </p:cNvSpPr>
          <p:nvPr>
            <p:ph type="title"/>
          </p:nvPr>
        </p:nvSpPr>
        <p:spPr/>
        <p:txBody>
          <a:bodyPr/>
          <a:lstStyle/>
          <a:p>
            <a:r>
              <a:rPr lang="en-GB" sz="4000" dirty="0"/>
              <a:t>Medial tibial stress syndrome </a:t>
            </a:r>
            <a:r>
              <a:rPr lang="en-US" dirty="0"/>
              <a:t>:</a:t>
            </a:r>
            <a:br>
              <a:rPr lang="en-US" dirty="0"/>
            </a:br>
            <a:r>
              <a:rPr lang="en-US" dirty="0"/>
              <a:t>Mechanisms of the injury</a:t>
            </a:r>
          </a:p>
        </p:txBody>
      </p:sp>
      <p:sp>
        <p:nvSpPr>
          <p:cNvPr id="5" name="TextBox 4">
            <a:extLst>
              <a:ext uri="{FF2B5EF4-FFF2-40B4-BE49-F238E27FC236}">
                <a16:creationId xmlns:a16="http://schemas.microsoft.com/office/drawing/2014/main" id="{C9707D42-53FA-60CF-87A7-500A747DC7AD}"/>
              </a:ext>
            </a:extLst>
          </p:cNvPr>
          <p:cNvSpPr txBox="1"/>
          <p:nvPr/>
        </p:nvSpPr>
        <p:spPr>
          <a:xfrm>
            <a:off x="5585254" y="2224216"/>
            <a:ext cx="4917989" cy="5355312"/>
          </a:xfrm>
          <a:prstGeom prst="rect">
            <a:avLst/>
          </a:prstGeom>
          <a:noFill/>
        </p:spPr>
        <p:txBody>
          <a:bodyPr wrap="square" rtlCol="0">
            <a:spAutoFit/>
          </a:bodyPr>
          <a:lstStyle/>
          <a:p>
            <a:pPr marL="285750" indent="-285750">
              <a:buFont typeface="Arial" panose="020B0604020202020204" pitchFamily="34" charset="0"/>
              <a:buChar char="•"/>
            </a:pPr>
            <a:r>
              <a:rPr lang="en-US" dirty="0"/>
              <a:t>MTSS most often happen after hard exercise, Sports, or repetitive activity. This repetitive action can lead to inflammation of the muscles, tendons, and thin layer of tissue covering the shin bones, causing pain, this information was found from John Hopkins, (2023).</a:t>
            </a:r>
          </a:p>
          <a:p>
            <a:pPr marL="285750" indent="-285750">
              <a:buFont typeface="Arial" panose="020B0604020202020204" pitchFamily="34" charset="0"/>
              <a:buChar char="•"/>
            </a:pPr>
            <a:r>
              <a:rPr lang="en-US" dirty="0"/>
              <a:t>A cause for MTSS is a hard surface such as 4g or inside a leisure </a:t>
            </a:r>
            <a:r>
              <a:rPr lang="en-US" dirty="0" err="1"/>
              <a:t>centre</a:t>
            </a:r>
            <a:r>
              <a:rPr lang="en-US" dirty="0"/>
              <a:t> where the ground does not give way</a:t>
            </a:r>
          </a:p>
          <a:p>
            <a:pPr marL="285750" indent="-285750">
              <a:buFont typeface="Arial" panose="020B0604020202020204" pitchFamily="34" charset="0"/>
              <a:buChar char="•"/>
            </a:pPr>
            <a:r>
              <a:rPr lang="en-US" dirty="0"/>
              <a:t>A common cause for MTSS is when players come back to pre - season overweight and aren’t used to running with the extra load</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US" sz="1800" dirty="0"/>
          </a:p>
          <a:p>
            <a:endParaRPr lang="en-US" dirty="0"/>
          </a:p>
        </p:txBody>
      </p:sp>
      <p:pic>
        <p:nvPicPr>
          <p:cNvPr id="7" name="Picture 6">
            <a:extLst>
              <a:ext uri="{FF2B5EF4-FFF2-40B4-BE49-F238E27FC236}">
                <a16:creationId xmlns:a16="http://schemas.microsoft.com/office/drawing/2014/main" id="{B2004695-4FF8-0B66-EA69-8FCCED47A570}"/>
              </a:ext>
            </a:extLst>
          </p:cNvPr>
          <p:cNvPicPr>
            <a:picLocks noChangeAspect="1"/>
          </p:cNvPicPr>
          <p:nvPr/>
        </p:nvPicPr>
        <p:blipFill>
          <a:blip r:embed="rId2"/>
          <a:stretch>
            <a:fillRect/>
          </a:stretch>
        </p:blipFill>
        <p:spPr>
          <a:xfrm>
            <a:off x="630694" y="2338977"/>
            <a:ext cx="3229159" cy="4569160"/>
          </a:xfrm>
          <a:prstGeom prst="rect">
            <a:avLst/>
          </a:prstGeom>
        </p:spPr>
      </p:pic>
    </p:spTree>
    <p:extLst>
      <p:ext uri="{BB962C8B-B14F-4D97-AF65-F5344CB8AC3E}">
        <p14:creationId xmlns:p14="http://schemas.microsoft.com/office/powerpoint/2010/main" val="1881061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6F7B-B862-A18F-B49A-545EE2C7910D}"/>
              </a:ext>
            </a:extLst>
          </p:cNvPr>
          <p:cNvSpPr>
            <a:spLocks noGrp="1"/>
          </p:cNvSpPr>
          <p:nvPr>
            <p:ph type="title"/>
          </p:nvPr>
        </p:nvSpPr>
        <p:spPr>
          <a:xfrm>
            <a:off x="0" y="317067"/>
            <a:ext cx="9493249" cy="1577975"/>
          </a:xfrm>
        </p:spPr>
        <p:txBody>
          <a:bodyPr>
            <a:normAutofit/>
          </a:bodyPr>
          <a:lstStyle/>
          <a:p>
            <a:r>
              <a:rPr lang="en-GB" sz="4000" dirty="0"/>
              <a:t>Medial tibial stress syndrome </a:t>
            </a:r>
            <a:r>
              <a:rPr lang="en-US" dirty="0"/>
              <a:t>:</a:t>
            </a:r>
            <a:br>
              <a:rPr lang="en-US" dirty="0"/>
            </a:br>
            <a:r>
              <a:rPr lang="en-US" dirty="0"/>
              <a:t>Signs &amp; Symptoms</a:t>
            </a:r>
          </a:p>
        </p:txBody>
      </p:sp>
      <p:sp>
        <p:nvSpPr>
          <p:cNvPr id="3" name="Content Placeholder 2">
            <a:extLst>
              <a:ext uri="{FF2B5EF4-FFF2-40B4-BE49-F238E27FC236}">
                <a16:creationId xmlns:a16="http://schemas.microsoft.com/office/drawing/2014/main" id="{C4506978-927B-3979-3F21-7EB5752AF3A1}"/>
              </a:ext>
            </a:extLst>
          </p:cNvPr>
          <p:cNvSpPr>
            <a:spLocks noGrp="1"/>
          </p:cNvSpPr>
          <p:nvPr>
            <p:ph idx="1"/>
          </p:nvPr>
        </p:nvSpPr>
        <p:spPr/>
        <p:txBody>
          <a:bodyPr>
            <a:normAutofit/>
          </a:bodyPr>
          <a:lstStyle/>
          <a:p>
            <a:r>
              <a:rPr lang="en-US" sz="2400" dirty="0"/>
              <a:t>Symptoms- Sharp and razor-like pain or dull and throbbing which will occur both during and after exercise, can also be aggravated by touching the sore spot</a:t>
            </a:r>
          </a:p>
          <a:p>
            <a:r>
              <a:rPr lang="en-US" sz="2400" dirty="0" err="1"/>
              <a:t>Moore,M.P</a:t>
            </a:r>
            <a:r>
              <a:rPr lang="en-US" sz="2400" dirty="0"/>
              <a:t>(1988) states that you’ll have “exertional shin pain” and potentially a lot of inflammation along the tibial border</a:t>
            </a:r>
          </a:p>
        </p:txBody>
      </p:sp>
      <p:pic>
        <p:nvPicPr>
          <p:cNvPr id="4" name="Picture 3">
            <a:extLst>
              <a:ext uri="{FF2B5EF4-FFF2-40B4-BE49-F238E27FC236}">
                <a16:creationId xmlns:a16="http://schemas.microsoft.com/office/drawing/2014/main" id="{0E6DC020-BEAC-7FE9-9084-B7C76A079A49}"/>
              </a:ext>
            </a:extLst>
          </p:cNvPr>
          <p:cNvPicPr>
            <a:picLocks noChangeAspect="1"/>
          </p:cNvPicPr>
          <p:nvPr/>
        </p:nvPicPr>
        <p:blipFill>
          <a:blip r:embed="rId2"/>
          <a:stretch>
            <a:fillRect/>
          </a:stretch>
        </p:blipFill>
        <p:spPr>
          <a:xfrm>
            <a:off x="7530411" y="128746"/>
            <a:ext cx="4249202" cy="2214000"/>
          </a:xfrm>
          <a:prstGeom prst="rect">
            <a:avLst/>
          </a:prstGeom>
        </p:spPr>
      </p:pic>
    </p:spTree>
    <p:extLst>
      <p:ext uri="{BB962C8B-B14F-4D97-AF65-F5344CB8AC3E}">
        <p14:creationId xmlns:p14="http://schemas.microsoft.com/office/powerpoint/2010/main" val="1156546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9BC7-073E-E87C-0DF0-25966965CB30}"/>
              </a:ext>
            </a:extLst>
          </p:cNvPr>
          <p:cNvSpPr>
            <a:spLocks noGrp="1"/>
          </p:cNvSpPr>
          <p:nvPr>
            <p:ph type="title"/>
          </p:nvPr>
        </p:nvSpPr>
        <p:spPr>
          <a:xfrm>
            <a:off x="144162" y="384261"/>
            <a:ext cx="9493249" cy="1577975"/>
          </a:xfrm>
        </p:spPr>
        <p:txBody>
          <a:bodyPr>
            <a:normAutofit fontScale="90000"/>
          </a:bodyPr>
          <a:lstStyle/>
          <a:p>
            <a:r>
              <a:rPr lang="en-GB" sz="4000" dirty="0"/>
              <a:t>Medial tibial stress syndrome </a:t>
            </a:r>
            <a:r>
              <a:rPr lang="en-US" dirty="0"/>
              <a:t>:</a:t>
            </a:r>
            <a:br>
              <a:rPr lang="en-US" dirty="0"/>
            </a:br>
            <a:r>
              <a:rPr lang="en-US" dirty="0"/>
              <a:t>Treatment Surgical/Non-Surgical/ Timeframe</a:t>
            </a:r>
          </a:p>
        </p:txBody>
      </p:sp>
      <p:sp>
        <p:nvSpPr>
          <p:cNvPr id="3" name="Content Placeholder 2">
            <a:extLst>
              <a:ext uri="{FF2B5EF4-FFF2-40B4-BE49-F238E27FC236}">
                <a16:creationId xmlns:a16="http://schemas.microsoft.com/office/drawing/2014/main" id="{32619D74-52DB-9647-4612-375A3FDD2157}"/>
              </a:ext>
            </a:extLst>
          </p:cNvPr>
          <p:cNvSpPr>
            <a:spLocks noGrp="1"/>
          </p:cNvSpPr>
          <p:nvPr>
            <p:ph idx="1"/>
          </p:nvPr>
        </p:nvSpPr>
        <p:spPr>
          <a:xfrm>
            <a:off x="860854" y="1943100"/>
            <a:ext cx="9493249" cy="4549775"/>
          </a:xfrm>
        </p:spPr>
        <p:txBody>
          <a:bodyPr/>
          <a:lstStyle/>
          <a:p>
            <a:endParaRPr lang="en-US" dirty="0"/>
          </a:p>
          <a:p>
            <a:endParaRPr lang="en-US" dirty="0"/>
          </a:p>
        </p:txBody>
      </p:sp>
      <p:sp>
        <p:nvSpPr>
          <p:cNvPr id="4" name="TextBox 3">
            <a:extLst>
              <a:ext uri="{FF2B5EF4-FFF2-40B4-BE49-F238E27FC236}">
                <a16:creationId xmlns:a16="http://schemas.microsoft.com/office/drawing/2014/main" id="{A015D3BC-D26B-D3FC-0CB5-3F6F3EAC61E1}"/>
              </a:ext>
            </a:extLst>
          </p:cNvPr>
          <p:cNvSpPr txBox="1"/>
          <p:nvPr/>
        </p:nvSpPr>
        <p:spPr>
          <a:xfrm>
            <a:off x="7523640" y="3350392"/>
            <a:ext cx="4585328" cy="1754326"/>
          </a:xfrm>
          <a:prstGeom prst="rect">
            <a:avLst/>
          </a:prstGeom>
          <a:noFill/>
        </p:spPr>
        <p:txBody>
          <a:bodyPr wrap="square" rtlCol="0">
            <a:spAutoFit/>
          </a:bodyPr>
          <a:lstStyle/>
          <a:p>
            <a:r>
              <a:rPr lang="en-US" dirty="0"/>
              <a:t>Timeframe of healing;</a:t>
            </a:r>
          </a:p>
          <a:p>
            <a:r>
              <a:rPr lang="en-US" dirty="0" err="1"/>
              <a:t>Bhusari</a:t>
            </a:r>
            <a:r>
              <a:rPr lang="en-US" dirty="0"/>
              <a:t> &amp; Deshmukh (2023) state “the standard course of treatment includes taking several weeks off from painful activity”</a:t>
            </a:r>
          </a:p>
          <a:p>
            <a:endParaRPr lang="en-US" dirty="0"/>
          </a:p>
        </p:txBody>
      </p:sp>
      <p:pic>
        <p:nvPicPr>
          <p:cNvPr id="5" name="Picture 4">
            <a:extLst>
              <a:ext uri="{FF2B5EF4-FFF2-40B4-BE49-F238E27FC236}">
                <a16:creationId xmlns:a16="http://schemas.microsoft.com/office/drawing/2014/main" id="{06AA7FFB-08E4-7A25-B112-D4F979CB4007}"/>
              </a:ext>
            </a:extLst>
          </p:cNvPr>
          <p:cNvPicPr>
            <a:picLocks noChangeAspect="1"/>
          </p:cNvPicPr>
          <p:nvPr/>
        </p:nvPicPr>
        <p:blipFill>
          <a:blip r:embed="rId2"/>
          <a:stretch>
            <a:fillRect/>
          </a:stretch>
        </p:blipFill>
        <p:spPr>
          <a:xfrm>
            <a:off x="8106811" y="42786"/>
            <a:ext cx="3745008" cy="2487560"/>
          </a:xfrm>
          <a:prstGeom prst="rect">
            <a:avLst/>
          </a:prstGeom>
        </p:spPr>
      </p:pic>
      <p:sp>
        <p:nvSpPr>
          <p:cNvPr id="6" name="TextBox 5">
            <a:extLst>
              <a:ext uri="{FF2B5EF4-FFF2-40B4-BE49-F238E27FC236}">
                <a16:creationId xmlns:a16="http://schemas.microsoft.com/office/drawing/2014/main" id="{1B6256CF-C54A-86E2-9EAE-0A11993788AB}"/>
              </a:ext>
            </a:extLst>
          </p:cNvPr>
          <p:cNvSpPr txBox="1"/>
          <p:nvPr/>
        </p:nvSpPr>
        <p:spPr>
          <a:xfrm>
            <a:off x="340181" y="2431388"/>
            <a:ext cx="6482446" cy="2585323"/>
          </a:xfrm>
          <a:prstGeom prst="rect">
            <a:avLst/>
          </a:prstGeom>
          <a:noFill/>
        </p:spPr>
        <p:txBody>
          <a:bodyPr wrap="square" rtlCol="0">
            <a:spAutoFit/>
          </a:bodyPr>
          <a:lstStyle/>
          <a:p>
            <a:r>
              <a:rPr lang="en-US" dirty="0"/>
              <a:t>As stated by </a:t>
            </a:r>
            <a:r>
              <a:rPr lang="en-US" dirty="0" err="1"/>
              <a:t>Weezep</a:t>
            </a:r>
            <a:r>
              <a:rPr lang="en-US" dirty="0"/>
              <a:t> et al., (2024) there is no ”superior treatment for medial tibial stress syndrome that has been identified” A few examples of treatment that may be effective are;</a:t>
            </a:r>
          </a:p>
          <a:p>
            <a:pPr marL="285750" indent="-285750">
              <a:buFont typeface="Arial" panose="020B0604020202020204" pitchFamily="34" charset="0"/>
              <a:buChar char="•"/>
            </a:pPr>
            <a:r>
              <a:rPr lang="en-US" dirty="0"/>
              <a:t>Iontophoresis, </a:t>
            </a:r>
          </a:p>
          <a:p>
            <a:pPr marL="285750" indent="-285750">
              <a:buFont typeface="Arial" panose="020B0604020202020204" pitchFamily="34" charset="0"/>
              <a:buChar char="•"/>
            </a:pPr>
            <a:r>
              <a:rPr lang="en-US" dirty="0"/>
              <a:t>Phonophoresis</a:t>
            </a:r>
          </a:p>
          <a:p>
            <a:pPr marL="285750" indent="-285750">
              <a:buFont typeface="Arial" panose="020B0604020202020204" pitchFamily="34" charset="0"/>
              <a:buChar char="•"/>
            </a:pPr>
            <a:r>
              <a:rPr lang="en-US" dirty="0"/>
              <a:t>Cryotherapy</a:t>
            </a:r>
          </a:p>
          <a:p>
            <a:pPr marL="285750" indent="-285750">
              <a:buFont typeface="Arial" panose="020B0604020202020204" pitchFamily="34" charset="0"/>
              <a:buChar char="•"/>
            </a:pPr>
            <a:r>
              <a:rPr lang="en-US" dirty="0"/>
              <a:t>Periosteal pecking</a:t>
            </a:r>
          </a:p>
          <a:p>
            <a:pPr marL="285750" indent="-285750">
              <a:buFont typeface="Arial" panose="020B0604020202020204" pitchFamily="34" charset="0"/>
              <a:buChar char="•"/>
            </a:pPr>
            <a:r>
              <a:rPr lang="en-US" dirty="0"/>
              <a:t>Shockwave therapy</a:t>
            </a:r>
          </a:p>
        </p:txBody>
      </p:sp>
    </p:spTree>
    <p:extLst>
      <p:ext uri="{BB962C8B-B14F-4D97-AF65-F5344CB8AC3E}">
        <p14:creationId xmlns:p14="http://schemas.microsoft.com/office/powerpoint/2010/main" val="229402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29850-FF8C-4A70-A54F-29A8CFCF9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79E390A-405A-41FF-B91F-F5FAA0E594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2" name="Group 11">
              <a:extLst>
                <a:ext uri="{FF2B5EF4-FFF2-40B4-BE49-F238E27FC236}">
                  <a16:creationId xmlns:a16="http://schemas.microsoft.com/office/drawing/2014/main" id="{7EAEBC66-E1C6-46AE-8EF1-E28EFEA3F8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 name="Straight Connector 13">
                <a:extLst>
                  <a:ext uri="{FF2B5EF4-FFF2-40B4-BE49-F238E27FC236}">
                    <a16:creationId xmlns:a16="http://schemas.microsoft.com/office/drawing/2014/main" id="{F82A7822-6056-4415-A0D2-5FB3A84E8E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1E9B269-BA82-4AF1-BDBF-87F4800265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 name="Oval 12">
              <a:extLst>
                <a:ext uri="{FF2B5EF4-FFF2-40B4-BE49-F238E27FC236}">
                  <a16:creationId xmlns:a16="http://schemas.microsoft.com/office/drawing/2014/main" id="{2950F564-36B0-4A58-84A7-3B03BE6C4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Freeform: Shape 16">
            <a:extLst>
              <a:ext uri="{FF2B5EF4-FFF2-40B4-BE49-F238E27FC236}">
                <a16:creationId xmlns:a16="http://schemas.microsoft.com/office/drawing/2014/main" id="{32B2619C-2C88-4DD6-96FE-CF708FF6A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5382" y="0"/>
            <a:ext cx="7266618" cy="6858000"/>
          </a:xfrm>
          <a:custGeom>
            <a:avLst/>
            <a:gdLst>
              <a:gd name="connsiteX0" fmla="*/ 414076 w 7266618"/>
              <a:gd name="connsiteY0" fmla="*/ 0 h 6858000"/>
              <a:gd name="connsiteX1" fmla="*/ 7266618 w 7266618"/>
              <a:gd name="connsiteY1" fmla="*/ 0 h 6858000"/>
              <a:gd name="connsiteX2" fmla="*/ 7266618 w 7266618"/>
              <a:gd name="connsiteY2" fmla="*/ 6858000 h 6858000"/>
              <a:gd name="connsiteX3" fmla="*/ 7086013 w 7266618"/>
              <a:gd name="connsiteY3" fmla="*/ 6858000 h 6858000"/>
              <a:gd name="connsiteX4" fmla="*/ 0 w 7266618"/>
              <a:gd name="connsiteY4" fmla="*/ 639950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6618" h="6858000">
                <a:moveTo>
                  <a:pt x="414076" y="0"/>
                </a:moveTo>
                <a:lnTo>
                  <a:pt x="7266618" y="0"/>
                </a:lnTo>
                <a:lnTo>
                  <a:pt x="7266618" y="6858000"/>
                </a:lnTo>
                <a:lnTo>
                  <a:pt x="7086013" y="6858000"/>
                </a:lnTo>
                <a:lnTo>
                  <a:pt x="0" y="6399503"/>
                </a:lnTo>
                <a:close/>
              </a:path>
            </a:pathLst>
          </a:custGeom>
          <a:solidFill>
            <a:schemeClr val="tx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E3A44A7-098D-4DB2-9081-4499626D1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7762" y="1"/>
            <a:ext cx="7144238" cy="6763357"/>
          </a:xfrm>
          <a:custGeom>
            <a:avLst/>
            <a:gdLst>
              <a:gd name="connsiteX0" fmla="*/ 405160 w 7144238"/>
              <a:gd name="connsiteY0" fmla="*/ 0 h 6763357"/>
              <a:gd name="connsiteX1" fmla="*/ 7144238 w 7144238"/>
              <a:gd name="connsiteY1" fmla="*/ 0 h 6763357"/>
              <a:gd name="connsiteX2" fmla="*/ 7144238 w 7144238"/>
              <a:gd name="connsiteY2" fmla="*/ 6763357 h 6763357"/>
              <a:gd name="connsiteX3" fmla="*/ 6459827 w 7144238"/>
              <a:gd name="connsiteY3" fmla="*/ 6719077 h 6763357"/>
              <a:gd name="connsiteX4" fmla="*/ 6425309 w 7144238"/>
              <a:gd name="connsiteY4" fmla="*/ 6728146 h 6763357"/>
              <a:gd name="connsiteX5" fmla="*/ 6379064 w 7144238"/>
              <a:gd name="connsiteY5" fmla="*/ 6724689 h 6763357"/>
              <a:gd name="connsiteX6" fmla="*/ 6358967 w 7144238"/>
              <a:gd name="connsiteY6" fmla="*/ 6735815 h 6763357"/>
              <a:gd name="connsiteX7" fmla="*/ 6340027 w 7144238"/>
              <a:gd name="connsiteY7" fmla="*/ 6739948 h 6763357"/>
              <a:gd name="connsiteX8" fmla="*/ 6325659 w 7144238"/>
              <a:gd name="connsiteY8" fmla="*/ 6739848 h 6763357"/>
              <a:gd name="connsiteX9" fmla="*/ 6311135 w 7144238"/>
              <a:gd name="connsiteY9" fmla="*/ 6731574 h 6763357"/>
              <a:gd name="connsiteX10" fmla="*/ 6300815 w 7144238"/>
              <a:gd name="connsiteY10" fmla="*/ 6733959 h 6763357"/>
              <a:gd name="connsiteX11" fmla="*/ 6282467 w 7144238"/>
              <a:gd name="connsiteY11" fmla="*/ 6724911 h 6763357"/>
              <a:gd name="connsiteX12" fmla="*/ 6255353 w 7144238"/>
              <a:gd name="connsiteY12" fmla="*/ 6715920 h 6763357"/>
              <a:gd name="connsiteX13" fmla="*/ 6236864 w 7144238"/>
              <a:gd name="connsiteY13" fmla="*/ 6707006 h 6763357"/>
              <a:gd name="connsiteX14" fmla="*/ 6233355 w 7144238"/>
              <a:gd name="connsiteY14" fmla="*/ 6704418 h 6763357"/>
              <a:gd name="connsiteX15" fmla="*/ 6109120 w 7144238"/>
              <a:gd name="connsiteY15" fmla="*/ 6696380 h 6763357"/>
              <a:gd name="connsiteX16" fmla="*/ 6099785 w 7144238"/>
              <a:gd name="connsiteY16" fmla="*/ 6698416 h 6763357"/>
              <a:gd name="connsiteX17" fmla="*/ 6069037 w 7144238"/>
              <a:gd name="connsiteY17" fmla="*/ 6693786 h 6763357"/>
              <a:gd name="connsiteX18" fmla="*/ 6064316 w 7144238"/>
              <a:gd name="connsiteY18" fmla="*/ 6697077 h 6763357"/>
              <a:gd name="connsiteX19" fmla="*/ 6034319 w 7144238"/>
              <a:gd name="connsiteY19" fmla="*/ 6691540 h 6763357"/>
              <a:gd name="connsiteX20" fmla="*/ 6001003 w 7144238"/>
              <a:gd name="connsiteY20" fmla="*/ 6692438 h 6763357"/>
              <a:gd name="connsiteX21" fmla="*/ 5998001 w 7144238"/>
              <a:gd name="connsiteY21" fmla="*/ 6700454 h 6763357"/>
              <a:gd name="connsiteX22" fmla="*/ 5990691 w 7144238"/>
              <a:gd name="connsiteY22" fmla="*/ 6700703 h 6763357"/>
              <a:gd name="connsiteX23" fmla="*/ 5979267 w 7144238"/>
              <a:gd name="connsiteY23" fmla="*/ 6699807 h 6763357"/>
              <a:gd name="connsiteX24" fmla="*/ 5954209 w 7144238"/>
              <a:gd name="connsiteY24" fmla="*/ 6689568 h 6763357"/>
              <a:gd name="connsiteX25" fmla="*/ 18822 w 7144238"/>
              <a:gd name="connsiteY25" fmla="*/ 6306907 h 6763357"/>
              <a:gd name="connsiteX26" fmla="*/ 166 w 7144238"/>
              <a:gd name="connsiteY26" fmla="*/ 6263796 h 676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44238" h="6763357">
                <a:moveTo>
                  <a:pt x="405160" y="0"/>
                </a:moveTo>
                <a:lnTo>
                  <a:pt x="7144238" y="0"/>
                </a:lnTo>
                <a:lnTo>
                  <a:pt x="7144238" y="6763357"/>
                </a:lnTo>
                <a:lnTo>
                  <a:pt x="6459827" y="6719077"/>
                </a:lnTo>
                <a:lnTo>
                  <a:pt x="6425309" y="6728146"/>
                </a:lnTo>
                <a:cubicBezTo>
                  <a:pt x="6409895" y="6726993"/>
                  <a:pt x="6394479" y="6725842"/>
                  <a:pt x="6379064" y="6724689"/>
                </a:cubicBezTo>
                <a:cubicBezTo>
                  <a:pt x="6372030" y="6715563"/>
                  <a:pt x="6365385" y="6732086"/>
                  <a:pt x="6358967" y="6735815"/>
                </a:cubicBezTo>
                <a:lnTo>
                  <a:pt x="6340027" y="6739948"/>
                </a:lnTo>
                <a:cubicBezTo>
                  <a:pt x="6335238" y="6739915"/>
                  <a:pt x="6330449" y="6739881"/>
                  <a:pt x="6325659" y="6739848"/>
                </a:cubicBezTo>
                <a:lnTo>
                  <a:pt x="6311135" y="6731574"/>
                </a:lnTo>
                <a:cubicBezTo>
                  <a:pt x="6306994" y="6730594"/>
                  <a:pt x="6305592" y="6735069"/>
                  <a:pt x="6300815" y="6733959"/>
                </a:cubicBezTo>
                <a:lnTo>
                  <a:pt x="6282467" y="6724911"/>
                </a:lnTo>
                <a:lnTo>
                  <a:pt x="6255353" y="6715920"/>
                </a:lnTo>
                <a:lnTo>
                  <a:pt x="6236864" y="6707006"/>
                </a:lnTo>
                <a:lnTo>
                  <a:pt x="6233355" y="6704418"/>
                </a:lnTo>
                <a:lnTo>
                  <a:pt x="6109120" y="6696380"/>
                </a:lnTo>
                <a:lnTo>
                  <a:pt x="6099785" y="6698416"/>
                </a:lnTo>
                <a:cubicBezTo>
                  <a:pt x="6089536" y="6696872"/>
                  <a:pt x="6079286" y="6695330"/>
                  <a:pt x="6069037" y="6693786"/>
                </a:cubicBezTo>
                <a:lnTo>
                  <a:pt x="6064316" y="6697077"/>
                </a:lnTo>
                <a:lnTo>
                  <a:pt x="6034319" y="6691540"/>
                </a:lnTo>
                <a:cubicBezTo>
                  <a:pt x="6024275" y="6691397"/>
                  <a:pt x="6006982" y="6689475"/>
                  <a:pt x="6001003" y="6692438"/>
                </a:cubicBezTo>
                <a:lnTo>
                  <a:pt x="5998001" y="6700454"/>
                </a:lnTo>
                <a:lnTo>
                  <a:pt x="5990691" y="6700703"/>
                </a:lnTo>
                <a:cubicBezTo>
                  <a:pt x="5990200" y="6700044"/>
                  <a:pt x="5979695" y="6699887"/>
                  <a:pt x="5979267" y="6699807"/>
                </a:cubicBezTo>
                <a:lnTo>
                  <a:pt x="5954209" y="6689568"/>
                </a:lnTo>
                <a:cubicBezTo>
                  <a:pt x="4960801" y="6624085"/>
                  <a:pt x="1011162" y="6377869"/>
                  <a:pt x="18822" y="6306907"/>
                </a:cubicBezTo>
                <a:cubicBezTo>
                  <a:pt x="7045" y="6306088"/>
                  <a:pt x="-1290" y="6286821"/>
                  <a:pt x="166" y="6263796"/>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diagram of a leg and leg splints&#10;&#10;Description automatically generated">
            <a:extLst>
              <a:ext uri="{FF2B5EF4-FFF2-40B4-BE49-F238E27FC236}">
                <a16:creationId xmlns:a16="http://schemas.microsoft.com/office/drawing/2014/main" id="{E3CFF705-1AAC-88C1-C905-8418D12602E6}"/>
              </a:ext>
            </a:extLst>
          </p:cNvPr>
          <p:cNvPicPr>
            <a:picLocks noChangeAspect="1"/>
          </p:cNvPicPr>
          <p:nvPr/>
        </p:nvPicPr>
        <p:blipFill>
          <a:blip r:embed="rId3"/>
          <a:stretch>
            <a:fillRect/>
          </a:stretch>
        </p:blipFill>
        <p:spPr>
          <a:xfrm rot="210346">
            <a:off x="5550142" y="613251"/>
            <a:ext cx="6417380" cy="5185243"/>
          </a:xfrm>
          <a:prstGeom prst="rect">
            <a:avLst/>
          </a:prstGeom>
        </p:spPr>
      </p:pic>
      <p:sp>
        <p:nvSpPr>
          <p:cNvPr id="2" name="Title 1">
            <a:extLst>
              <a:ext uri="{FF2B5EF4-FFF2-40B4-BE49-F238E27FC236}">
                <a16:creationId xmlns:a16="http://schemas.microsoft.com/office/drawing/2014/main" id="{75F6F222-73A8-53C6-E353-63C3665AE908}"/>
              </a:ext>
            </a:extLst>
          </p:cNvPr>
          <p:cNvSpPr>
            <a:spLocks noGrp="1"/>
          </p:cNvSpPr>
          <p:nvPr>
            <p:ph type="title"/>
          </p:nvPr>
        </p:nvSpPr>
        <p:spPr>
          <a:xfrm>
            <a:off x="1219199" y="365125"/>
            <a:ext cx="4876801" cy="2225675"/>
          </a:xfrm>
        </p:spPr>
        <p:txBody>
          <a:bodyPr>
            <a:normAutofit/>
          </a:bodyPr>
          <a:lstStyle/>
          <a:p>
            <a:r>
              <a:rPr lang="en-GB" sz="4000" dirty="0"/>
              <a:t>Medial tibial stress syndrome </a:t>
            </a:r>
            <a:r>
              <a:rPr lang="en-US" dirty="0"/>
              <a:t>: </a:t>
            </a:r>
            <a:br>
              <a:rPr lang="en-US" dirty="0"/>
            </a:br>
            <a:r>
              <a:rPr lang="en-US" dirty="0"/>
              <a:t>Summary</a:t>
            </a:r>
          </a:p>
        </p:txBody>
      </p:sp>
      <p:sp>
        <p:nvSpPr>
          <p:cNvPr id="3" name="Content Placeholder 2">
            <a:extLst>
              <a:ext uri="{FF2B5EF4-FFF2-40B4-BE49-F238E27FC236}">
                <a16:creationId xmlns:a16="http://schemas.microsoft.com/office/drawing/2014/main" id="{1A666ABF-96A8-2EA0-B56E-24D0D8923E45}"/>
              </a:ext>
            </a:extLst>
          </p:cNvPr>
          <p:cNvSpPr>
            <a:spLocks noGrp="1"/>
          </p:cNvSpPr>
          <p:nvPr>
            <p:ph idx="1"/>
          </p:nvPr>
        </p:nvSpPr>
        <p:spPr>
          <a:xfrm>
            <a:off x="1219200" y="2955925"/>
            <a:ext cx="3285553" cy="3216274"/>
          </a:xfrm>
        </p:spPr>
        <p:txBody>
          <a:bodyPr>
            <a:normAutofit/>
          </a:bodyPr>
          <a:lstStyle/>
          <a:p>
            <a:pPr marL="0" indent="0">
              <a:lnSpc>
                <a:spcPct val="110000"/>
              </a:lnSpc>
              <a:buNone/>
            </a:pPr>
            <a:r>
              <a:rPr lang="en-US" dirty="0"/>
              <a:t>To </a:t>
            </a:r>
            <a:r>
              <a:rPr lang="en-US" dirty="0" err="1"/>
              <a:t>summarise</a:t>
            </a:r>
            <a:r>
              <a:rPr lang="en-US" dirty="0"/>
              <a:t> what we found out about shin splints:</a:t>
            </a:r>
          </a:p>
          <a:p>
            <a:pPr>
              <a:lnSpc>
                <a:spcPct val="110000"/>
              </a:lnSpc>
            </a:pPr>
            <a:r>
              <a:rPr lang="en-US" dirty="0"/>
              <a:t>It takes several weeks to recover from MTSS</a:t>
            </a:r>
          </a:p>
          <a:p>
            <a:pPr>
              <a:lnSpc>
                <a:spcPct val="110000"/>
              </a:lnSpc>
            </a:pPr>
            <a:r>
              <a:rPr lang="en-US" dirty="0"/>
              <a:t>There are plenty of methods for to aid your recovery</a:t>
            </a:r>
          </a:p>
          <a:p>
            <a:pPr>
              <a:lnSpc>
                <a:spcPct val="110000"/>
              </a:lnSpc>
            </a:pPr>
            <a:r>
              <a:rPr lang="en-US" dirty="0"/>
              <a:t>MTSS can be very painful when not looked after correctly</a:t>
            </a:r>
          </a:p>
          <a:p>
            <a:pPr>
              <a:lnSpc>
                <a:spcPct val="110000"/>
              </a:lnSpc>
            </a:pPr>
            <a:endParaRPr lang="en-US" dirty="0"/>
          </a:p>
          <a:p>
            <a:pPr marL="0" indent="0">
              <a:lnSpc>
                <a:spcPct val="110000"/>
              </a:lnSpc>
              <a:buNone/>
            </a:pPr>
            <a:endParaRPr lang="en-US" dirty="0"/>
          </a:p>
        </p:txBody>
      </p:sp>
      <p:sp>
        <p:nvSpPr>
          <p:cNvPr id="21" name="Freeform: Shape 20">
            <a:extLst>
              <a:ext uri="{FF2B5EF4-FFF2-40B4-BE49-F238E27FC236}">
                <a16:creationId xmlns:a16="http://schemas.microsoft.com/office/drawing/2014/main" id="{4F1CB7E3-24EA-46FC-AFBA-DD5B72918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622473">
            <a:off x="5164842" y="5468998"/>
            <a:ext cx="465088" cy="1406400"/>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95456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F97B-6F74-D56F-A712-3B70C9018DE8}"/>
              </a:ext>
            </a:extLst>
          </p:cNvPr>
          <p:cNvSpPr>
            <a:spLocks noGrp="1"/>
          </p:cNvSpPr>
          <p:nvPr>
            <p:ph type="title"/>
          </p:nvPr>
        </p:nvSpPr>
        <p:spPr/>
        <p:txBody>
          <a:bodyPr/>
          <a:lstStyle/>
          <a:p>
            <a:r>
              <a:rPr lang="en-GB" sz="4000" dirty="0"/>
              <a:t>Medial tibial stress syndrome </a:t>
            </a:r>
            <a:r>
              <a:rPr lang="en-US" dirty="0"/>
              <a:t>:</a:t>
            </a:r>
            <a:br>
              <a:rPr lang="en-US" dirty="0"/>
            </a:br>
            <a:r>
              <a:rPr lang="en-US" dirty="0"/>
              <a:t>References </a:t>
            </a:r>
          </a:p>
        </p:txBody>
      </p:sp>
      <p:sp>
        <p:nvSpPr>
          <p:cNvPr id="3" name="Content Placeholder 2">
            <a:extLst>
              <a:ext uri="{FF2B5EF4-FFF2-40B4-BE49-F238E27FC236}">
                <a16:creationId xmlns:a16="http://schemas.microsoft.com/office/drawing/2014/main" id="{A129BE1C-3728-4607-74F0-3B5E00848AE9}"/>
              </a:ext>
            </a:extLst>
          </p:cNvPr>
          <p:cNvSpPr>
            <a:spLocks noGrp="1"/>
          </p:cNvSpPr>
          <p:nvPr>
            <p:ph idx="1"/>
          </p:nvPr>
        </p:nvSpPr>
        <p:spPr/>
        <p:txBody>
          <a:bodyPr>
            <a:normAutofit lnSpcReduction="10000"/>
          </a:bodyPr>
          <a:lstStyle/>
          <a:p>
            <a:r>
              <a:rPr lang="en-GB" sz="1300" b="0" i="1" u="none" strike="noStrike" dirty="0">
                <a:solidFill>
                  <a:srgbClr val="000000"/>
                </a:solidFill>
                <a:effectLst/>
              </a:rPr>
              <a:t>Shin Splints</a:t>
            </a:r>
            <a:r>
              <a:rPr lang="en-GB" sz="1300" b="0" i="0" u="none" strike="noStrike" dirty="0">
                <a:solidFill>
                  <a:srgbClr val="000000"/>
                </a:solidFill>
                <a:effectLst/>
              </a:rPr>
              <a:t> (2021) </a:t>
            </a:r>
            <a:r>
              <a:rPr lang="en-GB" sz="1300" b="0" i="1" u="none" strike="noStrike" dirty="0">
                <a:solidFill>
                  <a:srgbClr val="000000"/>
                </a:solidFill>
                <a:effectLst/>
              </a:rPr>
              <a:t>Johns Hopkins Medicine</a:t>
            </a:r>
            <a:r>
              <a:rPr lang="en-GB" sz="1300" b="0" i="0" u="none" strike="noStrike" dirty="0">
                <a:solidFill>
                  <a:srgbClr val="000000"/>
                </a:solidFill>
                <a:effectLst/>
              </a:rPr>
              <a:t>. Available at: https://</a:t>
            </a:r>
            <a:r>
              <a:rPr lang="en-GB" sz="1300" b="0" i="0" u="none" strike="noStrike" dirty="0" err="1">
                <a:solidFill>
                  <a:srgbClr val="000000"/>
                </a:solidFill>
                <a:effectLst/>
              </a:rPr>
              <a:t>www.hopkinsmedicine.org</a:t>
            </a:r>
            <a:r>
              <a:rPr lang="en-GB" sz="1300" b="0" i="0" u="none" strike="noStrike" dirty="0">
                <a:solidFill>
                  <a:srgbClr val="000000"/>
                </a:solidFill>
                <a:effectLst/>
              </a:rPr>
              <a:t>/health/conditions-and-diseases/shin-splints (Accessed: 28 February 2024). </a:t>
            </a:r>
            <a:endParaRPr lang="en-GB" sz="1300" b="0" i="0" u="none" strike="noStrike" cap="all" dirty="0">
              <a:effectLst/>
              <a:latin typeface="Roboto" panose="02000000000000000000" pitchFamily="2" charset="0"/>
            </a:endParaRPr>
          </a:p>
          <a:p>
            <a:pPr algn="l"/>
            <a:r>
              <a:rPr lang="en-GB" sz="1300" b="0" i="0" u="none" strike="noStrike" dirty="0">
                <a:solidFill>
                  <a:srgbClr val="747F8B"/>
                </a:solidFill>
                <a:effectLst/>
                <a:latin typeface="Roboto" panose="02000000000000000000" pitchFamily="2" charset="0"/>
              </a:rPr>
              <a:t>NHS Choices (2019). </a:t>
            </a:r>
            <a:r>
              <a:rPr lang="en-GB" sz="1300" b="0" i="1" u="none" strike="noStrike" dirty="0">
                <a:solidFill>
                  <a:srgbClr val="747F8B"/>
                </a:solidFill>
                <a:effectLst/>
                <a:latin typeface="Roboto" panose="02000000000000000000" pitchFamily="2" charset="0"/>
              </a:rPr>
              <a:t>Shin splints</a:t>
            </a:r>
            <a:r>
              <a:rPr lang="en-GB" sz="1300" b="0" i="0" u="none" strike="noStrike" dirty="0">
                <a:solidFill>
                  <a:srgbClr val="747F8B"/>
                </a:solidFill>
                <a:effectLst/>
                <a:latin typeface="Roboto" panose="02000000000000000000" pitchFamily="2" charset="0"/>
              </a:rPr>
              <a:t>. [online] NHS. Available at: </a:t>
            </a:r>
            <a:r>
              <a:rPr lang="en-GB" sz="1300" b="0" i="0" u="none" strike="noStrike" dirty="0">
                <a:solidFill>
                  <a:srgbClr val="747F8B"/>
                </a:solidFill>
                <a:effectLst/>
                <a:latin typeface="Roboto" panose="02000000000000000000" pitchFamily="2" charset="0"/>
                <a:hlinkClick r:id="rId2"/>
              </a:rPr>
              <a:t>https://www.nhs.uk/conditions/shin-splints/</a:t>
            </a:r>
            <a:r>
              <a:rPr lang="en-GB" sz="1300" b="0" i="0" u="none" strike="noStrike" dirty="0">
                <a:solidFill>
                  <a:srgbClr val="747F8B"/>
                </a:solidFill>
                <a:effectLst/>
                <a:latin typeface="Roboto" panose="02000000000000000000" pitchFamily="2" charset="0"/>
              </a:rPr>
              <a:t>. </a:t>
            </a:r>
          </a:p>
          <a:p>
            <a:pPr algn="l"/>
            <a:r>
              <a:rPr lang="en-GB" sz="1300" b="0" i="0" u="none" strike="noStrike" dirty="0" err="1">
                <a:solidFill>
                  <a:srgbClr val="747F8B"/>
                </a:solidFill>
                <a:effectLst/>
                <a:latin typeface="Roboto" panose="02000000000000000000" pitchFamily="2" charset="0"/>
              </a:rPr>
              <a:t>www.orthoinfo.org</a:t>
            </a:r>
            <a:r>
              <a:rPr lang="en-GB" sz="1300" b="0" i="0" u="none" strike="noStrike" dirty="0">
                <a:solidFill>
                  <a:srgbClr val="747F8B"/>
                </a:solidFill>
                <a:effectLst/>
                <a:latin typeface="Roboto" panose="02000000000000000000" pitchFamily="2" charset="0"/>
              </a:rPr>
              <a:t>. (n.d.). </a:t>
            </a:r>
            <a:r>
              <a:rPr lang="en-GB" sz="1300" b="0" i="1" u="none" strike="noStrike" dirty="0">
                <a:solidFill>
                  <a:srgbClr val="747F8B"/>
                </a:solidFill>
                <a:effectLst/>
                <a:latin typeface="Roboto" panose="02000000000000000000" pitchFamily="2" charset="0"/>
              </a:rPr>
              <a:t>Shin Splints - </a:t>
            </a:r>
            <a:r>
              <a:rPr lang="en-GB" sz="1300" b="0" i="1" u="none" strike="noStrike" dirty="0" err="1">
                <a:solidFill>
                  <a:srgbClr val="747F8B"/>
                </a:solidFill>
                <a:effectLst/>
                <a:latin typeface="Roboto" panose="02000000000000000000" pitchFamily="2" charset="0"/>
              </a:rPr>
              <a:t>OrthoInfo</a:t>
            </a:r>
            <a:r>
              <a:rPr lang="en-GB" sz="1300" b="0" i="1" u="none" strike="noStrike" dirty="0">
                <a:solidFill>
                  <a:srgbClr val="747F8B"/>
                </a:solidFill>
                <a:effectLst/>
                <a:latin typeface="Roboto" panose="02000000000000000000" pitchFamily="2" charset="0"/>
              </a:rPr>
              <a:t> - AAOS</a:t>
            </a:r>
            <a:r>
              <a:rPr lang="en-GB" sz="1300" b="0" i="0" u="none" strike="noStrike" dirty="0">
                <a:solidFill>
                  <a:srgbClr val="747F8B"/>
                </a:solidFill>
                <a:effectLst/>
                <a:latin typeface="Roboto" panose="02000000000000000000" pitchFamily="2" charset="0"/>
              </a:rPr>
              <a:t>. [online] Available at: </a:t>
            </a:r>
            <a:r>
              <a:rPr lang="en-GB" sz="1300" b="0" i="0" u="none" strike="noStrike" dirty="0">
                <a:solidFill>
                  <a:srgbClr val="747F8B"/>
                </a:solidFill>
                <a:effectLst/>
                <a:latin typeface="Roboto" panose="02000000000000000000" pitchFamily="2" charset="0"/>
                <a:hlinkClick r:id="rId3"/>
              </a:rPr>
              <a:t>https://orthoinfo.aaos.org/en/diseases--conditions/shin-splints/#:~:text=Cause</a:t>
            </a:r>
            <a:r>
              <a:rPr lang="en-GB" sz="1300" b="0" i="0" u="none" strike="noStrike" dirty="0">
                <a:solidFill>
                  <a:srgbClr val="747F8B"/>
                </a:solidFill>
                <a:effectLst/>
                <a:latin typeface="Roboto" panose="02000000000000000000" pitchFamily="2" charset="0"/>
              </a:rPr>
              <a:t>.</a:t>
            </a:r>
            <a:r>
              <a:rPr lang="en-GB" sz="1300" dirty="0">
                <a:solidFill>
                  <a:srgbClr val="747F8B"/>
                </a:solidFill>
                <a:latin typeface="Roboto" panose="02000000000000000000" pitchFamily="2" charset="0"/>
              </a:rPr>
              <a:t> </a:t>
            </a:r>
          </a:p>
          <a:p>
            <a:pPr algn="l"/>
            <a:r>
              <a:rPr lang="en-GB" sz="1300" b="0" i="0" u="none" strike="noStrike" dirty="0" err="1">
                <a:solidFill>
                  <a:srgbClr val="747F8B"/>
                </a:solidFill>
                <a:effectLst/>
                <a:latin typeface="Roboto" panose="02000000000000000000" pitchFamily="2" charset="0"/>
              </a:rPr>
              <a:t>medlineplus.gov</a:t>
            </a:r>
            <a:r>
              <a:rPr lang="en-GB" sz="1300" b="0" i="0" u="none" strike="noStrike" dirty="0">
                <a:solidFill>
                  <a:srgbClr val="747F8B"/>
                </a:solidFill>
                <a:effectLst/>
                <a:latin typeface="Roboto" panose="02000000000000000000" pitchFamily="2" charset="0"/>
              </a:rPr>
              <a:t>. (n.d.). </a:t>
            </a:r>
            <a:r>
              <a:rPr lang="en-GB" sz="1300" b="0" i="1" u="none" strike="noStrike" dirty="0">
                <a:solidFill>
                  <a:srgbClr val="747F8B"/>
                </a:solidFill>
                <a:effectLst/>
                <a:latin typeface="Roboto" panose="02000000000000000000" pitchFamily="2" charset="0"/>
              </a:rPr>
              <a:t>Shin splints - self-care: MedlinePlus Medical </a:t>
            </a:r>
            <a:r>
              <a:rPr lang="en-GB" sz="1300" b="0" i="1" u="none" strike="noStrike" dirty="0" err="1">
                <a:solidFill>
                  <a:srgbClr val="747F8B"/>
                </a:solidFill>
                <a:effectLst/>
                <a:latin typeface="Roboto" panose="02000000000000000000" pitchFamily="2" charset="0"/>
              </a:rPr>
              <a:t>Encyclopedia</a:t>
            </a:r>
            <a:r>
              <a:rPr lang="en-GB" sz="1300" b="0" i="0" u="none" strike="noStrike" dirty="0">
                <a:solidFill>
                  <a:srgbClr val="747F8B"/>
                </a:solidFill>
                <a:effectLst/>
                <a:latin typeface="Roboto" panose="02000000000000000000" pitchFamily="2" charset="0"/>
              </a:rPr>
              <a:t>. [online] Available at: </a:t>
            </a:r>
            <a:r>
              <a:rPr lang="en-GB" sz="1300" b="0" i="0" u="none" strike="noStrike" dirty="0">
                <a:solidFill>
                  <a:srgbClr val="747F8B"/>
                </a:solidFill>
                <a:effectLst/>
                <a:latin typeface="Roboto" panose="02000000000000000000" pitchFamily="2" charset="0"/>
                <a:hlinkClick r:id="rId4"/>
              </a:rPr>
              <a:t>https://medlineplus.gov/ency/patientinstructions/000654.htm#:~:text=Expect%20that%20you%20need%20at</a:t>
            </a:r>
            <a:r>
              <a:rPr lang="en-GB" sz="1300" b="0" i="0" u="none" strike="noStrike" dirty="0">
                <a:solidFill>
                  <a:srgbClr val="747F8B"/>
                </a:solidFill>
                <a:effectLst/>
                <a:latin typeface="Roboto" panose="02000000000000000000" pitchFamily="2" charset="0"/>
              </a:rPr>
              <a:t>. </a:t>
            </a:r>
          </a:p>
          <a:p>
            <a:pPr algn="l"/>
            <a:r>
              <a:rPr lang="en-GB" sz="1300" b="0" i="0" u="none" strike="noStrike" dirty="0">
                <a:solidFill>
                  <a:srgbClr val="747F8B"/>
                </a:solidFill>
                <a:effectLst/>
                <a:latin typeface="Roboto" panose="02000000000000000000" pitchFamily="2" charset="0"/>
              </a:rPr>
              <a:t>Van </a:t>
            </a:r>
            <a:r>
              <a:rPr lang="en-GB" sz="1300" b="0" i="0" u="none" strike="noStrike" dirty="0" err="1">
                <a:solidFill>
                  <a:srgbClr val="747F8B"/>
                </a:solidFill>
                <a:effectLst/>
                <a:latin typeface="Roboto" panose="02000000000000000000" pitchFamily="2" charset="0"/>
              </a:rPr>
              <a:t>Weezep</a:t>
            </a:r>
            <a:r>
              <a:rPr lang="en-GB" sz="1300" b="0" i="0" u="none" strike="noStrike" dirty="0">
                <a:solidFill>
                  <a:srgbClr val="747F8B"/>
                </a:solidFill>
                <a:effectLst/>
                <a:latin typeface="Roboto" panose="02000000000000000000" pitchFamily="2" charset="0"/>
              </a:rPr>
              <a:t>, J. and Kim, A.R. (n.d.). What is the best treatment for shin splints? </a:t>
            </a:r>
            <a:r>
              <a:rPr lang="en-GB" sz="1300" b="0" i="1" u="none" strike="noStrike" dirty="0">
                <a:solidFill>
                  <a:srgbClr val="747F8B"/>
                </a:solidFill>
                <a:effectLst/>
                <a:latin typeface="Roboto" panose="02000000000000000000" pitchFamily="2" charset="0"/>
              </a:rPr>
              <a:t>Evidence-Based Practice</a:t>
            </a:r>
            <a:r>
              <a:rPr lang="en-GB" sz="1300" b="0" i="0" u="none" strike="noStrike" dirty="0">
                <a:solidFill>
                  <a:srgbClr val="747F8B"/>
                </a:solidFill>
                <a:effectLst/>
                <a:latin typeface="Roboto" panose="02000000000000000000" pitchFamily="2" charset="0"/>
              </a:rPr>
              <a:t>, [online] p.10.1097/EBP.0000000000002065. </a:t>
            </a:r>
            <a:r>
              <a:rPr lang="en-GB" sz="1300" b="0" i="0" u="none" strike="noStrike" dirty="0" err="1">
                <a:solidFill>
                  <a:srgbClr val="747F8B"/>
                </a:solidFill>
                <a:effectLst/>
                <a:latin typeface="Roboto" panose="02000000000000000000" pitchFamily="2" charset="0"/>
              </a:rPr>
              <a:t>doi:https</a:t>
            </a:r>
            <a:r>
              <a:rPr lang="en-GB" sz="1300" b="0" i="0" u="none" strike="noStrike" dirty="0">
                <a:solidFill>
                  <a:srgbClr val="747F8B"/>
                </a:solidFill>
                <a:effectLst/>
                <a:latin typeface="Roboto" panose="02000000000000000000" pitchFamily="2" charset="0"/>
              </a:rPr>
              <a:t>://</a:t>
            </a:r>
            <a:r>
              <a:rPr lang="en-GB" sz="1300" b="0" i="0" u="none" strike="noStrike" dirty="0" err="1">
                <a:solidFill>
                  <a:srgbClr val="747F8B"/>
                </a:solidFill>
                <a:effectLst/>
                <a:latin typeface="Roboto" panose="02000000000000000000" pitchFamily="2" charset="0"/>
              </a:rPr>
              <a:t>doi.org</a:t>
            </a:r>
            <a:r>
              <a:rPr lang="en-GB" sz="1300" b="0" i="0" u="none" strike="noStrike" dirty="0">
                <a:solidFill>
                  <a:srgbClr val="747F8B"/>
                </a:solidFill>
                <a:effectLst/>
                <a:latin typeface="Roboto" panose="02000000000000000000" pitchFamily="2" charset="0"/>
              </a:rPr>
              <a:t>/10.1097/EBP.0000000000002065.</a:t>
            </a:r>
          </a:p>
          <a:p>
            <a:pPr algn="l"/>
            <a:r>
              <a:rPr lang="en-GB" sz="1600" b="0" i="0" u="none" strike="noStrike" dirty="0" err="1">
                <a:solidFill>
                  <a:srgbClr val="747F8B"/>
                </a:solidFill>
                <a:effectLst/>
                <a:latin typeface="Roboto" panose="02000000000000000000" pitchFamily="2" charset="0"/>
              </a:rPr>
              <a:t>Bhusari</a:t>
            </a:r>
            <a:r>
              <a:rPr lang="en-GB" sz="1600" b="0" i="0" u="none" strike="noStrike" dirty="0">
                <a:solidFill>
                  <a:srgbClr val="747F8B"/>
                </a:solidFill>
                <a:effectLst/>
                <a:latin typeface="Roboto" panose="02000000000000000000" pitchFamily="2" charset="0"/>
              </a:rPr>
              <a:t>, N. and Deshmukh, M. (2023). Shin Splint: A Review. </a:t>
            </a:r>
            <a:r>
              <a:rPr lang="en-GB" sz="1600" b="0" i="1" u="none" strike="noStrike" dirty="0" err="1">
                <a:solidFill>
                  <a:srgbClr val="747F8B"/>
                </a:solidFill>
                <a:effectLst/>
                <a:latin typeface="Roboto" panose="02000000000000000000" pitchFamily="2" charset="0"/>
              </a:rPr>
              <a:t>Cureus</a:t>
            </a:r>
            <a:r>
              <a:rPr lang="en-GB" sz="1600" b="0" i="0" u="none" strike="noStrike" dirty="0">
                <a:solidFill>
                  <a:srgbClr val="747F8B"/>
                </a:solidFill>
                <a:effectLst/>
                <a:latin typeface="Roboto" panose="02000000000000000000" pitchFamily="2" charset="0"/>
              </a:rPr>
              <a:t>, [online] 15(1). </a:t>
            </a:r>
            <a:r>
              <a:rPr lang="en-GB" sz="1600" b="0" i="0" u="none" strike="noStrike" dirty="0" err="1">
                <a:solidFill>
                  <a:srgbClr val="747F8B"/>
                </a:solidFill>
                <a:effectLst/>
                <a:latin typeface="Roboto" panose="02000000000000000000" pitchFamily="2" charset="0"/>
              </a:rPr>
              <a:t>doi:https</a:t>
            </a:r>
            <a:r>
              <a:rPr lang="en-GB" sz="1600" b="0" i="0" u="none" strike="noStrike" dirty="0">
                <a:solidFill>
                  <a:srgbClr val="747F8B"/>
                </a:solidFill>
                <a:effectLst/>
                <a:latin typeface="Roboto" panose="02000000000000000000" pitchFamily="2" charset="0"/>
              </a:rPr>
              <a:t>://</a:t>
            </a:r>
            <a:r>
              <a:rPr lang="en-GB" sz="1600" b="0" i="0" u="none" strike="noStrike" dirty="0" err="1">
                <a:solidFill>
                  <a:srgbClr val="747F8B"/>
                </a:solidFill>
                <a:effectLst/>
                <a:latin typeface="Roboto" panose="02000000000000000000" pitchFamily="2" charset="0"/>
              </a:rPr>
              <a:t>doi.org</a:t>
            </a:r>
            <a:r>
              <a:rPr lang="en-GB" sz="1600" b="0" i="0" u="none" strike="noStrike" dirty="0">
                <a:solidFill>
                  <a:srgbClr val="747F8B"/>
                </a:solidFill>
                <a:effectLst/>
                <a:latin typeface="Roboto" panose="02000000000000000000" pitchFamily="2" charset="0"/>
              </a:rPr>
              <a:t>/10.7759/cureus.33905.</a:t>
            </a:r>
          </a:p>
          <a:p>
            <a:pPr algn="l"/>
            <a:r>
              <a:rPr lang="en-GB" sz="1300" b="0" i="0" u="none" strike="noStrike" dirty="0">
                <a:solidFill>
                  <a:srgbClr val="747F8B"/>
                </a:solidFill>
                <a:effectLst/>
                <a:latin typeface="Roboto" panose="02000000000000000000" pitchFamily="2" charset="0"/>
                <a:hlinkClick r:id="rId5"/>
              </a:rPr>
              <a:t>https://www.tandfonline.com/doi/pdf/10.1080/00325481.1988.11700112</a:t>
            </a:r>
            <a:r>
              <a:rPr lang="en-GB" sz="1300" b="0" i="0" u="none" strike="noStrike" dirty="0">
                <a:solidFill>
                  <a:srgbClr val="747F8B"/>
                </a:solidFill>
                <a:effectLst/>
                <a:latin typeface="Roboto" panose="02000000000000000000" pitchFamily="2" charset="0"/>
              </a:rPr>
              <a:t> </a:t>
            </a:r>
          </a:p>
          <a:p>
            <a:endParaRPr lang="en-GB" b="0" i="0" u="none" strike="noStrike" dirty="0">
              <a:solidFill>
                <a:srgbClr val="000000"/>
              </a:solidFill>
              <a:effectLst/>
            </a:endParaRPr>
          </a:p>
          <a:p>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3416822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FA29E-F254-4462-C240-D9326AE69DE8}"/>
              </a:ext>
            </a:extLst>
          </p:cNvPr>
          <p:cNvSpPr>
            <a:spLocks noGrp="1"/>
          </p:cNvSpPr>
          <p:nvPr>
            <p:ph type="title"/>
          </p:nvPr>
        </p:nvSpPr>
        <p:spPr>
          <a:xfrm>
            <a:off x="1219200" y="766119"/>
            <a:ext cx="5910649" cy="1176981"/>
          </a:xfrm>
        </p:spPr>
        <p:txBody>
          <a:bodyPr>
            <a:normAutofit fontScale="90000"/>
          </a:bodyPr>
          <a:lstStyle/>
          <a:p>
            <a:r>
              <a:rPr lang="en-US" dirty="0"/>
              <a:t>Acromioclavicular joint:</a:t>
            </a:r>
            <a:br>
              <a:rPr lang="en-US" dirty="0"/>
            </a:br>
            <a:r>
              <a:rPr lang="en-US" dirty="0"/>
              <a:t> Introduction</a:t>
            </a:r>
          </a:p>
        </p:txBody>
      </p:sp>
      <p:sp>
        <p:nvSpPr>
          <p:cNvPr id="3" name="Content Placeholder 2">
            <a:extLst>
              <a:ext uri="{FF2B5EF4-FFF2-40B4-BE49-F238E27FC236}">
                <a16:creationId xmlns:a16="http://schemas.microsoft.com/office/drawing/2014/main" id="{19C99F0D-8D01-CA1E-F07C-C41A52B52F38}"/>
              </a:ext>
            </a:extLst>
          </p:cNvPr>
          <p:cNvSpPr>
            <a:spLocks noGrp="1"/>
          </p:cNvSpPr>
          <p:nvPr>
            <p:ph idx="1"/>
          </p:nvPr>
        </p:nvSpPr>
        <p:spPr>
          <a:xfrm>
            <a:off x="341871" y="2145038"/>
            <a:ext cx="2734961" cy="2118044"/>
          </a:xfrm>
        </p:spPr>
        <p:txBody>
          <a:bodyPr/>
          <a:lstStyle/>
          <a:p>
            <a:pPr marL="0" indent="0">
              <a:buNone/>
            </a:pPr>
            <a:r>
              <a:rPr lang="en-US" b="1" u="sng" dirty="0">
                <a:highlight>
                  <a:srgbClr val="FFFF00"/>
                </a:highlight>
              </a:rPr>
              <a:t>What is the Acromioclavicular joint?</a:t>
            </a:r>
          </a:p>
          <a:p>
            <a:pPr marL="0" indent="0">
              <a:buNone/>
            </a:pPr>
            <a:r>
              <a:rPr lang="en-US" dirty="0"/>
              <a:t>Acromioclavicular joint, also known as the AC joint is </a:t>
            </a:r>
          </a:p>
        </p:txBody>
      </p:sp>
      <p:sp>
        <p:nvSpPr>
          <p:cNvPr id="4" name="TextBox 3">
            <a:extLst>
              <a:ext uri="{FF2B5EF4-FFF2-40B4-BE49-F238E27FC236}">
                <a16:creationId xmlns:a16="http://schemas.microsoft.com/office/drawing/2014/main" id="{3E1036CD-1476-11E3-64FF-EE6E38C7C575}"/>
              </a:ext>
            </a:extLst>
          </p:cNvPr>
          <p:cNvSpPr txBox="1"/>
          <p:nvPr/>
        </p:nvSpPr>
        <p:spPr>
          <a:xfrm>
            <a:off x="3076832" y="2806631"/>
            <a:ext cx="6907428" cy="4216539"/>
          </a:xfrm>
          <a:prstGeom prst="rect">
            <a:avLst/>
          </a:prstGeom>
          <a:noFill/>
        </p:spPr>
        <p:txBody>
          <a:bodyPr wrap="square" rtlCol="0">
            <a:spAutoFit/>
          </a:bodyPr>
          <a:lstStyle/>
          <a:p>
            <a:r>
              <a:rPr lang="en-US" sz="1600" b="1" u="sng" dirty="0">
                <a:highlight>
                  <a:srgbClr val="FFFF00"/>
                </a:highlight>
              </a:rPr>
              <a:t>There are 6 types of AC joint injuries:</a:t>
            </a:r>
          </a:p>
          <a:p>
            <a:pPr marL="342900" indent="-342900">
              <a:buAutoNum type="arabicPeriod"/>
            </a:pPr>
            <a:r>
              <a:rPr lang="en-US" sz="1600" dirty="0"/>
              <a:t>Type 1 corresponds to sprains of the joint and is characterized clinically by localized pain and tenderness on movement, especially horizontal flexion</a:t>
            </a:r>
          </a:p>
          <a:p>
            <a:pPr marL="342900" indent="-342900">
              <a:buAutoNum type="arabicPeriod"/>
            </a:pPr>
            <a:r>
              <a:rPr lang="en-US" sz="1600" dirty="0"/>
              <a:t>Type 2 corresponds to a complete tear of the AC ligaments with a sprain of </a:t>
            </a:r>
            <a:r>
              <a:rPr lang="en-US" sz="1600"/>
              <a:t>the coracoclavicular </a:t>
            </a:r>
            <a:r>
              <a:rPr lang="en-US" sz="1600" dirty="0"/>
              <a:t>ligaments</a:t>
            </a:r>
          </a:p>
          <a:p>
            <a:pPr marL="342900" indent="-342900">
              <a:buAutoNum type="arabicPeriod"/>
            </a:pPr>
            <a:r>
              <a:rPr lang="en-US" sz="1600" dirty="0"/>
              <a:t>Type 3 &amp; 5 consist of complete tears of the coracoclavicular ligaments, the conoid and the trapezoid. There’s also a marked step of deformity present, the difference between the two can be distinguished radiographically by the amount of displacement</a:t>
            </a:r>
          </a:p>
          <a:p>
            <a:pPr marL="342900" indent="-342900">
              <a:buAutoNum type="arabicPeriod"/>
            </a:pPr>
            <a:r>
              <a:rPr lang="en-US" sz="1600" dirty="0"/>
              <a:t>Type 4 injuries are characterized by posterior displacement of the clavicle</a:t>
            </a:r>
          </a:p>
          <a:p>
            <a:pPr marL="342900" indent="-342900">
              <a:buAutoNum type="arabicPeriod"/>
            </a:pPr>
            <a:r>
              <a:rPr lang="en-US" sz="1600" dirty="0"/>
              <a:t>Type 6 have an inferiorly displaced clavicle into either a subacromial or </a:t>
            </a:r>
            <a:r>
              <a:rPr lang="en-US" sz="1600" dirty="0" err="1"/>
              <a:t>subcoracoid</a:t>
            </a:r>
            <a:r>
              <a:rPr lang="en-US" sz="1600" dirty="0"/>
              <a:t> position</a:t>
            </a:r>
          </a:p>
          <a:p>
            <a:pPr marL="342900" indent="-342900">
              <a:buAutoNum type="arabicPeriod"/>
            </a:pPr>
            <a:endParaRPr lang="en-US" sz="1400" dirty="0"/>
          </a:p>
          <a:p>
            <a:pPr marL="342900" indent="-342900">
              <a:buAutoNum type="arabicPeriod"/>
            </a:pPr>
            <a:endParaRPr lang="en-US" sz="1400" dirty="0"/>
          </a:p>
        </p:txBody>
      </p:sp>
      <p:pic>
        <p:nvPicPr>
          <p:cNvPr id="5" name="Picture 4">
            <a:extLst>
              <a:ext uri="{FF2B5EF4-FFF2-40B4-BE49-F238E27FC236}">
                <a16:creationId xmlns:a16="http://schemas.microsoft.com/office/drawing/2014/main" id="{99907D7D-2435-EACF-7DDA-7759C20E1752}"/>
              </a:ext>
            </a:extLst>
          </p:cNvPr>
          <p:cNvPicPr>
            <a:picLocks noChangeAspect="1"/>
          </p:cNvPicPr>
          <p:nvPr/>
        </p:nvPicPr>
        <p:blipFill>
          <a:blip r:embed="rId2"/>
          <a:stretch>
            <a:fillRect/>
          </a:stretch>
        </p:blipFill>
        <p:spPr>
          <a:xfrm>
            <a:off x="9016314" y="1"/>
            <a:ext cx="3175686" cy="3175686"/>
          </a:xfrm>
          <a:prstGeom prst="rect">
            <a:avLst/>
          </a:prstGeom>
        </p:spPr>
      </p:pic>
      <p:sp>
        <p:nvSpPr>
          <p:cNvPr id="6" name="TextBox 5">
            <a:extLst>
              <a:ext uri="{FF2B5EF4-FFF2-40B4-BE49-F238E27FC236}">
                <a16:creationId xmlns:a16="http://schemas.microsoft.com/office/drawing/2014/main" id="{2D1624E1-0BC0-BA82-212C-31C7DBFBDC01}"/>
              </a:ext>
            </a:extLst>
          </p:cNvPr>
          <p:cNvSpPr txBox="1"/>
          <p:nvPr/>
        </p:nvSpPr>
        <p:spPr>
          <a:xfrm>
            <a:off x="0" y="4664526"/>
            <a:ext cx="2938145" cy="646331"/>
          </a:xfrm>
          <a:prstGeom prst="rect">
            <a:avLst/>
          </a:prstGeom>
          <a:noFill/>
        </p:spPr>
        <p:txBody>
          <a:bodyPr wrap="square" rtlCol="0">
            <a:spAutoFit/>
          </a:bodyPr>
          <a:lstStyle/>
          <a:p>
            <a:r>
              <a:rPr lang="en-US" dirty="0" err="1">
                <a:solidFill>
                  <a:srgbClr val="FF0000"/>
                </a:solidFill>
              </a:rPr>
              <a:t>Brukner</a:t>
            </a:r>
            <a:r>
              <a:rPr lang="en-US" dirty="0">
                <a:solidFill>
                  <a:srgbClr val="FF0000"/>
                </a:solidFill>
              </a:rPr>
              <a:t> et al., (2012 P 369) </a:t>
            </a:r>
          </a:p>
        </p:txBody>
      </p:sp>
    </p:spTree>
    <p:extLst>
      <p:ext uri="{BB962C8B-B14F-4D97-AF65-F5344CB8AC3E}">
        <p14:creationId xmlns:p14="http://schemas.microsoft.com/office/powerpoint/2010/main" val="747636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3CC39-4FA9-25C9-8DBE-30661122967C}"/>
              </a:ext>
            </a:extLst>
          </p:cNvPr>
          <p:cNvSpPr>
            <a:spLocks noGrp="1"/>
          </p:cNvSpPr>
          <p:nvPr>
            <p:ph type="title"/>
          </p:nvPr>
        </p:nvSpPr>
        <p:spPr/>
        <p:txBody>
          <a:bodyPr/>
          <a:lstStyle/>
          <a:p>
            <a:r>
              <a:rPr lang="en-US" dirty="0"/>
              <a:t>Acromioclavicular joint: </a:t>
            </a:r>
            <a:br>
              <a:rPr lang="en-US" dirty="0"/>
            </a:br>
            <a:r>
              <a:rPr lang="en-US" dirty="0"/>
              <a:t>Mechanism of the injury</a:t>
            </a:r>
          </a:p>
        </p:txBody>
      </p:sp>
      <p:sp>
        <p:nvSpPr>
          <p:cNvPr id="3" name="Content Placeholder 2">
            <a:extLst>
              <a:ext uri="{FF2B5EF4-FFF2-40B4-BE49-F238E27FC236}">
                <a16:creationId xmlns:a16="http://schemas.microsoft.com/office/drawing/2014/main" id="{86776393-6D07-5631-1BD4-8F2373CE2158}"/>
              </a:ext>
            </a:extLst>
          </p:cNvPr>
          <p:cNvSpPr>
            <a:spLocks noGrp="1"/>
          </p:cNvSpPr>
          <p:nvPr>
            <p:ph idx="1"/>
          </p:nvPr>
        </p:nvSpPr>
        <p:spPr>
          <a:xfrm>
            <a:off x="1219200" y="2318032"/>
            <a:ext cx="4876800" cy="3854167"/>
          </a:xfrm>
        </p:spPr>
        <p:txBody>
          <a:bodyPr/>
          <a:lstStyle/>
          <a:p>
            <a:r>
              <a:rPr lang="en-US" dirty="0"/>
              <a:t>As stated by Frank et al., (2019) Anterior cruciate ligament injuries happen “from a direct fall onto the superior aspect of the shoulder when the arm is abducted’</a:t>
            </a:r>
          </a:p>
          <a:p>
            <a:r>
              <a:rPr lang="en-US" dirty="0"/>
              <a:t>Kiel et al., (2022) state “</a:t>
            </a:r>
            <a:r>
              <a:rPr lang="en-GB" b="0" i="0" u="none" strike="noStrike" dirty="0">
                <a:solidFill>
                  <a:srgbClr val="000000"/>
                </a:solidFill>
                <a:effectLst/>
                <a:latin typeface="Times New Roman" panose="02020603050405020304" pitchFamily="18" charset="0"/>
              </a:rPr>
              <a:t>AC injuries are frequently seen after sporting events, car accidents, falls from a bicycle, and other sports-related activities (e.g. skiing). AC joint injuries may account for as much as 40% of all shoulder injuries and nearly 10% of all injuries in collision sports such as football, lacrosse, and ice hockey.</a:t>
            </a:r>
            <a:endParaRPr lang="en-US" dirty="0"/>
          </a:p>
          <a:p>
            <a:endParaRPr lang="en-US" dirty="0"/>
          </a:p>
          <a:p>
            <a:endParaRPr lang="en-US" dirty="0"/>
          </a:p>
          <a:p>
            <a:pPr marL="0" indent="0">
              <a:buNone/>
            </a:pPr>
            <a:endParaRPr lang="en-US" dirty="0"/>
          </a:p>
        </p:txBody>
      </p:sp>
      <p:pic>
        <p:nvPicPr>
          <p:cNvPr id="4" name="Picture 3">
            <a:extLst>
              <a:ext uri="{FF2B5EF4-FFF2-40B4-BE49-F238E27FC236}">
                <a16:creationId xmlns:a16="http://schemas.microsoft.com/office/drawing/2014/main" id="{9124092B-4368-12DB-356F-7A3E047B4183}"/>
              </a:ext>
            </a:extLst>
          </p:cNvPr>
          <p:cNvPicPr>
            <a:picLocks noChangeAspect="1"/>
          </p:cNvPicPr>
          <p:nvPr/>
        </p:nvPicPr>
        <p:blipFill>
          <a:blip r:embed="rId2"/>
          <a:stretch>
            <a:fillRect/>
          </a:stretch>
        </p:blipFill>
        <p:spPr>
          <a:xfrm>
            <a:off x="7481397" y="4245115"/>
            <a:ext cx="4248149" cy="2378963"/>
          </a:xfrm>
          <a:prstGeom prst="rect">
            <a:avLst/>
          </a:prstGeom>
        </p:spPr>
      </p:pic>
      <p:sp>
        <p:nvSpPr>
          <p:cNvPr id="5" name="TextBox 4">
            <a:extLst>
              <a:ext uri="{FF2B5EF4-FFF2-40B4-BE49-F238E27FC236}">
                <a16:creationId xmlns:a16="http://schemas.microsoft.com/office/drawing/2014/main" id="{54154BEF-2E70-4A48-19E3-639FE513A717}"/>
              </a:ext>
            </a:extLst>
          </p:cNvPr>
          <p:cNvSpPr txBox="1"/>
          <p:nvPr/>
        </p:nvSpPr>
        <p:spPr>
          <a:xfrm>
            <a:off x="7701243" y="1458723"/>
            <a:ext cx="4028303" cy="2308324"/>
          </a:xfrm>
          <a:prstGeom prst="rect">
            <a:avLst/>
          </a:prstGeom>
          <a:noFill/>
        </p:spPr>
        <p:txBody>
          <a:bodyPr wrap="square" rtlCol="0">
            <a:spAutoFit/>
          </a:bodyPr>
          <a:lstStyle/>
          <a:p>
            <a:r>
              <a:rPr lang="en-US" dirty="0"/>
              <a:t>Kiel et al., (2022) also mentions “</a:t>
            </a:r>
            <a:r>
              <a:rPr lang="en-GB" b="0" i="0" u="none" strike="noStrike" dirty="0">
                <a:solidFill>
                  <a:srgbClr val="000000"/>
                </a:solidFill>
                <a:effectLst/>
                <a:latin typeface="Times New Roman" panose="02020603050405020304" pitchFamily="18" charset="0"/>
              </a:rPr>
              <a:t>The most common mechanism of injury is direct trauma to the lateral aspect of the shoulder or acromion process with the arm in adduction. Falling on an outstretched hand or elbow may also lead to AC joint separation.</a:t>
            </a:r>
            <a:endParaRPr lang="en-US" dirty="0"/>
          </a:p>
        </p:txBody>
      </p:sp>
    </p:spTree>
    <p:extLst>
      <p:ext uri="{BB962C8B-B14F-4D97-AF65-F5344CB8AC3E}">
        <p14:creationId xmlns:p14="http://schemas.microsoft.com/office/powerpoint/2010/main" val="2091536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C835E-39B9-2D3B-A844-17619EBA512D}"/>
              </a:ext>
            </a:extLst>
          </p:cNvPr>
          <p:cNvSpPr>
            <a:spLocks noGrp="1"/>
          </p:cNvSpPr>
          <p:nvPr>
            <p:ph type="title"/>
          </p:nvPr>
        </p:nvSpPr>
        <p:spPr>
          <a:xfrm>
            <a:off x="1219200" y="365125"/>
            <a:ext cx="9493249" cy="1952907"/>
          </a:xfrm>
        </p:spPr>
        <p:txBody>
          <a:bodyPr>
            <a:normAutofit fontScale="90000"/>
          </a:bodyPr>
          <a:lstStyle/>
          <a:p>
            <a:r>
              <a:rPr lang="en-US" dirty="0"/>
              <a:t>Acromioclavicular joint:</a:t>
            </a:r>
            <a:br>
              <a:rPr lang="en-US" dirty="0"/>
            </a:br>
            <a:r>
              <a:rPr lang="en-US" dirty="0"/>
              <a:t>Treatment Surgical/Non-Surgical/ Timeframe</a:t>
            </a:r>
          </a:p>
        </p:txBody>
      </p:sp>
      <p:sp>
        <p:nvSpPr>
          <p:cNvPr id="3" name="Content Placeholder 2">
            <a:extLst>
              <a:ext uri="{FF2B5EF4-FFF2-40B4-BE49-F238E27FC236}">
                <a16:creationId xmlns:a16="http://schemas.microsoft.com/office/drawing/2014/main" id="{27826008-7B9A-A5C1-5CA4-35A2DFE97584}"/>
              </a:ext>
            </a:extLst>
          </p:cNvPr>
          <p:cNvSpPr>
            <a:spLocks noGrp="1"/>
          </p:cNvSpPr>
          <p:nvPr>
            <p:ph idx="1"/>
          </p:nvPr>
        </p:nvSpPr>
        <p:spPr>
          <a:xfrm>
            <a:off x="2171178" y="2612885"/>
            <a:ext cx="9493250" cy="3854167"/>
          </a:xfrm>
        </p:spPr>
        <p:txBody>
          <a:bodyPr/>
          <a:lstStyle/>
          <a:p>
            <a:r>
              <a:rPr lang="en-US" dirty="0"/>
              <a:t>Frank et al., (2019) States that the treatment is typically non-surgical for type 1 and 3 injuries and surgical for type 4 &amp; 6 injuries. But “</a:t>
            </a:r>
            <a:r>
              <a:rPr lang="en-GB" b="0" i="0" u="none" strike="noStrike" dirty="0">
                <a:solidFill>
                  <a:srgbClr val="333333"/>
                </a:solidFill>
                <a:effectLst/>
                <a:latin typeface="Fira Sans" panose="020B0503050000020004" pitchFamily="34" charset="0"/>
              </a:rPr>
              <a:t>Controversy surrounds the indications for nonsurgical versus surgical treatment of type III and V injuries.</a:t>
            </a:r>
            <a:r>
              <a:rPr lang="en-US" b="0" i="0" u="none" strike="noStrike" dirty="0">
                <a:solidFill>
                  <a:srgbClr val="333333"/>
                </a:solidFill>
                <a:effectLst/>
                <a:latin typeface="Fira Sans" panose="020B0503050000020004" pitchFamily="34" charset="0"/>
              </a:rPr>
              <a:t>”. There are multiple surgical techniques for surgery, such as coracoclavicular screw fixation, coracoacromial ligament transfer and numerous methods of </a:t>
            </a:r>
            <a:r>
              <a:rPr lang="en-US" dirty="0">
                <a:solidFill>
                  <a:srgbClr val="333333"/>
                </a:solidFill>
                <a:latin typeface="Fira Sans" panose="020B0503050000020004" pitchFamily="34" charset="0"/>
              </a:rPr>
              <a:t>CC </a:t>
            </a:r>
            <a:r>
              <a:rPr lang="en-US" b="0" i="0" u="none" strike="noStrike" dirty="0">
                <a:solidFill>
                  <a:srgbClr val="333333"/>
                </a:solidFill>
                <a:effectLst/>
                <a:latin typeface="Fira Sans" panose="020B0503050000020004" pitchFamily="34" charset="0"/>
              </a:rPr>
              <a:t>ligament reconstruction</a:t>
            </a:r>
          </a:p>
          <a:p>
            <a:r>
              <a:rPr lang="en-US" dirty="0">
                <a:solidFill>
                  <a:srgbClr val="333333"/>
                </a:solidFill>
                <a:latin typeface="Fira Sans" panose="020B0503050000020004" pitchFamily="34" charset="0"/>
              </a:rPr>
              <a:t>John et al., (2011)  mentions “</a:t>
            </a:r>
            <a:r>
              <a:rPr lang="en-GB" b="0" i="0" u="none" strike="noStrike" dirty="0">
                <a:solidFill>
                  <a:srgbClr val="505050"/>
                </a:solidFill>
                <a:effectLst/>
                <a:latin typeface="Helvetica" pitchFamily="2" charset="0"/>
              </a:rPr>
              <a:t>Type III injuries are the most controversial because there has long been debate over whether they should be treated operatively or nonoperatively. Furthermore, numerous surgical techniques have been described for the surgical management of AC separations, and controversy remains over which method is the most effective.”</a:t>
            </a:r>
            <a:endParaRPr lang="en-US" b="0" i="0" u="none" strike="noStrike" dirty="0">
              <a:solidFill>
                <a:srgbClr val="333333"/>
              </a:solidFill>
              <a:effectLst/>
              <a:latin typeface="Fira Sans" panose="020B0503050000020004" pitchFamily="34" charset="0"/>
            </a:endParaRPr>
          </a:p>
          <a:p>
            <a:r>
              <a:rPr lang="en-US" dirty="0"/>
              <a:t>Through looking at these two references and looking through a few more, we can see there is no direct treatment people go to, also it depends on the severity of the injury</a:t>
            </a:r>
          </a:p>
        </p:txBody>
      </p:sp>
      <p:pic>
        <p:nvPicPr>
          <p:cNvPr id="4" name="Picture 3">
            <a:extLst>
              <a:ext uri="{FF2B5EF4-FFF2-40B4-BE49-F238E27FC236}">
                <a16:creationId xmlns:a16="http://schemas.microsoft.com/office/drawing/2014/main" id="{7A673515-391B-99A4-4CB5-707083B7200D}"/>
              </a:ext>
            </a:extLst>
          </p:cNvPr>
          <p:cNvPicPr>
            <a:picLocks noChangeAspect="1"/>
          </p:cNvPicPr>
          <p:nvPr/>
        </p:nvPicPr>
        <p:blipFill>
          <a:blip r:embed="rId2"/>
          <a:stretch>
            <a:fillRect/>
          </a:stretch>
        </p:blipFill>
        <p:spPr>
          <a:xfrm>
            <a:off x="8530683" y="266647"/>
            <a:ext cx="2725852" cy="2149862"/>
          </a:xfrm>
          <a:prstGeom prst="rect">
            <a:avLst/>
          </a:prstGeom>
        </p:spPr>
      </p:pic>
      <p:sp>
        <p:nvSpPr>
          <p:cNvPr id="5" name="TextBox 4">
            <a:extLst>
              <a:ext uri="{FF2B5EF4-FFF2-40B4-BE49-F238E27FC236}">
                <a16:creationId xmlns:a16="http://schemas.microsoft.com/office/drawing/2014/main" id="{523CFA65-1872-D682-FB30-CE116DD4FA80}"/>
              </a:ext>
            </a:extLst>
          </p:cNvPr>
          <p:cNvSpPr txBox="1"/>
          <p:nvPr/>
        </p:nvSpPr>
        <p:spPr>
          <a:xfrm>
            <a:off x="1" y="2750671"/>
            <a:ext cx="1991638" cy="1477328"/>
          </a:xfrm>
          <a:prstGeom prst="rect">
            <a:avLst/>
          </a:prstGeom>
          <a:noFill/>
        </p:spPr>
        <p:txBody>
          <a:bodyPr wrap="square" rtlCol="0">
            <a:spAutoFit/>
          </a:bodyPr>
          <a:lstStyle/>
          <a:p>
            <a:r>
              <a:rPr lang="en-US" dirty="0">
                <a:solidFill>
                  <a:srgbClr val="FF0000"/>
                </a:solidFill>
              </a:rPr>
              <a:t>An ac joint sprain</a:t>
            </a:r>
          </a:p>
          <a:p>
            <a:r>
              <a:rPr lang="en-US" dirty="0">
                <a:solidFill>
                  <a:srgbClr val="FF0000"/>
                </a:solidFill>
              </a:rPr>
              <a:t>Can take from 6 weeks to 3 months to heal</a:t>
            </a:r>
          </a:p>
        </p:txBody>
      </p:sp>
    </p:spTree>
    <p:extLst>
      <p:ext uri="{BB962C8B-B14F-4D97-AF65-F5344CB8AC3E}">
        <p14:creationId xmlns:p14="http://schemas.microsoft.com/office/powerpoint/2010/main" val="1377530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5B1D-30C7-622D-0923-B0EFF14B75D2}"/>
              </a:ext>
            </a:extLst>
          </p:cNvPr>
          <p:cNvSpPr>
            <a:spLocks noGrp="1"/>
          </p:cNvSpPr>
          <p:nvPr>
            <p:ph type="title"/>
          </p:nvPr>
        </p:nvSpPr>
        <p:spPr/>
        <p:txBody>
          <a:bodyPr/>
          <a:lstStyle/>
          <a:p>
            <a:r>
              <a:rPr lang="en-US" dirty="0"/>
              <a:t>Acromioclavicular joint:</a:t>
            </a:r>
            <a:br>
              <a:rPr lang="en-US" dirty="0"/>
            </a:br>
            <a:r>
              <a:rPr lang="en-US" dirty="0"/>
              <a:t>Signs &amp; Symptoms</a:t>
            </a:r>
          </a:p>
        </p:txBody>
      </p:sp>
      <p:pic>
        <p:nvPicPr>
          <p:cNvPr id="4" name="Content Placeholder 3">
            <a:extLst>
              <a:ext uri="{FF2B5EF4-FFF2-40B4-BE49-F238E27FC236}">
                <a16:creationId xmlns:a16="http://schemas.microsoft.com/office/drawing/2014/main" id="{5CD49C2B-B85A-BC29-0FB1-3E654C0EAFEB}"/>
              </a:ext>
            </a:extLst>
          </p:cNvPr>
          <p:cNvPicPr>
            <a:picLocks noGrp="1" noChangeAspect="1"/>
          </p:cNvPicPr>
          <p:nvPr>
            <p:ph idx="1"/>
          </p:nvPr>
        </p:nvPicPr>
        <p:blipFill>
          <a:blip r:embed="rId2"/>
          <a:stretch>
            <a:fillRect/>
          </a:stretch>
        </p:blipFill>
        <p:spPr>
          <a:xfrm>
            <a:off x="7651728" y="871654"/>
            <a:ext cx="4152900" cy="2336800"/>
          </a:xfrm>
        </p:spPr>
      </p:pic>
      <p:cxnSp>
        <p:nvCxnSpPr>
          <p:cNvPr id="6" name="Straight Arrow Connector 5">
            <a:extLst>
              <a:ext uri="{FF2B5EF4-FFF2-40B4-BE49-F238E27FC236}">
                <a16:creationId xmlns:a16="http://schemas.microsoft.com/office/drawing/2014/main" id="{516C102F-4BCC-6861-304C-604CC46597E4}"/>
              </a:ext>
            </a:extLst>
          </p:cNvPr>
          <p:cNvCxnSpPr>
            <a:cxnSpLocks/>
          </p:cNvCxnSpPr>
          <p:nvPr/>
        </p:nvCxnSpPr>
        <p:spPr>
          <a:xfrm>
            <a:off x="7738946" y="352599"/>
            <a:ext cx="578336" cy="11755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AA2BE60F-5AD8-1202-47C6-9C284508AA58}"/>
              </a:ext>
            </a:extLst>
          </p:cNvPr>
          <p:cNvSpPr txBox="1"/>
          <p:nvPr/>
        </p:nvSpPr>
        <p:spPr>
          <a:xfrm>
            <a:off x="1485900" y="2514599"/>
            <a:ext cx="4610100" cy="4031873"/>
          </a:xfrm>
          <a:prstGeom prst="rect">
            <a:avLst/>
          </a:prstGeom>
          <a:noFill/>
        </p:spPr>
        <p:txBody>
          <a:bodyPr wrap="square" rtlCol="0">
            <a:spAutoFit/>
          </a:bodyPr>
          <a:lstStyle/>
          <a:p>
            <a:r>
              <a:rPr lang="en-US" sz="2000" dirty="0" err="1"/>
              <a:t>UCHealth</a:t>
            </a:r>
            <a:r>
              <a:rPr lang="en-US" sz="2000" dirty="0"/>
              <a:t> lists the symptoms of an AC Joint sprain:</a:t>
            </a:r>
          </a:p>
          <a:p>
            <a:pPr algn="l">
              <a:buFont typeface="Arial" panose="020B0604020202020204" pitchFamily="34" charset="0"/>
              <a:buChar char="•"/>
            </a:pPr>
            <a:r>
              <a:rPr lang="en-GB" sz="2000" b="0" i="0" u="none" strike="noStrike" dirty="0">
                <a:solidFill>
                  <a:srgbClr val="000000"/>
                </a:solidFill>
                <a:effectLst/>
                <a:latin typeface="Verlag A"/>
              </a:rPr>
              <a:t>Shoulder pain.</a:t>
            </a:r>
          </a:p>
          <a:p>
            <a:pPr algn="l">
              <a:buFont typeface="Arial" panose="020B0604020202020204" pitchFamily="34" charset="0"/>
              <a:buChar char="•"/>
            </a:pPr>
            <a:r>
              <a:rPr lang="en-GB" sz="2000" b="0" i="0" u="none" strike="noStrike" dirty="0">
                <a:solidFill>
                  <a:srgbClr val="000000"/>
                </a:solidFill>
                <a:effectLst/>
                <a:latin typeface="Verlag A"/>
              </a:rPr>
              <a:t>Shoulder that feels sore when touched.</a:t>
            </a:r>
          </a:p>
          <a:p>
            <a:pPr algn="l">
              <a:buFont typeface="Arial" panose="020B0604020202020204" pitchFamily="34" charset="0"/>
              <a:buChar char="•"/>
            </a:pPr>
            <a:r>
              <a:rPr lang="en-GB" sz="2000" b="0" i="0" u="none" strike="noStrike" dirty="0">
                <a:solidFill>
                  <a:srgbClr val="000000"/>
                </a:solidFill>
                <a:effectLst/>
                <a:latin typeface="Verlag A"/>
              </a:rPr>
              <a:t>Swelling.</a:t>
            </a:r>
          </a:p>
          <a:p>
            <a:pPr algn="l">
              <a:buFont typeface="Arial" panose="020B0604020202020204" pitchFamily="34" charset="0"/>
              <a:buChar char="•"/>
            </a:pPr>
            <a:r>
              <a:rPr lang="en-GB" sz="2000" b="0" i="0" u="none" strike="noStrike" dirty="0">
                <a:solidFill>
                  <a:srgbClr val="000000"/>
                </a:solidFill>
                <a:effectLst/>
                <a:latin typeface="Verlag A"/>
              </a:rPr>
              <a:t>Bruising.</a:t>
            </a:r>
          </a:p>
          <a:p>
            <a:pPr algn="l">
              <a:buFont typeface="Arial" panose="020B0604020202020204" pitchFamily="34" charset="0"/>
              <a:buChar char="•"/>
            </a:pPr>
            <a:r>
              <a:rPr lang="en-GB" sz="2000" b="0" i="0" u="none" strike="noStrike" dirty="0">
                <a:solidFill>
                  <a:srgbClr val="000000"/>
                </a:solidFill>
                <a:effectLst/>
                <a:latin typeface="Verlag A"/>
              </a:rPr>
              <a:t>Change in the shoulder’s shape.</a:t>
            </a:r>
          </a:p>
          <a:p>
            <a:pPr algn="l">
              <a:buFont typeface="Arial" panose="020B0604020202020204" pitchFamily="34" charset="0"/>
              <a:buChar char="•"/>
            </a:pPr>
            <a:r>
              <a:rPr lang="en-GB" sz="2000" b="0" i="0" u="none" strike="noStrike" dirty="0">
                <a:solidFill>
                  <a:srgbClr val="000000"/>
                </a:solidFill>
                <a:effectLst/>
                <a:latin typeface="Verlag A"/>
              </a:rPr>
              <a:t>Bulge above the shoulder.</a:t>
            </a:r>
          </a:p>
          <a:p>
            <a:pPr algn="l">
              <a:buFont typeface="Arial" panose="020B0604020202020204" pitchFamily="34" charset="0"/>
              <a:buChar char="•"/>
            </a:pPr>
            <a:r>
              <a:rPr lang="en-GB" sz="2000" b="0" i="0" u="none" strike="noStrike" dirty="0">
                <a:solidFill>
                  <a:srgbClr val="000000"/>
                </a:solidFill>
                <a:effectLst/>
                <a:latin typeface="Verlag A"/>
              </a:rPr>
              <a:t>Shoulder that appears to droop.</a:t>
            </a:r>
          </a:p>
          <a:p>
            <a:pPr algn="l">
              <a:buFont typeface="Arial" panose="020B0604020202020204" pitchFamily="34" charset="0"/>
              <a:buChar char="•"/>
            </a:pPr>
            <a:r>
              <a:rPr lang="en-GB" sz="2000" b="0" i="0" u="none" strike="noStrike" dirty="0">
                <a:solidFill>
                  <a:srgbClr val="000000"/>
                </a:solidFill>
                <a:effectLst/>
                <a:latin typeface="Verlag A"/>
              </a:rPr>
              <a:t>Collarbone that moves upward.</a:t>
            </a:r>
          </a:p>
          <a:p>
            <a:pPr algn="l">
              <a:buFont typeface="Arial" panose="020B0604020202020204" pitchFamily="34" charset="0"/>
              <a:buChar char="•"/>
            </a:pPr>
            <a:r>
              <a:rPr lang="en-GB" sz="2000" b="0" i="0" u="none" strike="noStrike" dirty="0">
                <a:solidFill>
                  <a:srgbClr val="000000"/>
                </a:solidFill>
                <a:effectLst/>
                <a:latin typeface="Verlag A"/>
              </a:rPr>
              <a:t>Limited movement in the shoulder.</a:t>
            </a:r>
          </a:p>
          <a:p>
            <a:endParaRPr lang="en-US" dirty="0"/>
          </a:p>
          <a:p>
            <a:endParaRPr lang="en-US" dirty="0"/>
          </a:p>
        </p:txBody>
      </p:sp>
      <p:pic>
        <p:nvPicPr>
          <p:cNvPr id="9" name="Picture 8">
            <a:extLst>
              <a:ext uri="{FF2B5EF4-FFF2-40B4-BE49-F238E27FC236}">
                <a16:creationId xmlns:a16="http://schemas.microsoft.com/office/drawing/2014/main" id="{F53B6C96-8CAF-DC8E-92D9-485EA37D7844}"/>
              </a:ext>
            </a:extLst>
          </p:cNvPr>
          <p:cNvPicPr>
            <a:picLocks noChangeAspect="1"/>
          </p:cNvPicPr>
          <p:nvPr/>
        </p:nvPicPr>
        <p:blipFill>
          <a:blip r:embed="rId3"/>
          <a:stretch>
            <a:fillRect/>
          </a:stretch>
        </p:blipFill>
        <p:spPr>
          <a:xfrm>
            <a:off x="7034930" y="3594665"/>
            <a:ext cx="2898210" cy="2898210"/>
          </a:xfrm>
          <a:prstGeom prst="rect">
            <a:avLst/>
          </a:prstGeom>
        </p:spPr>
      </p:pic>
    </p:spTree>
    <p:extLst>
      <p:ext uri="{BB962C8B-B14F-4D97-AF65-F5344CB8AC3E}">
        <p14:creationId xmlns:p14="http://schemas.microsoft.com/office/powerpoint/2010/main" val="1263798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0" name="Group 9">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2" name="Straight Connector 11">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 name="Oval 10">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5" name="Rectangle 14">
            <a:extLst>
              <a:ext uri="{FF2B5EF4-FFF2-40B4-BE49-F238E27FC236}">
                <a16:creationId xmlns:a16="http://schemas.microsoft.com/office/drawing/2014/main" id="{8823CBA3-A477-422D-9E7A-F9FE7EC9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F34718-B77C-44AC-9F07-230139CBB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4442386" y="512794"/>
            <a:ext cx="7325687" cy="5762526"/>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0067990-9821-4102-BDE2-9B6F206D0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20000">
            <a:off x="5321999" y="-179835"/>
            <a:ext cx="5576780" cy="7119258"/>
          </a:xfrm>
          <a:custGeom>
            <a:avLst/>
            <a:gdLst>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2782524 h 7192213"/>
              <a:gd name="connsiteX40" fmla="*/ 5629738 w 5643596"/>
              <a:gd name="connsiteY40" fmla="*/ 4092765 h 7192213"/>
              <a:gd name="connsiteX41" fmla="*/ 5629737 w 5643596"/>
              <a:gd name="connsiteY41" fmla="*/ 4092767 h 7192213"/>
              <a:gd name="connsiteX42" fmla="*/ 5629737 w 5643596"/>
              <a:gd name="connsiteY42" fmla="*/ 4412818 h 7192213"/>
              <a:gd name="connsiteX43" fmla="*/ 5629737 w 5643596"/>
              <a:gd name="connsiteY43" fmla="*/ 5426373 h 7192213"/>
              <a:gd name="connsiteX44" fmla="*/ 5629737 w 5643596"/>
              <a:gd name="connsiteY44" fmla="*/ 5848539 h 7192213"/>
              <a:gd name="connsiteX45" fmla="*/ 5629737 w 5643596"/>
              <a:gd name="connsiteY45" fmla="*/ 6736614 h 7192213"/>
              <a:gd name="connsiteX46" fmla="*/ 5629737 w 5643596"/>
              <a:gd name="connsiteY46" fmla="*/ 7158780 h 7192213"/>
              <a:gd name="connsiteX47" fmla="*/ 5596210 w 5643596"/>
              <a:gd name="connsiteY47" fmla="*/ 7192213 h 7192213"/>
              <a:gd name="connsiteX48" fmla="*/ 1982520 w 5643596"/>
              <a:gd name="connsiteY48" fmla="*/ 7192213 h 7192213"/>
              <a:gd name="connsiteX49" fmla="*/ 1976650 w 5643596"/>
              <a:gd name="connsiteY49" fmla="*/ 7189772 h 7192213"/>
              <a:gd name="connsiteX50" fmla="*/ 64205 w 5643596"/>
              <a:gd name="connsiteY50" fmla="*/ 7189772 h 7192213"/>
              <a:gd name="connsiteX51" fmla="*/ 28826 w 5643596"/>
              <a:gd name="connsiteY51" fmla="*/ 7165867 h 7192213"/>
              <a:gd name="connsiteX52" fmla="*/ 28826 w 5643596"/>
              <a:gd name="connsiteY52" fmla="*/ 6079439 h 7192213"/>
              <a:gd name="connsiteX53" fmla="*/ 18871 w 5643596"/>
              <a:gd name="connsiteY53" fmla="*/ 6043977 h 7192213"/>
              <a:gd name="connsiteX54" fmla="*/ 28826 w 5643596"/>
              <a:gd name="connsiteY54" fmla="*/ 6007501 h 7192213"/>
              <a:gd name="connsiteX55" fmla="*/ 28826 w 5643596"/>
              <a:gd name="connsiteY55" fmla="*/ 5521424 h 7192213"/>
              <a:gd name="connsiteX56" fmla="*/ 28826 w 5643596"/>
              <a:gd name="connsiteY56" fmla="*/ 5456903 h 7192213"/>
              <a:gd name="connsiteX57" fmla="*/ 18216 w 5643596"/>
              <a:gd name="connsiteY57" fmla="*/ 5420866 h 7192213"/>
              <a:gd name="connsiteX58" fmla="*/ 6056 w 5643596"/>
              <a:gd name="connsiteY58" fmla="*/ 5384020 h 7192213"/>
              <a:gd name="connsiteX59" fmla="*/ 815 w 5643596"/>
              <a:gd name="connsiteY59" fmla="*/ 5348515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4092765 h 7192213"/>
              <a:gd name="connsiteX40" fmla="*/ 5629737 w 5643596"/>
              <a:gd name="connsiteY40" fmla="*/ 4092767 h 7192213"/>
              <a:gd name="connsiteX41" fmla="*/ 5629737 w 5643596"/>
              <a:gd name="connsiteY41" fmla="*/ 4412818 h 7192213"/>
              <a:gd name="connsiteX42" fmla="*/ 5629737 w 5643596"/>
              <a:gd name="connsiteY42" fmla="*/ 5426373 h 7192213"/>
              <a:gd name="connsiteX43" fmla="*/ 5629737 w 5643596"/>
              <a:gd name="connsiteY43" fmla="*/ 5848539 h 7192213"/>
              <a:gd name="connsiteX44" fmla="*/ 5629737 w 5643596"/>
              <a:gd name="connsiteY44" fmla="*/ 6736614 h 7192213"/>
              <a:gd name="connsiteX45" fmla="*/ 5629737 w 5643596"/>
              <a:gd name="connsiteY45" fmla="*/ 7158780 h 7192213"/>
              <a:gd name="connsiteX46" fmla="*/ 5596210 w 5643596"/>
              <a:gd name="connsiteY46" fmla="*/ 7192213 h 7192213"/>
              <a:gd name="connsiteX47" fmla="*/ 1982520 w 5643596"/>
              <a:gd name="connsiteY47" fmla="*/ 7192213 h 7192213"/>
              <a:gd name="connsiteX48" fmla="*/ 1976650 w 5643596"/>
              <a:gd name="connsiteY48" fmla="*/ 7189772 h 7192213"/>
              <a:gd name="connsiteX49" fmla="*/ 64205 w 5643596"/>
              <a:gd name="connsiteY49" fmla="*/ 7189772 h 7192213"/>
              <a:gd name="connsiteX50" fmla="*/ 28826 w 5643596"/>
              <a:gd name="connsiteY50" fmla="*/ 7165867 h 7192213"/>
              <a:gd name="connsiteX51" fmla="*/ 28826 w 5643596"/>
              <a:gd name="connsiteY51" fmla="*/ 6079439 h 7192213"/>
              <a:gd name="connsiteX52" fmla="*/ 18871 w 5643596"/>
              <a:gd name="connsiteY52" fmla="*/ 6043977 h 7192213"/>
              <a:gd name="connsiteX53" fmla="*/ 28826 w 5643596"/>
              <a:gd name="connsiteY53" fmla="*/ 6007501 h 7192213"/>
              <a:gd name="connsiteX54" fmla="*/ 28826 w 5643596"/>
              <a:gd name="connsiteY54" fmla="*/ 5521424 h 7192213"/>
              <a:gd name="connsiteX55" fmla="*/ 28826 w 5643596"/>
              <a:gd name="connsiteY55" fmla="*/ 5456903 h 7192213"/>
              <a:gd name="connsiteX56" fmla="*/ 18216 w 5643596"/>
              <a:gd name="connsiteY56" fmla="*/ 5420866 h 7192213"/>
              <a:gd name="connsiteX57" fmla="*/ 6056 w 5643596"/>
              <a:gd name="connsiteY57" fmla="*/ 5384020 h 7192213"/>
              <a:gd name="connsiteX58" fmla="*/ 815 w 5643596"/>
              <a:gd name="connsiteY58" fmla="*/ 5348515 h 7192213"/>
              <a:gd name="connsiteX59" fmla="*/ 0 w 5643596"/>
              <a:gd name="connsiteY59"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4092765 h 7192213"/>
              <a:gd name="connsiteX39" fmla="*/ 5629737 w 5643596"/>
              <a:gd name="connsiteY39" fmla="*/ 4092767 h 7192213"/>
              <a:gd name="connsiteX40" fmla="*/ 5629737 w 5643596"/>
              <a:gd name="connsiteY40" fmla="*/ 4412818 h 7192213"/>
              <a:gd name="connsiteX41" fmla="*/ 5629737 w 5643596"/>
              <a:gd name="connsiteY41" fmla="*/ 5426373 h 7192213"/>
              <a:gd name="connsiteX42" fmla="*/ 5629737 w 5643596"/>
              <a:gd name="connsiteY42" fmla="*/ 5848539 h 7192213"/>
              <a:gd name="connsiteX43" fmla="*/ 5629737 w 5643596"/>
              <a:gd name="connsiteY43" fmla="*/ 6736614 h 7192213"/>
              <a:gd name="connsiteX44" fmla="*/ 5629737 w 5643596"/>
              <a:gd name="connsiteY44" fmla="*/ 7158780 h 7192213"/>
              <a:gd name="connsiteX45" fmla="*/ 5596210 w 5643596"/>
              <a:gd name="connsiteY45" fmla="*/ 7192213 h 7192213"/>
              <a:gd name="connsiteX46" fmla="*/ 1982520 w 5643596"/>
              <a:gd name="connsiteY46" fmla="*/ 7192213 h 7192213"/>
              <a:gd name="connsiteX47" fmla="*/ 1976650 w 5643596"/>
              <a:gd name="connsiteY47" fmla="*/ 7189772 h 7192213"/>
              <a:gd name="connsiteX48" fmla="*/ 64205 w 5643596"/>
              <a:gd name="connsiteY48" fmla="*/ 7189772 h 7192213"/>
              <a:gd name="connsiteX49" fmla="*/ 28826 w 5643596"/>
              <a:gd name="connsiteY49" fmla="*/ 7165867 h 7192213"/>
              <a:gd name="connsiteX50" fmla="*/ 28826 w 5643596"/>
              <a:gd name="connsiteY50" fmla="*/ 6079439 h 7192213"/>
              <a:gd name="connsiteX51" fmla="*/ 18871 w 5643596"/>
              <a:gd name="connsiteY51" fmla="*/ 6043977 h 7192213"/>
              <a:gd name="connsiteX52" fmla="*/ 28826 w 5643596"/>
              <a:gd name="connsiteY52" fmla="*/ 6007501 h 7192213"/>
              <a:gd name="connsiteX53" fmla="*/ 28826 w 5643596"/>
              <a:gd name="connsiteY53" fmla="*/ 5521424 h 7192213"/>
              <a:gd name="connsiteX54" fmla="*/ 28826 w 5643596"/>
              <a:gd name="connsiteY54" fmla="*/ 5456903 h 7192213"/>
              <a:gd name="connsiteX55" fmla="*/ 18216 w 5643596"/>
              <a:gd name="connsiteY55" fmla="*/ 5420866 h 7192213"/>
              <a:gd name="connsiteX56" fmla="*/ 6056 w 5643596"/>
              <a:gd name="connsiteY56" fmla="*/ 5384020 h 7192213"/>
              <a:gd name="connsiteX57" fmla="*/ 815 w 5643596"/>
              <a:gd name="connsiteY57" fmla="*/ 5348515 h 7192213"/>
              <a:gd name="connsiteX58" fmla="*/ 0 w 5643596"/>
              <a:gd name="connsiteY58"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34273 w 5643596"/>
              <a:gd name="connsiteY32" fmla="*/ 1025230 h 7192213"/>
              <a:gd name="connsiteX33" fmla="*/ 5638840 w 5643596"/>
              <a:gd name="connsiteY33" fmla="*/ 1028604 h 7192213"/>
              <a:gd name="connsiteX34" fmla="*/ 5643496 w 5643596"/>
              <a:gd name="connsiteY34" fmla="*/ 1039944 h 7192213"/>
              <a:gd name="connsiteX35" fmla="*/ 5638045 w 5643596"/>
              <a:gd name="connsiteY35" fmla="*/ 1049661 h 7192213"/>
              <a:gd name="connsiteX36" fmla="*/ 5629738 w 5643596"/>
              <a:gd name="connsiteY36" fmla="*/ 1088555 h 7192213"/>
              <a:gd name="connsiteX37" fmla="*/ 5629738 w 5643596"/>
              <a:gd name="connsiteY37" fmla="*/ 4092765 h 7192213"/>
              <a:gd name="connsiteX38" fmla="*/ 5629737 w 5643596"/>
              <a:gd name="connsiteY38" fmla="*/ 4092767 h 7192213"/>
              <a:gd name="connsiteX39" fmla="*/ 5629737 w 5643596"/>
              <a:gd name="connsiteY39" fmla="*/ 4412818 h 7192213"/>
              <a:gd name="connsiteX40" fmla="*/ 5629737 w 5643596"/>
              <a:gd name="connsiteY40" fmla="*/ 5426373 h 7192213"/>
              <a:gd name="connsiteX41" fmla="*/ 5629737 w 5643596"/>
              <a:gd name="connsiteY41" fmla="*/ 5848539 h 7192213"/>
              <a:gd name="connsiteX42" fmla="*/ 5629737 w 5643596"/>
              <a:gd name="connsiteY42" fmla="*/ 6736614 h 7192213"/>
              <a:gd name="connsiteX43" fmla="*/ 5629737 w 5643596"/>
              <a:gd name="connsiteY43" fmla="*/ 7158780 h 7192213"/>
              <a:gd name="connsiteX44" fmla="*/ 5596210 w 5643596"/>
              <a:gd name="connsiteY44" fmla="*/ 7192213 h 7192213"/>
              <a:gd name="connsiteX45" fmla="*/ 1982520 w 5643596"/>
              <a:gd name="connsiteY45" fmla="*/ 7192213 h 7192213"/>
              <a:gd name="connsiteX46" fmla="*/ 1976650 w 5643596"/>
              <a:gd name="connsiteY46" fmla="*/ 7189772 h 7192213"/>
              <a:gd name="connsiteX47" fmla="*/ 64205 w 5643596"/>
              <a:gd name="connsiteY47" fmla="*/ 7189772 h 7192213"/>
              <a:gd name="connsiteX48" fmla="*/ 28826 w 5643596"/>
              <a:gd name="connsiteY48" fmla="*/ 7165867 h 7192213"/>
              <a:gd name="connsiteX49" fmla="*/ 28826 w 5643596"/>
              <a:gd name="connsiteY49" fmla="*/ 6079439 h 7192213"/>
              <a:gd name="connsiteX50" fmla="*/ 18871 w 5643596"/>
              <a:gd name="connsiteY50" fmla="*/ 6043977 h 7192213"/>
              <a:gd name="connsiteX51" fmla="*/ 28826 w 5643596"/>
              <a:gd name="connsiteY51" fmla="*/ 6007501 h 7192213"/>
              <a:gd name="connsiteX52" fmla="*/ 28826 w 5643596"/>
              <a:gd name="connsiteY52" fmla="*/ 5521424 h 7192213"/>
              <a:gd name="connsiteX53" fmla="*/ 28826 w 5643596"/>
              <a:gd name="connsiteY53" fmla="*/ 5456903 h 7192213"/>
              <a:gd name="connsiteX54" fmla="*/ 18216 w 5643596"/>
              <a:gd name="connsiteY54" fmla="*/ 5420866 h 7192213"/>
              <a:gd name="connsiteX55" fmla="*/ 6056 w 5643596"/>
              <a:gd name="connsiteY55" fmla="*/ 5384020 h 7192213"/>
              <a:gd name="connsiteX56" fmla="*/ 815 w 5643596"/>
              <a:gd name="connsiteY56" fmla="*/ 5348515 h 7192213"/>
              <a:gd name="connsiteX57" fmla="*/ 0 w 5643596"/>
              <a:gd name="connsiteY57"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38045 w 5643496"/>
              <a:gd name="connsiteY34" fmla="*/ 1049661 h 7192213"/>
              <a:gd name="connsiteX35" fmla="*/ 5629738 w 5643496"/>
              <a:gd name="connsiteY35" fmla="*/ 1088555 h 7192213"/>
              <a:gd name="connsiteX36" fmla="*/ 5629738 w 5643496"/>
              <a:gd name="connsiteY36" fmla="*/ 4092765 h 7192213"/>
              <a:gd name="connsiteX37" fmla="*/ 5629737 w 5643496"/>
              <a:gd name="connsiteY37" fmla="*/ 4092767 h 7192213"/>
              <a:gd name="connsiteX38" fmla="*/ 5629737 w 5643496"/>
              <a:gd name="connsiteY38" fmla="*/ 4412818 h 7192213"/>
              <a:gd name="connsiteX39" fmla="*/ 5629737 w 5643496"/>
              <a:gd name="connsiteY39" fmla="*/ 5426373 h 7192213"/>
              <a:gd name="connsiteX40" fmla="*/ 5629737 w 5643496"/>
              <a:gd name="connsiteY40" fmla="*/ 5848539 h 7192213"/>
              <a:gd name="connsiteX41" fmla="*/ 5629737 w 5643496"/>
              <a:gd name="connsiteY41" fmla="*/ 6736614 h 7192213"/>
              <a:gd name="connsiteX42" fmla="*/ 5629737 w 5643496"/>
              <a:gd name="connsiteY42" fmla="*/ 7158780 h 7192213"/>
              <a:gd name="connsiteX43" fmla="*/ 5596210 w 5643496"/>
              <a:gd name="connsiteY43" fmla="*/ 7192213 h 7192213"/>
              <a:gd name="connsiteX44" fmla="*/ 1982520 w 5643496"/>
              <a:gd name="connsiteY44" fmla="*/ 7192213 h 7192213"/>
              <a:gd name="connsiteX45" fmla="*/ 1976650 w 5643496"/>
              <a:gd name="connsiteY45" fmla="*/ 7189772 h 7192213"/>
              <a:gd name="connsiteX46" fmla="*/ 64205 w 5643496"/>
              <a:gd name="connsiteY46" fmla="*/ 7189772 h 7192213"/>
              <a:gd name="connsiteX47" fmla="*/ 28826 w 5643496"/>
              <a:gd name="connsiteY47" fmla="*/ 7165867 h 7192213"/>
              <a:gd name="connsiteX48" fmla="*/ 28826 w 5643496"/>
              <a:gd name="connsiteY48" fmla="*/ 6079439 h 7192213"/>
              <a:gd name="connsiteX49" fmla="*/ 18871 w 5643496"/>
              <a:gd name="connsiteY49" fmla="*/ 6043977 h 7192213"/>
              <a:gd name="connsiteX50" fmla="*/ 28826 w 5643496"/>
              <a:gd name="connsiteY50" fmla="*/ 6007501 h 7192213"/>
              <a:gd name="connsiteX51" fmla="*/ 28826 w 5643496"/>
              <a:gd name="connsiteY51" fmla="*/ 5521424 h 7192213"/>
              <a:gd name="connsiteX52" fmla="*/ 28826 w 5643496"/>
              <a:gd name="connsiteY52" fmla="*/ 5456903 h 7192213"/>
              <a:gd name="connsiteX53" fmla="*/ 18216 w 5643496"/>
              <a:gd name="connsiteY53" fmla="*/ 5420866 h 7192213"/>
              <a:gd name="connsiteX54" fmla="*/ 6056 w 5643496"/>
              <a:gd name="connsiteY54" fmla="*/ 5384020 h 7192213"/>
              <a:gd name="connsiteX55" fmla="*/ 815 w 5643496"/>
              <a:gd name="connsiteY55" fmla="*/ 5348515 h 7192213"/>
              <a:gd name="connsiteX56" fmla="*/ 0 w 5643496"/>
              <a:gd name="connsiteY56"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29738 w 5643496"/>
              <a:gd name="connsiteY34" fmla="*/ 1088555 h 7192213"/>
              <a:gd name="connsiteX35" fmla="*/ 5629738 w 5643496"/>
              <a:gd name="connsiteY35" fmla="*/ 4092765 h 7192213"/>
              <a:gd name="connsiteX36" fmla="*/ 5629737 w 5643496"/>
              <a:gd name="connsiteY36" fmla="*/ 4092767 h 7192213"/>
              <a:gd name="connsiteX37" fmla="*/ 5629737 w 5643496"/>
              <a:gd name="connsiteY37" fmla="*/ 4412818 h 7192213"/>
              <a:gd name="connsiteX38" fmla="*/ 5629737 w 5643496"/>
              <a:gd name="connsiteY38" fmla="*/ 5426373 h 7192213"/>
              <a:gd name="connsiteX39" fmla="*/ 5629737 w 5643496"/>
              <a:gd name="connsiteY39" fmla="*/ 5848539 h 7192213"/>
              <a:gd name="connsiteX40" fmla="*/ 5629737 w 5643496"/>
              <a:gd name="connsiteY40" fmla="*/ 6736614 h 7192213"/>
              <a:gd name="connsiteX41" fmla="*/ 5629737 w 5643496"/>
              <a:gd name="connsiteY41" fmla="*/ 7158780 h 7192213"/>
              <a:gd name="connsiteX42" fmla="*/ 5596210 w 5643496"/>
              <a:gd name="connsiteY42" fmla="*/ 7192213 h 7192213"/>
              <a:gd name="connsiteX43" fmla="*/ 1982520 w 5643496"/>
              <a:gd name="connsiteY43" fmla="*/ 7192213 h 7192213"/>
              <a:gd name="connsiteX44" fmla="*/ 1976650 w 5643496"/>
              <a:gd name="connsiteY44" fmla="*/ 7189772 h 7192213"/>
              <a:gd name="connsiteX45" fmla="*/ 64205 w 5643496"/>
              <a:gd name="connsiteY45" fmla="*/ 7189772 h 7192213"/>
              <a:gd name="connsiteX46" fmla="*/ 28826 w 5643496"/>
              <a:gd name="connsiteY46" fmla="*/ 7165867 h 7192213"/>
              <a:gd name="connsiteX47" fmla="*/ 28826 w 5643496"/>
              <a:gd name="connsiteY47" fmla="*/ 6079439 h 7192213"/>
              <a:gd name="connsiteX48" fmla="*/ 18871 w 5643496"/>
              <a:gd name="connsiteY48" fmla="*/ 6043977 h 7192213"/>
              <a:gd name="connsiteX49" fmla="*/ 28826 w 5643496"/>
              <a:gd name="connsiteY49" fmla="*/ 6007501 h 7192213"/>
              <a:gd name="connsiteX50" fmla="*/ 28826 w 5643496"/>
              <a:gd name="connsiteY50" fmla="*/ 5521424 h 7192213"/>
              <a:gd name="connsiteX51" fmla="*/ 28826 w 5643496"/>
              <a:gd name="connsiteY51" fmla="*/ 5456903 h 7192213"/>
              <a:gd name="connsiteX52" fmla="*/ 18216 w 5643496"/>
              <a:gd name="connsiteY52" fmla="*/ 5420866 h 7192213"/>
              <a:gd name="connsiteX53" fmla="*/ 6056 w 5643496"/>
              <a:gd name="connsiteY53" fmla="*/ 5384020 h 7192213"/>
              <a:gd name="connsiteX54" fmla="*/ 815 w 5643496"/>
              <a:gd name="connsiteY54" fmla="*/ 5348515 h 7192213"/>
              <a:gd name="connsiteX55" fmla="*/ 0 w 5643496"/>
              <a:gd name="connsiteY55"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34273 w 5643496"/>
              <a:gd name="connsiteY30" fmla="*/ 1025230 h 7192213"/>
              <a:gd name="connsiteX31" fmla="*/ 5638840 w 5643496"/>
              <a:gd name="connsiteY31" fmla="*/ 1028604 h 7192213"/>
              <a:gd name="connsiteX32" fmla="*/ 5643496 w 5643496"/>
              <a:gd name="connsiteY32" fmla="*/ 1039944 h 7192213"/>
              <a:gd name="connsiteX33" fmla="*/ 5629738 w 5643496"/>
              <a:gd name="connsiteY33" fmla="*/ 1088555 h 7192213"/>
              <a:gd name="connsiteX34" fmla="*/ 5629738 w 5643496"/>
              <a:gd name="connsiteY34" fmla="*/ 4092765 h 7192213"/>
              <a:gd name="connsiteX35" fmla="*/ 5629737 w 5643496"/>
              <a:gd name="connsiteY35" fmla="*/ 4092767 h 7192213"/>
              <a:gd name="connsiteX36" fmla="*/ 5629737 w 5643496"/>
              <a:gd name="connsiteY36" fmla="*/ 4412818 h 7192213"/>
              <a:gd name="connsiteX37" fmla="*/ 5629737 w 5643496"/>
              <a:gd name="connsiteY37" fmla="*/ 5426373 h 7192213"/>
              <a:gd name="connsiteX38" fmla="*/ 5629737 w 5643496"/>
              <a:gd name="connsiteY38" fmla="*/ 5848539 h 7192213"/>
              <a:gd name="connsiteX39" fmla="*/ 5629737 w 5643496"/>
              <a:gd name="connsiteY39" fmla="*/ 6736614 h 7192213"/>
              <a:gd name="connsiteX40" fmla="*/ 5629737 w 5643496"/>
              <a:gd name="connsiteY40" fmla="*/ 7158780 h 7192213"/>
              <a:gd name="connsiteX41" fmla="*/ 5596210 w 5643496"/>
              <a:gd name="connsiteY41" fmla="*/ 7192213 h 7192213"/>
              <a:gd name="connsiteX42" fmla="*/ 1982520 w 5643496"/>
              <a:gd name="connsiteY42" fmla="*/ 7192213 h 7192213"/>
              <a:gd name="connsiteX43" fmla="*/ 1976650 w 5643496"/>
              <a:gd name="connsiteY43" fmla="*/ 7189772 h 7192213"/>
              <a:gd name="connsiteX44" fmla="*/ 64205 w 5643496"/>
              <a:gd name="connsiteY44" fmla="*/ 7189772 h 7192213"/>
              <a:gd name="connsiteX45" fmla="*/ 28826 w 5643496"/>
              <a:gd name="connsiteY45" fmla="*/ 7165867 h 7192213"/>
              <a:gd name="connsiteX46" fmla="*/ 28826 w 5643496"/>
              <a:gd name="connsiteY46" fmla="*/ 6079439 h 7192213"/>
              <a:gd name="connsiteX47" fmla="*/ 18871 w 5643496"/>
              <a:gd name="connsiteY47" fmla="*/ 6043977 h 7192213"/>
              <a:gd name="connsiteX48" fmla="*/ 28826 w 5643496"/>
              <a:gd name="connsiteY48" fmla="*/ 6007501 h 7192213"/>
              <a:gd name="connsiteX49" fmla="*/ 28826 w 5643496"/>
              <a:gd name="connsiteY49" fmla="*/ 5521424 h 7192213"/>
              <a:gd name="connsiteX50" fmla="*/ 28826 w 5643496"/>
              <a:gd name="connsiteY50" fmla="*/ 5456903 h 7192213"/>
              <a:gd name="connsiteX51" fmla="*/ 18216 w 5643496"/>
              <a:gd name="connsiteY51" fmla="*/ 5420866 h 7192213"/>
              <a:gd name="connsiteX52" fmla="*/ 6056 w 5643496"/>
              <a:gd name="connsiteY52" fmla="*/ 5384020 h 7192213"/>
              <a:gd name="connsiteX53" fmla="*/ 815 w 5643496"/>
              <a:gd name="connsiteY53" fmla="*/ 5348515 h 7192213"/>
              <a:gd name="connsiteX54" fmla="*/ 0 w 5643496"/>
              <a:gd name="connsiteY54" fmla="*/ 5321182 h 7192213"/>
              <a:gd name="connsiteX0" fmla="*/ 0 w 5638840"/>
              <a:gd name="connsiteY0" fmla="*/ 5321182 h 7192213"/>
              <a:gd name="connsiteX1" fmla="*/ 7176 w 5638840"/>
              <a:gd name="connsiteY1" fmla="*/ 5292545 h 7192213"/>
              <a:gd name="connsiteX2" fmla="*/ 4191 w 5638840"/>
              <a:gd name="connsiteY2" fmla="*/ 5273215 h 7192213"/>
              <a:gd name="connsiteX3" fmla="*/ 11880 w 5638840"/>
              <a:gd name="connsiteY3" fmla="*/ 5237214 h 7192213"/>
              <a:gd name="connsiteX4" fmla="*/ 18963 w 5638840"/>
              <a:gd name="connsiteY4" fmla="*/ 5184548 h 7192213"/>
              <a:gd name="connsiteX5" fmla="*/ 26514 w 5638840"/>
              <a:gd name="connsiteY5" fmla="*/ 5148294 h 7192213"/>
              <a:gd name="connsiteX6" fmla="*/ 28826 w 5638840"/>
              <a:gd name="connsiteY6" fmla="*/ 5141304 h 7192213"/>
              <a:gd name="connsiteX7" fmla="*/ 28826 w 5638840"/>
              <a:gd name="connsiteY7" fmla="*/ 4904080 h 7192213"/>
              <a:gd name="connsiteX8" fmla="*/ 26241 w 5638840"/>
              <a:gd name="connsiteY8" fmla="*/ 4886580 h 7192213"/>
              <a:gd name="connsiteX9" fmla="*/ 28826 w 5638840"/>
              <a:gd name="connsiteY9" fmla="*/ 4827542 h 7192213"/>
              <a:gd name="connsiteX10" fmla="*/ 25306 w 5638840"/>
              <a:gd name="connsiteY10" fmla="*/ 4818968 h 7192213"/>
              <a:gd name="connsiteX11" fmla="*/ 28826 w 5638840"/>
              <a:gd name="connsiteY11" fmla="*/ 4761248 h 7192213"/>
              <a:gd name="connsiteX12" fmla="*/ 25835 w 5638840"/>
              <a:gd name="connsiteY12" fmla="*/ 4698008 h 7192213"/>
              <a:gd name="connsiteX13" fmla="*/ 17801 w 5638840"/>
              <a:gd name="connsiteY13" fmla="*/ 4693286 h 7192213"/>
              <a:gd name="connsiteX14" fmla="*/ 17096 w 5638840"/>
              <a:gd name="connsiteY14" fmla="*/ 4679416 h 7192213"/>
              <a:gd name="connsiteX15" fmla="*/ 17250 w 5638840"/>
              <a:gd name="connsiteY15" fmla="*/ 4657582 h 7192213"/>
              <a:gd name="connsiteX16" fmla="*/ 25682 w 5638840"/>
              <a:gd name="connsiteY16" fmla="*/ 4608673 h 7192213"/>
              <a:gd name="connsiteX17" fmla="*/ 20696 w 5638840"/>
              <a:gd name="connsiteY17" fmla="*/ 27254 h 7192213"/>
              <a:gd name="connsiteX18" fmla="*/ 44529 w 5638840"/>
              <a:gd name="connsiteY18" fmla="*/ 3139 h 7192213"/>
              <a:gd name="connsiteX19" fmla="*/ 64219 w 5638840"/>
              <a:gd name="connsiteY19" fmla="*/ 24 h 7192213"/>
              <a:gd name="connsiteX20" fmla="*/ 2653439 w 5638840"/>
              <a:gd name="connsiteY20" fmla="*/ 0 h 7192213"/>
              <a:gd name="connsiteX21" fmla="*/ 2959929 w 5638840"/>
              <a:gd name="connsiteY21" fmla="*/ 0 h 7192213"/>
              <a:gd name="connsiteX22" fmla="*/ 5549063 w 5638840"/>
              <a:gd name="connsiteY22" fmla="*/ 0 h 7192213"/>
              <a:gd name="connsiteX23" fmla="*/ 5549068 w 5638840"/>
              <a:gd name="connsiteY23" fmla="*/ 2 h 7192213"/>
              <a:gd name="connsiteX24" fmla="*/ 5553587 w 5638840"/>
              <a:gd name="connsiteY24" fmla="*/ 0 h 7192213"/>
              <a:gd name="connsiteX25" fmla="*/ 5559961 w 5638840"/>
              <a:gd name="connsiteY25" fmla="*/ 3034 h 7192213"/>
              <a:gd name="connsiteX26" fmla="*/ 5596211 w 5638840"/>
              <a:gd name="connsiteY26" fmla="*/ 3034 h 7192213"/>
              <a:gd name="connsiteX27" fmla="*/ 5629738 w 5638840"/>
              <a:gd name="connsiteY27" fmla="*/ 36562 h 7192213"/>
              <a:gd name="connsiteX28" fmla="*/ 5629738 w 5638840"/>
              <a:gd name="connsiteY28" fmla="*/ 900024 h 7192213"/>
              <a:gd name="connsiteX29" fmla="*/ 5635688 w 5638840"/>
              <a:gd name="connsiteY29" fmla="*/ 909622 h 7192213"/>
              <a:gd name="connsiteX30" fmla="*/ 5634273 w 5638840"/>
              <a:gd name="connsiteY30" fmla="*/ 1025230 h 7192213"/>
              <a:gd name="connsiteX31" fmla="*/ 5638840 w 5638840"/>
              <a:gd name="connsiteY31" fmla="*/ 1028604 h 7192213"/>
              <a:gd name="connsiteX32" fmla="*/ 5629738 w 5638840"/>
              <a:gd name="connsiteY32" fmla="*/ 1088555 h 7192213"/>
              <a:gd name="connsiteX33" fmla="*/ 5629738 w 5638840"/>
              <a:gd name="connsiteY33" fmla="*/ 4092765 h 7192213"/>
              <a:gd name="connsiteX34" fmla="*/ 5629737 w 5638840"/>
              <a:gd name="connsiteY34" fmla="*/ 4092767 h 7192213"/>
              <a:gd name="connsiteX35" fmla="*/ 5629737 w 5638840"/>
              <a:gd name="connsiteY35" fmla="*/ 4412818 h 7192213"/>
              <a:gd name="connsiteX36" fmla="*/ 5629737 w 5638840"/>
              <a:gd name="connsiteY36" fmla="*/ 5426373 h 7192213"/>
              <a:gd name="connsiteX37" fmla="*/ 5629737 w 5638840"/>
              <a:gd name="connsiteY37" fmla="*/ 5848539 h 7192213"/>
              <a:gd name="connsiteX38" fmla="*/ 5629737 w 5638840"/>
              <a:gd name="connsiteY38" fmla="*/ 6736614 h 7192213"/>
              <a:gd name="connsiteX39" fmla="*/ 5629737 w 5638840"/>
              <a:gd name="connsiteY39" fmla="*/ 7158780 h 7192213"/>
              <a:gd name="connsiteX40" fmla="*/ 5596210 w 5638840"/>
              <a:gd name="connsiteY40" fmla="*/ 7192213 h 7192213"/>
              <a:gd name="connsiteX41" fmla="*/ 1982520 w 5638840"/>
              <a:gd name="connsiteY41" fmla="*/ 7192213 h 7192213"/>
              <a:gd name="connsiteX42" fmla="*/ 1976650 w 5638840"/>
              <a:gd name="connsiteY42" fmla="*/ 7189772 h 7192213"/>
              <a:gd name="connsiteX43" fmla="*/ 64205 w 5638840"/>
              <a:gd name="connsiteY43" fmla="*/ 7189772 h 7192213"/>
              <a:gd name="connsiteX44" fmla="*/ 28826 w 5638840"/>
              <a:gd name="connsiteY44" fmla="*/ 7165867 h 7192213"/>
              <a:gd name="connsiteX45" fmla="*/ 28826 w 5638840"/>
              <a:gd name="connsiteY45" fmla="*/ 6079439 h 7192213"/>
              <a:gd name="connsiteX46" fmla="*/ 18871 w 5638840"/>
              <a:gd name="connsiteY46" fmla="*/ 6043977 h 7192213"/>
              <a:gd name="connsiteX47" fmla="*/ 28826 w 5638840"/>
              <a:gd name="connsiteY47" fmla="*/ 6007501 h 7192213"/>
              <a:gd name="connsiteX48" fmla="*/ 28826 w 5638840"/>
              <a:gd name="connsiteY48" fmla="*/ 5521424 h 7192213"/>
              <a:gd name="connsiteX49" fmla="*/ 28826 w 5638840"/>
              <a:gd name="connsiteY49" fmla="*/ 5456903 h 7192213"/>
              <a:gd name="connsiteX50" fmla="*/ 18216 w 5638840"/>
              <a:gd name="connsiteY50" fmla="*/ 5420866 h 7192213"/>
              <a:gd name="connsiteX51" fmla="*/ 6056 w 5638840"/>
              <a:gd name="connsiteY51" fmla="*/ 5384020 h 7192213"/>
              <a:gd name="connsiteX52" fmla="*/ 815 w 5638840"/>
              <a:gd name="connsiteY52" fmla="*/ 5348515 h 7192213"/>
              <a:gd name="connsiteX53" fmla="*/ 0 w 5638840"/>
              <a:gd name="connsiteY53"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34273 w 5635688"/>
              <a:gd name="connsiteY30" fmla="*/ 1025230 h 7192213"/>
              <a:gd name="connsiteX31" fmla="*/ 5629738 w 5635688"/>
              <a:gd name="connsiteY31" fmla="*/ 1088555 h 7192213"/>
              <a:gd name="connsiteX32" fmla="*/ 5629738 w 5635688"/>
              <a:gd name="connsiteY32" fmla="*/ 4092765 h 7192213"/>
              <a:gd name="connsiteX33" fmla="*/ 5629737 w 5635688"/>
              <a:gd name="connsiteY33" fmla="*/ 4092767 h 7192213"/>
              <a:gd name="connsiteX34" fmla="*/ 5629737 w 5635688"/>
              <a:gd name="connsiteY34" fmla="*/ 4412818 h 7192213"/>
              <a:gd name="connsiteX35" fmla="*/ 5629737 w 5635688"/>
              <a:gd name="connsiteY35" fmla="*/ 5426373 h 7192213"/>
              <a:gd name="connsiteX36" fmla="*/ 5629737 w 5635688"/>
              <a:gd name="connsiteY36" fmla="*/ 5848539 h 7192213"/>
              <a:gd name="connsiteX37" fmla="*/ 5629737 w 5635688"/>
              <a:gd name="connsiteY37" fmla="*/ 6736614 h 7192213"/>
              <a:gd name="connsiteX38" fmla="*/ 5629737 w 5635688"/>
              <a:gd name="connsiteY38" fmla="*/ 7158780 h 7192213"/>
              <a:gd name="connsiteX39" fmla="*/ 5596210 w 5635688"/>
              <a:gd name="connsiteY39" fmla="*/ 7192213 h 7192213"/>
              <a:gd name="connsiteX40" fmla="*/ 1982520 w 5635688"/>
              <a:gd name="connsiteY40" fmla="*/ 7192213 h 7192213"/>
              <a:gd name="connsiteX41" fmla="*/ 1976650 w 5635688"/>
              <a:gd name="connsiteY41" fmla="*/ 7189772 h 7192213"/>
              <a:gd name="connsiteX42" fmla="*/ 64205 w 5635688"/>
              <a:gd name="connsiteY42" fmla="*/ 7189772 h 7192213"/>
              <a:gd name="connsiteX43" fmla="*/ 28826 w 5635688"/>
              <a:gd name="connsiteY43" fmla="*/ 7165867 h 7192213"/>
              <a:gd name="connsiteX44" fmla="*/ 28826 w 5635688"/>
              <a:gd name="connsiteY44" fmla="*/ 6079439 h 7192213"/>
              <a:gd name="connsiteX45" fmla="*/ 18871 w 5635688"/>
              <a:gd name="connsiteY45" fmla="*/ 6043977 h 7192213"/>
              <a:gd name="connsiteX46" fmla="*/ 28826 w 5635688"/>
              <a:gd name="connsiteY46" fmla="*/ 6007501 h 7192213"/>
              <a:gd name="connsiteX47" fmla="*/ 28826 w 5635688"/>
              <a:gd name="connsiteY47" fmla="*/ 5521424 h 7192213"/>
              <a:gd name="connsiteX48" fmla="*/ 28826 w 5635688"/>
              <a:gd name="connsiteY48" fmla="*/ 5456903 h 7192213"/>
              <a:gd name="connsiteX49" fmla="*/ 18216 w 5635688"/>
              <a:gd name="connsiteY49" fmla="*/ 5420866 h 7192213"/>
              <a:gd name="connsiteX50" fmla="*/ 6056 w 5635688"/>
              <a:gd name="connsiteY50" fmla="*/ 5384020 h 7192213"/>
              <a:gd name="connsiteX51" fmla="*/ 815 w 5635688"/>
              <a:gd name="connsiteY51" fmla="*/ 5348515 h 7192213"/>
              <a:gd name="connsiteX52" fmla="*/ 0 w 5635688"/>
              <a:gd name="connsiteY52"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1088555 h 7192213"/>
              <a:gd name="connsiteX31" fmla="*/ 5629738 w 5635688"/>
              <a:gd name="connsiteY31" fmla="*/ 4092765 h 7192213"/>
              <a:gd name="connsiteX32" fmla="*/ 5629737 w 5635688"/>
              <a:gd name="connsiteY32" fmla="*/ 4092767 h 7192213"/>
              <a:gd name="connsiteX33" fmla="*/ 5629737 w 5635688"/>
              <a:gd name="connsiteY33" fmla="*/ 4412818 h 7192213"/>
              <a:gd name="connsiteX34" fmla="*/ 5629737 w 5635688"/>
              <a:gd name="connsiteY34" fmla="*/ 5426373 h 7192213"/>
              <a:gd name="connsiteX35" fmla="*/ 5629737 w 5635688"/>
              <a:gd name="connsiteY35" fmla="*/ 5848539 h 7192213"/>
              <a:gd name="connsiteX36" fmla="*/ 5629737 w 5635688"/>
              <a:gd name="connsiteY36" fmla="*/ 6736614 h 7192213"/>
              <a:gd name="connsiteX37" fmla="*/ 5629737 w 5635688"/>
              <a:gd name="connsiteY37" fmla="*/ 7158780 h 7192213"/>
              <a:gd name="connsiteX38" fmla="*/ 5596210 w 5635688"/>
              <a:gd name="connsiteY38" fmla="*/ 7192213 h 7192213"/>
              <a:gd name="connsiteX39" fmla="*/ 1982520 w 5635688"/>
              <a:gd name="connsiteY39" fmla="*/ 7192213 h 7192213"/>
              <a:gd name="connsiteX40" fmla="*/ 1976650 w 5635688"/>
              <a:gd name="connsiteY40" fmla="*/ 7189772 h 7192213"/>
              <a:gd name="connsiteX41" fmla="*/ 64205 w 5635688"/>
              <a:gd name="connsiteY41" fmla="*/ 7189772 h 7192213"/>
              <a:gd name="connsiteX42" fmla="*/ 28826 w 5635688"/>
              <a:gd name="connsiteY42" fmla="*/ 7165867 h 7192213"/>
              <a:gd name="connsiteX43" fmla="*/ 28826 w 5635688"/>
              <a:gd name="connsiteY43" fmla="*/ 6079439 h 7192213"/>
              <a:gd name="connsiteX44" fmla="*/ 18871 w 5635688"/>
              <a:gd name="connsiteY44" fmla="*/ 6043977 h 7192213"/>
              <a:gd name="connsiteX45" fmla="*/ 28826 w 5635688"/>
              <a:gd name="connsiteY45" fmla="*/ 6007501 h 7192213"/>
              <a:gd name="connsiteX46" fmla="*/ 28826 w 5635688"/>
              <a:gd name="connsiteY46" fmla="*/ 5521424 h 7192213"/>
              <a:gd name="connsiteX47" fmla="*/ 28826 w 5635688"/>
              <a:gd name="connsiteY47" fmla="*/ 5456903 h 7192213"/>
              <a:gd name="connsiteX48" fmla="*/ 18216 w 5635688"/>
              <a:gd name="connsiteY48" fmla="*/ 5420866 h 7192213"/>
              <a:gd name="connsiteX49" fmla="*/ 6056 w 5635688"/>
              <a:gd name="connsiteY49" fmla="*/ 5384020 h 7192213"/>
              <a:gd name="connsiteX50" fmla="*/ 815 w 5635688"/>
              <a:gd name="connsiteY50" fmla="*/ 5348515 h 7192213"/>
              <a:gd name="connsiteX51" fmla="*/ 0 w 5635688"/>
              <a:gd name="connsiteY51"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092767 h 7192213"/>
              <a:gd name="connsiteX32" fmla="*/ 5629737 w 5635688"/>
              <a:gd name="connsiteY32" fmla="*/ 4412818 h 7192213"/>
              <a:gd name="connsiteX33" fmla="*/ 5629737 w 5635688"/>
              <a:gd name="connsiteY33" fmla="*/ 5426373 h 7192213"/>
              <a:gd name="connsiteX34" fmla="*/ 5629737 w 5635688"/>
              <a:gd name="connsiteY34" fmla="*/ 5848539 h 7192213"/>
              <a:gd name="connsiteX35" fmla="*/ 5629737 w 5635688"/>
              <a:gd name="connsiteY35" fmla="*/ 6736614 h 7192213"/>
              <a:gd name="connsiteX36" fmla="*/ 5629737 w 5635688"/>
              <a:gd name="connsiteY36" fmla="*/ 7158780 h 7192213"/>
              <a:gd name="connsiteX37" fmla="*/ 5596210 w 5635688"/>
              <a:gd name="connsiteY37" fmla="*/ 7192213 h 7192213"/>
              <a:gd name="connsiteX38" fmla="*/ 1982520 w 5635688"/>
              <a:gd name="connsiteY38" fmla="*/ 7192213 h 7192213"/>
              <a:gd name="connsiteX39" fmla="*/ 1976650 w 5635688"/>
              <a:gd name="connsiteY39" fmla="*/ 7189772 h 7192213"/>
              <a:gd name="connsiteX40" fmla="*/ 64205 w 5635688"/>
              <a:gd name="connsiteY40" fmla="*/ 7189772 h 7192213"/>
              <a:gd name="connsiteX41" fmla="*/ 28826 w 5635688"/>
              <a:gd name="connsiteY41" fmla="*/ 7165867 h 7192213"/>
              <a:gd name="connsiteX42" fmla="*/ 28826 w 5635688"/>
              <a:gd name="connsiteY42" fmla="*/ 6079439 h 7192213"/>
              <a:gd name="connsiteX43" fmla="*/ 18871 w 5635688"/>
              <a:gd name="connsiteY43" fmla="*/ 6043977 h 7192213"/>
              <a:gd name="connsiteX44" fmla="*/ 28826 w 5635688"/>
              <a:gd name="connsiteY44" fmla="*/ 6007501 h 7192213"/>
              <a:gd name="connsiteX45" fmla="*/ 28826 w 5635688"/>
              <a:gd name="connsiteY45" fmla="*/ 5521424 h 7192213"/>
              <a:gd name="connsiteX46" fmla="*/ 28826 w 5635688"/>
              <a:gd name="connsiteY46" fmla="*/ 5456903 h 7192213"/>
              <a:gd name="connsiteX47" fmla="*/ 18216 w 5635688"/>
              <a:gd name="connsiteY47" fmla="*/ 5420866 h 7192213"/>
              <a:gd name="connsiteX48" fmla="*/ 6056 w 5635688"/>
              <a:gd name="connsiteY48" fmla="*/ 5384020 h 7192213"/>
              <a:gd name="connsiteX49" fmla="*/ 815 w 5635688"/>
              <a:gd name="connsiteY49" fmla="*/ 5348515 h 7192213"/>
              <a:gd name="connsiteX50" fmla="*/ 0 w 5635688"/>
              <a:gd name="connsiteY50"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412818 h 7192213"/>
              <a:gd name="connsiteX32" fmla="*/ 5629737 w 5635688"/>
              <a:gd name="connsiteY32" fmla="*/ 5426373 h 7192213"/>
              <a:gd name="connsiteX33" fmla="*/ 5629737 w 5635688"/>
              <a:gd name="connsiteY33" fmla="*/ 5848539 h 7192213"/>
              <a:gd name="connsiteX34" fmla="*/ 5629737 w 5635688"/>
              <a:gd name="connsiteY34" fmla="*/ 6736614 h 7192213"/>
              <a:gd name="connsiteX35" fmla="*/ 5629737 w 5635688"/>
              <a:gd name="connsiteY35" fmla="*/ 7158780 h 7192213"/>
              <a:gd name="connsiteX36" fmla="*/ 5596210 w 5635688"/>
              <a:gd name="connsiteY36" fmla="*/ 7192213 h 7192213"/>
              <a:gd name="connsiteX37" fmla="*/ 1982520 w 5635688"/>
              <a:gd name="connsiteY37" fmla="*/ 7192213 h 7192213"/>
              <a:gd name="connsiteX38" fmla="*/ 1976650 w 5635688"/>
              <a:gd name="connsiteY38" fmla="*/ 7189772 h 7192213"/>
              <a:gd name="connsiteX39" fmla="*/ 64205 w 5635688"/>
              <a:gd name="connsiteY39" fmla="*/ 7189772 h 7192213"/>
              <a:gd name="connsiteX40" fmla="*/ 28826 w 5635688"/>
              <a:gd name="connsiteY40" fmla="*/ 7165867 h 7192213"/>
              <a:gd name="connsiteX41" fmla="*/ 28826 w 5635688"/>
              <a:gd name="connsiteY41" fmla="*/ 6079439 h 7192213"/>
              <a:gd name="connsiteX42" fmla="*/ 18871 w 5635688"/>
              <a:gd name="connsiteY42" fmla="*/ 6043977 h 7192213"/>
              <a:gd name="connsiteX43" fmla="*/ 28826 w 5635688"/>
              <a:gd name="connsiteY43" fmla="*/ 6007501 h 7192213"/>
              <a:gd name="connsiteX44" fmla="*/ 28826 w 5635688"/>
              <a:gd name="connsiteY44" fmla="*/ 5521424 h 7192213"/>
              <a:gd name="connsiteX45" fmla="*/ 28826 w 5635688"/>
              <a:gd name="connsiteY45" fmla="*/ 5456903 h 7192213"/>
              <a:gd name="connsiteX46" fmla="*/ 18216 w 5635688"/>
              <a:gd name="connsiteY46" fmla="*/ 5420866 h 7192213"/>
              <a:gd name="connsiteX47" fmla="*/ 6056 w 5635688"/>
              <a:gd name="connsiteY47" fmla="*/ 5384020 h 7192213"/>
              <a:gd name="connsiteX48" fmla="*/ 815 w 5635688"/>
              <a:gd name="connsiteY48" fmla="*/ 5348515 h 7192213"/>
              <a:gd name="connsiteX49" fmla="*/ 0 w 5635688"/>
              <a:gd name="connsiteY49"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5426373 h 7192213"/>
              <a:gd name="connsiteX32" fmla="*/ 5629737 w 5635688"/>
              <a:gd name="connsiteY32" fmla="*/ 5848539 h 7192213"/>
              <a:gd name="connsiteX33" fmla="*/ 5629737 w 5635688"/>
              <a:gd name="connsiteY33" fmla="*/ 6736614 h 7192213"/>
              <a:gd name="connsiteX34" fmla="*/ 5629737 w 5635688"/>
              <a:gd name="connsiteY34" fmla="*/ 7158780 h 7192213"/>
              <a:gd name="connsiteX35" fmla="*/ 5596210 w 5635688"/>
              <a:gd name="connsiteY35" fmla="*/ 7192213 h 7192213"/>
              <a:gd name="connsiteX36" fmla="*/ 1982520 w 5635688"/>
              <a:gd name="connsiteY36" fmla="*/ 7192213 h 7192213"/>
              <a:gd name="connsiteX37" fmla="*/ 1976650 w 5635688"/>
              <a:gd name="connsiteY37" fmla="*/ 7189772 h 7192213"/>
              <a:gd name="connsiteX38" fmla="*/ 64205 w 5635688"/>
              <a:gd name="connsiteY38" fmla="*/ 7189772 h 7192213"/>
              <a:gd name="connsiteX39" fmla="*/ 28826 w 5635688"/>
              <a:gd name="connsiteY39" fmla="*/ 7165867 h 7192213"/>
              <a:gd name="connsiteX40" fmla="*/ 28826 w 5635688"/>
              <a:gd name="connsiteY40" fmla="*/ 6079439 h 7192213"/>
              <a:gd name="connsiteX41" fmla="*/ 18871 w 5635688"/>
              <a:gd name="connsiteY41" fmla="*/ 6043977 h 7192213"/>
              <a:gd name="connsiteX42" fmla="*/ 28826 w 5635688"/>
              <a:gd name="connsiteY42" fmla="*/ 6007501 h 7192213"/>
              <a:gd name="connsiteX43" fmla="*/ 28826 w 5635688"/>
              <a:gd name="connsiteY43" fmla="*/ 5521424 h 7192213"/>
              <a:gd name="connsiteX44" fmla="*/ 28826 w 5635688"/>
              <a:gd name="connsiteY44" fmla="*/ 5456903 h 7192213"/>
              <a:gd name="connsiteX45" fmla="*/ 18216 w 5635688"/>
              <a:gd name="connsiteY45" fmla="*/ 5420866 h 7192213"/>
              <a:gd name="connsiteX46" fmla="*/ 6056 w 5635688"/>
              <a:gd name="connsiteY46" fmla="*/ 5384020 h 7192213"/>
              <a:gd name="connsiteX47" fmla="*/ 815 w 5635688"/>
              <a:gd name="connsiteY47" fmla="*/ 5348515 h 7192213"/>
              <a:gd name="connsiteX48" fmla="*/ 0 w 5635688"/>
              <a:gd name="connsiteY48"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7 w 5635688"/>
              <a:gd name="connsiteY30" fmla="*/ 5426373 h 7192213"/>
              <a:gd name="connsiteX31" fmla="*/ 5629737 w 5635688"/>
              <a:gd name="connsiteY31" fmla="*/ 5848539 h 7192213"/>
              <a:gd name="connsiteX32" fmla="*/ 5629737 w 5635688"/>
              <a:gd name="connsiteY32" fmla="*/ 6736614 h 7192213"/>
              <a:gd name="connsiteX33" fmla="*/ 5629737 w 5635688"/>
              <a:gd name="connsiteY33" fmla="*/ 7158780 h 7192213"/>
              <a:gd name="connsiteX34" fmla="*/ 5596210 w 5635688"/>
              <a:gd name="connsiteY34" fmla="*/ 7192213 h 7192213"/>
              <a:gd name="connsiteX35" fmla="*/ 1982520 w 5635688"/>
              <a:gd name="connsiteY35" fmla="*/ 7192213 h 7192213"/>
              <a:gd name="connsiteX36" fmla="*/ 1976650 w 5635688"/>
              <a:gd name="connsiteY36" fmla="*/ 7189772 h 7192213"/>
              <a:gd name="connsiteX37" fmla="*/ 64205 w 5635688"/>
              <a:gd name="connsiteY37" fmla="*/ 7189772 h 7192213"/>
              <a:gd name="connsiteX38" fmla="*/ 28826 w 5635688"/>
              <a:gd name="connsiteY38" fmla="*/ 7165867 h 7192213"/>
              <a:gd name="connsiteX39" fmla="*/ 28826 w 5635688"/>
              <a:gd name="connsiteY39" fmla="*/ 6079439 h 7192213"/>
              <a:gd name="connsiteX40" fmla="*/ 18871 w 5635688"/>
              <a:gd name="connsiteY40" fmla="*/ 6043977 h 7192213"/>
              <a:gd name="connsiteX41" fmla="*/ 28826 w 5635688"/>
              <a:gd name="connsiteY41" fmla="*/ 6007501 h 7192213"/>
              <a:gd name="connsiteX42" fmla="*/ 28826 w 5635688"/>
              <a:gd name="connsiteY42" fmla="*/ 5521424 h 7192213"/>
              <a:gd name="connsiteX43" fmla="*/ 28826 w 5635688"/>
              <a:gd name="connsiteY43" fmla="*/ 5456903 h 7192213"/>
              <a:gd name="connsiteX44" fmla="*/ 18216 w 5635688"/>
              <a:gd name="connsiteY44" fmla="*/ 5420866 h 7192213"/>
              <a:gd name="connsiteX45" fmla="*/ 6056 w 5635688"/>
              <a:gd name="connsiteY45" fmla="*/ 5384020 h 7192213"/>
              <a:gd name="connsiteX46" fmla="*/ 815 w 5635688"/>
              <a:gd name="connsiteY46" fmla="*/ 5348515 h 7192213"/>
              <a:gd name="connsiteX47" fmla="*/ 0 w 5635688"/>
              <a:gd name="connsiteY47"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8 w 5629738"/>
              <a:gd name="connsiteY28" fmla="*/ 900024 h 7192213"/>
              <a:gd name="connsiteX29" fmla="*/ 5629737 w 5629738"/>
              <a:gd name="connsiteY29" fmla="*/ 5426373 h 7192213"/>
              <a:gd name="connsiteX30" fmla="*/ 5629737 w 5629738"/>
              <a:gd name="connsiteY30" fmla="*/ 5848539 h 7192213"/>
              <a:gd name="connsiteX31" fmla="*/ 5629737 w 5629738"/>
              <a:gd name="connsiteY31" fmla="*/ 6736614 h 7192213"/>
              <a:gd name="connsiteX32" fmla="*/ 5629737 w 5629738"/>
              <a:gd name="connsiteY32" fmla="*/ 7158780 h 7192213"/>
              <a:gd name="connsiteX33" fmla="*/ 5596210 w 5629738"/>
              <a:gd name="connsiteY33" fmla="*/ 7192213 h 7192213"/>
              <a:gd name="connsiteX34" fmla="*/ 1982520 w 5629738"/>
              <a:gd name="connsiteY34" fmla="*/ 7192213 h 7192213"/>
              <a:gd name="connsiteX35" fmla="*/ 1976650 w 5629738"/>
              <a:gd name="connsiteY35" fmla="*/ 7189772 h 7192213"/>
              <a:gd name="connsiteX36" fmla="*/ 64205 w 5629738"/>
              <a:gd name="connsiteY36" fmla="*/ 7189772 h 7192213"/>
              <a:gd name="connsiteX37" fmla="*/ 28826 w 5629738"/>
              <a:gd name="connsiteY37" fmla="*/ 7165867 h 7192213"/>
              <a:gd name="connsiteX38" fmla="*/ 28826 w 5629738"/>
              <a:gd name="connsiteY38" fmla="*/ 6079439 h 7192213"/>
              <a:gd name="connsiteX39" fmla="*/ 18871 w 5629738"/>
              <a:gd name="connsiteY39" fmla="*/ 6043977 h 7192213"/>
              <a:gd name="connsiteX40" fmla="*/ 28826 w 5629738"/>
              <a:gd name="connsiteY40" fmla="*/ 6007501 h 7192213"/>
              <a:gd name="connsiteX41" fmla="*/ 28826 w 5629738"/>
              <a:gd name="connsiteY41" fmla="*/ 5521424 h 7192213"/>
              <a:gd name="connsiteX42" fmla="*/ 28826 w 5629738"/>
              <a:gd name="connsiteY42" fmla="*/ 5456903 h 7192213"/>
              <a:gd name="connsiteX43" fmla="*/ 18216 w 5629738"/>
              <a:gd name="connsiteY43" fmla="*/ 5420866 h 7192213"/>
              <a:gd name="connsiteX44" fmla="*/ 6056 w 5629738"/>
              <a:gd name="connsiteY44" fmla="*/ 5384020 h 7192213"/>
              <a:gd name="connsiteX45" fmla="*/ 815 w 5629738"/>
              <a:gd name="connsiteY45" fmla="*/ 5348515 h 7192213"/>
              <a:gd name="connsiteX46" fmla="*/ 0 w 5629738"/>
              <a:gd name="connsiteY46"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6736614 h 7192213"/>
              <a:gd name="connsiteX31" fmla="*/ 5629737 w 5629738"/>
              <a:gd name="connsiteY31" fmla="*/ 7158780 h 7192213"/>
              <a:gd name="connsiteX32" fmla="*/ 5596210 w 5629738"/>
              <a:gd name="connsiteY32" fmla="*/ 7192213 h 7192213"/>
              <a:gd name="connsiteX33" fmla="*/ 1982520 w 5629738"/>
              <a:gd name="connsiteY33" fmla="*/ 7192213 h 7192213"/>
              <a:gd name="connsiteX34" fmla="*/ 1976650 w 5629738"/>
              <a:gd name="connsiteY34" fmla="*/ 7189772 h 7192213"/>
              <a:gd name="connsiteX35" fmla="*/ 64205 w 5629738"/>
              <a:gd name="connsiteY35" fmla="*/ 7189772 h 7192213"/>
              <a:gd name="connsiteX36" fmla="*/ 28826 w 5629738"/>
              <a:gd name="connsiteY36" fmla="*/ 7165867 h 7192213"/>
              <a:gd name="connsiteX37" fmla="*/ 28826 w 5629738"/>
              <a:gd name="connsiteY37" fmla="*/ 6079439 h 7192213"/>
              <a:gd name="connsiteX38" fmla="*/ 18871 w 5629738"/>
              <a:gd name="connsiteY38" fmla="*/ 6043977 h 7192213"/>
              <a:gd name="connsiteX39" fmla="*/ 28826 w 5629738"/>
              <a:gd name="connsiteY39" fmla="*/ 6007501 h 7192213"/>
              <a:gd name="connsiteX40" fmla="*/ 28826 w 5629738"/>
              <a:gd name="connsiteY40" fmla="*/ 5521424 h 7192213"/>
              <a:gd name="connsiteX41" fmla="*/ 28826 w 5629738"/>
              <a:gd name="connsiteY41" fmla="*/ 5456903 h 7192213"/>
              <a:gd name="connsiteX42" fmla="*/ 18216 w 5629738"/>
              <a:gd name="connsiteY42" fmla="*/ 5420866 h 7192213"/>
              <a:gd name="connsiteX43" fmla="*/ 6056 w 5629738"/>
              <a:gd name="connsiteY43" fmla="*/ 5384020 h 7192213"/>
              <a:gd name="connsiteX44" fmla="*/ 815 w 5629738"/>
              <a:gd name="connsiteY44" fmla="*/ 5348515 h 7192213"/>
              <a:gd name="connsiteX45" fmla="*/ 0 w 5629738"/>
              <a:gd name="connsiteY45"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7158780 h 7192213"/>
              <a:gd name="connsiteX31" fmla="*/ 5596210 w 5629738"/>
              <a:gd name="connsiteY31" fmla="*/ 7192213 h 7192213"/>
              <a:gd name="connsiteX32" fmla="*/ 1982520 w 5629738"/>
              <a:gd name="connsiteY32" fmla="*/ 7192213 h 7192213"/>
              <a:gd name="connsiteX33" fmla="*/ 1976650 w 5629738"/>
              <a:gd name="connsiteY33" fmla="*/ 7189772 h 7192213"/>
              <a:gd name="connsiteX34" fmla="*/ 64205 w 5629738"/>
              <a:gd name="connsiteY34" fmla="*/ 7189772 h 7192213"/>
              <a:gd name="connsiteX35" fmla="*/ 28826 w 5629738"/>
              <a:gd name="connsiteY35" fmla="*/ 7165867 h 7192213"/>
              <a:gd name="connsiteX36" fmla="*/ 28826 w 5629738"/>
              <a:gd name="connsiteY36" fmla="*/ 6079439 h 7192213"/>
              <a:gd name="connsiteX37" fmla="*/ 18871 w 5629738"/>
              <a:gd name="connsiteY37" fmla="*/ 6043977 h 7192213"/>
              <a:gd name="connsiteX38" fmla="*/ 28826 w 5629738"/>
              <a:gd name="connsiteY38" fmla="*/ 6007501 h 7192213"/>
              <a:gd name="connsiteX39" fmla="*/ 28826 w 5629738"/>
              <a:gd name="connsiteY39" fmla="*/ 5521424 h 7192213"/>
              <a:gd name="connsiteX40" fmla="*/ 28826 w 5629738"/>
              <a:gd name="connsiteY40" fmla="*/ 5456903 h 7192213"/>
              <a:gd name="connsiteX41" fmla="*/ 18216 w 5629738"/>
              <a:gd name="connsiteY41" fmla="*/ 5420866 h 7192213"/>
              <a:gd name="connsiteX42" fmla="*/ 6056 w 5629738"/>
              <a:gd name="connsiteY42" fmla="*/ 5384020 h 7192213"/>
              <a:gd name="connsiteX43" fmla="*/ 815 w 5629738"/>
              <a:gd name="connsiteY43" fmla="*/ 5348515 h 7192213"/>
              <a:gd name="connsiteX44" fmla="*/ 0 w 5629738"/>
              <a:gd name="connsiteY44"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7158780 h 7192213"/>
              <a:gd name="connsiteX30" fmla="*/ 5596210 w 5629738"/>
              <a:gd name="connsiteY30" fmla="*/ 7192213 h 7192213"/>
              <a:gd name="connsiteX31" fmla="*/ 1982520 w 5629738"/>
              <a:gd name="connsiteY31" fmla="*/ 7192213 h 7192213"/>
              <a:gd name="connsiteX32" fmla="*/ 1976650 w 5629738"/>
              <a:gd name="connsiteY32" fmla="*/ 7189772 h 7192213"/>
              <a:gd name="connsiteX33" fmla="*/ 64205 w 5629738"/>
              <a:gd name="connsiteY33" fmla="*/ 7189772 h 7192213"/>
              <a:gd name="connsiteX34" fmla="*/ 28826 w 5629738"/>
              <a:gd name="connsiteY34" fmla="*/ 7165867 h 7192213"/>
              <a:gd name="connsiteX35" fmla="*/ 28826 w 5629738"/>
              <a:gd name="connsiteY35" fmla="*/ 6079439 h 7192213"/>
              <a:gd name="connsiteX36" fmla="*/ 18871 w 5629738"/>
              <a:gd name="connsiteY36" fmla="*/ 6043977 h 7192213"/>
              <a:gd name="connsiteX37" fmla="*/ 28826 w 5629738"/>
              <a:gd name="connsiteY37" fmla="*/ 6007501 h 7192213"/>
              <a:gd name="connsiteX38" fmla="*/ 28826 w 5629738"/>
              <a:gd name="connsiteY38" fmla="*/ 5521424 h 7192213"/>
              <a:gd name="connsiteX39" fmla="*/ 28826 w 5629738"/>
              <a:gd name="connsiteY39" fmla="*/ 5456903 h 7192213"/>
              <a:gd name="connsiteX40" fmla="*/ 18216 w 5629738"/>
              <a:gd name="connsiteY40" fmla="*/ 5420866 h 7192213"/>
              <a:gd name="connsiteX41" fmla="*/ 6056 w 5629738"/>
              <a:gd name="connsiteY41" fmla="*/ 5384020 h 7192213"/>
              <a:gd name="connsiteX42" fmla="*/ 815 w 5629738"/>
              <a:gd name="connsiteY42" fmla="*/ 5348515 h 7192213"/>
              <a:gd name="connsiteX43" fmla="*/ 0 w 5629738"/>
              <a:gd name="connsiteY43"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1976650 w 5633928"/>
              <a:gd name="connsiteY31" fmla="*/ 7189772 h 7192213"/>
              <a:gd name="connsiteX32" fmla="*/ 64205 w 5633928"/>
              <a:gd name="connsiteY32" fmla="*/ 7189772 h 7192213"/>
              <a:gd name="connsiteX33" fmla="*/ 28826 w 5633928"/>
              <a:gd name="connsiteY33" fmla="*/ 7165867 h 7192213"/>
              <a:gd name="connsiteX34" fmla="*/ 28826 w 5633928"/>
              <a:gd name="connsiteY34" fmla="*/ 6079439 h 7192213"/>
              <a:gd name="connsiteX35" fmla="*/ 18871 w 5633928"/>
              <a:gd name="connsiteY35" fmla="*/ 6043977 h 7192213"/>
              <a:gd name="connsiteX36" fmla="*/ 28826 w 5633928"/>
              <a:gd name="connsiteY36" fmla="*/ 6007501 h 7192213"/>
              <a:gd name="connsiteX37" fmla="*/ 28826 w 5633928"/>
              <a:gd name="connsiteY37" fmla="*/ 5521424 h 7192213"/>
              <a:gd name="connsiteX38" fmla="*/ 28826 w 5633928"/>
              <a:gd name="connsiteY38" fmla="*/ 5456903 h 7192213"/>
              <a:gd name="connsiteX39" fmla="*/ 18216 w 5633928"/>
              <a:gd name="connsiteY39" fmla="*/ 5420866 h 7192213"/>
              <a:gd name="connsiteX40" fmla="*/ 6056 w 5633928"/>
              <a:gd name="connsiteY40" fmla="*/ 5384020 h 7192213"/>
              <a:gd name="connsiteX41" fmla="*/ 815 w 5633928"/>
              <a:gd name="connsiteY41" fmla="*/ 5348515 h 7192213"/>
              <a:gd name="connsiteX42" fmla="*/ 0 w 5633928"/>
              <a:gd name="connsiteY42"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64205 w 5633928"/>
              <a:gd name="connsiteY31" fmla="*/ 7189772 h 7192213"/>
              <a:gd name="connsiteX32" fmla="*/ 28826 w 5633928"/>
              <a:gd name="connsiteY32" fmla="*/ 7165867 h 7192213"/>
              <a:gd name="connsiteX33" fmla="*/ 28826 w 5633928"/>
              <a:gd name="connsiteY33" fmla="*/ 6079439 h 7192213"/>
              <a:gd name="connsiteX34" fmla="*/ 18871 w 5633928"/>
              <a:gd name="connsiteY34" fmla="*/ 6043977 h 7192213"/>
              <a:gd name="connsiteX35" fmla="*/ 28826 w 5633928"/>
              <a:gd name="connsiteY35" fmla="*/ 6007501 h 7192213"/>
              <a:gd name="connsiteX36" fmla="*/ 28826 w 5633928"/>
              <a:gd name="connsiteY36" fmla="*/ 5521424 h 7192213"/>
              <a:gd name="connsiteX37" fmla="*/ 28826 w 5633928"/>
              <a:gd name="connsiteY37" fmla="*/ 5456903 h 7192213"/>
              <a:gd name="connsiteX38" fmla="*/ 18216 w 5633928"/>
              <a:gd name="connsiteY38" fmla="*/ 5420866 h 7192213"/>
              <a:gd name="connsiteX39" fmla="*/ 6056 w 5633928"/>
              <a:gd name="connsiteY39" fmla="*/ 5384020 h 7192213"/>
              <a:gd name="connsiteX40" fmla="*/ 815 w 5633928"/>
              <a:gd name="connsiteY40" fmla="*/ 5348515 h 7192213"/>
              <a:gd name="connsiteX41" fmla="*/ 0 w 5633928"/>
              <a:gd name="connsiteY41"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64205 w 5633928"/>
              <a:gd name="connsiteY30" fmla="*/ 7189772 h 7192213"/>
              <a:gd name="connsiteX31" fmla="*/ 28826 w 5633928"/>
              <a:gd name="connsiteY31" fmla="*/ 7165867 h 7192213"/>
              <a:gd name="connsiteX32" fmla="*/ 28826 w 5633928"/>
              <a:gd name="connsiteY32" fmla="*/ 6079439 h 7192213"/>
              <a:gd name="connsiteX33" fmla="*/ 18871 w 5633928"/>
              <a:gd name="connsiteY33" fmla="*/ 6043977 h 7192213"/>
              <a:gd name="connsiteX34" fmla="*/ 28826 w 5633928"/>
              <a:gd name="connsiteY34" fmla="*/ 6007501 h 7192213"/>
              <a:gd name="connsiteX35" fmla="*/ 28826 w 5633928"/>
              <a:gd name="connsiteY35" fmla="*/ 5521424 h 7192213"/>
              <a:gd name="connsiteX36" fmla="*/ 28826 w 5633928"/>
              <a:gd name="connsiteY36" fmla="*/ 5456903 h 7192213"/>
              <a:gd name="connsiteX37" fmla="*/ 18216 w 5633928"/>
              <a:gd name="connsiteY37" fmla="*/ 5420866 h 7192213"/>
              <a:gd name="connsiteX38" fmla="*/ 6056 w 5633928"/>
              <a:gd name="connsiteY38" fmla="*/ 5384020 h 7192213"/>
              <a:gd name="connsiteX39" fmla="*/ 815 w 5633928"/>
              <a:gd name="connsiteY39" fmla="*/ 5348515 h 7192213"/>
              <a:gd name="connsiteX40" fmla="*/ 0 w 5633928"/>
              <a:gd name="connsiteY40"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5549063 w 5633928"/>
              <a:gd name="connsiteY21" fmla="*/ 0 h 7192213"/>
              <a:gd name="connsiteX22" fmla="*/ 5549068 w 5633928"/>
              <a:gd name="connsiteY22" fmla="*/ 2 h 7192213"/>
              <a:gd name="connsiteX23" fmla="*/ 5553587 w 5633928"/>
              <a:gd name="connsiteY23" fmla="*/ 0 h 7192213"/>
              <a:gd name="connsiteX24" fmla="*/ 5559961 w 5633928"/>
              <a:gd name="connsiteY24" fmla="*/ 3034 h 7192213"/>
              <a:gd name="connsiteX25" fmla="*/ 5596211 w 5633928"/>
              <a:gd name="connsiteY25" fmla="*/ 3034 h 7192213"/>
              <a:gd name="connsiteX26" fmla="*/ 5629738 w 5633928"/>
              <a:gd name="connsiteY26" fmla="*/ 36562 h 7192213"/>
              <a:gd name="connsiteX27" fmla="*/ 5629737 w 5633928"/>
              <a:gd name="connsiteY27" fmla="*/ 7158780 h 7192213"/>
              <a:gd name="connsiteX28" fmla="*/ 5596210 w 5633928"/>
              <a:gd name="connsiteY28" fmla="*/ 7192213 h 7192213"/>
              <a:gd name="connsiteX29" fmla="*/ 64205 w 5633928"/>
              <a:gd name="connsiteY29" fmla="*/ 7189772 h 7192213"/>
              <a:gd name="connsiteX30" fmla="*/ 28826 w 5633928"/>
              <a:gd name="connsiteY30" fmla="*/ 7165867 h 7192213"/>
              <a:gd name="connsiteX31" fmla="*/ 28826 w 5633928"/>
              <a:gd name="connsiteY31" fmla="*/ 6079439 h 7192213"/>
              <a:gd name="connsiteX32" fmla="*/ 18871 w 5633928"/>
              <a:gd name="connsiteY32" fmla="*/ 6043977 h 7192213"/>
              <a:gd name="connsiteX33" fmla="*/ 28826 w 5633928"/>
              <a:gd name="connsiteY33" fmla="*/ 6007501 h 7192213"/>
              <a:gd name="connsiteX34" fmla="*/ 28826 w 5633928"/>
              <a:gd name="connsiteY34" fmla="*/ 5521424 h 7192213"/>
              <a:gd name="connsiteX35" fmla="*/ 28826 w 5633928"/>
              <a:gd name="connsiteY35" fmla="*/ 5456903 h 7192213"/>
              <a:gd name="connsiteX36" fmla="*/ 18216 w 5633928"/>
              <a:gd name="connsiteY36" fmla="*/ 5420866 h 7192213"/>
              <a:gd name="connsiteX37" fmla="*/ 6056 w 5633928"/>
              <a:gd name="connsiteY37" fmla="*/ 5384020 h 7192213"/>
              <a:gd name="connsiteX38" fmla="*/ 815 w 5633928"/>
              <a:gd name="connsiteY38" fmla="*/ 5348515 h 7192213"/>
              <a:gd name="connsiteX39" fmla="*/ 0 w 5633928"/>
              <a:gd name="connsiteY39"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59961 w 5633928"/>
              <a:gd name="connsiteY23" fmla="*/ 3034 h 7192213"/>
              <a:gd name="connsiteX24" fmla="*/ 5596211 w 5633928"/>
              <a:gd name="connsiteY24" fmla="*/ 3034 h 7192213"/>
              <a:gd name="connsiteX25" fmla="*/ 5629738 w 5633928"/>
              <a:gd name="connsiteY25" fmla="*/ 36562 h 7192213"/>
              <a:gd name="connsiteX26" fmla="*/ 5629737 w 5633928"/>
              <a:gd name="connsiteY26" fmla="*/ 7158780 h 7192213"/>
              <a:gd name="connsiteX27" fmla="*/ 5596210 w 5633928"/>
              <a:gd name="connsiteY27" fmla="*/ 7192213 h 7192213"/>
              <a:gd name="connsiteX28" fmla="*/ 64205 w 5633928"/>
              <a:gd name="connsiteY28" fmla="*/ 7189772 h 7192213"/>
              <a:gd name="connsiteX29" fmla="*/ 28826 w 5633928"/>
              <a:gd name="connsiteY29" fmla="*/ 7165867 h 7192213"/>
              <a:gd name="connsiteX30" fmla="*/ 28826 w 5633928"/>
              <a:gd name="connsiteY30" fmla="*/ 6079439 h 7192213"/>
              <a:gd name="connsiteX31" fmla="*/ 18871 w 5633928"/>
              <a:gd name="connsiteY31" fmla="*/ 6043977 h 7192213"/>
              <a:gd name="connsiteX32" fmla="*/ 28826 w 5633928"/>
              <a:gd name="connsiteY32" fmla="*/ 6007501 h 7192213"/>
              <a:gd name="connsiteX33" fmla="*/ 28826 w 5633928"/>
              <a:gd name="connsiteY33" fmla="*/ 5521424 h 7192213"/>
              <a:gd name="connsiteX34" fmla="*/ 28826 w 5633928"/>
              <a:gd name="connsiteY34" fmla="*/ 5456903 h 7192213"/>
              <a:gd name="connsiteX35" fmla="*/ 18216 w 5633928"/>
              <a:gd name="connsiteY35" fmla="*/ 5420866 h 7192213"/>
              <a:gd name="connsiteX36" fmla="*/ 6056 w 5633928"/>
              <a:gd name="connsiteY36" fmla="*/ 5384020 h 7192213"/>
              <a:gd name="connsiteX37" fmla="*/ 815 w 5633928"/>
              <a:gd name="connsiteY37" fmla="*/ 5348515 h 7192213"/>
              <a:gd name="connsiteX38" fmla="*/ 0 w 5633928"/>
              <a:gd name="connsiteY38"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96211 w 5633928"/>
              <a:gd name="connsiteY23" fmla="*/ 3034 h 7192213"/>
              <a:gd name="connsiteX24" fmla="*/ 5629738 w 5633928"/>
              <a:gd name="connsiteY24" fmla="*/ 36562 h 7192213"/>
              <a:gd name="connsiteX25" fmla="*/ 5629737 w 5633928"/>
              <a:gd name="connsiteY25" fmla="*/ 7158780 h 7192213"/>
              <a:gd name="connsiteX26" fmla="*/ 5596210 w 5633928"/>
              <a:gd name="connsiteY26" fmla="*/ 7192213 h 7192213"/>
              <a:gd name="connsiteX27" fmla="*/ 64205 w 5633928"/>
              <a:gd name="connsiteY27" fmla="*/ 7189772 h 7192213"/>
              <a:gd name="connsiteX28" fmla="*/ 28826 w 5633928"/>
              <a:gd name="connsiteY28" fmla="*/ 7165867 h 7192213"/>
              <a:gd name="connsiteX29" fmla="*/ 28826 w 5633928"/>
              <a:gd name="connsiteY29" fmla="*/ 6079439 h 7192213"/>
              <a:gd name="connsiteX30" fmla="*/ 18871 w 5633928"/>
              <a:gd name="connsiteY30" fmla="*/ 6043977 h 7192213"/>
              <a:gd name="connsiteX31" fmla="*/ 28826 w 5633928"/>
              <a:gd name="connsiteY31" fmla="*/ 6007501 h 7192213"/>
              <a:gd name="connsiteX32" fmla="*/ 28826 w 5633928"/>
              <a:gd name="connsiteY32" fmla="*/ 5521424 h 7192213"/>
              <a:gd name="connsiteX33" fmla="*/ 28826 w 5633928"/>
              <a:gd name="connsiteY33" fmla="*/ 5456903 h 7192213"/>
              <a:gd name="connsiteX34" fmla="*/ 18216 w 5633928"/>
              <a:gd name="connsiteY34" fmla="*/ 5420866 h 7192213"/>
              <a:gd name="connsiteX35" fmla="*/ 6056 w 5633928"/>
              <a:gd name="connsiteY35" fmla="*/ 5384020 h 7192213"/>
              <a:gd name="connsiteX36" fmla="*/ 815 w 5633928"/>
              <a:gd name="connsiteY36" fmla="*/ 5348515 h 7192213"/>
              <a:gd name="connsiteX37" fmla="*/ 0 w 5633928"/>
              <a:gd name="connsiteY37" fmla="*/ 5321182 h 719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633928" h="7192213">
                <a:moveTo>
                  <a:pt x="0" y="5321182"/>
                </a:moveTo>
                <a:lnTo>
                  <a:pt x="7176" y="5292545"/>
                </a:lnTo>
                <a:cubicBezTo>
                  <a:pt x="7874" y="5284550"/>
                  <a:pt x="3408" y="5282436"/>
                  <a:pt x="4191" y="5273215"/>
                </a:cubicBezTo>
                <a:lnTo>
                  <a:pt x="11880" y="5237214"/>
                </a:lnTo>
                <a:lnTo>
                  <a:pt x="18963" y="5184548"/>
                </a:lnTo>
                <a:lnTo>
                  <a:pt x="26514" y="5148294"/>
                </a:lnTo>
                <a:lnTo>
                  <a:pt x="28826" y="5141304"/>
                </a:lnTo>
                <a:lnTo>
                  <a:pt x="28826" y="4904080"/>
                </a:lnTo>
                <a:lnTo>
                  <a:pt x="26241" y="4886580"/>
                </a:lnTo>
                <a:lnTo>
                  <a:pt x="28826" y="4827542"/>
                </a:lnTo>
                <a:lnTo>
                  <a:pt x="25306" y="4818968"/>
                </a:lnTo>
                <a:lnTo>
                  <a:pt x="28826" y="4761248"/>
                </a:lnTo>
                <a:cubicBezTo>
                  <a:pt x="28328" y="4742134"/>
                  <a:pt x="29114" y="4709012"/>
                  <a:pt x="25835" y="4698008"/>
                </a:cubicBezTo>
                <a:lnTo>
                  <a:pt x="17801" y="4693286"/>
                </a:lnTo>
                <a:lnTo>
                  <a:pt x="17096" y="4679416"/>
                </a:lnTo>
                <a:cubicBezTo>
                  <a:pt x="17711" y="4678402"/>
                  <a:pt x="17198" y="4658407"/>
                  <a:pt x="17250" y="4657582"/>
                </a:cubicBezTo>
                <a:lnTo>
                  <a:pt x="25682" y="4608673"/>
                </a:lnTo>
                <a:lnTo>
                  <a:pt x="20696" y="27254"/>
                </a:lnTo>
                <a:cubicBezTo>
                  <a:pt x="28640" y="13408"/>
                  <a:pt x="30825" y="11178"/>
                  <a:pt x="44529" y="3139"/>
                </a:cubicBezTo>
                <a:lnTo>
                  <a:pt x="64219" y="24"/>
                </a:lnTo>
                <a:lnTo>
                  <a:pt x="5549063" y="0"/>
                </a:lnTo>
                <a:cubicBezTo>
                  <a:pt x="5549065" y="1"/>
                  <a:pt x="5549066" y="2"/>
                  <a:pt x="5549068" y="2"/>
                </a:cubicBezTo>
                <a:lnTo>
                  <a:pt x="5553587" y="0"/>
                </a:lnTo>
                <a:lnTo>
                  <a:pt x="5596211" y="3034"/>
                </a:lnTo>
                <a:cubicBezTo>
                  <a:pt x="5614708" y="3086"/>
                  <a:pt x="5629691" y="18066"/>
                  <a:pt x="5629738" y="36562"/>
                </a:cubicBezTo>
                <a:cubicBezTo>
                  <a:pt x="5635326" y="1229186"/>
                  <a:pt x="5635325" y="5966172"/>
                  <a:pt x="5629737" y="7158780"/>
                </a:cubicBezTo>
                <a:cubicBezTo>
                  <a:pt x="5629632" y="7177240"/>
                  <a:pt x="5614669" y="7192165"/>
                  <a:pt x="5596210" y="7192213"/>
                </a:cubicBezTo>
                <a:lnTo>
                  <a:pt x="64205" y="7189772"/>
                </a:lnTo>
                <a:cubicBezTo>
                  <a:pt x="44670" y="7189697"/>
                  <a:pt x="28876" y="7179028"/>
                  <a:pt x="28826" y="7165867"/>
                </a:cubicBezTo>
                <a:lnTo>
                  <a:pt x="28826" y="6079439"/>
                </a:lnTo>
                <a:lnTo>
                  <a:pt x="18871" y="6043977"/>
                </a:lnTo>
                <a:cubicBezTo>
                  <a:pt x="19309" y="6024074"/>
                  <a:pt x="25508" y="6019660"/>
                  <a:pt x="28826" y="6007501"/>
                </a:cubicBezTo>
                <a:lnTo>
                  <a:pt x="28826" y="5521424"/>
                </a:lnTo>
                <a:lnTo>
                  <a:pt x="28826" y="5456903"/>
                </a:lnTo>
                <a:lnTo>
                  <a:pt x="18216" y="5420866"/>
                </a:lnTo>
                <a:cubicBezTo>
                  <a:pt x="26699" y="5406368"/>
                  <a:pt x="10111" y="5395765"/>
                  <a:pt x="6056" y="5384020"/>
                </a:cubicBezTo>
                <a:lnTo>
                  <a:pt x="815" y="5348515"/>
                </a:lnTo>
                <a:cubicBezTo>
                  <a:pt x="543" y="5339404"/>
                  <a:pt x="272" y="5330293"/>
                  <a:pt x="0" y="5321182"/>
                </a:cubicBezTo>
                <a:close/>
              </a:path>
            </a:pathLst>
          </a:custGeom>
          <a:solidFill>
            <a:srgbClr val="FFFFFF"/>
          </a:solidFill>
          <a:ln w="1270" cap="flat">
            <a:noFill/>
            <a:prstDash val="solid"/>
            <a:miter/>
          </a:ln>
          <a:effectLst/>
        </p:spPr>
        <p:txBody>
          <a:bodyPr rtlCol="0" anchor="ctr"/>
          <a:lstStyle/>
          <a:p>
            <a:endParaRPr lang="en-US"/>
          </a:p>
        </p:txBody>
      </p:sp>
      <p:pic>
        <p:nvPicPr>
          <p:cNvPr id="4" name="Content Placeholder 3">
            <a:extLst>
              <a:ext uri="{FF2B5EF4-FFF2-40B4-BE49-F238E27FC236}">
                <a16:creationId xmlns:a16="http://schemas.microsoft.com/office/drawing/2014/main" id="{BDD8E732-AA94-927F-D949-9020D05C23EB}"/>
              </a:ext>
            </a:extLst>
          </p:cNvPr>
          <p:cNvPicPr>
            <a:picLocks noGrp="1" noChangeAspect="1"/>
          </p:cNvPicPr>
          <p:nvPr>
            <p:ph idx="1"/>
          </p:nvPr>
        </p:nvPicPr>
        <p:blipFill>
          <a:blip r:embed="rId2"/>
          <a:stretch>
            <a:fillRect/>
          </a:stretch>
        </p:blipFill>
        <p:spPr>
          <a:xfrm rot="120000">
            <a:off x="4726818" y="989215"/>
            <a:ext cx="6756845" cy="4780467"/>
          </a:xfrm>
          <a:prstGeom prst="rect">
            <a:avLst/>
          </a:prstGeom>
        </p:spPr>
      </p:pic>
      <p:sp>
        <p:nvSpPr>
          <p:cNvPr id="2" name="Title 1">
            <a:extLst>
              <a:ext uri="{FF2B5EF4-FFF2-40B4-BE49-F238E27FC236}">
                <a16:creationId xmlns:a16="http://schemas.microsoft.com/office/drawing/2014/main" id="{46D7FD33-EB83-AC87-DB24-0C2B98702BE2}"/>
              </a:ext>
            </a:extLst>
          </p:cNvPr>
          <p:cNvSpPr>
            <a:spLocks noGrp="1"/>
          </p:cNvSpPr>
          <p:nvPr>
            <p:ph type="title"/>
          </p:nvPr>
        </p:nvSpPr>
        <p:spPr>
          <a:xfrm>
            <a:off x="21924" y="269539"/>
            <a:ext cx="4876800" cy="3309835"/>
          </a:xfrm>
        </p:spPr>
        <p:txBody>
          <a:bodyPr vert="horz" lIns="91440" tIns="45720" rIns="91440" bIns="45720" rtlCol="0" anchor="t">
            <a:normAutofit/>
          </a:bodyPr>
          <a:lstStyle/>
          <a:p>
            <a:r>
              <a:rPr lang="en-US" sz="4200" dirty="0"/>
              <a:t>Acromioclavicular joint:</a:t>
            </a:r>
            <a:br>
              <a:rPr lang="en-US" sz="4200" dirty="0"/>
            </a:br>
            <a:r>
              <a:rPr lang="en-US" sz="4200" dirty="0"/>
              <a:t>Summary</a:t>
            </a:r>
          </a:p>
        </p:txBody>
      </p:sp>
      <p:grpSp>
        <p:nvGrpSpPr>
          <p:cNvPr id="21" name="Group 20">
            <a:extLst>
              <a:ext uri="{FF2B5EF4-FFF2-40B4-BE49-F238E27FC236}">
                <a16:creationId xmlns:a16="http://schemas.microsoft.com/office/drawing/2014/main" id="{5D3D3051-D223-4825-BE7D-C711315EE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2" name="Group 21">
              <a:extLst>
                <a:ext uri="{FF2B5EF4-FFF2-40B4-BE49-F238E27FC236}">
                  <a16:creationId xmlns:a16="http://schemas.microsoft.com/office/drawing/2014/main" id="{520C5DCB-EAA5-4FFC-AA6E-08F8338DDD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4" name="Straight Connector 23">
                <a:extLst>
                  <a:ext uri="{FF2B5EF4-FFF2-40B4-BE49-F238E27FC236}">
                    <a16:creationId xmlns:a16="http://schemas.microsoft.com/office/drawing/2014/main" id="{C2C538F1-2196-4569-BA87-03877D5148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996DBDC-43C7-4705-94D0-B810DD691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3" name="Oval 22">
              <a:extLst>
                <a:ext uri="{FF2B5EF4-FFF2-40B4-BE49-F238E27FC236}">
                  <a16:creationId xmlns:a16="http://schemas.microsoft.com/office/drawing/2014/main" id="{C9F89986-CE0E-45E8-A509-FA70F6E36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Freeform: Shape 26">
            <a:extLst>
              <a:ext uri="{FF2B5EF4-FFF2-40B4-BE49-F238E27FC236}">
                <a16:creationId xmlns:a16="http://schemas.microsoft.com/office/drawing/2014/main" id="{0847B228-7D3B-4853-8273-2B7CDAF9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691138">
            <a:off x="10900084" y="526149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438E5A2C-6B5B-F28C-EDCD-A0F83C6B37A3}"/>
              </a:ext>
            </a:extLst>
          </p:cNvPr>
          <p:cNvSpPr txBox="1"/>
          <p:nvPr/>
        </p:nvSpPr>
        <p:spPr>
          <a:xfrm>
            <a:off x="532519" y="3202582"/>
            <a:ext cx="3611403" cy="3416320"/>
          </a:xfrm>
          <a:prstGeom prst="rect">
            <a:avLst/>
          </a:prstGeom>
          <a:noFill/>
        </p:spPr>
        <p:txBody>
          <a:bodyPr wrap="square" rtlCol="0">
            <a:spAutoFit/>
          </a:bodyPr>
          <a:lstStyle/>
          <a:p>
            <a:pPr marL="285750" indent="-285750">
              <a:buFont typeface="Arial" panose="020B0604020202020204" pitchFamily="34" charset="0"/>
              <a:buChar char="•"/>
            </a:pPr>
            <a:r>
              <a:rPr lang="en-US" dirty="0"/>
              <a:t>AC Joint injuries are highly likely in contact sports</a:t>
            </a:r>
          </a:p>
          <a:p>
            <a:pPr marL="285750" indent="-285750">
              <a:buFont typeface="Arial" panose="020B0604020202020204" pitchFamily="34" charset="0"/>
              <a:buChar char="•"/>
            </a:pPr>
            <a:r>
              <a:rPr lang="en-US" dirty="0"/>
              <a:t>AC Joint sprains can take from 6 weeks to 3 months to heal</a:t>
            </a:r>
          </a:p>
          <a:p>
            <a:pPr marL="285750" indent="-285750">
              <a:buFont typeface="Arial" panose="020B0604020202020204" pitchFamily="34" charset="0"/>
              <a:buChar char="•"/>
            </a:pPr>
            <a:r>
              <a:rPr lang="en-US" dirty="0"/>
              <a:t>Your shoulder will feel and look different if you suffer from a AC Joint sprain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893571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A253-7DD9-ABFD-7E17-CA13B49EC43D}"/>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3F04B27D-84E9-12F2-06BF-F33927005C86}"/>
              </a:ext>
            </a:extLst>
          </p:cNvPr>
          <p:cNvSpPr>
            <a:spLocks noGrp="1"/>
          </p:cNvSpPr>
          <p:nvPr>
            <p:ph idx="1"/>
          </p:nvPr>
        </p:nvSpPr>
        <p:spPr/>
        <p:txBody>
          <a:bodyPr>
            <a:normAutofit lnSpcReduction="10000"/>
          </a:bodyPr>
          <a:lstStyle/>
          <a:p>
            <a:r>
              <a:rPr lang="en-GB" b="0" i="0" u="none" strike="noStrike" dirty="0">
                <a:solidFill>
                  <a:srgbClr val="747F8B"/>
                </a:solidFill>
                <a:effectLst/>
                <a:latin typeface="Roboto" panose="02000000000000000000" pitchFamily="2" charset="0"/>
              </a:rPr>
              <a:t>Frank, R.M., Cotter, E.J., Leroux, T.S. and Romeo, A.A. (2019). Acromioclavicular Joint Injuries. </a:t>
            </a:r>
            <a:r>
              <a:rPr lang="en-GB" b="0" i="1" u="none" strike="noStrike" dirty="0">
                <a:solidFill>
                  <a:srgbClr val="747F8B"/>
                </a:solidFill>
                <a:effectLst/>
                <a:latin typeface="Roboto" panose="02000000000000000000" pitchFamily="2" charset="0"/>
              </a:rPr>
              <a:t>Journal of the American Academy of Orthopaedic Surgeons</a:t>
            </a:r>
            <a:r>
              <a:rPr lang="en-GB" b="0" i="0" u="none" strike="noStrike" dirty="0">
                <a:solidFill>
                  <a:srgbClr val="747F8B"/>
                </a:solidFill>
                <a:effectLst/>
                <a:latin typeface="Roboto" panose="02000000000000000000" pitchFamily="2" charset="0"/>
              </a:rPr>
              <a:t>, p.1. </a:t>
            </a:r>
            <a:r>
              <a:rPr lang="en-GB" b="0" i="0" u="none" strike="noStrike" dirty="0" err="1">
                <a:solidFill>
                  <a:srgbClr val="747F8B"/>
                </a:solidFill>
                <a:effectLst/>
                <a:latin typeface="Roboto" panose="02000000000000000000" pitchFamily="2" charset="0"/>
              </a:rPr>
              <a:t>doi:https</a:t>
            </a:r>
            <a:r>
              <a:rPr lang="en-GB" b="0" i="0" u="none" strike="noStrike" dirty="0">
                <a:solidFill>
                  <a:srgbClr val="747F8B"/>
                </a:solidFill>
                <a:effectLst/>
                <a:latin typeface="Roboto" panose="02000000000000000000" pitchFamily="2" charset="0"/>
              </a:rPr>
              <a:t>://</a:t>
            </a:r>
            <a:r>
              <a:rPr lang="en-GB" b="0" i="0" u="none" strike="noStrike" dirty="0" err="1">
                <a:solidFill>
                  <a:srgbClr val="747F8B"/>
                </a:solidFill>
                <a:effectLst/>
                <a:latin typeface="Roboto" panose="02000000000000000000" pitchFamily="2" charset="0"/>
              </a:rPr>
              <a:t>doi.org</a:t>
            </a:r>
            <a:r>
              <a:rPr lang="en-GB" b="0" i="0" u="none" strike="noStrike" dirty="0">
                <a:solidFill>
                  <a:srgbClr val="747F8B"/>
                </a:solidFill>
                <a:effectLst/>
                <a:latin typeface="Roboto" panose="02000000000000000000" pitchFamily="2" charset="0"/>
              </a:rPr>
              <a:t>/10.5435/jaaos-d-17-00105. </a:t>
            </a:r>
          </a:p>
          <a:p>
            <a:r>
              <a:rPr lang="en-GB" b="0" i="0" u="none" strike="noStrike" dirty="0">
                <a:solidFill>
                  <a:srgbClr val="747F8B"/>
                </a:solidFill>
                <a:effectLst/>
                <a:latin typeface="Roboto" panose="02000000000000000000" pitchFamily="2" charset="0"/>
              </a:rPr>
              <a:t>Kiel, J. and Kaiser, K. (2022). </a:t>
            </a:r>
            <a:r>
              <a:rPr lang="en-GB" b="0" i="1" u="none" strike="noStrike" dirty="0">
                <a:solidFill>
                  <a:srgbClr val="747F8B"/>
                </a:solidFill>
                <a:effectLst/>
                <a:latin typeface="Roboto" panose="02000000000000000000" pitchFamily="2" charset="0"/>
              </a:rPr>
              <a:t>Acromioclavicular Joint Injury</a:t>
            </a:r>
            <a:r>
              <a:rPr lang="en-GB" b="0" i="0" u="none" strike="noStrike" dirty="0">
                <a:solidFill>
                  <a:srgbClr val="747F8B"/>
                </a:solidFill>
                <a:effectLst/>
                <a:latin typeface="Roboto" panose="02000000000000000000" pitchFamily="2" charset="0"/>
              </a:rPr>
              <a:t>. [online] PubMed. Available at: </a:t>
            </a:r>
            <a:r>
              <a:rPr lang="en-GB" b="0" i="0" u="none" strike="noStrike" dirty="0">
                <a:solidFill>
                  <a:srgbClr val="747F8B"/>
                </a:solidFill>
                <a:effectLst/>
                <a:latin typeface="Roboto" panose="02000000000000000000" pitchFamily="2" charset="0"/>
                <a:hlinkClick r:id="rId2"/>
              </a:rPr>
              <a:t>https://www.ncbi.nlm.nih.gov/books/NBK493188/#:~:text=The%20most%20common%20mechanism%20of%20injury%20is%20direct%20trauma%20to</a:t>
            </a:r>
            <a:r>
              <a:rPr lang="en-GB" b="0" i="0" u="none" strike="noStrike" dirty="0">
                <a:solidFill>
                  <a:srgbClr val="747F8B"/>
                </a:solidFill>
                <a:effectLst/>
                <a:latin typeface="Roboto" panose="02000000000000000000" pitchFamily="2" charset="0"/>
              </a:rPr>
              <a:t>.</a:t>
            </a:r>
          </a:p>
          <a:p>
            <a:r>
              <a:rPr lang="en-GB" b="0" i="0" u="none" strike="noStrike" dirty="0" err="1">
                <a:solidFill>
                  <a:srgbClr val="747F8B"/>
                </a:solidFill>
                <a:effectLst/>
                <a:latin typeface="Roboto" panose="02000000000000000000" pitchFamily="2" charset="0"/>
              </a:rPr>
              <a:t>www.uchealth.com</a:t>
            </a:r>
            <a:r>
              <a:rPr lang="en-GB" b="0" i="0" u="none" strike="noStrike" dirty="0">
                <a:solidFill>
                  <a:srgbClr val="747F8B"/>
                </a:solidFill>
                <a:effectLst/>
                <a:latin typeface="Roboto" panose="02000000000000000000" pitchFamily="2" charset="0"/>
              </a:rPr>
              <a:t>. (n.d.). </a:t>
            </a:r>
            <a:r>
              <a:rPr lang="en-GB" b="0" i="1" u="none" strike="noStrike" dirty="0">
                <a:solidFill>
                  <a:srgbClr val="747F8B"/>
                </a:solidFill>
                <a:effectLst/>
                <a:latin typeface="Roboto" panose="02000000000000000000" pitchFamily="2" charset="0"/>
              </a:rPr>
              <a:t>Acromioclavicular (AC) Joint Injury</a:t>
            </a:r>
            <a:r>
              <a:rPr lang="en-GB" b="0" i="0" u="none" strike="noStrike" dirty="0">
                <a:solidFill>
                  <a:srgbClr val="747F8B"/>
                </a:solidFill>
                <a:effectLst/>
                <a:latin typeface="Roboto" panose="02000000000000000000" pitchFamily="2" charset="0"/>
              </a:rPr>
              <a:t>. [online] Available at: </a:t>
            </a:r>
            <a:r>
              <a:rPr lang="en-GB" b="0" i="0" u="none" strike="noStrike" dirty="0">
                <a:solidFill>
                  <a:srgbClr val="747F8B"/>
                </a:solidFill>
                <a:effectLst/>
                <a:latin typeface="Roboto" panose="02000000000000000000" pitchFamily="2" charset="0"/>
                <a:hlinkClick r:id="rId3"/>
              </a:rPr>
              <a:t>https://www.uchealth.com/en/conditions/ac-joint-injury</a:t>
            </a:r>
            <a:r>
              <a:rPr lang="en-GB" b="0" i="0" u="none" strike="noStrike" dirty="0">
                <a:solidFill>
                  <a:srgbClr val="747F8B"/>
                </a:solidFill>
                <a:effectLst/>
                <a:latin typeface="Roboto" panose="02000000000000000000" pitchFamily="2" charset="0"/>
              </a:rPr>
              <a:t>.</a:t>
            </a:r>
            <a:r>
              <a:rPr lang="en-GB" dirty="0">
                <a:solidFill>
                  <a:srgbClr val="747F8B"/>
                </a:solidFill>
                <a:latin typeface="Roboto" panose="02000000000000000000" pitchFamily="2" charset="0"/>
              </a:rPr>
              <a:t> </a:t>
            </a:r>
          </a:p>
          <a:p>
            <a:r>
              <a:rPr lang="en-GB" b="0" i="0" u="none" strike="noStrike" dirty="0">
                <a:solidFill>
                  <a:srgbClr val="747F8B"/>
                </a:solidFill>
                <a:effectLst/>
                <a:latin typeface="Roboto" panose="02000000000000000000" pitchFamily="2" charset="0"/>
              </a:rPr>
              <a:t>Trust, N. (n.d.). </a:t>
            </a:r>
            <a:r>
              <a:rPr lang="en-GB" b="0" i="1" u="none" strike="noStrike" dirty="0">
                <a:solidFill>
                  <a:srgbClr val="747F8B"/>
                </a:solidFill>
                <a:effectLst/>
                <a:latin typeface="Roboto" panose="02000000000000000000" pitchFamily="2" charset="0"/>
              </a:rPr>
              <a:t>Patient information Virtual Fracture Clinic Acromioclavicular Joint Sprain Portsmouth Hospitals</a:t>
            </a:r>
            <a:r>
              <a:rPr lang="en-GB" b="0" i="0" u="none" strike="noStrike" dirty="0">
                <a:solidFill>
                  <a:srgbClr val="747F8B"/>
                </a:solidFill>
                <a:effectLst/>
                <a:latin typeface="Roboto" panose="02000000000000000000" pitchFamily="2" charset="0"/>
              </a:rPr>
              <a:t>. [online] Available at: </a:t>
            </a:r>
            <a:r>
              <a:rPr lang="en-GB" b="0" i="0" u="none" strike="noStrike" dirty="0">
                <a:solidFill>
                  <a:srgbClr val="747F8B"/>
                </a:solidFill>
                <a:effectLst/>
                <a:latin typeface="Roboto" panose="02000000000000000000" pitchFamily="2" charset="0"/>
                <a:hlinkClick r:id="rId4"/>
              </a:rPr>
              <a:t>https://www.porthosp.nhs.uk/departments/vfc/Acromioclavicular%20Joint%20Sprain%20DCR%20%20A5%20leaflet%20%2018%205872%20bak.pdf</a:t>
            </a:r>
            <a:r>
              <a:rPr lang="en-GB" b="0" i="0" u="none" strike="noStrike" dirty="0">
                <a:solidFill>
                  <a:srgbClr val="747F8B"/>
                </a:solidFill>
                <a:effectLst/>
                <a:latin typeface="Roboto" panose="02000000000000000000" pitchFamily="2" charset="0"/>
              </a:rPr>
              <a:t>.  </a:t>
            </a:r>
            <a:endParaRPr lang="en-US" dirty="0"/>
          </a:p>
        </p:txBody>
      </p:sp>
    </p:spTree>
    <p:extLst>
      <p:ext uri="{BB962C8B-B14F-4D97-AF65-F5344CB8AC3E}">
        <p14:creationId xmlns:p14="http://schemas.microsoft.com/office/powerpoint/2010/main" val="752519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74294-F98D-229C-C336-99B3F0D29CAC}"/>
              </a:ext>
            </a:extLst>
          </p:cNvPr>
          <p:cNvSpPr>
            <a:spLocks noGrp="1"/>
          </p:cNvSpPr>
          <p:nvPr>
            <p:ph type="title"/>
          </p:nvPr>
        </p:nvSpPr>
        <p:spPr>
          <a:xfrm>
            <a:off x="1219199" y="365125"/>
            <a:ext cx="5509684" cy="1578930"/>
          </a:xfrm>
        </p:spPr>
        <p:txBody>
          <a:bodyPr>
            <a:normAutofit/>
          </a:bodyPr>
          <a:lstStyle/>
          <a:p>
            <a:r>
              <a:rPr lang="en-US" sz="3700"/>
              <a:t>Lumbar Disc Herniation</a:t>
            </a:r>
            <a:br>
              <a:rPr lang="en-US" sz="3700"/>
            </a:br>
            <a:r>
              <a:rPr lang="en-US" sz="3700"/>
              <a:t>Introduction:</a:t>
            </a:r>
          </a:p>
        </p:txBody>
      </p:sp>
      <p:sp>
        <p:nvSpPr>
          <p:cNvPr id="3" name="Content Placeholder 2">
            <a:extLst>
              <a:ext uri="{FF2B5EF4-FFF2-40B4-BE49-F238E27FC236}">
                <a16:creationId xmlns:a16="http://schemas.microsoft.com/office/drawing/2014/main" id="{EC8224CD-9520-74FA-305D-8EA17C72B6D3}"/>
              </a:ext>
            </a:extLst>
          </p:cNvPr>
          <p:cNvSpPr>
            <a:spLocks noGrp="1"/>
          </p:cNvSpPr>
          <p:nvPr>
            <p:ph idx="1"/>
          </p:nvPr>
        </p:nvSpPr>
        <p:spPr>
          <a:xfrm>
            <a:off x="1219200" y="2331288"/>
            <a:ext cx="5509684" cy="3840912"/>
          </a:xfrm>
        </p:spPr>
        <p:txBody>
          <a:bodyPr>
            <a:normAutofit/>
          </a:bodyPr>
          <a:lstStyle/>
          <a:p>
            <a:r>
              <a:rPr lang="en-US" sz="2000" dirty="0" err="1"/>
              <a:t>Vialle</a:t>
            </a:r>
            <a:r>
              <a:rPr lang="en-US" sz="2000" dirty="0"/>
              <a:t> et al., (2010 pp 17-22) state “</a:t>
            </a:r>
            <a:r>
              <a:rPr lang="en-GB" sz="2000" b="0" i="0" u="sng" strike="noStrike" dirty="0">
                <a:effectLst/>
                <a:latin typeface="ElsevierGulliver"/>
                <a:hlinkClick r:id="rId2" tooltip="Learn more about Lumbar disc herniation from ScienceDirect's AI-generated Topic Pages"/>
              </a:rPr>
              <a:t>Lumbar disc herniation</a:t>
            </a:r>
            <a:r>
              <a:rPr lang="en-GB" sz="2000" b="0" i="0" u="none" strike="noStrike" dirty="0">
                <a:effectLst/>
                <a:latin typeface="ElsevierGulliver"/>
              </a:rPr>
              <a:t> consists of displacement of the content of the </a:t>
            </a:r>
            <a:r>
              <a:rPr lang="en-GB" sz="2000" b="0" i="0" u="sng" dirty="0">
                <a:effectLst/>
                <a:latin typeface="ElsevierGulliver"/>
                <a:hlinkClick r:id="rId3" tooltip="Learn more about intervertebral disc from ScienceDirect's AI-generated Topic Pages"/>
              </a:rPr>
              <a:t>intervertebral disc</a:t>
            </a:r>
            <a:r>
              <a:rPr lang="en-GB" sz="2000" b="0" i="0" u="none" strike="noStrike" dirty="0">
                <a:effectLst/>
                <a:latin typeface="ElsevierGulliver"/>
              </a:rPr>
              <a:t> (the pulpous nucleus) through its external membrane (the fibrous ring), generally in its posterolateral region. Depending on the volume of herniated material, there may be compression and irritation of the lumba</a:t>
            </a:r>
            <a:r>
              <a:rPr lang="en-GB" sz="2000" dirty="0">
                <a:latin typeface="ElsevierGulliver"/>
              </a:rPr>
              <a:t>r</a:t>
            </a:r>
            <a:r>
              <a:rPr lang="en-GB" sz="2000" b="0" i="0" u="none" strike="noStrike" dirty="0">
                <a:effectLst/>
                <a:latin typeface="ElsevierGulliver"/>
              </a:rPr>
              <a:t> nerve roots and the </a:t>
            </a:r>
            <a:r>
              <a:rPr lang="en-GB" sz="2000" b="0" i="0" u="none" strike="noStrike" dirty="0" err="1">
                <a:effectLst/>
                <a:latin typeface="ElsevierGulliver"/>
              </a:rPr>
              <a:t>dural</a:t>
            </a:r>
            <a:r>
              <a:rPr lang="en-GB" sz="2000" b="0" i="0" u="none" strike="noStrike" dirty="0">
                <a:effectLst/>
                <a:latin typeface="ElsevierGulliver"/>
              </a:rPr>
              <a:t> sac, represented clinically by the pain known as </a:t>
            </a:r>
            <a:r>
              <a:rPr lang="en-GB" sz="2000" b="0" i="0" u="sng" strike="noStrike" dirty="0">
                <a:effectLst/>
                <a:latin typeface="ElsevierGulliver"/>
                <a:hlinkClick r:id="rId4" tooltip="Learn more about sciatica from ScienceDirect's AI-generated Topic Pages"/>
              </a:rPr>
              <a:t>sciatica</a:t>
            </a:r>
            <a:r>
              <a:rPr lang="en-GB" sz="2000" b="0" i="0" u="none" strike="noStrike" dirty="0">
                <a:effectLst/>
                <a:latin typeface="ElsevierGulliver"/>
              </a:rPr>
              <a:t>.”</a:t>
            </a:r>
            <a:endParaRPr lang="en-US" sz="2000" dirty="0"/>
          </a:p>
        </p:txBody>
      </p:sp>
      <p:sp>
        <p:nvSpPr>
          <p:cNvPr id="11"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A3CB917-13C1-999C-6BB4-48820F282682}"/>
              </a:ext>
            </a:extLst>
          </p:cNvPr>
          <p:cNvPicPr>
            <a:picLocks noChangeAspect="1"/>
          </p:cNvPicPr>
          <p:nvPr/>
        </p:nvPicPr>
        <p:blipFill>
          <a:blip r:embed="rId5"/>
          <a:stretch>
            <a:fillRect/>
          </a:stretch>
        </p:blipFill>
        <p:spPr>
          <a:xfrm rot="171272">
            <a:off x="7684579" y="1636936"/>
            <a:ext cx="3582518" cy="3582518"/>
          </a:xfrm>
          <a:prstGeom prst="rect">
            <a:avLst/>
          </a:prstGeom>
        </p:spPr>
      </p:pic>
      <p:grpSp>
        <p:nvGrpSpPr>
          <p:cNvPr id="15" name="Group 14">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Freeform: Shape 20">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6">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15994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0DFC4-BF5F-649A-DFF9-F7C4B80AE2A8}"/>
              </a:ext>
            </a:extLst>
          </p:cNvPr>
          <p:cNvSpPr>
            <a:spLocks noGrp="1"/>
          </p:cNvSpPr>
          <p:nvPr>
            <p:ph type="title"/>
          </p:nvPr>
        </p:nvSpPr>
        <p:spPr/>
        <p:txBody>
          <a:bodyPr/>
          <a:lstStyle/>
          <a:p>
            <a:r>
              <a:rPr lang="en-US" dirty="0"/>
              <a:t>Lumbar disc Herniation</a:t>
            </a:r>
            <a:br>
              <a:rPr lang="en-US" dirty="0"/>
            </a:br>
            <a:r>
              <a:rPr lang="en-US" dirty="0"/>
              <a:t>Mechanism:</a:t>
            </a:r>
          </a:p>
        </p:txBody>
      </p:sp>
      <p:sp>
        <p:nvSpPr>
          <p:cNvPr id="3" name="Content Placeholder 2">
            <a:extLst>
              <a:ext uri="{FF2B5EF4-FFF2-40B4-BE49-F238E27FC236}">
                <a16:creationId xmlns:a16="http://schemas.microsoft.com/office/drawing/2014/main" id="{F80185F4-ECD3-C20E-8D43-FB8DBEA417AC}"/>
              </a:ext>
            </a:extLst>
          </p:cNvPr>
          <p:cNvSpPr>
            <a:spLocks noGrp="1"/>
          </p:cNvSpPr>
          <p:nvPr>
            <p:ph idx="1"/>
          </p:nvPr>
        </p:nvSpPr>
        <p:spPr>
          <a:xfrm>
            <a:off x="0" y="2343781"/>
            <a:ext cx="7542835" cy="4174843"/>
          </a:xfrm>
        </p:spPr>
        <p:txBody>
          <a:bodyPr/>
          <a:lstStyle/>
          <a:p>
            <a:r>
              <a:rPr lang="en-US" dirty="0"/>
              <a:t>Mundt et al., (1993 pp 854-860) mention ”</a:t>
            </a:r>
            <a:r>
              <a:rPr lang="en-GB" b="0" i="0" u="none" strike="noStrike" dirty="0">
                <a:solidFill>
                  <a:srgbClr val="333333"/>
                </a:solidFill>
                <a:effectLst/>
                <a:latin typeface="Open Sans" panose="020B0606030504020204" pitchFamily="34" charset="0"/>
              </a:rPr>
              <a:t> The associations between participation in several specific sports, use of free weights, and use of weightlifting equipment and herniated lumbar or cervical intervertebral discs were examined in a case-control epidemiologic study. Specific sports were baseball or softball, golf, bowling, swimming, diving, jogging, aerobics, and racquet sports. Included in the final analysis were 287 patients with lumbar disc herniation and 63 patients with cervical disc herniation, each matched by sex, source of care, and decade of age to 1 control who was free of disc herniation and other conditions of the back or neck. ”  the results mentioned that most sports are not associated with an increased risk of herniation and may be protective. “Use of weightlifting equipment was not associated with the herniated lumbar or cervical disc, but a possible association was indicated between use of free weights and risk of cervical herniation”</a:t>
            </a:r>
            <a:endParaRPr lang="en-US" dirty="0"/>
          </a:p>
        </p:txBody>
      </p:sp>
      <p:pic>
        <p:nvPicPr>
          <p:cNvPr id="4" name="Picture 3">
            <a:extLst>
              <a:ext uri="{FF2B5EF4-FFF2-40B4-BE49-F238E27FC236}">
                <a16:creationId xmlns:a16="http://schemas.microsoft.com/office/drawing/2014/main" id="{CEEA7E91-0D3B-0FE9-5159-DB559B23769F}"/>
              </a:ext>
            </a:extLst>
          </p:cNvPr>
          <p:cNvPicPr>
            <a:picLocks noChangeAspect="1"/>
          </p:cNvPicPr>
          <p:nvPr/>
        </p:nvPicPr>
        <p:blipFill>
          <a:blip r:embed="rId2"/>
          <a:stretch>
            <a:fillRect/>
          </a:stretch>
        </p:blipFill>
        <p:spPr>
          <a:xfrm>
            <a:off x="6970426" y="284841"/>
            <a:ext cx="3500903" cy="1969484"/>
          </a:xfrm>
          <a:prstGeom prst="rect">
            <a:avLst/>
          </a:prstGeom>
        </p:spPr>
      </p:pic>
      <p:sp>
        <p:nvSpPr>
          <p:cNvPr id="5" name="TextBox 4">
            <a:extLst>
              <a:ext uri="{FF2B5EF4-FFF2-40B4-BE49-F238E27FC236}">
                <a16:creationId xmlns:a16="http://schemas.microsoft.com/office/drawing/2014/main" id="{7DA306EE-3CE3-E771-EB2C-71242879E494}"/>
              </a:ext>
            </a:extLst>
          </p:cNvPr>
          <p:cNvSpPr txBox="1"/>
          <p:nvPr/>
        </p:nvSpPr>
        <p:spPr>
          <a:xfrm>
            <a:off x="7542834" y="2343780"/>
            <a:ext cx="4649165" cy="1754326"/>
          </a:xfrm>
          <a:prstGeom prst="rect">
            <a:avLst/>
          </a:prstGeom>
          <a:noFill/>
        </p:spPr>
        <p:txBody>
          <a:bodyPr wrap="square" rtlCol="0">
            <a:spAutoFit/>
          </a:bodyPr>
          <a:lstStyle/>
          <a:p>
            <a:pPr marL="285750" indent="-285750">
              <a:buFont typeface="Arial" panose="020B0604020202020204" pitchFamily="34" charset="0"/>
              <a:buChar char="•"/>
            </a:pPr>
            <a:r>
              <a:rPr lang="en-US" dirty="0"/>
              <a:t>Yu Et al., (2022) mention the first mechanism is retraction of the protrusion, which may occur without separation of the protrusion from the annulus fibrosus</a:t>
            </a:r>
          </a:p>
        </p:txBody>
      </p:sp>
    </p:spTree>
    <p:extLst>
      <p:ext uri="{BB962C8B-B14F-4D97-AF65-F5344CB8AC3E}">
        <p14:creationId xmlns:p14="http://schemas.microsoft.com/office/powerpoint/2010/main" val="1408439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7AA00-ADD9-D1B8-DAED-987466909958}"/>
              </a:ext>
            </a:extLst>
          </p:cNvPr>
          <p:cNvSpPr>
            <a:spLocks noGrp="1"/>
          </p:cNvSpPr>
          <p:nvPr>
            <p:ph type="title"/>
          </p:nvPr>
        </p:nvSpPr>
        <p:spPr/>
        <p:txBody>
          <a:bodyPr/>
          <a:lstStyle/>
          <a:p>
            <a:r>
              <a:rPr lang="en-US" dirty="0"/>
              <a:t>Lumbar disc Herniation</a:t>
            </a:r>
            <a:br>
              <a:rPr lang="en-US" dirty="0"/>
            </a:br>
            <a:r>
              <a:rPr lang="en-US" dirty="0"/>
              <a:t>Treatment/timeframe:</a:t>
            </a:r>
          </a:p>
        </p:txBody>
      </p:sp>
      <p:sp>
        <p:nvSpPr>
          <p:cNvPr id="3" name="Content Placeholder 2">
            <a:extLst>
              <a:ext uri="{FF2B5EF4-FFF2-40B4-BE49-F238E27FC236}">
                <a16:creationId xmlns:a16="http://schemas.microsoft.com/office/drawing/2014/main" id="{F2E3B150-1F8B-E25D-C9B6-E3F64E9051CD}"/>
              </a:ext>
            </a:extLst>
          </p:cNvPr>
          <p:cNvSpPr>
            <a:spLocks noGrp="1"/>
          </p:cNvSpPr>
          <p:nvPr>
            <p:ph idx="1"/>
          </p:nvPr>
        </p:nvSpPr>
        <p:spPr>
          <a:xfrm>
            <a:off x="1219200" y="2318032"/>
            <a:ext cx="3860800" cy="4174843"/>
          </a:xfrm>
        </p:spPr>
        <p:txBody>
          <a:bodyPr/>
          <a:lstStyle/>
          <a:p>
            <a:r>
              <a:rPr lang="en-US" dirty="0"/>
              <a:t>As seen by </a:t>
            </a:r>
            <a:r>
              <a:rPr lang="en-US" dirty="0" err="1"/>
              <a:t>Vialle</a:t>
            </a:r>
            <a:r>
              <a:rPr lang="en-US" dirty="0"/>
              <a:t> et al., (2010 pp 17-22) the initial treatment “should be conservative, managed through medication and physiotherapy” Surgical treatment is indicated if pain control is unsuccessful, “</a:t>
            </a:r>
            <a:r>
              <a:rPr lang="en-GB" b="0" i="0" u="none" strike="noStrike" dirty="0">
                <a:solidFill>
                  <a:srgbClr val="1F1F1F"/>
                </a:solidFill>
                <a:effectLst/>
                <a:latin typeface="ElsevierGulliver"/>
              </a:rPr>
              <a:t>if there is a motor deficit greater than grade 3, if there is </a:t>
            </a:r>
            <a:r>
              <a:rPr lang="en-GB" b="0" i="0" u="sng" strike="noStrike" dirty="0">
                <a:solidFill>
                  <a:srgbClr val="1F1F1F"/>
                </a:solidFill>
                <a:effectLst/>
                <a:latin typeface="ElsevierGulliver"/>
                <a:hlinkClick r:id="rId3" tooltip="Learn more about radicular pain from ScienceDirect's AI-generated Topic Pages"/>
              </a:rPr>
              <a:t>radicular pain</a:t>
            </a:r>
            <a:r>
              <a:rPr lang="en-GB" b="0" i="0" u="none" strike="noStrike" dirty="0">
                <a:solidFill>
                  <a:srgbClr val="1F1F1F"/>
                </a:solidFill>
                <a:effectLst/>
                <a:latin typeface="ElsevierGulliver"/>
              </a:rPr>
              <a:t> associated with foraminal stenosis, or if </a:t>
            </a:r>
            <a:r>
              <a:rPr lang="en-GB" b="0" i="0" u="sng" dirty="0">
                <a:solidFill>
                  <a:srgbClr val="1F1F1F"/>
                </a:solidFill>
                <a:effectLst/>
                <a:latin typeface="ElsevierGulliver"/>
                <a:hlinkClick r:id="rId4" tooltip="Learn more about cauda equina syndrome from ScienceDirect's AI-generated Topic Pages"/>
              </a:rPr>
              <a:t>cauda equina syndrome</a:t>
            </a:r>
            <a:r>
              <a:rPr lang="en-GB" b="0" i="0" u="none" strike="noStrike" dirty="0">
                <a:solidFill>
                  <a:srgbClr val="1F1F1F"/>
                </a:solidFill>
                <a:effectLst/>
                <a:latin typeface="ElsevierGulliver"/>
              </a:rPr>
              <a:t> is present. The latter represents a medical emergency.)</a:t>
            </a:r>
            <a:endParaRPr lang="en-US" dirty="0"/>
          </a:p>
        </p:txBody>
      </p:sp>
      <p:sp>
        <p:nvSpPr>
          <p:cNvPr id="4" name="TextBox 3">
            <a:extLst>
              <a:ext uri="{FF2B5EF4-FFF2-40B4-BE49-F238E27FC236}">
                <a16:creationId xmlns:a16="http://schemas.microsoft.com/office/drawing/2014/main" id="{E7C7AF3B-F05E-3EE5-E232-C51B9A262C0E}"/>
              </a:ext>
            </a:extLst>
          </p:cNvPr>
          <p:cNvSpPr txBox="1"/>
          <p:nvPr/>
        </p:nvSpPr>
        <p:spPr>
          <a:xfrm>
            <a:off x="5965823" y="2974292"/>
            <a:ext cx="3623733" cy="2862322"/>
          </a:xfrm>
          <a:prstGeom prst="rect">
            <a:avLst/>
          </a:prstGeom>
          <a:noFill/>
        </p:spPr>
        <p:txBody>
          <a:bodyPr wrap="square" rtlCol="0">
            <a:spAutoFit/>
          </a:bodyPr>
          <a:lstStyle/>
          <a:p>
            <a:r>
              <a:rPr lang="en-US" dirty="0"/>
              <a:t>Timeframe for the injury:</a:t>
            </a:r>
          </a:p>
          <a:p>
            <a:pPr marL="285750" indent="-285750">
              <a:buFont typeface="Arial" panose="020B0604020202020204" pitchFamily="34" charset="0"/>
              <a:buChar char="•"/>
            </a:pPr>
            <a:r>
              <a:rPr lang="en-US" dirty="0"/>
              <a:t>About 6 weeks without surgery but a lot of treatment like physio   therapy will be needed</a:t>
            </a:r>
          </a:p>
          <a:p>
            <a:pPr marL="285750" indent="-285750">
              <a:buFont typeface="Arial" panose="020B0604020202020204" pitchFamily="34" charset="0"/>
              <a:buChar char="•"/>
            </a:pPr>
            <a:r>
              <a:rPr lang="en-US" dirty="0"/>
              <a:t>It will also take 4-6 weeks to reach your expected level of mobility and function</a:t>
            </a:r>
          </a:p>
          <a:p>
            <a:pPr marL="285750" indent="-285750">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9C892917-D732-68F1-E479-6BF22F900BC5}"/>
              </a:ext>
            </a:extLst>
          </p:cNvPr>
          <p:cNvPicPr>
            <a:picLocks noChangeAspect="1"/>
          </p:cNvPicPr>
          <p:nvPr/>
        </p:nvPicPr>
        <p:blipFill>
          <a:blip r:embed="rId5"/>
          <a:stretch>
            <a:fillRect/>
          </a:stretch>
        </p:blipFill>
        <p:spPr>
          <a:xfrm>
            <a:off x="7366528" y="0"/>
            <a:ext cx="4446057" cy="2489792"/>
          </a:xfrm>
          <a:prstGeom prst="rect">
            <a:avLst/>
          </a:prstGeom>
        </p:spPr>
      </p:pic>
    </p:spTree>
    <p:extLst>
      <p:ext uri="{BB962C8B-B14F-4D97-AF65-F5344CB8AC3E}">
        <p14:creationId xmlns:p14="http://schemas.microsoft.com/office/powerpoint/2010/main" val="3297457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F955142-ED30-45FF-AC79-EA514B9BD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504561" y="517498"/>
            <a:ext cx="6746664" cy="5331847"/>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CDD1AA99-03AE-49F6-9116-9CA2BBCA0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80000">
            <a:off x="1325340" y="-90887"/>
            <a:ext cx="5107326" cy="6522933"/>
          </a:xfrm>
          <a:custGeom>
            <a:avLst/>
            <a:gdLst>
              <a:gd name="connsiteX0" fmla="*/ 0 w 4401242"/>
              <a:gd name="connsiteY0" fmla="*/ 4137242 h 5590022"/>
              <a:gd name="connsiteX1" fmla="*/ 5579 w 4401242"/>
              <a:gd name="connsiteY1" fmla="*/ 4114978 h 5590022"/>
              <a:gd name="connsiteX2" fmla="*/ 3258 w 4401242"/>
              <a:gd name="connsiteY2" fmla="*/ 4099949 h 5590022"/>
              <a:gd name="connsiteX3" fmla="*/ 9236 w 4401242"/>
              <a:gd name="connsiteY3" fmla="*/ 4071959 h 5590022"/>
              <a:gd name="connsiteX4" fmla="*/ 14743 w 4401242"/>
              <a:gd name="connsiteY4" fmla="*/ 4031013 h 5590022"/>
              <a:gd name="connsiteX5" fmla="*/ 20613 w 4401242"/>
              <a:gd name="connsiteY5" fmla="*/ 4002827 h 5590022"/>
              <a:gd name="connsiteX6" fmla="*/ 22410 w 4401242"/>
              <a:gd name="connsiteY6" fmla="*/ 3997392 h 5590022"/>
              <a:gd name="connsiteX7" fmla="*/ 22410 w 4401242"/>
              <a:gd name="connsiteY7" fmla="*/ 3812956 h 5590022"/>
              <a:gd name="connsiteX8" fmla="*/ 20401 w 4401242"/>
              <a:gd name="connsiteY8" fmla="*/ 3799351 h 5590022"/>
              <a:gd name="connsiteX9" fmla="*/ 22410 w 4401242"/>
              <a:gd name="connsiteY9" fmla="*/ 3753450 h 5590022"/>
              <a:gd name="connsiteX10" fmla="*/ 19673 w 4401242"/>
              <a:gd name="connsiteY10" fmla="*/ 3746784 h 5590022"/>
              <a:gd name="connsiteX11" fmla="*/ 22410 w 4401242"/>
              <a:gd name="connsiteY11" fmla="*/ 3701909 h 5590022"/>
              <a:gd name="connsiteX12" fmla="*/ 20086 w 4401242"/>
              <a:gd name="connsiteY12" fmla="*/ 3652741 h 5590022"/>
              <a:gd name="connsiteX13" fmla="*/ 13839 w 4401242"/>
              <a:gd name="connsiteY13" fmla="*/ 3649070 h 5590022"/>
              <a:gd name="connsiteX14" fmla="*/ 13290 w 4401242"/>
              <a:gd name="connsiteY14" fmla="*/ 3638287 h 5590022"/>
              <a:gd name="connsiteX15" fmla="*/ 13410 w 4401242"/>
              <a:gd name="connsiteY15" fmla="*/ 3621311 h 5590022"/>
              <a:gd name="connsiteX16" fmla="*/ 19966 w 4401242"/>
              <a:gd name="connsiteY16" fmla="*/ 3583286 h 5590022"/>
              <a:gd name="connsiteX17" fmla="*/ 16089 w 4401242"/>
              <a:gd name="connsiteY17" fmla="*/ 21355 h 5590022"/>
              <a:gd name="connsiteX18" fmla="*/ 34619 w 4401242"/>
              <a:gd name="connsiteY18" fmla="*/ 2606 h 5590022"/>
              <a:gd name="connsiteX19" fmla="*/ 49927 w 4401242"/>
              <a:gd name="connsiteY19" fmla="*/ 185 h 5590022"/>
              <a:gd name="connsiteX20" fmla="*/ 917193 w 4401242"/>
              <a:gd name="connsiteY20" fmla="*/ 11 h 5590022"/>
              <a:gd name="connsiteX21" fmla="*/ 938319 w 4401242"/>
              <a:gd name="connsiteY21" fmla="*/ 10 h 5590022"/>
              <a:gd name="connsiteX22" fmla="*/ 938338 w 4401242"/>
              <a:gd name="connsiteY22" fmla="*/ 0 h 5590022"/>
              <a:gd name="connsiteX23" fmla="*/ 4365378 w 4401242"/>
              <a:gd name="connsiteY23" fmla="*/ 0 h 5590022"/>
              <a:gd name="connsiteX24" fmla="*/ 4397257 w 4401242"/>
              <a:gd name="connsiteY24" fmla="*/ 31881 h 5590022"/>
              <a:gd name="connsiteX25" fmla="*/ 4397256 w 4401242"/>
              <a:gd name="connsiteY25" fmla="*/ 5558231 h 5590022"/>
              <a:gd name="connsiteX26" fmla="*/ 4365377 w 4401242"/>
              <a:gd name="connsiteY26" fmla="*/ 5590021 h 5590022"/>
              <a:gd name="connsiteX27" fmla="*/ 4322085 w 4401242"/>
              <a:gd name="connsiteY27" fmla="*/ 5590021 h 5590022"/>
              <a:gd name="connsiteX28" fmla="*/ 4322083 w 4401242"/>
              <a:gd name="connsiteY28" fmla="*/ 5590022 h 5590022"/>
              <a:gd name="connsiteX29" fmla="*/ 49916 w 4401242"/>
              <a:gd name="connsiteY29" fmla="*/ 5590022 h 5590022"/>
              <a:gd name="connsiteX30" fmla="*/ 22410 w 4401242"/>
              <a:gd name="connsiteY30" fmla="*/ 5571435 h 5590022"/>
              <a:gd name="connsiteX31" fmla="*/ 22410 w 4401242"/>
              <a:gd name="connsiteY31" fmla="*/ 4726767 h 5590022"/>
              <a:gd name="connsiteX32" fmla="*/ 14670 w 4401242"/>
              <a:gd name="connsiteY32" fmla="*/ 4699196 h 5590022"/>
              <a:gd name="connsiteX33" fmla="*/ 22410 w 4401242"/>
              <a:gd name="connsiteY33" fmla="*/ 4670837 h 5590022"/>
              <a:gd name="connsiteX34" fmla="*/ 22410 w 4401242"/>
              <a:gd name="connsiteY34" fmla="*/ 4292925 h 5590022"/>
              <a:gd name="connsiteX35" fmla="*/ 22410 w 4401242"/>
              <a:gd name="connsiteY35" fmla="*/ 4242762 h 5590022"/>
              <a:gd name="connsiteX36" fmla="*/ 14161 w 4401242"/>
              <a:gd name="connsiteY36" fmla="*/ 4214744 h 5590022"/>
              <a:gd name="connsiteX37" fmla="*/ 4708 w 4401242"/>
              <a:gd name="connsiteY37" fmla="*/ 4186098 h 5590022"/>
              <a:gd name="connsiteX38" fmla="*/ 632 w 4401242"/>
              <a:gd name="connsiteY38" fmla="*/ 4158493 h 559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01242" h="5590022">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solidFill>
            <a:srgbClr val="FFFFFF"/>
          </a:solidFill>
          <a:ln w="9525" cap="flat">
            <a:noFill/>
            <a:prstDash val="solid"/>
            <a:miter/>
          </a:ln>
        </p:spPr>
        <p:txBody>
          <a:bodyPr rtlCol="0" anchor="ctr"/>
          <a:lstStyle/>
          <a:p>
            <a:endParaRPr lang="en-US"/>
          </a:p>
        </p:txBody>
      </p:sp>
      <p:pic>
        <p:nvPicPr>
          <p:cNvPr id="4" name="Content Placeholder 3">
            <a:extLst>
              <a:ext uri="{FF2B5EF4-FFF2-40B4-BE49-F238E27FC236}">
                <a16:creationId xmlns:a16="http://schemas.microsoft.com/office/drawing/2014/main" id="{76C17490-D929-2231-EFD2-BD5595CA5CF9}"/>
              </a:ext>
            </a:extLst>
          </p:cNvPr>
          <p:cNvPicPr>
            <a:picLocks noChangeAspect="1"/>
          </p:cNvPicPr>
          <p:nvPr/>
        </p:nvPicPr>
        <p:blipFill>
          <a:blip r:embed="rId2"/>
          <a:stretch>
            <a:fillRect/>
          </a:stretch>
        </p:blipFill>
        <p:spPr>
          <a:xfrm rot="43072266">
            <a:off x="817781" y="1134881"/>
            <a:ext cx="6151619" cy="4093622"/>
          </a:xfrm>
          <a:prstGeom prst="rect">
            <a:avLst/>
          </a:prstGeom>
        </p:spPr>
      </p:pic>
      <p:sp>
        <p:nvSpPr>
          <p:cNvPr id="2" name="Title 1">
            <a:extLst>
              <a:ext uri="{FF2B5EF4-FFF2-40B4-BE49-F238E27FC236}">
                <a16:creationId xmlns:a16="http://schemas.microsoft.com/office/drawing/2014/main" id="{54F34241-1891-6889-7CD0-E740FB0C3AC0}"/>
              </a:ext>
            </a:extLst>
          </p:cNvPr>
          <p:cNvSpPr>
            <a:spLocks noGrp="1"/>
          </p:cNvSpPr>
          <p:nvPr>
            <p:ph type="title"/>
          </p:nvPr>
        </p:nvSpPr>
        <p:spPr>
          <a:xfrm>
            <a:off x="7363640" y="144712"/>
            <a:ext cx="4984750" cy="1911741"/>
          </a:xfrm>
        </p:spPr>
        <p:txBody>
          <a:bodyPr anchor="b">
            <a:normAutofit/>
          </a:bodyPr>
          <a:lstStyle/>
          <a:p>
            <a:pPr>
              <a:lnSpc>
                <a:spcPct val="110000"/>
              </a:lnSpc>
            </a:pPr>
            <a:r>
              <a:rPr lang="en-US" sz="3700" dirty="0"/>
              <a:t>Lumbar Disc Herniation</a:t>
            </a:r>
            <a:br>
              <a:rPr lang="en-US" sz="3700" dirty="0"/>
            </a:br>
            <a:r>
              <a:rPr lang="en-US" sz="3700" dirty="0"/>
              <a:t>Signs &amp; Symptoms:</a:t>
            </a:r>
          </a:p>
        </p:txBody>
      </p:sp>
      <p:sp>
        <p:nvSpPr>
          <p:cNvPr id="50" name="Freeform: Shape 49">
            <a:extLst>
              <a:ext uri="{FF2B5EF4-FFF2-40B4-BE49-F238E27FC236}">
                <a16:creationId xmlns:a16="http://schemas.microsoft.com/office/drawing/2014/main" id="{F0090A0D-04AE-42BC-AE85-FA2E647F0D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55470" y="5035596"/>
            <a:ext cx="444795" cy="1823662"/>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Content Placeholder 7">
            <a:extLst>
              <a:ext uri="{FF2B5EF4-FFF2-40B4-BE49-F238E27FC236}">
                <a16:creationId xmlns:a16="http://schemas.microsoft.com/office/drawing/2014/main" id="{37C4777B-4688-4EED-B289-9E9403150B4C}"/>
              </a:ext>
            </a:extLst>
          </p:cNvPr>
          <p:cNvSpPr>
            <a:spLocks noGrp="1"/>
          </p:cNvSpPr>
          <p:nvPr>
            <p:ph idx="1"/>
          </p:nvPr>
        </p:nvSpPr>
        <p:spPr>
          <a:xfrm>
            <a:off x="7555677" y="2201165"/>
            <a:ext cx="4222737" cy="4187094"/>
          </a:xfrm>
        </p:spPr>
        <p:txBody>
          <a:bodyPr>
            <a:normAutofit/>
          </a:bodyPr>
          <a:lstStyle/>
          <a:p>
            <a:r>
              <a:rPr lang="en-US" dirty="0"/>
              <a:t>NHS (2019) list these as signs and symptoms for LDH:</a:t>
            </a:r>
          </a:p>
          <a:p>
            <a:pPr algn="l">
              <a:buFont typeface="Arial" panose="020B0604020202020204" pitchFamily="34" charset="0"/>
              <a:buChar char="•"/>
            </a:pPr>
            <a:r>
              <a:rPr lang="en-GB" b="0" i="0" u="none" strike="noStrike" dirty="0">
                <a:solidFill>
                  <a:srgbClr val="212B32"/>
                </a:solidFill>
                <a:effectLst/>
                <a:latin typeface="Frutiger W01"/>
              </a:rPr>
              <a:t>lower back pain</a:t>
            </a:r>
          </a:p>
          <a:p>
            <a:pPr algn="l">
              <a:buFont typeface="Arial" panose="020B0604020202020204" pitchFamily="34" charset="0"/>
              <a:buChar char="•"/>
            </a:pPr>
            <a:r>
              <a:rPr lang="en-GB" b="0" i="0" u="none" strike="noStrike" dirty="0">
                <a:solidFill>
                  <a:srgbClr val="212B32"/>
                </a:solidFill>
                <a:effectLst/>
                <a:latin typeface="Frutiger W01"/>
              </a:rPr>
              <a:t>numbness or tingling in your shoulders, back, arms, hands, legs or feet</a:t>
            </a:r>
          </a:p>
          <a:p>
            <a:pPr algn="l">
              <a:buFont typeface="Arial" panose="020B0604020202020204" pitchFamily="34" charset="0"/>
              <a:buChar char="•"/>
            </a:pPr>
            <a:r>
              <a:rPr lang="en-GB" b="0" i="0" u="none" strike="noStrike" dirty="0">
                <a:solidFill>
                  <a:srgbClr val="212B32"/>
                </a:solidFill>
                <a:effectLst/>
                <a:latin typeface="Frutiger W01"/>
              </a:rPr>
              <a:t>neck pain</a:t>
            </a:r>
          </a:p>
          <a:p>
            <a:pPr algn="l">
              <a:buFont typeface="Arial" panose="020B0604020202020204" pitchFamily="34" charset="0"/>
              <a:buChar char="•"/>
            </a:pPr>
            <a:r>
              <a:rPr lang="en-GB" b="0" i="0" u="none" strike="noStrike" dirty="0">
                <a:solidFill>
                  <a:srgbClr val="212B32"/>
                </a:solidFill>
                <a:effectLst/>
                <a:latin typeface="Frutiger W01"/>
              </a:rPr>
              <a:t>problems bending or straightening your back</a:t>
            </a:r>
          </a:p>
          <a:p>
            <a:pPr algn="l">
              <a:buFont typeface="Arial" panose="020B0604020202020204" pitchFamily="34" charset="0"/>
              <a:buChar char="•"/>
            </a:pPr>
            <a:r>
              <a:rPr lang="en-GB" b="0" i="0" u="none" strike="noStrike" dirty="0">
                <a:solidFill>
                  <a:srgbClr val="212B32"/>
                </a:solidFill>
                <a:effectLst/>
                <a:latin typeface="Frutiger W01"/>
              </a:rPr>
              <a:t>muscle weakness</a:t>
            </a:r>
          </a:p>
          <a:p>
            <a:pPr algn="l">
              <a:buFont typeface="Arial" panose="020B0604020202020204" pitchFamily="34" charset="0"/>
              <a:buChar char="•"/>
            </a:pPr>
            <a:r>
              <a:rPr lang="en-GB" b="0" i="0" u="none" strike="noStrike" dirty="0">
                <a:solidFill>
                  <a:srgbClr val="212B32"/>
                </a:solidFill>
                <a:effectLst/>
                <a:latin typeface="Frutiger W01"/>
              </a:rPr>
              <a:t>pain in the buttocks, hips or legs if the disc is pressing on the sciatic nerve (</a:t>
            </a:r>
            <a:r>
              <a:rPr lang="en-GB" b="0" i="0" u="none" strike="noStrike" dirty="0">
                <a:solidFill>
                  <a:srgbClr val="330072"/>
                </a:solidFill>
                <a:effectLst/>
                <a:latin typeface="Frutiger W01"/>
                <a:hlinkClick r:id="rId4"/>
              </a:rPr>
              <a:t>sciatica</a:t>
            </a:r>
            <a:r>
              <a:rPr lang="en-GB" b="0" i="0" u="none" strike="noStrike" dirty="0">
                <a:solidFill>
                  <a:srgbClr val="212B32"/>
                </a:solidFill>
                <a:effectLst/>
                <a:latin typeface="Frutiger W01"/>
              </a:rPr>
              <a:t>)</a:t>
            </a:r>
          </a:p>
          <a:p>
            <a:endParaRPr lang="en-US" dirty="0"/>
          </a:p>
        </p:txBody>
      </p:sp>
      <p:grpSp>
        <p:nvGrpSpPr>
          <p:cNvPr id="52" name="Group 51">
            <a:extLst>
              <a:ext uri="{FF2B5EF4-FFF2-40B4-BE49-F238E27FC236}">
                <a16:creationId xmlns:a16="http://schemas.microsoft.com/office/drawing/2014/main" id="{84912FC9-6D3C-4857-AD07-669D24A58B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53" name="Group 52">
              <a:extLst>
                <a:ext uri="{FF2B5EF4-FFF2-40B4-BE49-F238E27FC236}">
                  <a16:creationId xmlns:a16="http://schemas.microsoft.com/office/drawing/2014/main" id="{ADC8BF22-7DAB-434C-9110-00A56AB1C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55" name="Straight Connector 54">
                <a:extLst>
                  <a:ext uri="{FF2B5EF4-FFF2-40B4-BE49-F238E27FC236}">
                    <a16:creationId xmlns:a16="http://schemas.microsoft.com/office/drawing/2014/main" id="{7D332D1D-F11A-48A6-8348-E2076D2297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6BAC72E-20B6-4BED-B0BA-5350DB14C2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4" name="Oval 53">
              <a:extLst>
                <a:ext uri="{FF2B5EF4-FFF2-40B4-BE49-F238E27FC236}">
                  <a16:creationId xmlns:a16="http://schemas.microsoft.com/office/drawing/2014/main" id="{45043DB4-3F92-4F4F-9BA4-A9807D02B2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18036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FC0EC-AA66-D0FB-3194-91089F59742C}"/>
              </a:ext>
            </a:extLst>
          </p:cNvPr>
          <p:cNvSpPr>
            <a:spLocks noGrp="1"/>
          </p:cNvSpPr>
          <p:nvPr>
            <p:ph type="title"/>
          </p:nvPr>
        </p:nvSpPr>
        <p:spPr>
          <a:xfrm>
            <a:off x="1221476" y="685800"/>
            <a:ext cx="5075906" cy="1896616"/>
          </a:xfrm>
        </p:spPr>
        <p:txBody>
          <a:bodyPr>
            <a:normAutofit/>
          </a:bodyPr>
          <a:lstStyle/>
          <a:p>
            <a:pPr>
              <a:lnSpc>
                <a:spcPct val="110000"/>
              </a:lnSpc>
            </a:pPr>
            <a:r>
              <a:rPr lang="en-US" sz="3400" dirty="0"/>
              <a:t>Lumbar Disc Herniation </a:t>
            </a:r>
            <a:br>
              <a:rPr lang="en-US" sz="3400" dirty="0"/>
            </a:br>
            <a:r>
              <a:rPr lang="en-US" sz="3400" dirty="0"/>
              <a:t>Summary:</a:t>
            </a:r>
          </a:p>
        </p:txBody>
      </p:sp>
      <p:sp>
        <p:nvSpPr>
          <p:cNvPr id="57" name="Content Placeholder 7">
            <a:extLst>
              <a:ext uri="{FF2B5EF4-FFF2-40B4-BE49-F238E27FC236}">
                <a16:creationId xmlns:a16="http://schemas.microsoft.com/office/drawing/2014/main" id="{9BF8F3AE-94BD-E3F2-7195-A6C6F42FD35E}"/>
              </a:ext>
            </a:extLst>
          </p:cNvPr>
          <p:cNvSpPr>
            <a:spLocks noGrp="1"/>
          </p:cNvSpPr>
          <p:nvPr>
            <p:ph idx="1"/>
          </p:nvPr>
        </p:nvSpPr>
        <p:spPr>
          <a:xfrm>
            <a:off x="1221475" y="2961280"/>
            <a:ext cx="5075905" cy="3210920"/>
          </a:xfrm>
        </p:spPr>
        <p:txBody>
          <a:bodyPr>
            <a:normAutofit/>
          </a:bodyPr>
          <a:lstStyle/>
          <a:p>
            <a:r>
              <a:rPr lang="en-US" dirty="0"/>
              <a:t>Lumbar Disc Herniation is most common in weightlifting due to the heavy load </a:t>
            </a:r>
          </a:p>
          <a:p>
            <a:r>
              <a:rPr lang="en-US" dirty="0"/>
              <a:t>Surgery is recommended to recover unless the physiotherapy doesn’t help</a:t>
            </a:r>
          </a:p>
          <a:p>
            <a:r>
              <a:rPr lang="en-US" dirty="0"/>
              <a:t>This will effect your day to day life if not treated as soon as possible</a:t>
            </a:r>
          </a:p>
        </p:txBody>
      </p:sp>
      <p:sp>
        <p:nvSpPr>
          <p:cNvPr id="58" name="Freeform: Shape 12">
            <a:extLst>
              <a:ext uri="{FF2B5EF4-FFF2-40B4-BE49-F238E27FC236}">
                <a16:creationId xmlns:a16="http://schemas.microsoft.com/office/drawing/2014/main" id="{7FF0BCBD-CCEA-4351-B702-14C52EFE6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19465">
            <a:off x="6926280" y="397486"/>
            <a:ext cx="4948797" cy="6326554"/>
          </a:xfrm>
          <a:custGeom>
            <a:avLst/>
            <a:gdLst>
              <a:gd name="connsiteX0" fmla="*/ 4457507 w 5137176"/>
              <a:gd name="connsiteY0" fmla="*/ 0 h 6567378"/>
              <a:gd name="connsiteX1" fmla="*/ 4457507 w 5137176"/>
              <a:gd name="connsiteY1" fmla="*/ 1009868 h 6567378"/>
              <a:gd name="connsiteX2" fmla="*/ 5137176 w 5137176"/>
              <a:gd name="connsiteY2" fmla="*/ 1083966 h 6567378"/>
              <a:gd name="connsiteX3" fmla="*/ 4539371 w 5137176"/>
              <a:gd name="connsiteY3" fmla="*/ 6567378 h 6567378"/>
              <a:gd name="connsiteX4" fmla="*/ 108120 w 5137176"/>
              <a:gd name="connsiteY4" fmla="*/ 6084280 h 6567378"/>
              <a:gd name="connsiteX5" fmla="*/ 170085 w 5137176"/>
              <a:gd name="connsiteY5" fmla="*/ 5515902 h 6567378"/>
              <a:gd name="connsiteX6" fmla="*/ 0 w 5137176"/>
              <a:gd name="connsiteY6" fmla="*/ 5515902 h 6567378"/>
              <a:gd name="connsiteX7" fmla="*/ 0 w 5137176"/>
              <a:gd name="connsiteY7" fmla="*/ 0 h 6567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37176" h="6567378">
                <a:moveTo>
                  <a:pt x="4457507" y="0"/>
                </a:moveTo>
                <a:lnTo>
                  <a:pt x="4457507" y="1009868"/>
                </a:lnTo>
                <a:lnTo>
                  <a:pt x="5137176" y="1083966"/>
                </a:lnTo>
                <a:lnTo>
                  <a:pt x="4539371" y="6567378"/>
                </a:lnTo>
                <a:lnTo>
                  <a:pt x="108120" y="6084280"/>
                </a:lnTo>
                <a:lnTo>
                  <a:pt x="170085" y="5515902"/>
                </a:lnTo>
                <a:lnTo>
                  <a:pt x="0" y="5515902"/>
                </a:lnTo>
                <a:lnTo>
                  <a:pt x="0" y="0"/>
                </a:lnTo>
                <a:close/>
              </a:path>
            </a:pathLst>
          </a:custGeom>
          <a:solidFill>
            <a:schemeClr val="tx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14">
            <a:extLst>
              <a:ext uri="{FF2B5EF4-FFF2-40B4-BE49-F238E27FC236}">
                <a16:creationId xmlns:a16="http://schemas.microsoft.com/office/drawing/2014/main" id="{186A0039-6F9F-4E40-AE37-A1EA2DAC0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6892" y="425319"/>
            <a:ext cx="4768520" cy="6088714"/>
          </a:xfrm>
          <a:custGeom>
            <a:avLst/>
            <a:gdLst>
              <a:gd name="connsiteX0" fmla="*/ 4188628 w 4950037"/>
              <a:gd name="connsiteY0" fmla="*/ 0 h 6320484"/>
              <a:gd name="connsiteX1" fmla="*/ 4218584 w 4950037"/>
              <a:gd name="connsiteY1" fmla="*/ 18617 h 6320484"/>
              <a:gd name="connsiteX2" fmla="*/ 4220262 w 4950037"/>
              <a:gd name="connsiteY2" fmla="*/ 50299 h 6320484"/>
              <a:gd name="connsiteX3" fmla="*/ 4223339 w 4950037"/>
              <a:gd name="connsiteY3" fmla="*/ 51686 h 6320484"/>
              <a:gd name="connsiteX4" fmla="*/ 4243015 w 4950037"/>
              <a:gd name="connsiteY4" fmla="*/ 81229 h 6320484"/>
              <a:gd name="connsiteX5" fmla="*/ 4227211 w 4950037"/>
              <a:gd name="connsiteY5" fmla="*/ 140805 h 6320484"/>
              <a:gd name="connsiteX6" fmla="*/ 4226312 w 4950037"/>
              <a:gd name="connsiteY6" fmla="*/ 164608 h 6320484"/>
              <a:gd name="connsiteX7" fmla="*/ 4231134 w 4950037"/>
              <a:gd name="connsiteY7" fmla="*/ 255748 h 6320484"/>
              <a:gd name="connsiteX8" fmla="*/ 4235510 w 4950037"/>
              <a:gd name="connsiteY8" fmla="*/ 301854 h 6320484"/>
              <a:gd name="connsiteX9" fmla="*/ 4235520 w 4950037"/>
              <a:gd name="connsiteY9" fmla="*/ 330418 h 6320484"/>
              <a:gd name="connsiteX10" fmla="*/ 4235309 w 4950037"/>
              <a:gd name="connsiteY10" fmla="*/ 334638 h 6320484"/>
              <a:gd name="connsiteX11" fmla="*/ 4247535 w 4950037"/>
              <a:gd name="connsiteY11" fmla="*/ 565647 h 6320484"/>
              <a:gd name="connsiteX12" fmla="*/ 4249754 w 4950037"/>
              <a:gd name="connsiteY12" fmla="*/ 570257 h 6320484"/>
              <a:gd name="connsiteX13" fmla="*/ 4250201 w 4950037"/>
              <a:gd name="connsiteY13" fmla="*/ 594124 h 6320484"/>
              <a:gd name="connsiteX14" fmla="*/ 4249458 w 4950037"/>
              <a:gd name="connsiteY14" fmla="*/ 602018 h 6320484"/>
              <a:gd name="connsiteX15" fmla="*/ 4255354 w 4950037"/>
              <a:gd name="connsiteY15" fmla="*/ 713405 h 6320484"/>
              <a:gd name="connsiteX16" fmla="*/ 4257507 w 4950037"/>
              <a:gd name="connsiteY16" fmla="*/ 714073 h 6320484"/>
              <a:gd name="connsiteX17" fmla="*/ 4265497 w 4950037"/>
              <a:gd name="connsiteY17" fmla="*/ 749513 h 6320484"/>
              <a:gd name="connsiteX18" fmla="*/ 4271401 w 4950037"/>
              <a:gd name="connsiteY18" fmla="*/ 847749 h 6320484"/>
              <a:gd name="connsiteX19" fmla="*/ 4270503 w 4950037"/>
              <a:gd name="connsiteY19" fmla="*/ 861235 h 6320484"/>
              <a:gd name="connsiteX20" fmla="*/ 4270699 w 4950037"/>
              <a:gd name="connsiteY20" fmla="*/ 865719 h 6320484"/>
              <a:gd name="connsiteX21" fmla="*/ 4202536 w 4950037"/>
              <a:gd name="connsiteY21" fmla="*/ 861893 h 6320484"/>
              <a:gd name="connsiteX22" fmla="*/ 4202536 w 4950037"/>
              <a:gd name="connsiteY22" fmla="*/ 987895 h 6320484"/>
              <a:gd name="connsiteX23" fmla="*/ 4532772 w 4950037"/>
              <a:gd name="connsiteY23" fmla="*/ 1009893 h 6320484"/>
              <a:gd name="connsiteX24" fmla="*/ 4904400 w 4950037"/>
              <a:gd name="connsiteY24" fmla="*/ 1030269 h 6320484"/>
              <a:gd name="connsiteX25" fmla="*/ 4932162 w 4950037"/>
              <a:gd name="connsiteY25" fmla="*/ 1052023 h 6320484"/>
              <a:gd name="connsiteX26" fmla="*/ 4930395 w 4950037"/>
              <a:gd name="connsiteY26" fmla="*/ 1083700 h 6320484"/>
              <a:gd name="connsiteX27" fmla="*/ 4933305 w 4950037"/>
              <a:gd name="connsiteY27" fmla="*/ 1085413 h 6320484"/>
              <a:gd name="connsiteX28" fmla="*/ 4949662 w 4950037"/>
              <a:gd name="connsiteY28" fmla="*/ 1116915 h 6320484"/>
              <a:gd name="connsiteX29" fmla="*/ 4927494 w 4950037"/>
              <a:gd name="connsiteY29" fmla="*/ 1174426 h 6320484"/>
              <a:gd name="connsiteX30" fmla="*/ 4924021 w 4950037"/>
              <a:gd name="connsiteY30" fmla="*/ 1197992 h 6320484"/>
              <a:gd name="connsiteX31" fmla="*/ 4918937 w 4950037"/>
              <a:gd name="connsiteY31" fmla="*/ 1289117 h 6320484"/>
              <a:gd name="connsiteX32" fmla="*/ 4918290 w 4950037"/>
              <a:gd name="connsiteY32" fmla="*/ 1335426 h 6320484"/>
              <a:gd name="connsiteX33" fmla="*/ 4915204 w 4950037"/>
              <a:gd name="connsiteY33" fmla="*/ 1363823 h 6320484"/>
              <a:gd name="connsiteX34" fmla="*/ 4914538 w 4950037"/>
              <a:gd name="connsiteY34" fmla="*/ 1367995 h 6320484"/>
              <a:gd name="connsiteX35" fmla="*/ 4901655 w 4950037"/>
              <a:gd name="connsiteY35" fmla="*/ 1598968 h 6320484"/>
              <a:gd name="connsiteX36" fmla="*/ 4903361 w 4950037"/>
              <a:gd name="connsiteY36" fmla="*/ 1603791 h 6320484"/>
              <a:gd name="connsiteX37" fmla="*/ 4901219 w 4950037"/>
              <a:gd name="connsiteY37" fmla="*/ 1627566 h 6320484"/>
              <a:gd name="connsiteX38" fmla="*/ 4899626 w 4950037"/>
              <a:gd name="connsiteY38" fmla="*/ 1635333 h 6320484"/>
              <a:gd name="connsiteX39" fmla="*/ 4893414 w 4950037"/>
              <a:gd name="connsiteY39" fmla="*/ 1746703 h 6320484"/>
              <a:gd name="connsiteX40" fmla="*/ 4895482 w 4950037"/>
              <a:gd name="connsiteY40" fmla="*/ 1747601 h 6320484"/>
              <a:gd name="connsiteX41" fmla="*/ 4899584 w 4950037"/>
              <a:gd name="connsiteY41" fmla="*/ 1783699 h 6320484"/>
              <a:gd name="connsiteX42" fmla="*/ 4894806 w 4950037"/>
              <a:gd name="connsiteY42" fmla="*/ 1881995 h 6320484"/>
              <a:gd name="connsiteX43" fmla="*/ 4894702 w 4950037"/>
              <a:gd name="connsiteY43" fmla="*/ 1940154 h 6320484"/>
              <a:gd name="connsiteX44" fmla="*/ 4898986 w 4950037"/>
              <a:gd name="connsiteY44" fmla="*/ 1961221 h 6320484"/>
              <a:gd name="connsiteX45" fmla="*/ 4902063 w 4950037"/>
              <a:gd name="connsiteY45" fmla="*/ 1991332 h 6320484"/>
              <a:gd name="connsiteX46" fmla="*/ 4910843 w 4950037"/>
              <a:gd name="connsiteY46" fmla="*/ 2043680 h 6320484"/>
              <a:gd name="connsiteX47" fmla="*/ 4913111 w 4950037"/>
              <a:gd name="connsiteY47" fmla="*/ 2093780 h 6320484"/>
              <a:gd name="connsiteX48" fmla="*/ 4912235 w 4950037"/>
              <a:gd name="connsiteY48" fmla="*/ 2127331 h 6320484"/>
              <a:gd name="connsiteX49" fmla="*/ 4911774 w 4950037"/>
              <a:gd name="connsiteY49" fmla="*/ 2132180 h 6320484"/>
              <a:gd name="connsiteX50" fmla="*/ 4902693 w 4950037"/>
              <a:gd name="connsiteY50" fmla="*/ 2171984 h 6320484"/>
              <a:gd name="connsiteX51" fmla="*/ 4905943 w 4950037"/>
              <a:gd name="connsiteY51" fmla="*/ 2175920 h 6320484"/>
              <a:gd name="connsiteX52" fmla="*/ 4908773 w 4950037"/>
              <a:gd name="connsiteY52" fmla="*/ 2188707 h 6320484"/>
              <a:gd name="connsiteX53" fmla="*/ 4904052 w 4950037"/>
              <a:gd name="connsiteY53" fmla="*/ 2199268 h 6320484"/>
              <a:gd name="connsiteX54" fmla="*/ 4893911 w 4950037"/>
              <a:gd name="connsiteY54" fmla="*/ 2249378 h 6320484"/>
              <a:gd name="connsiteX55" fmla="*/ 4883060 w 4950037"/>
              <a:gd name="connsiteY55" fmla="*/ 2322907 h 6320484"/>
              <a:gd name="connsiteX56" fmla="*/ 4878199 w 4950037"/>
              <a:gd name="connsiteY56" fmla="*/ 2333841 h 6320484"/>
              <a:gd name="connsiteX57" fmla="*/ 4863832 w 4950037"/>
              <a:gd name="connsiteY57" fmla="*/ 2405746 h 6320484"/>
              <a:gd name="connsiteX58" fmla="*/ 4860132 w 4950037"/>
              <a:gd name="connsiteY58" fmla="*/ 2443689 h 6320484"/>
              <a:gd name="connsiteX59" fmla="*/ 4863777 w 4950037"/>
              <a:gd name="connsiteY59" fmla="*/ 2448134 h 6320484"/>
              <a:gd name="connsiteX60" fmla="*/ 4862134 w 4950037"/>
              <a:gd name="connsiteY60" fmla="*/ 2459306 h 6320484"/>
              <a:gd name="connsiteX61" fmla="*/ 4862544 w 4950037"/>
              <a:gd name="connsiteY61" fmla="*/ 2462358 h 6320484"/>
              <a:gd name="connsiteX62" fmla="*/ 4864049 w 4950037"/>
              <a:gd name="connsiteY62" fmla="*/ 2479770 h 6320484"/>
              <a:gd name="connsiteX63" fmla="*/ 4852627 w 4950037"/>
              <a:gd name="connsiteY63" fmla="*/ 2514583 h 6320484"/>
              <a:gd name="connsiteX64" fmla="*/ 4850576 w 4950037"/>
              <a:gd name="connsiteY64" fmla="*/ 2514709 h 6320484"/>
              <a:gd name="connsiteX65" fmla="*/ 4842113 w 4950037"/>
              <a:gd name="connsiteY65" fmla="*/ 2666439 h 6320484"/>
              <a:gd name="connsiteX66" fmla="*/ 4850768 w 4950037"/>
              <a:gd name="connsiteY66" fmla="*/ 2690544 h 6320484"/>
              <a:gd name="connsiteX67" fmla="*/ 4853036 w 4950037"/>
              <a:gd name="connsiteY67" fmla="*/ 2740646 h 6320484"/>
              <a:gd name="connsiteX68" fmla="*/ 4852159 w 4950037"/>
              <a:gd name="connsiteY68" fmla="*/ 2774197 h 6320484"/>
              <a:gd name="connsiteX69" fmla="*/ 4851699 w 4950037"/>
              <a:gd name="connsiteY69" fmla="*/ 2779045 h 6320484"/>
              <a:gd name="connsiteX70" fmla="*/ 4842617 w 4950037"/>
              <a:gd name="connsiteY70" fmla="*/ 2818850 h 6320484"/>
              <a:gd name="connsiteX71" fmla="*/ 4845868 w 4950037"/>
              <a:gd name="connsiteY71" fmla="*/ 2822786 h 6320484"/>
              <a:gd name="connsiteX72" fmla="*/ 4848697 w 4950037"/>
              <a:gd name="connsiteY72" fmla="*/ 2835573 h 6320484"/>
              <a:gd name="connsiteX73" fmla="*/ 4843976 w 4950037"/>
              <a:gd name="connsiteY73" fmla="*/ 2846133 h 6320484"/>
              <a:gd name="connsiteX74" fmla="*/ 4833835 w 4950037"/>
              <a:gd name="connsiteY74" fmla="*/ 2896246 h 6320484"/>
              <a:gd name="connsiteX75" fmla="*/ 4826535 w 4950037"/>
              <a:gd name="connsiteY75" fmla="*/ 2945711 h 6320484"/>
              <a:gd name="connsiteX76" fmla="*/ 4770687 w 4950037"/>
              <a:gd name="connsiteY76" fmla="*/ 3999577 h 6320484"/>
              <a:gd name="connsiteX77" fmla="*/ 4757955 w 4950037"/>
              <a:gd name="connsiteY77" fmla="*/ 4252632 h 6320484"/>
              <a:gd name="connsiteX78" fmla="*/ 4746917 w 4950037"/>
              <a:gd name="connsiteY78" fmla="*/ 4414955 h 6320484"/>
              <a:gd name="connsiteX79" fmla="*/ 4656537 w 4950037"/>
              <a:gd name="connsiteY79" fmla="*/ 6050064 h 6320484"/>
              <a:gd name="connsiteX80" fmla="*/ 4661812 w 4950037"/>
              <a:gd name="connsiteY80" fmla="*/ 6086684 h 6320484"/>
              <a:gd name="connsiteX81" fmla="*/ 4665332 w 4950037"/>
              <a:gd name="connsiteY81" fmla="*/ 6121067 h 6320484"/>
              <a:gd name="connsiteX82" fmla="*/ 4668152 w 4950037"/>
              <a:gd name="connsiteY82" fmla="*/ 6221142 h 6320484"/>
              <a:gd name="connsiteX83" fmla="*/ 4649673 w 4950037"/>
              <a:gd name="connsiteY83" fmla="*/ 6255466 h 6320484"/>
              <a:gd name="connsiteX84" fmla="*/ 4645040 w 4950037"/>
              <a:gd name="connsiteY84" fmla="*/ 6258160 h 6320484"/>
              <a:gd name="connsiteX85" fmla="*/ 4641598 w 4950037"/>
              <a:gd name="connsiteY85" fmla="*/ 6320461 h 6320484"/>
              <a:gd name="connsiteX86" fmla="*/ 724747 w 4950037"/>
              <a:gd name="connsiteY86" fmla="*/ 6068362 h 6320484"/>
              <a:gd name="connsiteX87" fmla="*/ 415706 w 4950037"/>
              <a:gd name="connsiteY87" fmla="*/ 6051307 h 6320484"/>
              <a:gd name="connsiteX88" fmla="*/ 420012 w 4950037"/>
              <a:gd name="connsiteY88" fmla="*/ 6011137 h 6320484"/>
              <a:gd name="connsiteX89" fmla="*/ 424214 w 4950037"/>
              <a:gd name="connsiteY89" fmla="*/ 6004548 h 6320484"/>
              <a:gd name="connsiteX90" fmla="*/ 424482 w 4950037"/>
              <a:gd name="connsiteY90" fmla="*/ 6001808 h 6320484"/>
              <a:gd name="connsiteX91" fmla="*/ 424751 w 4950037"/>
              <a:gd name="connsiteY91" fmla="*/ 5999066 h 6320484"/>
              <a:gd name="connsiteX92" fmla="*/ 425286 w 4950037"/>
              <a:gd name="connsiteY92" fmla="*/ 5993584 h 6320484"/>
              <a:gd name="connsiteX93" fmla="*/ 424972 w 4950037"/>
              <a:gd name="connsiteY93" fmla="*/ 5987694 h 6320484"/>
              <a:gd name="connsiteX94" fmla="*/ 424390 w 4950037"/>
              <a:gd name="connsiteY94" fmla="*/ 5984546 h 6320484"/>
              <a:gd name="connsiteX95" fmla="*/ 424659 w 4950037"/>
              <a:gd name="connsiteY95" fmla="*/ 5981803 h 6320484"/>
              <a:gd name="connsiteX96" fmla="*/ 424344 w 4950037"/>
              <a:gd name="connsiteY96" fmla="*/ 5975914 h 6320484"/>
              <a:gd name="connsiteX97" fmla="*/ 423763 w 4950037"/>
              <a:gd name="connsiteY97" fmla="*/ 5972765 h 6320484"/>
              <a:gd name="connsiteX98" fmla="*/ 423136 w 4950037"/>
              <a:gd name="connsiteY98" fmla="*/ 5960984 h 6320484"/>
              <a:gd name="connsiteX99" fmla="*/ 422554 w 4950037"/>
              <a:gd name="connsiteY99" fmla="*/ 5957836 h 6320484"/>
              <a:gd name="connsiteX100" fmla="*/ 422821 w 4950037"/>
              <a:gd name="connsiteY100" fmla="*/ 5955094 h 6320484"/>
              <a:gd name="connsiteX101" fmla="*/ 421392 w 4950037"/>
              <a:gd name="connsiteY101" fmla="*/ 5951537 h 6320484"/>
              <a:gd name="connsiteX102" fmla="*/ 426782 w 4950037"/>
              <a:gd name="connsiteY102" fmla="*/ 5888089 h 6320484"/>
              <a:gd name="connsiteX103" fmla="*/ 448292 w 4950037"/>
              <a:gd name="connsiteY103" fmla="*/ 5480986 h 6320484"/>
              <a:gd name="connsiteX104" fmla="*/ 330530 w 4950037"/>
              <a:gd name="connsiteY104" fmla="*/ 5480986 h 6320484"/>
              <a:gd name="connsiteX105" fmla="*/ 330530 w 4950037"/>
              <a:gd name="connsiteY105" fmla="*/ 5395293 h 6320484"/>
              <a:gd name="connsiteX106" fmla="*/ 326057 w 4950037"/>
              <a:gd name="connsiteY106" fmla="*/ 5474970 h 6320484"/>
              <a:gd name="connsiteX107" fmla="*/ 270547 w 4950037"/>
              <a:gd name="connsiteY107" fmla="*/ 5477941 h 6320484"/>
              <a:gd name="connsiteX108" fmla="*/ 270474 w 4950037"/>
              <a:gd name="connsiteY108" fmla="*/ 5437541 h 6320484"/>
              <a:gd name="connsiteX109" fmla="*/ 273937 w 4950037"/>
              <a:gd name="connsiteY109" fmla="*/ 5430535 h 6320484"/>
              <a:gd name="connsiteX110" fmla="*/ 273907 w 4950037"/>
              <a:gd name="connsiteY110" fmla="*/ 5427782 h 6320484"/>
              <a:gd name="connsiteX111" fmla="*/ 273877 w 4950037"/>
              <a:gd name="connsiteY111" fmla="*/ 5425027 h 6320484"/>
              <a:gd name="connsiteX112" fmla="*/ 273815 w 4950037"/>
              <a:gd name="connsiteY112" fmla="*/ 5419519 h 6320484"/>
              <a:gd name="connsiteX113" fmla="*/ 272864 w 4950037"/>
              <a:gd name="connsiteY113" fmla="*/ 5413698 h 6320484"/>
              <a:gd name="connsiteX114" fmla="*/ 271946 w 4950037"/>
              <a:gd name="connsiteY114" fmla="*/ 5410631 h 6320484"/>
              <a:gd name="connsiteX115" fmla="*/ 271914 w 4950037"/>
              <a:gd name="connsiteY115" fmla="*/ 5407876 h 6320484"/>
              <a:gd name="connsiteX116" fmla="*/ 270963 w 4950037"/>
              <a:gd name="connsiteY116" fmla="*/ 5402055 h 6320484"/>
              <a:gd name="connsiteX117" fmla="*/ 270045 w 4950037"/>
              <a:gd name="connsiteY117" fmla="*/ 5398988 h 6320484"/>
              <a:gd name="connsiteX118" fmla="*/ 268144 w 4950037"/>
              <a:gd name="connsiteY118" fmla="*/ 5387344 h 6320484"/>
              <a:gd name="connsiteX119" fmla="*/ 267225 w 4950037"/>
              <a:gd name="connsiteY119" fmla="*/ 5384278 h 6320484"/>
              <a:gd name="connsiteX120" fmla="*/ 267193 w 4950037"/>
              <a:gd name="connsiteY120" fmla="*/ 5381523 h 6320484"/>
              <a:gd name="connsiteX121" fmla="*/ 265387 w 4950037"/>
              <a:gd name="connsiteY121" fmla="*/ 5378142 h 6320484"/>
              <a:gd name="connsiteX122" fmla="*/ 263868 w 4950037"/>
              <a:gd name="connsiteY122" fmla="*/ 5314483 h 6320484"/>
              <a:gd name="connsiteX123" fmla="*/ 192697 w 4950037"/>
              <a:gd name="connsiteY123" fmla="*/ 4040419 h 6320484"/>
              <a:gd name="connsiteX124" fmla="*/ 0 w 4950037"/>
              <a:gd name="connsiteY124" fmla="*/ 208389 h 6320484"/>
              <a:gd name="connsiteX125" fmla="*/ 2990554 w 4950037"/>
              <a:gd name="connsiteY125" fmla="*/ 54813 h 6320484"/>
              <a:gd name="connsiteX126" fmla="*/ 3816982 w 4950037"/>
              <a:gd name="connsiteY126" fmla="*/ 20020 h 6320484"/>
              <a:gd name="connsiteX0" fmla="*/ 4188628 w 4950037"/>
              <a:gd name="connsiteY0" fmla="*/ 0 h 6320484"/>
              <a:gd name="connsiteX1" fmla="*/ 4218584 w 4950037"/>
              <a:gd name="connsiteY1" fmla="*/ 18617 h 6320484"/>
              <a:gd name="connsiteX2" fmla="*/ 4220262 w 4950037"/>
              <a:gd name="connsiteY2" fmla="*/ 50299 h 6320484"/>
              <a:gd name="connsiteX3" fmla="*/ 4223339 w 4950037"/>
              <a:gd name="connsiteY3" fmla="*/ 51686 h 6320484"/>
              <a:gd name="connsiteX4" fmla="*/ 4243015 w 4950037"/>
              <a:gd name="connsiteY4" fmla="*/ 81229 h 6320484"/>
              <a:gd name="connsiteX5" fmla="*/ 4227211 w 4950037"/>
              <a:gd name="connsiteY5" fmla="*/ 140805 h 6320484"/>
              <a:gd name="connsiteX6" fmla="*/ 4226312 w 4950037"/>
              <a:gd name="connsiteY6" fmla="*/ 164608 h 6320484"/>
              <a:gd name="connsiteX7" fmla="*/ 4231134 w 4950037"/>
              <a:gd name="connsiteY7" fmla="*/ 255748 h 6320484"/>
              <a:gd name="connsiteX8" fmla="*/ 4235510 w 4950037"/>
              <a:gd name="connsiteY8" fmla="*/ 301854 h 6320484"/>
              <a:gd name="connsiteX9" fmla="*/ 4235520 w 4950037"/>
              <a:gd name="connsiteY9" fmla="*/ 330418 h 6320484"/>
              <a:gd name="connsiteX10" fmla="*/ 4235309 w 4950037"/>
              <a:gd name="connsiteY10" fmla="*/ 334638 h 6320484"/>
              <a:gd name="connsiteX11" fmla="*/ 4247535 w 4950037"/>
              <a:gd name="connsiteY11" fmla="*/ 565647 h 6320484"/>
              <a:gd name="connsiteX12" fmla="*/ 4249754 w 4950037"/>
              <a:gd name="connsiteY12" fmla="*/ 570257 h 6320484"/>
              <a:gd name="connsiteX13" fmla="*/ 4250201 w 4950037"/>
              <a:gd name="connsiteY13" fmla="*/ 594124 h 6320484"/>
              <a:gd name="connsiteX14" fmla="*/ 4249458 w 4950037"/>
              <a:gd name="connsiteY14" fmla="*/ 602018 h 6320484"/>
              <a:gd name="connsiteX15" fmla="*/ 4255354 w 4950037"/>
              <a:gd name="connsiteY15" fmla="*/ 713405 h 6320484"/>
              <a:gd name="connsiteX16" fmla="*/ 4257507 w 4950037"/>
              <a:gd name="connsiteY16" fmla="*/ 714073 h 6320484"/>
              <a:gd name="connsiteX17" fmla="*/ 4265497 w 4950037"/>
              <a:gd name="connsiteY17" fmla="*/ 749513 h 6320484"/>
              <a:gd name="connsiteX18" fmla="*/ 4271401 w 4950037"/>
              <a:gd name="connsiteY18" fmla="*/ 847749 h 6320484"/>
              <a:gd name="connsiteX19" fmla="*/ 4270503 w 4950037"/>
              <a:gd name="connsiteY19" fmla="*/ 861235 h 6320484"/>
              <a:gd name="connsiteX20" fmla="*/ 4270699 w 4950037"/>
              <a:gd name="connsiteY20" fmla="*/ 865719 h 6320484"/>
              <a:gd name="connsiteX21" fmla="*/ 4202536 w 4950037"/>
              <a:gd name="connsiteY21" fmla="*/ 987895 h 6320484"/>
              <a:gd name="connsiteX22" fmla="*/ 4532772 w 4950037"/>
              <a:gd name="connsiteY22" fmla="*/ 1009893 h 6320484"/>
              <a:gd name="connsiteX23" fmla="*/ 4904400 w 4950037"/>
              <a:gd name="connsiteY23" fmla="*/ 1030269 h 6320484"/>
              <a:gd name="connsiteX24" fmla="*/ 4932162 w 4950037"/>
              <a:gd name="connsiteY24" fmla="*/ 1052023 h 6320484"/>
              <a:gd name="connsiteX25" fmla="*/ 4930395 w 4950037"/>
              <a:gd name="connsiteY25" fmla="*/ 1083700 h 6320484"/>
              <a:gd name="connsiteX26" fmla="*/ 4933305 w 4950037"/>
              <a:gd name="connsiteY26" fmla="*/ 1085413 h 6320484"/>
              <a:gd name="connsiteX27" fmla="*/ 4949662 w 4950037"/>
              <a:gd name="connsiteY27" fmla="*/ 1116915 h 6320484"/>
              <a:gd name="connsiteX28" fmla="*/ 4927494 w 4950037"/>
              <a:gd name="connsiteY28" fmla="*/ 1174426 h 6320484"/>
              <a:gd name="connsiteX29" fmla="*/ 4924021 w 4950037"/>
              <a:gd name="connsiteY29" fmla="*/ 1197992 h 6320484"/>
              <a:gd name="connsiteX30" fmla="*/ 4918937 w 4950037"/>
              <a:gd name="connsiteY30" fmla="*/ 1289117 h 6320484"/>
              <a:gd name="connsiteX31" fmla="*/ 4918290 w 4950037"/>
              <a:gd name="connsiteY31" fmla="*/ 1335426 h 6320484"/>
              <a:gd name="connsiteX32" fmla="*/ 4915204 w 4950037"/>
              <a:gd name="connsiteY32" fmla="*/ 1363823 h 6320484"/>
              <a:gd name="connsiteX33" fmla="*/ 4914538 w 4950037"/>
              <a:gd name="connsiteY33" fmla="*/ 1367995 h 6320484"/>
              <a:gd name="connsiteX34" fmla="*/ 4901655 w 4950037"/>
              <a:gd name="connsiteY34" fmla="*/ 1598968 h 6320484"/>
              <a:gd name="connsiteX35" fmla="*/ 4903361 w 4950037"/>
              <a:gd name="connsiteY35" fmla="*/ 1603791 h 6320484"/>
              <a:gd name="connsiteX36" fmla="*/ 4901219 w 4950037"/>
              <a:gd name="connsiteY36" fmla="*/ 1627566 h 6320484"/>
              <a:gd name="connsiteX37" fmla="*/ 4899626 w 4950037"/>
              <a:gd name="connsiteY37" fmla="*/ 1635333 h 6320484"/>
              <a:gd name="connsiteX38" fmla="*/ 4893414 w 4950037"/>
              <a:gd name="connsiteY38" fmla="*/ 1746703 h 6320484"/>
              <a:gd name="connsiteX39" fmla="*/ 4895482 w 4950037"/>
              <a:gd name="connsiteY39" fmla="*/ 1747601 h 6320484"/>
              <a:gd name="connsiteX40" fmla="*/ 4899584 w 4950037"/>
              <a:gd name="connsiteY40" fmla="*/ 1783699 h 6320484"/>
              <a:gd name="connsiteX41" fmla="*/ 4894806 w 4950037"/>
              <a:gd name="connsiteY41" fmla="*/ 1881995 h 6320484"/>
              <a:gd name="connsiteX42" fmla="*/ 4894702 w 4950037"/>
              <a:gd name="connsiteY42" fmla="*/ 1940154 h 6320484"/>
              <a:gd name="connsiteX43" fmla="*/ 4898986 w 4950037"/>
              <a:gd name="connsiteY43" fmla="*/ 1961221 h 6320484"/>
              <a:gd name="connsiteX44" fmla="*/ 4902063 w 4950037"/>
              <a:gd name="connsiteY44" fmla="*/ 1991332 h 6320484"/>
              <a:gd name="connsiteX45" fmla="*/ 4910843 w 4950037"/>
              <a:gd name="connsiteY45" fmla="*/ 2043680 h 6320484"/>
              <a:gd name="connsiteX46" fmla="*/ 4913111 w 4950037"/>
              <a:gd name="connsiteY46" fmla="*/ 2093780 h 6320484"/>
              <a:gd name="connsiteX47" fmla="*/ 4912235 w 4950037"/>
              <a:gd name="connsiteY47" fmla="*/ 2127331 h 6320484"/>
              <a:gd name="connsiteX48" fmla="*/ 4911774 w 4950037"/>
              <a:gd name="connsiteY48" fmla="*/ 2132180 h 6320484"/>
              <a:gd name="connsiteX49" fmla="*/ 4902693 w 4950037"/>
              <a:gd name="connsiteY49" fmla="*/ 2171984 h 6320484"/>
              <a:gd name="connsiteX50" fmla="*/ 4905943 w 4950037"/>
              <a:gd name="connsiteY50" fmla="*/ 2175920 h 6320484"/>
              <a:gd name="connsiteX51" fmla="*/ 4908773 w 4950037"/>
              <a:gd name="connsiteY51" fmla="*/ 2188707 h 6320484"/>
              <a:gd name="connsiteX52" fmla="*/ 4904052 w 4950037"/>
              <a:gd name="connsiteY52" fmla="*/ 2199268 h 6320484"/>
              <a:gd name="connsiteX53" fmla="*/ 4893911 w 4950037"/>
              <a:gd name="connsiteY53" fmla="*/ 2249378 h 6320484"/>
              <a:gd name="connsiteX54" fmla="*/ 4883060 w 4950037"/>
              <a:gd name="connsiteY54" fmla="*/ 2322907 h 6320484"/>
              <a:gd name="connsiteX55" fmla="*/ 4878199 w 4950037"/>
              <a:gd name="connsiteY55" fmla="*/ 2333841 h 6320484"/>
              <a:gd name="connsiteX56" fmla="*/ 4863832 w 4950037"/>
              <a:gd name="connsiteY56" fmla="*/ 2405746 h 6320484"/>
              <a:gd name="connsiteX57" fmla="*/ 4860132 w 4950037"/>
              <a:gd name="connsiteY57" fmla="*/ 2443689 h 6320484"/>
              <a:gd name="connsiteX58" fmla="*/ 4863777 w 4950037"/>
              <a:gd name="connsiteY58" fmla="*/ 2448134 h 6320484"/>
              <a:gd name="connsiteX59" fmla="*/ 4862134 w 4950037"/>
              <a:gd name="connsiteY59" fmla="*/ 2459306 h 6320484"/>
              <a:gd name="connsiteX60" fmla="*/ 4862544 w 4950037"/>
              <a:gd name="connsiteY60" fmla="*/ 2462358 h 6320484"/>
              <a:gd name="connsiteX61" fmla="*/ 4864049 w 4950037"/>
              <a:gd name="connsiteY61" fmla="*/ 2479770 h 6320484"/>
              <a:gd name="connsiteX62" fmla="*/ 4852627 w 4950037"/>
              <a:gd name="connsiteY62" fmla="*/ 2514583 h 6320484"/>
              <a:gd name="connsiteX63" fmla="*/ 4850576 w 4950037"/>
              <a:gd name="connsiteY63" fmla="*/ 2514709 h 6320484"/>
              <a:gd name="connsiteX64" fmla="*/ 4842113 w 4950037"/>
              <a:gd name="connsiteY64" fmla="*/ 2666439 h 6320484"/>
              <a:gd name="connsiteX65" fmla="*/ 4850768 w 4950037"/>
              <a:gd name="connsiteY65" fmla="*/ 2690544 h 6320484"/>
              <a:gd name="connsiteX66" fmla="*/ 4853036 w 4950037"/>
              <a:gd name="connsiteY66" fmla="*/ 2740646 h 6320484"/>
              <a:gd name="connsiteX67" fmla="*/ 4852159 w 4950037"/>
              <a:gd name="connsiteY67" fmla="*/ 2774197 h 6320484"/>
              <a:gd name="connsiteX68" fmla="*/ 4851699 w 4950037"/>
              <a:gd name="connsiteY68" fmla="*/ 2779045 h 6320484"/>
              <a:gd name="connsiteX69" fmla="*/ 4842617 w 4950037"/>
              <a:gd name="connsiteY69" fmla="*/ 2818850 h 6320484"/>
              <a:gd name="connsiteX70" fmla="*/ 4845868 w 4950037"/>
              <a:gd name="connsiteY70" fmla="*/ 2822786 h 6320484"/>
              <a:gd name="connsiteX71" fmla="*/ 4848697 w 4950037"/>
              <a:gd name="connsiteY71" fmla="*/ 2835573 h 6320484"/>
              <a:gd name="connsiteX72" fmla="*/ 4843976 w 4950037"/>
              <a:gd name="connsiteY72" fmla="*/ 2846133 h 6320484"/>
              <a:gd name="connsiteX73" fmla="*/ 4833835 w 4950037"/>
              <a:gd name="connsiteY73" fmla="*/ 2896246 h 6320484"/>
              <a:gd name="connsiteX74" fmla="*/ 4826535 w 4950037"/>
              <a:gd name="connsiteY74" fmla="*/ 2945711 h 6320484"/>
              <a:gd name="connsiteX75" fmla="*/ 4770687 w 4950037"/>
              <a:gd name="connsiteY75" fmla="*/ 3999577 h 6320484"/>
              <a:gd name="connsiteX76" fmla="*/ 4757955 w 4950037"/>
              <a:gd name="connsiteY76" fmla="*/ 4252632 h 6320484"/>
              <a:gd name="connsiteX77" fmla="*/ 4746917 w 4950037"/>
              <a:gd name="connsiteY77" fmla="*/ 4414955 h 6320484"/>
              <a:gd name="connsiteX78" fmla="*/ 4656537 w 4950037"/>
              <a:gd name="connsiteY78" fmla="*/ 6050064 h 6320484"/>
              <a:gd name="connsiteX79" fmla="*/ 4661812 w 4950037"/>
              <a:gd name="connsiteY79" fmla="*/ 6086684 h 6320484"/>
              <a:gd name="connsiteX80" fmla="*/ 4665332 w 4950037"/>
              <a:gd name="connsiteY80" fmla="*/ 6121067 h 6320484"/>
              <a:gd name="connsiteX81" fmla="*/ 4668152 w 4950037"/>
              <a:gd name="connsiteY81" fmla="*/ 6221142 h 6320484"/>
              <a:gd name="connsiteX82" fmla="*/ 4649673 w 4950037"/>
              <a:gd name="connsiteY82" fmla="*/ 6255466 h 6320484"/>
              <a:gd name="connsiteX83" fmla="*/ 4645040 w 4950037"/>
              <a:gd name="connsiteY83" fmla="*/ 6258160 h 6320484"/>
              <a:gd name="connsiteX84" fmla="*/ 4641598 w 4950037"/>
              <a:gd name="connsiteY84" fmla="*/ 6320461 h 6320484"/>
              <a:gd name="connsiteX85" fmla="*/ 724747 w 4950037"/>
              <a:gd name="connsiteY85" fmla="*/ 6068362 h 6320484"/>
              <a:gd name="connsiteX86" fmla="*/ 415706 w 4950037"/>
              <a:gd name="connsiteY86" fmla="*/ 6051307 h 6320484"/>
              <a:gd name="connsiteX87" fmla="*/ 420012 w 4950037"/>
              <a:gd name="connsiteY87" fmla="*/ 6011137 h 6320484"/>
              <a:gd name="connsiteX88" fmla="*/ 424214 w 4950037"/>
              <a:gd name="connsiteY88" fmla="*/ 6004548 h 6320484"/>
              <a:gd name="connsiteX89" fmla="*/ 424482 w 4950037"/>
              <a:gd name="connsiteY89" fmla="*/ 6001808 h 6320484"/>
              <a:gd name="connsiteX90" fmla="*/ 424751 w 4950037"/>
              <a:gd name="connsiteY90" fmla="*/ 5999066 h 6320484"/>
              <a:gd name="connsiteX91" fmla="*/ 425286 w 4950037"/>
              <a:gd name="connsiteY91" fmla="*/ 5993584 h 6320484"/>
              <a:gd name="connsiteX92" fmla="*/ 424972 w 4950037"/>
              <a:gd name="connsiteY92" fmla="*/ 5987694 h 6320484"/>
              <a:gd name="connsiteX93" fmla="*/ 424390 w 4950037"/>
              <a:gd name="connsiteY93" fmla="*/ 5984546 h 6320484"/>
              <a:gd name="connsiteX94" fmla="*/ 424659 w 4950037"/>
              <a:gd name="connsiteY94" fmla="*/ 5981803 h 6320484"/>
              <a:gd name="connsiteX95" fmla="*/ 424344 w 4950037"/>
              <a:gd name="connsiteY95" fmla="*/ 5975914 h 6320484"/>
              <a:gd name="connsiteX96" fmla="*/ 423763 w 4950037"/>
              <a:gd name="connsiteY96" fmla="*/ 5972765 h 6320484"/>
              <a:gd name="connsiteX97" fmla="*/ 423136 w 4950037"/>
              <a:gd name="connsiteY97" fmla="*/ 5960984 h 6320484"/>
              <a:gd name="connsiteX98" fmla="*/ 422554 w 4950037"/>
              <a:gd name="connsiteY98" fmla="*/ 5957836 h 6320484"/>
              <a:gd name="connsiteX99" fmla="*/ 422821 w 4950037"/>
              <a:gd name="connsiteY99" fmla="*/ 5955094 h 6320484"/>
              <a:gd name="connsiteX100" fmla="*/ 421392 w 4950037"/>
              <a:gd name="connsiteY100" fmla="*/ 5951537 h 6320484"/>
              <a:gd name="connsiteX101" fmla="*/ 426782 w 4950037"/>
              <a:gd name="connsiteY101" fmla="*/ 5888089 h 6320484"/>
              <a:gd name="connsiteX102" fmla="*/ 448292 w 4950037"/>
              <a:gd name="connsiteY102" fmla="*/ 5480986 h 6320484"/>
              <a:gd name="connsiteX103" fmla="*/ 330530 w 4950037"/>
              <a:gd name="connsiteY103" fmla="*/ 5480986 h 6320484"/>
              <a:gd name="connsiteX104" fmla="*/ 330530 w 4950037"/>
              <a:gd name="connsiteY104" fmla="*/ 5395293 h 6320484"/>
              <a:gd name="connsiteX105" fmla="*/ 326057 w 4950037"/>
              <a:gd name="connsiteY105" fmla="*/ 5474970 h 6320484"/>
              <a:gd name="connsiteX106" fmla="*/ 270547 w 4950037"/>
              <a:gd name="connsiteY106" fmla="*/ 5477941 h 6320484"/>
              <a:gd name="connsiteX107" fmla="*/ 270474 w 4950037"/>
              <a:gd name="connsiteY107" fmla="*/ 5437541 h 6320484"/>
              <a:gd name="connsiteX108" fmla="*/ 273937 w 4950037"/>
              <a:gd name="connsiteY108" fmla="*/ 5430535 h 6320484"/>
              <a:gd name="connsiteX109" fmla="*/ 273907 w 4950037"/>
              <a:gd name="connsiteY109" fmla="*/ 5427782 h 6320484"/>
              <a:gd name="connsiteX110" fmla="*/ 273877 w 4950037"/>
              <a:gd name="connsiteY110" fmla="*/ 5425027 h 6320484"/>
              <a:gd name="connsiteX111" fmla="*/ 273815 w 4950037"/>
              <a:gd name="connsiteY111" fmla="*/ 5419519 h 6320484"/>
              <a:gd name="connsiteX112" fmla="*/ 272864 w 4950037"/>
              <a:gd name="connsiteY112" fmla="*/ 5413698 h 6320484"/>
              <a:gd name="connsiteX113" fmla="*/ 271946 w 4950037"/>
              <a:gd name="connsiteY113" fmla="*/ 5410631 h 6320484"/>
              <a:gd name="connsiteX114" fmla="*/ 271914 w 4950037"/>
              <a:gd name="connsiteY114" fmla="*/ 5407876 h 6320484"/>
              <a:gd name="connsiteX115" fmla="*/ 270963 w 4950037"/>
              <a:gd name="connsiteY115" fmla="*/ 5402055 h 6320484"/>
              <a:gd name="connsiteX116" fmla="*/ 270045 w 4950037"/>
              <a:gd name="connsiteY116" fmla="*/ 5398988 h 6320484"/>
              <a:gd name="connsiteX117" fmla="*/ 268144 w 4950037"/>
              <a:gd name="connsiteY117" fmla="*/ 5387344 h 6320484"/>
              <a:gd name="connsiteX118" fmla="*/ 267225 w 4950037"/>
              <a:gd name="connsiteY118" fmla="*/ 5384278 h 6320484"/>
              <a:gd name="connsiteX119" fmla="*/ 267193 w 4950037"/>
              <a:gd name="connsiteY119" fmla="*/ 5381523 h 6320484"/>
              <a:gd name="connsiteX120" fmla="*/ 265387 w 4950037"/>
              <a:gd name="connsiteY120" fmla="*/ 5378142 h 6320484"/>
              <a:gd name="connsiteX121" fmla="*/ 263868 w 4950037"/>
              <a:gd name="connsiteY121" fmla="*/ 5314483 h 6320484"/>
              <a:gd name="connsiteX122" fmla="*/ 192697 w 4950037"/>
              <a:gd name="connsiteY122" fmla="*/ 4040419 h 6320484"/>
              <a:gd name="connsiteX123" fmla="*/ 0 w 4950037"/>
              <a:gd name="connsiteY123" fmla="*/ 208389 h 6320484"/>
              <a:gd name="connsiteX124" fmla="*/ 2990554 w 4950037"/>
              <a:gd name="connsiteY124" fmla="*/ 54813 h 6320484"/>
              <a:gd name="connsiteX125" fmla="*/ 3816982 w 4950037"/>
              <a:gd name="connsiteY125" fmla="*/ 20020 h 6320484"/>
              <a:gd name="connsiteX126" fmla="*/ 4188628 w 4950037"/>
              <a:gd name="connsiteY126" fmla="*/ 0 h 6320484"/>
              <a:gd name="connsiteX0" fmla="*/ 4188628 w 4950037"/>
              <a:gd name="connsiteY0" fmla="*/ 0 h 6320484"/>
              <a:gd name="connsiteX1" fmla="*/ 4218584 w 4950037"/>
              <a:gd name="connsiteY1" fmla="*/ 18617 h 6320484"/>
              <a:gd name="connsiteX2" fmla="*/ 4220262 w 4950037"/>
              <a:gd name="connsiteY2" fmla="*/ 50299 h 6320484"/>
              <a:gd name="connsiteX3" fmla="*/ 4223339 w 4950037"/>
              <a:gd name="connsiteY3" fmla="*/ 51686 h 6320484"/>
              <a:gd name="connsiteX4" fmla="*/ 4243015 w 4950037"/>
              <a:gd name="connsiteY4" fmla="*/ 81229 h 6320484"/>
              <a:gd name="connsiteX5" fmla="*/ 4227211 w 4950037"/>
              <a:gd name="connsiteY5" fmla="*/ 140805 h 6320484"/>
              <a:gd name="connsiteX6" fmla="*/ 4226312 w 4950037"/>
              <a:gd name="connsiteY6" fmla="*/ 164608 h 6320484"/>
              <a:gd name="connsiteX7" fmla="*/ 4231134 w 4950037"/>
              <a:gd name="connsiteY7" fmla="*/ 255748 h 6320484"/>
              <a:gd name="connsiteX8" fmla="*/ 4235510 w 4950037"/>
              <a:gd name="connsiteY8" fmla="*/ 301854 h 6320484"/>
              <a:gd name="connsiteX9" fmla="*/ 4235520 w 4950037"/>
              <a:gd name="connsiteY9" fmla="*/ 330418 h 6320484"/>
              <a:gd name="connsiteX10" fmla="*/ 4235309 w 4950037"/>
              <a:gd name="connsiteY10" fmla="*/ 334638 h 6320484"/>
              <a:gd name="connsiteX11" fmla="*/ 4247535 w 4950037"/>
              <a:gd name="connsiteY11" fmla="*/ 565647 h 6320484"/>
              <a:gd name="connsiteX12" fmla="*/ 4249754 w 4950037"/>
              <a:gd name="connsiteY12" fmla="*/ 570257 h 6320484"/>
              <a:gd name="connsiteX13" fmla="*/ 4250201 w 4950037"/>
              <a:gd name="connsiteY13" fmla="*/ 594124 h 6320484"/>
              <a:gd name="connsiteX14" fmla="*/ 4249458 w 4950037"/>
              <a:gd name="connsiteY14" fmla="*/ 602018 h 6320484"/>
              <a:gd name="connsiteX15" fmla="*/ 4255354 w 4950037"/>
              <a:gd name="connsiteY15" fmla="*/ 713405 h 6320484"/>
              <a:gd name="connsiteX16" fmla="*/ 4257507 w 4950037"/>
              <a:gd name="connsiteY16" fmla="*/ 714073 h 6320484"/>
              <a:gd name="connsiteX17" fmla="*/ 4265497 w 4950037"/>
              <a:gd name="connsiteY17" fmla="*/ 749513 h 6320484"/>
              <a:gd name="connsiteX18" fmla="*/ 4271401 w 4950037"/>
              <a:gd name="connsiteY18" fmla="*/ 847749 h 6320484"/>
              <a:gd name="connsiteX19" fmla="*/ 4270503 w 4950037"/>
              <a:gd name="connsiteY19" fmla="*/ 861235 h 6320484"/>
              <a:gd name="connsiteX20" fmla="*/ 4270699 w 4950037"/>
              <a:gd name="connsiteY20" fmla="*/ 865719 h 6320484"/>
              <a:gd name="connsiteX21" fmla="*/ 4285322 w 4950037"/>
              <a:gd name="connsiteY21" fmla="*/ 987895 h 6320484"/>
              <a:gd name="connsiteX22" fmla="*/ 4532772 w 4950037"/>
              <a:gd name="connsiteY22" fmla="*/ 1009893 h 6320484"/>
              <a:gd name="connsiteX23" fmla="*/ 4904400 w 4950037"/>
              <a:gd name="connsiteY23" fmla="*/ 1030269 h 6320484"/>
              <a:gd name="connsiteX24" fmla="*/ 4932162 w 4950037"/>
              <a:gd name="connsiteY24" fmla="*/ 1052023 h 6320484"/>
              <a:gd name="connsiteX25" fmla="*/ 4930395 w 4950037"/>
              <a:gd name="connsiteY25" fmla="*/ 1083700 h 6320484"/>
              <a:gd name="connsiteX26" fmla="*/ 4933305 w 4950037"/>
              <a:gd name="connsiteY26" fmla="*/ 1085413 h 6320484"/>
              <a:gd name="connsiteX27" fmla="*/ 4949662 w 4950037"/>
              <a:gd name="connsiteY27" fmla="*/ 1116915 h 6320484"/>
              <a:gd name="connsiteX28" fmla="*/ 4927494 w 4950037"/>
              <a:gd name="connsiteY28" fmla="*/ 1174426 h 6320484"/>
              <a:gd name="connsiteX29" fmla="*/ 4924021 w 4950037"/>
              <a:gd name="connsiteY29" fmla="*/ 1197992 h 6320484"/>
              <a:gd name="connsiteX30" fmla="*/ 4918937 w 4950037"/>
              <a:gd name="connsiteY30" fmla="*/ 1289117 h 6320484"/>
              <a:gd name="connsiteX31" fmla="*/ 4918290 w 4950037"/>
              <a:gd name="connsiteY31" fmla="*/ 1335426 h 6320484"/>
              <a:gd name="connsiteX32" fmla="*/ 4915204 w 4950037"/>
              <a:gd name="connsiteY32" fmla="*/ 1363823 h 6320484"/>
              <a:gd name="connsiteX33" fmla="*/ 4914538 w 4950037"/>
              <a:gd name="connsiteY33" fmla="*/ 1367995 h 6320484"/>
              <a:gd name="connsiteX34" fmla="*/ 4901655 w 4950037"/>
              <a:gd name="connsiteY34" fmla="*/ 1598968 h 6320484"/>
              <a:gd name="connsiteX35" fmla="*/ 4903361 w 4950037"/>
              <a:gd name="connsiteY35" fmla="*/ 1603791 h 6320484"/>
              <a:gd name="connsiteX36" fmla="*/ 4901219 w 4950037"/>
              <a:gd name="connsiteY36" fmla="*/ 1627566 h 6320484"/>
              <a:gd name="connsiteX37" fmla="*/ 4899626 w 4950037"/>
              <a:gd name="connsiteY37" fmla="*/ 1635333 h 6320484"/>
              <a:gd name="connsiteX38" fmla="*/ 4893414 w 4950037"/>
              <a:gd name="connsiteY38" fmla="*/ 1746703 h 6320484"/>
              <a:gd name="connsiteX39" fmla="*/ 4895482 w 4950037"/>
              <a:gd name="connsiteY39" fmla="*/ 1747601 h 6320484"/>
              <a:gd name="connsiteX40" fmla="*/ 4899584 w 4950037"/>
              <a:gd name="connsiteY40" fmla="*/ 1783699 h 6320484"/>
              <a:gd name="connsiteX41" fmla="*/ 4894806 w 4950037"/>
              <a:gd name="connsiteY41" fmla="*/ 1881995 h 6320484"/>
              <a:gd name="connsiteX42" fmla="*/ 4894702 w 4950037"/>
              <a:gd name="connsiteY42" fmla="*/ 1940154 h 6320484"/>
              <a:gd name="connsiteX43" fmla="*/ 4898986 w 4950037"/>
              <a:gd name="connsiteY43" fmla="*/ 1961221 h 6320484"/>
              <a:gd name="connsiteX44" fmla="*/ 4902063 w 4950037"/>
              <a:gd name="connsiteY44" fmla="*/ 1991332 h 6320484"/>
              <a:gd name="connsiteX45" fmla="*/ 4910843 w 4950037"/>
              <a:gd name="connsiteY45" fmla="*/ 2043680 h 6320484"/>
              <a:gd name="connsiteX46" fmla="*/ 4913111 w 4950037"/>
              <a:gd name="connsiteY46" fmla="*/ 2093780 h 6320484"/>
              <a:gd name="connsiteX47" fmla="*/ 4912235 w 4950037"/>
              <a:gd name="connsiteY47" fmla="*/ 2127331 h 6320484"/>
              <a:gd name="connsiteX48" fmla="*/ 4911774 w 4950037"/>
              <a:gd name="connsiteY48" fmla="*/ 2132180 h 6320484"/>
              <a:gd name="connsiteX49" fmla="*/ 4902693 w 4950037"/>
              <a:gd name="connsiteY49" fmla="*/ 2171984 h 6320484"/>
              <a:gd name="connsiteX50" fmla="*/ 4905943 w 4950037"/>
              <a:gd name="connsiteY50" fmla="*/ 2175920 h 6320484"/>
              <a:gd name="connsiteX51" fmla="*/ 4908773 w 4950037"/>
              <a:gd name="connsiteY51" fmla="*/ 2188707 h 6320484"/>
              <a:gd name="connsiteX52" fmla="*/ 4904052 w 4950037"/>
              <a:gd name="connsiteY52" fmla="*/ 2199268 h 6320484"/>
              <a:gd name="connsiteX53" fmla="*/ 4893911 w 4950037"/>
              <a:gd name="connsiteY53" fmla="*/ 2249378 h 6320484"/>
              <a:gd name="connsiteX54" fmla="*/ 4883060 w 4950037"/>
              <a:gd name="connsiteY54" fmla="*/ 2322907 h 6320484"/>
              <a:gd name="connsiteX55" fmla="*/ 4878199 w 4950037"/>
              <a:gd name="connsiteY55" fmla="*/ 2333841 h 6320484"/>
              <a:gd name="connsiteX56" fmla="*/ 4863832 w 4950037"/>
              <a:gd name="connsiteY56" fmla="*/ 2405746 h 6320484"/>
              <a:gd name="connsiteX57" fmla="*/ 4860132 w 4950037"/>
              <a:gd name="connsiteY57" fmla="*/ 2443689 h 6320484"/>
              <a:gd name="connsiteX58" fmla="*/ 4863777 w 4950037"/>
              <a:gd name="connsiteY58" fmla="*/ 2448134 h 6320484"/>
              <a:gd name="connsiteX59" fmla="*/ 4862134 w 4950037"/>
              <a:gd name="connsiteY59" fmla="*/ 2459306 h 6320484"/>
              <a:gd name="connsiteX60" fmla="*/ 4862544 w 4950037"/>
              <a:gd name="connsiteY60" fmla="*/ 2462358 h 6320484"/>
              <a:gd name="connsiteX61" fmla="*/ 4864049 w 4950037"/>
              <a:gd name="connsiteY61" fmla="*/ 2479770 h 6320484"/>
              <a:gd name="connsiteX62" fmla="*/ 4852627 w 4950037"/>
              <a:gd name="connsiteY62" fmla="*/ 2514583 h 6320484"/>
              <a:gd name="connsiteX63" fmla="*/ 4850576 w 4950037"/>
              <a:gd name="connsiteY63" fmla="*/ 2514709 h 6320484"/>
              <a:gd name="connsiteX64" fmla="*/ 4842113 w 4950037"/>
              <a:gd name="connsiteY64" fmla="*/ 2666439 h 6320484"/>
              <a:gd name="connsiteX65" fmla="*/ 4850768 w 4950037"/>
              <a:gd name="connsiteY65" fmla="*/ 2690544 h 6320484"/>
              <a:gd name="connsiteX66" fmla="*/ 4853036 w 4950037"/>
              <a:gd name="connsiteY66" fmla="*/ 2740646 h 6320484"/>
              <a:gd name="connsiteX67" fmla="*/ 4852159 w 4950037"/>
              <a:gd name="connsiteY67" fmla="*/ 2774197 h 6320484"/>
              <a:gd name="connsiteX68" fmla="*/ 4851699 w 4950037"/>
              <a:gd name="connsiteY68" fmla="*/ 2779045 h 6320484"/>
              <a:gd name="connsiteX69" fmla="*/ 4842617 w 4950037"/>
              <a:gd name="connsiteY69" fmla="*/ 2818850 h 6320484"/>
              <a:gd name="connsiteX70" fmla="*/ 4845868 w 4950037"/>
              <a:gd name="connsiteY70" fmla="*/ 2822786 h 6320484"/>
              <a:gd name="connsiteX71" fmla="*/ 4848697 w 4950037"/>
              <a:gd name="connsiteY71" fmla="*/ 2835573 h 6320484"/>
              <a:gd name="connsiteX72" fmla="*/ 4843976 w 4950037"/>
              <a:gd name="connsiteY72" fmla="*/ 2846133 h 6320484"/>
              <a:gd name="connsiteX73" fmla="*/ 4833835 w 4950037"/>
              <a:gd name="connsiteY73" fmla="*/ 2896246 h 6320484"/>
              <a:gd name="connsiteX74" fmla="*/ 4826535 w 4950037"/>
              <a:gd name="connsiteY74" fmla="*/ 2945711 h 6320484"/>
              <a:gd name="connsiteX75" fmla="*/ 4770687 w 4950037"/>
              <a:gd name="connsiteY75" fmla="*/ 3999577 h 6320484"/>
              <a:gd name="connsiteX76" fmla="*/ 4757955 w 4950037"/>
              <a:gd name="connsiteY76" fmla="*/ 4252632 h 6320484"/>
              <a:gd name="connsiteX77" fmla="*/ 4746917 w 4950037"/>
              <a:gd name="connsiteY77" fmla="*/ 4414955 h 6320484"/>
              <a:gd name="connsiteX78" fmla="*/ 4656537 w 4950037"/>
              <a:gd name="connsiteY78" fmla="*/ 6050064 h 6320484"/>
              <a:gd name="connsiteX79" fmla="*/ 4661812 w 4950037"/>
              <a:gd name="connsiteY79" fmla="*/ 6086684 h 6320484"/>
              <a:gd name="connsiteX80" fmla="*/ 4665332 w 4950037"/>
              <a:gd name="connsiteY80" fmla="*/ 6121067 h 6320484"/>
              <a:gd name="connsiteX81" fmla="*/ 4668152 w 4950037"/>
              <a:gd name="connsiteY81" fmla="*/ 6221142 h 6320484"/>
              <a:gd name="connsiteX82" fmla="*/ 4649673 w 4950037"/>
              <a:gd name="connsiteY82" fmla="*/ 6255466 h 6320484"/>
              <a:gd name="connsiteX83" fmla="*/ 4645040 w 4950037"/>
              <a:gd name="connsiteY83" fmla="*/ 6258160 h 6320484"/>
              <a:gd name="connsiteX84" fmla="*/ 4641598 w 4950037"/>
              <a:gd name="connsiteY84" fmla="*/ 6320461 h 6320484"/>
              <a:gd name="connsiteX85" fmla="*/ 724747 w 4950037"/>
              <a:gd name="connsiteY85" fmla="*/ 6068362 h 6320484"/>
              <a:gd name="connsiteX86" fmla="*/ 415706 w 4950037"/>
              <a:gd name="connsiteY86" fmla="*/ 6051307 h 6320484"/>
              <a:gd name="connsiteX87" fmla="*/ 420012 w 4950037"/>
              <a:gd name="connsiteY87" fmla="*/ 6011137 h 6320484"/>
              <a:gd name="connsiteX88" fmla="*/ 424214 w 4950037"/>
              <a:gd name="connsiteY88" fmla="*/ 6004548 h 6320484"/>
              <a:gd name="connsiteX89" fmla="*/ 424482 w 4950037"/>
              <a:gd name="connsiteY89" fmla="*/ 6001808 h 6320484"/>
              <a:gd name="connsiteX90" fmla="*/ 424751 w 4950037"/>
              <a:gd name="connsiteY90" fmla="*/ 5999066 h 6320484"/>
              <a:gd name="connsiteX91" fmla="*/ 425286 w 4950037"/>
              <a:gd name="connsiteY91" fmla="*/ 5993584 h 6320484"/>
              <a:gd name="connsiteX92" fmla="*/ 424972 w 4950037"/>
              <a:gd name="connsiteY92" fmla="*/ 5987694 h 6320484"/>
              <a:gd name="connsiteX93" fmla="*/ 424390 w 4950037"/>
              <a:gd name="connsiteY93" fmla="*/ 5984546 h 6320484"/>
              <a:gd name="connsiteX94" fmla="*/ 424659 w 4950037"/>
              <a:gd name="connsiteY94" fmla="*/ 5981803 h 6320484"/>
              <a:gd name="connsiteX95" fmla="*/ 424344 w 4950037"/>
              <a:gd name="connsiteY95" fmla="*/ 5975914 h 6320484"/>
              <a:gd name="connsiteX96" fmla="*/ 423763 w 4950037"/>
              <a:gd name="connsiteY96" fmla="*/ 5972765 h 6320484"/>
              <a:gd name="connsiteX97" fmla="*/ 423136 w 4950037"/>
              <a:gd name="connsiteY97" fmla="*/ 5960984 h 6320484"/>
              <a:gd name="connsiteX98" fmla="*/ 422554 w 4950037"/>
              <a:gd name="connsiteY98" fmla="*/ 5957836 h 6320484"/>
              <a:gd name="connsiteX99" fmla="*/ 422821 w 4950037"/>
              <a:gd name="connsiteY99" fmla="*/ 5955094 h 6320484"/>
              <a:gd name="connsiteX100" fmla="*/ 421392 w 4950037"/>
              <a:gd name="connsiteY100" fmla="*/ 5951537 h 6320484"/>
              <a:gd name="connsiteX101" fmla="*/ 426782 w 4950037"/>
              <a:gd name="connsiteY101" fmla="*/ 5888089 h 6320484"/>
              <a:gd name="connsiteX102" fmla="*/ 448292 w 4950037"/>
              <a:gd name="connsiteY102" fmla="*/ 5480986 h 6320484"/>
              <a:gd name="connsiteX103" fmla="*/ 330530 w 4950037"/>
              <a:gd name="connsiteY103" fmla="*/ 5480986 h 6320484"/>
              <a:gd name="connsiteX104" fmla="*/ 330530 w 4950037"/>
              <a:gd name="connsiteY104" fmla="*/ 5395293 h 6320484"/>
              <a:gd name="connsiteX105" fmla="*/ 326057 w 4950037"/>
              <a:gd name="connsiteY105" fmla="*/ 5474970 h 6320484"/>
              <a:gd name="connsiteX106" fmla="*/ 270547 w 4950037"/>
              <a:gd name="connsiteY106" fmla="*/ 5477941 h 6320484"/>
              <a:gd name="connsiteX107" fmla="*/ 270474 w 4950037"/>
              <a:gd name="connsiteY107" fmla="*/ 5437541 h 6320484"/>
              <a:gd name="connsiteX108" fmla="*/ 273937 w 4950037"/>
              <a:gd name="connsiteY108" fmla="*/ 5430535 h 6320484"/>
              <a:gd name="connsiteX109" fmla="*/ 273907 w 4950037"/>
              <a:gd name="connsiteY109" fmla="*/ 5427782 h 6320484"/>
              <a:gd name="connsiteX110" fmla="*/ 273877 w 4950037"/>
              <a:gd name="connsiteY110" fmla="*/ 5425027 h 6320484"/>
              <a:gd name="connsiteX111" fmla="*/ 273815 w 4950037"/>
              <a:gd name="connsiteY111" fmla="*/ 5419519 h 6320484"/>
              <a:gd name="connsiteX112" fmla="*/ 272864 w 4950037"/>
              <a:gd name="connsiteY112" fmla="*/ 5413698 h 6320484"/>
              <a:gd name="connsiteX113" fmla="*/ 271946 w 4950037"/>
              <a:gd name="connsiteY113" fmla="*/ 5410631 h 6320484"/>
              <a:gd name="connsiteX114" fmla="*/ 271914 w 4950037"/>
              <a:gd name="connsiteY114" fmla="*/ 5407876 h 6320484"/>
              <a:gd name="connsiteX115" fmla="*/ 270963 w 4950037"/>
              <a:gd name="connsiteY115" fmla="*/ 5402055 h 6320484"/>
              <a:gd name="connsiteX116" fmla="*/ 270045 w 4950037"/>
              <a:gd name="connsiteY116" fmla="*/ 5398988 h 6320484"/>
              <a:gd name="connsiteX117" fmla="*/ 268144 w 4950037"/>
              <a:gd name="connsiteY117" fmla="*/ 5387344 h 6320484"/>
              <a:gd name="connsiteX118" fmla="*/ 267225 w 4950037"/>
              <a:gd name="connsiteY118" fmla="*/ 5384278 h 6320484"/>
              <a:gd name="connsiteX119" fmla="*/ 267193 w 4950037"/>
              <a:gd name="connsiteY119" fmla="*/ 5381523 h 6320484"/>
              <a:gd name="connsiteX120" fmla="*/ 265387 w 4950037"/>
              <a:gd name="connsiteY120" fmla="*/ 5378142 h 6320484"/>
              <a:gd name="connsiteX121" fmla="*/ 263868 w 4950037"/>
              <a:gd name="connsiteY121" fmla="*/ 5314483 h 6320484"/>
              <a:gd name="connsiteX122" fmla="*/ 192697 w 4950037"/>
              <a:gd name="connsiteY122" fmla="*/ 4040419 h 6320484"/>
              <a:gd name="connsiteX123" fmla="*/ 0 w 4950037"/>
              <a:gd name="connsiteY123" fmla="*/ 208389 h 6320484"/>
              <a:gd name="connsiteX124" fmla="*/ 2990554 w 4950037"/>
              <a:gd name="connsiteY124" fmla="*/ 54813 h 6320484"/>
              <a:gd name="connsiteX125" fmla="*/ 3816982 w 4950037"/>
              <a:gd name="connsiteY125" fmla="*/ 20020 h 6320484"/>
              <a:gd name="connsiteX126" fmla="*/ 4188628 w 4950037"/>
              <a:gd name="connsiteY126" fmla="*/ 0 h 632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Lst>
            <a:rect l="l" t="t" r="r" b="b"/>
            <a:pathLst>
              <a:path w="4950037" h="6320484">
                <a:moveTo>
                  <a:pt x="4188628" y="0"/>
                </a:moveTo>
                <a:lnTo>
                  <a:pt x="4218584" y="18617"/>
                </a:lnTo>
                <a:cubicBezTo>
                  <a:pt x="4219144" y="29179"/>
                  <a:pt x="4219703" y="39738"/>
                  <a:pt x="4220262" y="50299"/>
                </a:cubicBezTo>
                <a:lnTo>
                  <a:pt x="4223339" y="51686"/>
                </a:lnTo>
                <a:cubicBezTo>
                  <a:pt x="4233026" y="52344"/>
                  <a:pt x="4240723" y="38432"/>
                  <a:pt x="4243015" y="81229"/>
                </a:cubicBezTo>
                <a:cubicBezTo>
                  <a:pt x="4234697" y="102698"/>
                  <a:pt x="4229805" y="122275"/>
                  <a:pt x="4227211" y="140805"/>
                </a:cubicBezTo>
                <a:cubicBezTo>
                  <a:pt x="4226911" y="148739"/>
                  <a:pt x="4226612" y="156674"/>
                  <a:pt x="4226312" y="164608"/>
                </a:cubicBezTo>
                <a:lnTo>
                  <a:pt x="4231134" y="255748"/>
                </a:lnTo>
                <a:lnTo>
                  <a:pt x="4235510" y="301854"/>
                </a:lnTo>
                <a:cubicBezTo>
                  <a:pt x="4235774" y="306767"/>
                  <a:pt x="4235830" y="317329"/>
                  <a:pt x="4235520" y="330418"/>
                </a:cubicBezTo>
                <a:cubicBezTo>
                  <a:pt x="4235450" y="331825"/>
                  <a:pt x="4235379" y="333231"/>
                  <a:pt x="4235309" y="334638"/>
                </a:cubicBezTo>
                <a:lnTo>
                  <a:pt x="4247535" y="565647"/>
                </a:lnTo>
                <a:lnTo>
                  <a:pt x="4249754" y="570257"/>
                </a:lnTo>
                <a:cubicBezTo>
                  <a:pt x="4251066" y="577685"/>
                  <a:pt x="4250868" y="585797"/>
                  <a:pt x="4250201" y="594124"/>
                </a:cubicBezTo>
                <a:cubicBezTo>
                  <a:pt x="4249953" y="596755"/>
                  <a:pt x="4249706" y="599387"/>
                  <a:pt x="4249458" y="602018"/>
                </a:cubicBezTo>
                <a:lnTo>
                  <a:pt x="4255354" y="713405"/>
                </a:lnTo>
                <a:lnTo>
                  <a:pt x="4257507" y="714073"/>
                </a:lnTo>
                <a:cubicBezTo>
                  <a:pt x="4259621" y="720223"/>
                  <a:pt x="4263181" y="727235"/>
                  <a:pt x="4265497" y="749513"/>
                </a:cubicBezTo>
                <a:cubicBezTo>
                  <a:pt x="4257720" y="777760"/>
                  <a:pt x="4282009" y="812594"/>
                  <a:pt x="4271401" y="847749"/>
                </a:cubicBezTo>
                <a:cubicBezTo>
                  <a:pt x="4270815" y="850939"/>
                  <a:pt x="4270519" y="855734"/>
                  <a:pt x="4270503" y="861235"/>
                </a:cubicBezTo>
                <a:cubicBezTo>
                  <a:pt x="4270568" y="862730"/>
                  <a:pt x="4270634" y="864224"/>
                  <a:pt x="4270699" y="865719"/>
                </a:cubicBezTo>
                <a:lnTo>
                  <a:pt x="4285322" y="987895"/>
                </a:lnTo>
                <a:lnTo>
                  <a:pt x="4532772" y="1009893"/>
                </a:lnTo>
                <a:lnTo>
                  <a:pt x="4904400" y="1030269"/>
                </a:lnTo>
                <a:lnTo>
                  <a:pt x="4932162" y="1052023"/>
                </a:lnTo>
                <a:lnTo>
                  <a:pt x="4930395" y="1083700"/>
                </a:lnTo>
                <a:lnTo>
                  <a:pt x="4933305" y="1085413"/>
                </a:lnTo>
                <a:cubicBezTo>
                  <a:pt x="4942862" y="1087116"/>
                  <a:pt x="4952022" y="1074120"/>
                  <a:pt x="4949662" y="1116915"/>
                </a:cubicBezTo>
                <a:cubicBezTo>
                  <a:pt x="4939066" y="1137355"/>
                  <a:pt x="4932081" y="1156286"/>
                  <a:pt x="4927494" y="1174426"/>
                </a:cubicBezTo>
                <a:lnTo>
                  <a:pt x="4924021" y="1197992"/>
                </a:lnTo>
                <a:lnTo>
                  <a:pt x="4918937" y="1289117"/>
                </a:lnTo>
                <a:cubicBezTo>
                  <a:pt x="4918721" y="1304553"/>
                  <a:pt x="4918506" y="1319990"/>
                  <a:pt x="4918290" y="1335426"/>
                </a:cubicBezTo>
                <a:cubicBezTo>
                  <a:pt x="4918020" y="1340340"/>
                  <a:pt x="4916931" y="1350844"/>
                  <a:pt x="4915204" y="1363823"/>
                </a:cubicBezTo>
                <a:lnTo>
                  <a:pt x="4914538" y="1367995"/>
                </a:lnTo>
                <a:lnTo>
                  <a:pt x="4901655" y="1598968"/>
                </a:lnTo>
                <a:lnTo>
                  <a:pt x="4903361" y="1603791"/>
                </a:lnTo>
                <a:cubicBezTo>
                  <a:pt x="4903861" y="1611318"/>
                  <a:pt x="4902784" y="1619361"/>
                  <a:pt x="4901219" y="1627566"/>
                </a:cubicBezTo>
                <a:lnTo>
                  <a:pt x="4899626" y="1635333"/>
                </a:lnTo>
                <a:lnTo>
                  <a:pt x="4893414" y="1746703"/>
                </a:lnTo>
                <a:lnTo>
                  <a:pt x="4895482" y="1747601"/>
                </a:lnTo>
                <a:cubicBezTo>
                  <a:pt x="4896917" y="1753944"/>
                  <a:pt x="4899696" y="1761300"/>
                  <a:pt x="4899584" y="1783699"/>
                </a:cubicBezTo>
                <a:cubicBezTo>
                  <a:pt x="4888791" y="1810936"/>
                  <a:pt x="4909162" y="1848198"/>
                  <a:pt x="4894806" y="1881995"/>
                </a:cubicBezTo>
                <a:cubicBezTo>
                  <a:pt x="4891095" y="1894424"/>
                  <a:pt x="4889211" y="1932888"/>
                  <a:pt x="4894702" y="1940154"/>
                </a:cubicBezTo>
                <a:cubicBezTo>
                  <a:pt x="4895513" y="1948172"/>
                  <a:pt x="4892867" y="1957532"/>
                  <a:pt x="4898986" y="1961221"/>
                </a:cubicBezTo>
                <a:cubicBezTo>
                  <a:pt x="4906255" y="1967327"/>
                  <a:pt x="4892830" y="1995341"/>
                  <a:pt x="4902063" y="1991332"/>
                </a:cubicBezTo>
                <a:cubicBezTo>
                  <a:pt x="4892826" y="2011227"/>
                  <a:pt x="4907874" y="2026986"/>
                  <a:pt x="4910843" y="2043680"/>
                </a:cubicBezTo>
                <a:lnTo>
                  <a:pt x="4913111" y="2093780"/>
                </a:lnTo>
                <a:cubicBezTo>
                  <a:pt x="4912819" y="2104963"/>
                  <a:pt x="4912526" y="2116147"/>
                  <a:pt x="4912235" y="2127331"/>
                </a:cubicBezTo>
                <a:cubicBezTo>
                  <a:pt x="4912081" y="2128947"/>
                  <a:pt x="4911927" y="2130563"/>
                  <a:pt x="4911774" y="2132180"/>
                </a:cubicBezTo>
                <a:lnTo>
                  <a:pt x="4902693" y="2171984"/>
                </a:lnTo>
                <a:cubicBezTo>
                  <a:pt x="4903894" y="2172990"/>
                  <a:pt x="4904991" y="2174315"/>
                  <a:pt x="4905943" y="2175920"/>
                </a:cubicBezTo>
                <a:lnTo>
                  <a:pt x="4908773" y="2188707"/>
                </a:lnTo>
                <a:lnTo>
                  <a:pt x="4904052" y="2199268"/>
                </a:lnTo>
                <a:lnTo>
                  <a:pt x="4893911" y="2249378"/>
                </a:lnTo>
                <a:lnTo>
                  <a:pt x="4883060" y="2322907"/>
                </a:lnTo>
                <a:lnTo>
                  <a:pt x="4878199" y="2333841"/>
                </a:lnTo>
                <a:cubicBezTo>
                  <a:pt x="4872134" y="2359072"/>
                  <a:pt x="4875268" y="2390080"/>
                  <a:pt x="4863832" y="2405746"/>
                </a:cubicBezTo>
                <a:lnTo>
                  <a:pt x="4860132" y="2443689"/>
                </a:lnTo>
                <a:lnTo>
                  <a:pt x="4863777" y="2448134"/>
                </a:lnTo>
                <a:lnTo>
                  <a:pt x="4862134" y="2459306"/>
                </a:lnTo>
                <a:cubicBezTo>
                  <a:pt x="4862270" y="2460323"/>
                  <a:pt x="4862408" y="2461340"/>
                  <a:pt x="4862544" y="2462358"/>
                </a:cubicBezTo>
                <a:cubicBezTo>
                  <a:pt x="4863348" y="2468183"/>
                  <a:pt x="4864002" y="2473955"/>
                  <a:pt x="4864049" y="2479770"/>
                </a:cubicBezTo>
                <a:cubicBezTo>
                  <a:pt x="4849538" y="2476510"/>
                  <a:pt x="4855223" y="2505567"/>
                  <a:pt x="4852627" y="2514583"/>
                </a:cubicBezTo>
                <a:lnTo>
                  <a:pt x="4850576" y="2514709"/>
                </a:lnTo>
                <a:lnTo>
                  <a:pt x="4842113" y="2666439"/>
                </a:lnTo>
                <a:lnTo>
                  <a:pt x="4850768" y="2690544"/>
                </a:lnTo>
                <a:lnTo>
                  <a:pt x="4853036" y="2740646"/>
                </a:lnTo>
                <a:cubicBezTo>
                  <a:pt x="4852743" y="2751830"/>
                  <a:pt x="4852452" y="2763013"/>
                  <a:pt x="4852159" y="2774197"/>
                </a:cubicBezTo>
                <a:cubicBezTo>
                  <a:pt x="4852006" y="2775813"/>
                  <a:pt x="4851852" y="2777429"/>
                  <a:pt x="4851699" y="2779045"/>
                </a:cubicBezTo>
                <a:lnTo>
                  <a:pt x="4842617" y="2818850"/>
                </a:lnTo>
                <a:cubicBezTo>
                  <a:pt x="4843819" y="2819856"/>
                  <a:pt x="4844915" y="2821182"/>
                  <a:pt x="4845868" y="2822786"/>
                </a:cubicBezTo>
                <a:lnTo>
                  <a:pt x="4848697" y="2835573"/>
                </a:lnTo>
                <a:lnTo>
                  <a:pt x="4843976" y="2846133"/>
                </a:lnTo>
                <a:lnTo>
                  <a:pt x="4833835" y="2896246"/>
                </a:lnTo>
                <a:lnTo>
                  <a:pt x="4826535" y="2945711"/>
                </a:lnTo>
                <a:cubicBezTo>
                  <a:pt x="4807919" y="3297000"/>
                  <a:pt x="4774287" y="3653361"/>
                  <a:pt x="4770687" y="3999577"/>
                </a:cubicBezTo>
                <a:cubicBezTo>
                  <a:pt x="4767748" y="4078096"/>
                  <a:pt x="4760894" y="4174113"/>
                  <a:pt x="4757955" y="4252632"/>
                </a:cubicBezTo>
                <a:cubicBezTo>
                  <a:pt x="4764534" y="4246730"/>
                  <a:pt x="4754187" y="4396558"/>
                  <a:pt x="4746917" y="4414955"/>
                </a:cubicBezTo>
                <a:lnTo>
                  <a:pt x="4656537" y="6050064"/>
                </a:lnTo>
                <a:lnTo>
                  <a:pt x="4661812" y="6086684"/>
                </a:lnTo>
                <a:cubicBezTo>
                  <a:pt x="4667576" y="6094577"/>
                  <a:pt x="4664275" y="6098656"/>
                  <a:pt x="4665332" y="6121067"/>
                </a:cubicBezTo>
                <a:cubicBezTo>
                  <a:pt x="4666388" y="6143476"/>
                  <a:pt x="4649733" y="6177068"/>
                  <a:pt x="4668152" y="6221142"/>
                </a:cubicBezTo>
                <a:cubicBezTo>
                  <a:pt x="4667735" y="6228689"/>
                  <a:pt x="4658097" y="6246990"/>
                  <a:pt x="4649673" y="6255466"/>
                </a:cubicBezTo>
                <a:lnTo>
                  <a:pt x="4645040" y="6258160"/>
                </a:lnTo>
                <a:cubicBezTo>
                  <a:pt x="4643893" y="6278926"/>
                  <a:pt x="4645845" y="6296913"/>
                  <a:pt x="4641598" y="6320461"/>
                </a:cubicBezTo>
                <a:cubicBezTo>
                  <a:pt x="4535457" y="6322746"/>
                  <a:pt x="2126262" y="6155193"/>
                  <a:pt x="724747" y="6068362"/>
                </a:cubicBezTo>
                <a:lnTo>
                  <a:pt x="415706" y="6051307"/>
                </a:lnTo>
                <a:lnTo>
                  <a:pt x="420012" y="6011137"/>
                </a:lnTo>
                <a:lnTo>
                  <a:pt x="424214" y="6004548"/>
                </a:lnTo>
                <a:cubicBezTo>
                  <a:pt x="424742" y="6003448"/>
                  <a:pt x="424392" y="6002721"/>
                  <a:pt x="424482" y="6001808"/>
                </a:cubicBezTo>
                <a:cubicBezTo>
                  <a:pt x="424572" y="6000894"/>
                  <a:pt x="424661" y="5999980"/>
                  <a:pt x="424751" y="5999066"/>
                </a:cubicBezTo>
                <a:cubicBezTo>
                  <a:pt x="424928" y="5997240"/>
                  <a:pt x="425294" y="5995212"/>
                  <a:pt x="425286" y="5993584"/>
                </a:cubicBezTo>
                <a:cubicBezTo>
                  <a:pt x="425230" y="5983140"/>
                  <a:pt x="424153" y="5996072"/>
                  <a:pt x="424972" y="5987694"/>
                </a:cubicBezTo>
                <a:cubicBezTo>
                  <a:pt x="424779" y="5986644"/>
                  <a:pt x="424455" y="5985762"/>
                  <a:pt x="424390" y="5984546"/>
                </a:cubicBezTo>
                <a:cubicBezTo>
                  <a:pt x="424349" y="5983776"/>
                  <a:pt x="424698" y="5982573"/>
                  <a:pt x="424659" y="5981803"/>
                </a:cubicBezTo>
                <a:cubicBezTo>
                  <a:pt x="424279" y="5974674"/>
                  <a:pt x="423729" y="5982198"/>
                  <a:pt x="424344" y="5975914"/>
                </a:cubicBezTo>
                <a:lnTo>
                  <a:pt x="423763" y="5972765"/>
                </a:lnTo>
                <a:cubicBezTo>
                  <a:pt x="422354" y="5965140"/>
                  <a:pt x="422317" y="5969355"/>
                  <a:pt x="423136" y="5960984"/>
                </a:cubicBezTo>
                <a:cubicBezTo>
                  <a:pt x="422942" y="5959935"/>
                  <a:pt x="422620" y="5959052"/>
                  <a:pt x="422554" y="5957836"/>
                </a:cubicBezTo>
                <a:cubicBezTo>
                  <a:pt x="422513" y="5957067"/>
                  <a:pt x="422944" y="5955758"/>
                  <a:pt x="422821" y="5955094"/>
                </a:cubicBezTo>
                <a:cubicBezTo>
                  <a:pt x="422548" y="5953610"/>
                  <a:pt x="420383" y="5954033"/>
                  <a:pt x="421392" y="5951537"/>
                </a:cubicBezTo>
                <a:lnTo>
                  <a:pt x="426782" y="5888089"/>
                </a:lnTo>
                <a:lnTo>
                  <a:pt x="448292" y="5480986"/>
                </a:lnTo>
                <a:lnTo>
                  <a:pt x="330530" y="5480986"/>
                </a:lnTo>
                <a:lnTo>
                  <a:pt x="330530" y="5395293"/>
                </a:lnTo>
                <a:lnTo>
                  <a:pt x="326057" y="5474970"/>
                </a:lnTo>
                <a:lnTo>
                  <a:pt x="270547" y="5477941"/>
                </a:lnTo>
                <a:cubicBezTo>
                  <a:pt x="270523" y="5464474"/>
                  <a:pt x="270498" y="5451008"/>
                  <a:pt x="270474" y="5437541"/>
                </a:cubicBezTo>
                <a:lnTo>
                  <a:pt x="273937" y="5430535"/>
                </a:lnTo>
                <a:cubicBezTo>
                  <a:pt x="274343" y="5429384"/>
                  <a:pt x="273915" y="5428700"/>
                  <a:pt x="273907" y="5427782"/>
                </a:cubicBezTo>
                <a:cubicBezTo>
                  <a:pt x="273897" y="5426864"/>
                  <a:pt x="273887" y="5425945"/>
                  <a:pt x="273877" y="5425027"/>
                </a:cubicBezTo>
                <a:cubicBezTo>
                  <a:pt x="273855" y="5423193"/>
                  <a:pt x="273998" y="5421136"/>
                  <a:pt x="273815" y="5419519"/>
                </a:cubicBezTo>
                <a:cubicBezTo>
                  <a:pt x="272627" y="5409143"/>
                  <a:pt x="272957" y="5422116"/>
                  <a:pt x="272864" y="5413698"/>
                </a:cubicBezTo>
                <a:cubicBezTo>
                  <a:pt x="272559" y="5412674"/>
                  <a:pt x="272141" y="5411834"/>
                  <a:pt x="271946" y="5410631"/>
                </a:cubicBezTo>
                <a:cubicBezTo>
                  <a:pt x="271820" y="5409871"/>
                  <a:pt x="272037" y="5408637"/>
                  <a:pt x="271914" y="5407876"/>
                </a:cubicBezTo>
                <a:cubicBezTo>
                  <a:pt x="270764" y="5400831"/>
                  <a:pt x="271033" y="5408369"/>
                  <a:pt x="270963" y="5402055"/>
                </a:cubicBezTo>
                <a:lnTo>
                  <a:pt x="270045" y="5398988"/>
                </a:lnTo>
                <a:cubicBezTo>
                  <a:pt x="267817" y="5391561"/>
                  <a:pt x="268237" y="5395755"/>
                  <a:pt x="268144" y="5387344"/>
                </a:cubicBezTo>
                <a:cubicBezTo>
                  <a:pt x="267838" y="5386323"/>
                  <a:pt x="267422" y="5385480"/>
                  <a:pt x="267225" y="5384278"/>
                </a:cubicBezTo>
                <a:cubicBezTo>
                  <a:pt x="267101" y="5383518"/>
                  <a:pt x="267386" y="5382170"/>
                  <a:pt x="267193" y="5381523"/>
                </a:cubicBezTo>
                <a:cubicBezTo>
                  <a:pt x="266761" y="5380078"/>
                  <a:pt x="264654" y="5380733"/>
                  <a:pt x="265387" y="5378142"/>
                </a:cubicBezTo>
                <a:cubicBezTo>
                  <a:pt x="264881" y="5356922"/>
                  <a:pt x="264374" y="5335703"/>
                  <a:pt x="263868" y="5314483"/>
                </a:cubicBezTo>
                <a:lnTo>
                  <a:pt x="192697" y="4040419"/>
                </a:lnTo>
                <a:lnTo>
                  <a:pt x="0" y="208389"/>
                </a:lnTo>
                <a:cubicBezTo>
                  <a:pt x="324854" y="204302"/>
                  <a:pt x="2354390" y="86208"/>
                  <a:pt x="2990554" y="54813"/>
                </a:cubicBezTo>
                <a:lnTo>
                  <a:pt x="3816982" y="20020"/>
                </a:lnTo>
                <a:lnTo>
                  <a:pt x="4188628" y="0"/>
                </a:lnTo>
                <a:close/>
              </a:path>
            </a:pathLst>
          </a:custGeom>
          <a:blipFill>
            <a:blip r:embed="rId2"/>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x-ray of a person's back&#10;&#10;Description automatically generated">
            <a:extLst>
              <a:ext uri="{FF2B5EF4-FFF2-40B4-BE49-F238E27FC236}">
                <a16:creationId xmlns:a16="http://schemas.microsoft.com/office/drawing/2014/main" id="{C53B656A-4FB0-1786-B523-835ECB1495B5}"/>
              </a:ext>
            </a:extLst>
          </p:cNvPr>
          <p:cNvPicPr>
            <a:picLocks noChangeAspect="1"/>
          </p:cNvPicPr>
          <p:nvPr/>
        </p:nvPicPr>
        <p:blipFill rotWithShape="1">
          <a:blip r:embed="rId3">
            <a:alphaModFix amt="81000"/>
          </a:blip>
          <a:srcRect l="31456" r="10027"/>
          <a:stretch/>
        </p:blipFill>
        <p:spPr>
          <a:xfrm>
            <a:off x="6876892" y="425319"/>
            <a:ext cx="4768520" cy="6088714"/>
          </a:xfrm>
          <a:custGeom>
            <a:avLst/>
            <a:gdLst/>
            <a:ahLst/>
            <a:cxnLst/>
            <a:rect l="l" t="t" r="r" b="b"/>
            <a:pathLst>
              <a:path w="4950037" h="6320484">
                <a:moveTo>
                  <a:pt x="4188628" y="0"/>
                </a:moveTo>
                <a:lnTo>
                  <a:pt x="4218584" y="18617"/>
                </a:lnTo>
                <a:cubicBezTo>
                  <a:pt x="4219144" y="29179"/>
                  <a:pt x="4219703" y="39738"/>
                  <a:pt x="4220262" y="50299"/>
                </a:cubicBezTo>
                <a:lnTo>
                  <a:pt x="4223339" y="51686"/>
                </a:lnTo>
                <a:cubicBezTo>
                  <a:pt x="4233026" y="52344"/>
                  <a:pt x="4240723" y="38432"/>
                  <a:pt x="4243015" y="81229"/>
                </a:cubicBezTo>
                <a:cubicBezTo>
                  <a:pt x="4234697" y="102698"/>
                  <a:pt x="4229805" y="122275"/>
                  <a:pt x="4227211" y="140805"/>
                </a:cubicBezTo>
                <a:cubicBezTo>
                  <a:pt x="4226911" y="148739"/>
                  <a:pt x="4226612" y="156674"/>
                  <a:pt x="4226312" y="164608"/>
                </a:cubicBezTo>
                <a:lnTo>
                  <a:pt x="4231134" y="255748"/>
                </a:lnTo>
                <a:lnTo>
                  <a:pt x="4235510" y="301854"/>
                </a:lnTo>
                <a:cubicBezTo>
                  <a:pt x="4235774" y="306767"/>
                  <a:pt x="4235830" y="317329"/>
                  <a:pt x="4235520" y="330418"/>
                </a:cubicBezTo>
                <a:cubicBezTo>
                  <a:pt x="4235450" y="331825"/>
                  <a:pt x="4235379" y="333231"/>
                  <a:pt x="4235309" y="334638"/>
                </a:cubicBezTo>
                <a:lnTo>
                  <a:pt x="4247535" y="565647"/>
                </a:lnTo>
                <a:lnTo>
                  <a:pt x="4249754" y="570257"/>
                </a:lnTo>
                <a:cubicBezTo>
                  <a:pt x="4251066" y="577685"/>
                  <a:pt x="4250868" y="585797"/>
                  <a:pt x="4250201" y="594124"/>
                </a:cubicBezTo>
                <a:cubicBezTo>
                  <a:pt x="4249953" y="596755"/>
                  <a:pt x="4249706" y="599387"/>
                  <a:pt x="4249458" y="602018"/>
                </a:cubicBezTo>
                <a:lnTo>
                  <a:pt x="4255354" y="713405"/>
                </a:lnTo>
                <a:lnTo>
                  <a:pt x="4257507" y="714073"/>
                </a:lnTo>
                <a:cubicBezTo>
                  <a:pt x="4259621" y="720223"/>
                  <a:pt x="4263181" y="727235"/>
                  <a:pt x="4265497" y="749513"/>
                </a:cubicBezTo>
                <a:cubicBezTo>
                  <a:pt x="4257720" y="777760"/>
                  <a:pt x="4282009" y="812594"/>
                  <a:pt x="4271401" y="847749"/>
                </a:cubicBezTo>
                <a:cubicBezTo>
                  <a:pt x="4270815" y="850939"/>
                  <a:pt x="4270519" y="855734"/>
                  <a:pt x="4270503" y="861235"/>
                </a:cubicBezTo>
                <a:cubicBezTo>
                  <a:pt x="4270568" y="862730"/>
                  <a:pt x="4270634" y="864224"/>
                  <a:pt x="4270699" y="865719"/>
                </a:cubicBezTo>
                <a:lnTo>
                  <a:pt x="4285322" y="987895"/>
                </a:lnTo>
                <a:lnTo>
                  <a:pt x="4532772" y="1009893"/>
                </a:lnTo>
                <a:lnTo>
                  <a:pt x="4904400" y="1030269"/>
                </a:lnTo>
                <a:lnTo>
                  <a:pt x="4932162" y="1052023"/>
                </a:lnTo>
                <a:lnTo>
                  <a:pt x="4930395" y="1083700"/>
                </a:lnTo>
                <a:lnTo>
                  <a:pt x="4933305" y="1085413"/>
                </a:lnTo>
                <a:cubicBezTo>
                  <a:pt x="4942862" y="1087116"/>
                  <a:pt x="4952022" y="1074120"/>
                  <a:pt x="4949662" y="1116915"/>
                </a:cubicBezTo>
                <a:cubicBezTo>
                  <a:pt x="4939066" y="1137355"/>
                  <a:pt x="4932081" y="1156286"/>
                  <a:pt x="4927494" y="1174426"/>
                </a:cubicBezTo>
                <a:lnTo>
                  <a:pt x="4924021" y="1197992"/>
                </a:lnTo>
                <a:lnTo>
                  <a:pt x="4918937" y="1289117"/>
                </a:lnTo>
                <a:cubicBezTo>
                  <a:pt x="4918721" y="1304553"/>
                  <a:pt x="4918506" y="1319990"/>
                  <a:pt x="4918290" y="1335426"/>
                </a:cubicBezTo>
                <a:cubicBezTo>
                  <a:pt x="4918020" y="1340340"/>
                  <a:pt x="4916931" y="1350844"/>
                  <a:pt x="4915204" y="1363823"/>
                </a:cubicBezTo>
                <a:lnTo>
                  <a:pt x="4914538" y="1367995"/>
                </a:lnTo>
                <a:lnTo>
                  <a:pt x="4901655" y="1598968"/>
                </a:lnTo>
                <a:lnTo>
                  <a:pt x="4903361" y="1603791"/>
                </a:lnTo>
                <a:cubicBezTo>
                  <a:pt x="4903861" y="1611318"/>
                  <a:pt x="4902784" y="1619361"/>
                  <a:pt x="4901219" y="1627566"/>
                </a:cubicBezTo>
                <a:lnTo>
                  <a:pt x="4899626" y="1635333"/>
                </a:lnTo>
                <a:lnTo>
                  <a:pt x="4893414" y="1746703"/>
                </a:lnTo>
                <a:lnTo>
                  <a:pt x="4895482" y="1747601"/>
                </a:lnTo>
                <a:cubicBezTo>
                  <a:pt x="4896917" y="1753944"/>
                  <a:pt x="4899696" y="1761300"/>
                  <a:pt x="4899584" y="1783699"/>
                </a:cubicBezTo>
                <a:cubicBezTo>
                  <a:pt x="4888791" y="1810936"/>
                  <a:pt x="4909162" y="1848198"/>
                  <a:pt x="4894806" y="1881995"/>
                </a:cubicBezTo>
                <a:cubicBezTo>
                  <a:pt x="4891095" y="1894424"/>
                  <a:pt x="4889211" y="1932888"/>
                  <a:pt x="4894702" y="1940154"/>
                </a:cubicBezTo>
                <a:cubicBezTo>
                  <a:pt x="4895513" y="1948172"/>
                  <a:pt x="4892867" y="1957532"/>
                  <a:pt x="4898986" y="1961221"/>
                </a:cubicBezTo>
                <a:cubicBezTo>
                  <a:pt x="4906255" y="1967327"/>
                  <a:pt x="4892830" y="1995341"/>
                  <a:pt x="4902063" y="1991332"/>
                </a:cubicBezTo>
                <a:cubicBezTo>
                  <a:pt x="4892826" y="2011227"/>
                  <a:pt x="4907874" y="2026986"/>
                  <a:pt x="4910843" y="2043680"/>
                </a:cubicBezTo>
                <a:lnTo>
                  <a:pt x="4913111" y="2093780"/>
                </a:lnTo>
                <a:cubicBezTo>
                  <a:pt x="4912819" y="2104963"/>
                  <a:pt x="4912526" y="2116147"/>
                  <a:pt x="4912235" y="2127331"/>
                </a:cubicBezTo>
                <a:cubicBezTo>
                  <a:pt x="4912081" y="2128947"/>
                  <a:pt x="4911927" y="2130563"/>
                  <a:pt x="4911774" y="2132180"/>
                </a:cubicBezTo>
                <a:lnTo>
                  <a:pt x="4902693" y="2171984"/>
                </a:lnTo>
                <a:cubicBezTo>
                  <a:pt x="4903894" y="2172990"/>
                  <a:pt x="4904991" y="2174315"/>
                  <a:pt x="4905943" y="2175920"/>
                </a:cubicBezTo>
                <a:lnTo>
                  <a:pt x="4908773" y="2188707"/>
                </a:lnTo>
                <a:lnTo>
                  <a:pt x="4904052" y="2199268"/>
                </a:lnTo>
                <a:lnTo>
                  <a:pt x="4893911" y="2249378"/>
                </a:lnTo>
                <a:lnTo>
                  <a:pt x="4883060" y="2322907"/>
                </a:lnTo>
                <a:lnTo>
                  <a:pt x="4878199" y="2333841"/>
                </a:lnTo>
                <a:cubicBezTo>
                  <a:pt x="4872134" y="2359072"/>
                  <a:pt x="4875268" y="2390080"/>
                  <a:pt x="4863832" y="2405746"/>
                </a:cubicBezTo>
                <a:lnTo>
                  <a:pt x="4860132" y="2443689"/>
                </a:lnTo>
                <a:lnTo>
                  <a:pt x="4863777" y="2448134"/>
                </a:lnTo>
                <a:lnTo>
                  <a:pt x="4862134" y="2459306"/>
                </a:lnTo>
                <a:cubicBezTo>
                  <a:pt x="4862270" y="2460323"/>
                  <a:pt x="4862408" y="2461340"/>
                  <a:pt x="4862544" y="2462358"/>
                </a:cubicBezTo>
                <a:cubicBezTo>
                  <a:pt x="4863348" y="2468183"/>
                  <a:pt x="4864002" y="2473955"/>
                  <a:pt x="4864049" y="2479770"/>
                </a:cubicBezTo>
                <a:cubicBezTo>
                  <a:pt x="4849538" y="2476510"/>
                  <a:pt x="4855223" y="2505567"/>
                  <a:pt x="4852627" y="2514583"/>
                </a:cubicBezTo>
                <a:lnTo>
                  <a:pt x="4850576" y="2514709"/>
                </a:lnTo>
                <a:lnTo>
                  <a:pt x="4842113" y="2666439"/>
                </a:lnTo>
                <a:lnTo>
                  <a:pt x="4850768" y="2690544"/>
                </a:lnTo>
                <a:lnTo>
                  <a:pt x="4853036" y="2740646"/>
                </a:lnTo>
                <a:cubicBezTo>
                  <a:pt x="4852743" y="2751830"/>
                  <a:pt x="4852452" y="2763013"/>
                  <a:pt x="4852159" y="2774197"/>
                </a:cubicBezTo>
                <a:cubicBezTo>
                  <a:pt x="4852006" y="2775813"/>
                  <a:pt x="4851852" y="2777429"/>
                  <a:pt x="4851699" y="2779045"/>
                </a:cubicBezTo>
                <a:lnTo>
                  <a:pt x="4842617" y="2818850"/>
                </a:lnTo>
                <a:cubicBezTo>
                  <a:pt x="4843819" y="2819856"/>
                  <a:pt x="4844915" y="2821182"/>
                  <a:pt x="4845868" y="2822786"/>
                </a:cubicBezTo>
                <a:lnTo>
                  <a:pt x="4848697" y="2835573"/>
                </a:lnTo>
                <a:lnTo>
                  <a:pt x="4843976" y="2846133"/>
                </a:lnTo>
                <a:lnTo>
                  <a:pt x="4833835" y="2896246"/>
                </a:lnTo>
                <a:lnTo>
                  <a:pt x="4826535" y="2945711"/>
                </a:lnTo>
                <a:cubicBezTo>
                  <a:pt x="4807919" y="3297000"/>
                  <a:pt x="4774287" y="3653361"/>
                  <a:pt x="4770687" y="3999577"/>
                </a:cubicBezTo>
                <a:cubicBezTo>
                  <a:pt x="4767748" y="4078096"/>
                  <a:pt x="4760894" y="4174113"/>
                  <a:pt x="4757955" y="4252632"/>
                </a:cubicBezTo>
                <a:cubicBezTo>
                  <a:pt x="4764534" y="4246730"/>
                  <a:pt x="4754187" y="4396558"/>
                  <a:pt x="4746917" y="4414955"/>
                </a:cubicBezTo>
                <a:lnTo>
                  <a:pt x="4656537" y="6050064"/>
                </a:lnTo>
                <a:lnTo>
                  <a:pt x="4661812" y="6086684"/>
                </a:lnTo>
                <a:cubicBezTo>
                  <a:pt x="4667576" y="6094577"/>
                  <a:pt x="4664275" y="6098656"/>
                  <a:pt x="4665332" y="6121067"/>
                </a:cubicBezTo>
                <a:cubicBezTo>
                  <a:pt x="4666388" y="6143476"/>
                  <a:pt x="4649733" y="6177068"/>
                  <a:pt x="4668152" y="6221142"/>
                </a:cubicBezTo>
                <a:cubicBezTo>
                  <a:pt x="4667735" y="6228689"/>
                  <a:pt x="4658097" y="6246990"/>
                  <a:pt x="4649673" y="6255466"/>
                </a:cubicBezTo>
                <a:lnTo>
                  <a:pt x="4645040" y="6258160"/>
                </a:lnTo>
                <a:cubicBezTo>
                  <a:pt x="4643893" y="6278926"/>
                  <a:pt x="4645845" y="6296913"/>
                  <a:pt x="4641598" y="6320461"/>
                </a:cubicBezTo>
                <a:cubicBezTo>
                  <a:pt x="4535457" y="6322746"/>
                  <a:pt x="2126262" y="6155193"/>
                  <a:pt x="724747" y="6068362"/>
                </a:cubicBezTo>
                <a:lnTo>
                  <a:pt x="415706" y="6051307"/>
                </a:lnTo>
                <a:lnTo>
                  <a:pt x="420012" y="6011137"/>
                </a:lnTo>
                <a:lnTo>
                  <a:pt x="424214" y="6004548"/>
                </a:lnTo>
                <a:cubicBezTo>
                  <a:pt x="424742" y="6003448"/>
                  <a:pt x="424392" y="6002721"/>
                  <a:pt x="424482" y="6001808"/>
                </a:cubicBezTo>
                <a:cubicBezTo>
                  <a:pt x="424572" y="6000894"/>
                  <a:pt x="424661" y="5999980"/>
                  <a:pt x="424751" y="5999066"/>
                </a:cubicBezTo>
                <a:cubicBezTo>
                  <a:pt x="424928" y="5997240"/>
                  <a:pt x="425294" y="5995212"/>
                  <a:pt x="425286" y="5993584"/>
                </a:cubicBezTo>
                <a:cubicBezTo>
                  <a:pt x="425230" y="5983140"/>
                  <a:pt x="424153" y="5996072"/>
                  <a:pt x="424972" y="5987694"/>
                </a:cubicBezTo>
                <a:cubicBezTo>
                  <a:pt x="424779" y="5986644"/>
                  <a:pt x="424455" y="5985762"/>
                  <a:pt x="424390" y="5984546"/>
                </a:cubicBezTo>
                <a:cubicBezTo>
                  <a:pt x="424349" y="5983776"/>
                  <a:pt x="424698" y="5982573"/>
                  <a:pt x="424659" y="5981803"/>
                </a:cubicBezTo>
                <a:cubicBezTo>
                  <a:pt x="424279" y="5974674"/>
                  <a:pt x="423729" y="5982198"/>
                  <a:pt x="424344" y="5975914"/>
                </a:cubicBezTo>
                <a:lnTo>
                  <a:pt x="423763" y="5972765"/>
                </a:lnTo>
                <a:cubicBezTo>
                  <a:pt x="422354" y="5965140"/>
                  <a:pt x="422317" y="5969355"/>
                  <a:pt x="423136" y="5960984"/>
                </a:cubicBezTo>
                <a:cubicBezTo>
                  <a:pt x="422942" y="5959935"/>
                  <a:pt x="422620" y="5959052"/>
                  <a:pt x="422554" y="5957836"/>
                </a:cubicBezTo>
                <a:cubicBezTo>
                  <a:pt x="422513" y="5957067"/>
                  <a:pt x="422944" y="5955758"/>
                  <a:pt x="422821" y="5955094"/>
                </a:cubicBezTo>
                <a:cubicBezTo>
                  <a:pt x="422548" y="5953610"/>
                  <a:pt x="420383" y="5954033"/>
                  <a:pt x="421392" y="5951537"/>
                </a:cubicBezTo>
                <a:lnTo>
                  <a:pt x="426782" y="5888089"/>
                </a:lnTo>
                <a:lnTo>
                  <a:pt x="448292" y="5480986"/>
                </a:lnTo>
                <a:lnTo>
                  <a:pt x="330530" y="5480986"/>
                </a:lnTo>
                <a:lnTo>
                  <a:pt x="330530" y="5395293"/>
                </a:lnTo>
                <a:lnTo>
                  <a:pt x="326057" y="5474970"/>
                </a:lnTo>
                <a:lnTo>
                  <a:pt x="270547" y="5477941"/>
                </a:lnTo>
                <a:cubicBezTo>
                  <a:pt x="270523" y="5464474"/>
                  <a:pt x="270498" y="5451008"/>
                  <a:pt x="270474" y="5437541"/>
                </a:cubicBezTo>
                <a:lnTo>
                  <a:pt x="273937" y="5430535"/>
                </a:lnTo>
                <a:cubicBezTo>
                  <a:pt x="274343" y="5429384"/>
                  <a:pt x="273915" y="5428700"/>
                  <a:pt x="273907" y="5427782"/>
                </a:cubicBezTo>
                <a:cubicBezTo>
                  <a:pt x="273897" y="5426864"/>
                  <a:pt x="273887" y="5425945"/>
                  <a:pt x="273877" y="5425027"/>
                </a:cubicBezTo>
                <a:cubicBezTo>
                  <a:pt x="273855" y="5423193"/>
                  <a:pt x="273998" y="5421136"/>
                  <a:pt x="273815" y="5419519"/>
                </a:cubicBezTo>
                <a:cubicBezTo>
                  <a:pt x="272627" y="5409143"/>
                  <a:pt x="272957" y="5422116"/>
                  <a:pt x="272864" y="5413698"/>
                </a:cubicBezTo>
                <a:cubicBezTo>
                  <a:pt x="272559" y="5412674"/>
                  <a:pt x="272141" y="5411834"/>
                  <a:pt x="271946" y="5410631"/>
                </a:cubicBezTo>
                <a:cubicBezTo>
                  <a:pt x="271820" y="5409871"/>
                  <a:pt x="272037" y="5408637"/>
                  <a:pt x="271914" y="5407876"/>
                </a:cubicBezTo>
                <a:cubicBezTo>
                  <a:pt x="270764" y="5400831"/>
                  <a:pt x="271033" y="5408369"/>
                  <a:pt x="270963" y="5402055"/>
                </a:cubicBezTo>
                <a:lnTo>
                  <a:pt x="270045" y="5398988"/>
                </a:lnTo>
                <a:cubicBezTo>
                  <a:pt x="267817" y="5391561"/>
                  <a:pt x="268237" y="5395755"/>
                  <a:pt x="268144" y="5387344"/>
                </a:cubicBezTo>
                <a:cubicBezTo>
                  <a:pt x="267838" y="5386323"/>
                  <a:pt x="267422" y="5385480"/>
                  <a:pt x="267225" y="5384278"/>
                </a:cubicBezTo>
                <a:cubicBezTo>
                  <a:pt x="267101" y="5383518"/>
                  <a:pt x="267386" y="5382170"/>
                  <a:pt x="267193" y="5381523"/>
                </a:cubicBezTo>
                <a:cubicBezTo>
                  <a:pt x="266761" y="5380078"/>
                  <a:pt x="264654" y="5380733"/>
                  <a:pt x="265387" y="5378142"/>
                </a:cubicBezTo>
                <a:cubicBezTo>
                  <a:pt x="264881" y="5356922"/>
                  <a:pt x="264374" y="5335703"/>
                  <a:pt x="263868" y="5314483"/>
                </a:cubicBezTo>
                <a:lnTo>
                  <a:pt x="192697" y="4040419"/>
                </a:lnTo>
                <a:lnTo>
                  <a:pt x="0" y="208389"/>
                </a:lnTo>
                <a:cubicBezTo>
                  <a:pt x="324854" y="204302"/>
                  <a:pt x="2354390" y="86208"/>
                  <a:pt x="2990554" y="54813"/>
                </a:cubicBezTo>
                <a:lnTo>
                  <a:pt x="3816982" y="20020"/>
                </a:lnTo>
                <a:close/>
              </a:path>
            </a:pathLst>
          </a:custGeom>
        </p:spPr>
      </p:pic>
      <p:sp>
        <p:nvSpPr>
          <p:cNvPr id="60" name="Freeform: Shape 16">
            <a:extLst>
              <a:ext uri="{FF2B5EF4-FFF2-40B4-BE49-F238E27FC236}">
                <a16:creationId xmlns:a16="http://schemas.microsoft.com/office/drawing/2014/main" id="{7D6766C1-D0DB-4C51-BF80-C1E17260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6689">
            <a:off x="6850302" y="405956"/>
            <a:ext cx="4368058" cy="5077615"/>
          </a:xfrm>
          <a:custGeom>
            <a:avLst/>
            <a:gdLst>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76455 w 4534331"/>
              <a:gd name="connsiteY20" fmla="*/ 1116310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534331" h="5270897">
                <a:moveTo>
                  <a:pt x="4488693" y="246796"/>
                </a:moveTo>
                <a:lnTo>
                  <a:pt x="4516455" y="268550"/>
                </a:lnTo>
                <a:cubicBezTo>
                  <a:pt x="4515867" y="279110"/>
                  <a:pt x="4515278" y="289668"/>
                  <a:pt x="4514689" y="300227"/>
                </a:cubicBezTo>
                <a:lnTo>
                  <a:pt x="4517598" y="301940"/>
                </a:lnTo>
                <a:cubicBezTo>
                  <a:pt x="4527156" y="303643"/>
                  <a:pt x="4536316" y="290647"/>
                  <a:pt x="4533956" y="333441"/>
                </a:cubicBezTo>
                <a:cubicBezTo>
                  <a:pt x="4523360" y="353882"/>
                  <a:pt x="4516375" y="372813"/>
                  <a:pt x="4511788" y="390953"/>
                </a:cubicBezTo>
                <a:lnTo>
                  <a:pt x="4508315" y="414519"/>
                </a:lnTo>
                <a:lnTo>
                  <a:pt x="4503231" y="505644"/>
                </a:lnTo>
                <a:cubicBezTo>
                  <a:pt x="4503015" y="521080"/>
                  <a:pt x="4502800" y="536517"/>
                  <a:pt x="4502584" y="551953"/>
                </a:cubicBezTo>
                <a:cubicBezTo>
                  <a:pt x="4502314" y="556866"/>
                  <a:pt x="4501225" y="567371"/>
                  <a:pt x="4499498" y="580350"/>
                </a:cubicBezTo>
                <a:lnTo>
                  <a:pt x="4498831" y="584522"/>
                </a:lnTo>
                <a:lnTo>
                  <a:pt x="4485949" y="815495"/>
                </a:lnTo>
                <a:lnTo>
                  <a:pt x="4487655" y="820318"/>
                </a:lnTo>
                <a:cubicBezTo>
                  <a:pt x="4488154" y="827845"/>
                  <a:pt x="4487078" y="835888"/>
                  <a:pt x="4485513" y="844093"/>
                </a:cubicBezTo>
                <a:lnTo>
                  <a:pt x="4483919" y="851860"/>
                </a:lnTo>
                <a:lnTo>
                  <a:pt x="4477708" y="963230"/>
                </a:lnTo>
                <a:lnTo>
                  <a:pt x="4479776" y="964128"/>
                </a:lnTo>
                <a:cubicBezTo>
                  <a:pt x="4481211" y="970471"/>
                  <a:pt x="4483990" y="977827"/>
                  <a:pt x="4483878" y="1000225"/>
                </a:cubicBezTo>
                <a:cubicBezTo>
                  <a:pt x="4473085" y="1027463"/>
                  <a:pt x="4493456" y="1064724"/>
                  <a:pt x="4479100" y="1098522"/>
                </a:cubicBezTo>
                <a:cubicBezTo>
                  <a:pt x="4478172" y="1101630"/>
                  <a:pt x="4477358" y="1106364"/>
                  <a:pt x="4476746" y="1111831"/>
                </a:cubicBezTo>
                <a:lnTo>
                  <a:pt x="4476455" y="1116310"/>
                </a:lnTo>
                <a:lnTo>
                  <a:pt x="846131" y="513049"/>
                </a:lnTo>
                <a:lnTo>
                  <a:pt x="55505" y="5270897"/>
                </a:lnTo>
                <a:lnTo>
                  <a:pt x="0" y="5267834"/>
                </a:lnTo>
                <a:lnTo>
                  <a:pt x="4306" y="5227664"/>
                </a:lnTo>
                <a:lnTo>
                  <a:pt x="8508" y="5221075"/>
                </a:lnTo>
                <a:cubicBezTo>
                  <a:pt x="9036" y="5219975"/>
                  <a:pt x="8685" y="5219248"/>
                  <a:pt x="8776" y="5218335"/>
                </a:cubicBezTo>
                <a:lnTo>
                  <a:pt x="9045" y="5215593"/>
                </a:lnTo>
                <a:cubicBezTo>
                  <a:pt x="9222" y="5213767"/>
                  <a:pt x="9587" y="5211738"/>
                  <a:pt x="9580" y="5210111"/>
                </a:cubicBezTo>
                <a:cubicBezTo>
                  <a:pt x="9524" y="5199667"/>
                  <a:pt x="8446" y="5212599"/>
                  <a:pt x="9266" y="5204221"/>
                </a:cubicBezTo>
                <a:cubicBezTo>
                  <a:pt x="9073" y="5203170"/>
                  <a:pt x="8749" y="5202289"/>
                  <a:pt x="8685" y="5201072"/>
                </a:cubicBezTo>
                <a:cubicBezTo>
                  <a:pt x="8643" y="5200303"/>
                  <a:pt x="8992" y="5199100"/>
                  <a:pt x="8952" y="5198330"/>
                </a:cubicBezTo>
                <a:cubicBezTo>
                  <a:pt x="8573" y="5191202"/>
                  <a:pt x="8023" y="5198725"/>
                  <a:pt x="8638" y="5192440"/>
                </a:cubicBezTo>
                <a:lnTo>
                  <a:pt x="8057" y="5189292"/>
                </a:lnTo>
                <a:cubicBezTo>
                  <a:pt x="6648" y="5181667"/>
                  <a:pt x="6611" y="5185882"/>
                  <a:pt x="7430" y="5177511"/>
                </a:cubicBezTo>
                <a:cubicBezTo>
                  <a:pt x="7236" y="5176462"/>
                  <a:pt x="6914" y="5175579"/>
                  <a:pt x="6848" y="5174363"/>
                </a:cubicBezTo>
                <a:cubicBezTo>
                  <a:pt x="6807" y="5173594"/>
                  <a:pt x="7237" y="5172285"/>
                  <a:pt x="7115" y="5171621"/>
                </a:cubicBezTo>
                <a:cubicBezTo>
                  <a:pt x="6842" y="5170137"/>
                  <a:pt x="4677" y="5170560"/>
                  <a:pt x="5686" y="5168064"/>
                </a:cubicBezTo>
                <a:lnTo>
                  <a:pt x="11075" y="5104615"/>
                </a:lnTo>
                <a:lnTo>
                  <a:pt x="78405" y="3830343"/>
                </a:lnTo>
                <a:lnTo>
                  <a:pt x="302152" y="0"/>
                </a:lnTo>
                <a:cubicBezTo>
                  <a:pt x="625536" y="31145"/>
                  <a:pt x="2655916" y="133704"/>
                  <a:pt x="3291735" y="171441"/>
                </a:cubicBezTo>
                <a:lnTo>
                  <a:pt x="4117066" y="226420"/>
                </a:ln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1" name="Group 60">
            <a:extLst>
              <a:ext uri="{FF2B5EF4-FFF2-40B4-BE49-F238E27FC236}">
                <a16:creationId xmlns:a16="http://schemas.microsoft.com/office/drawing/2014/main" id="{89DE5CA0-A7C9-46BC-B801-8D13190EA1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0" name="Group 19">
              <a:extLst>
                <a:ext uri="{FF2B5EF4-FFF2-40B4-BE49-F238E27FC236}">
                  <a16:creationId xmlns:a16="http://schemas.microsoft.com/office/drawing/2014/main" id="{408FA087-D27B-4F5B-978D-06587F9FD2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2" name="Straight Connector 21">
                <a:extLst>
                  <a:ext uri="{FF2B5EF4-FFF2-40B4-BE49-F238E27FC236}">
                    <a16:creationId xmlns:a16="http://schemas.microsoft.com/office/drawing/2014/main" id="{938CA980-4316-4B39-87F5-9206AF2074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53FB568-F4DF-41B0-A34F-76C7EE3379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3" name="Oval 62">
              <a:extLst>
                <a:ext uri="{FF2B5EF4-FFF2-40B4-BE49-F238E27FC236}">
                  <a16:creationId xmlns:a16="http://schemas.microsoft.com/office/drawing/2014/main" id="{CDB55374-F96D-46C8-897B-0E9795469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Freeform: Shape 24">
            <a:extLst>
              <a:ext uri="{FF2B5EF4-FFF2-40B4-BE49-F238E27FC236}">
                <a16:creationId xmlns:a16="http://schemas.microsoft.com/office/drawing/2014/main" id="{996B0B6E-CC11-46D4-82E8-3F9B18E54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2776">
            <a:off x="7295690" y="1176485"/>
            <a:ext cx="4305535" cy="5325441"/>
          </a:xfrm>
          <a:custGeom>
            <a:avLst/>
            <a:gdLst>
              <a:gd name="connsiteX0" fmla="*/ 127458 w 4457507"/>
              <a:gd name="connsiteY0" fmla="*/ 103043 h 5515902"/>
              <a:gd name="connsiteX1" fmla="*/ 118742 w 4457507"/>
              <a:gd name="connsiteY1" fmla="*/ 3939905 h 5515902"/>
              <a:gd name="connsiteX2" fmla="*/ 122936 w 4457507"/>
              <a:gd name="connsiteY2" fmla="*/ 5215949 h 5515902"/>
              <a:gd name="connsiteX3" fmla="*/ 121112 w 4457507"/>
              <a:gd name="connsiteY3" fmla="*/ 5279599 h 5515902"/>
              <a:gd name="connsiteX4" fmla="*/ 122738 w 4457507"/>
              <a:gd name="connsiteY4" fmla="*/ 5283070 h 5515902"/>
              <a:gd name="connsiteX5" fmla="*/ 122625 w 4457507"/>
              <a:gd name="connsiteY5" fmla="*/ 5285823 h 5515902"/>
              <a:gd name="connsiteX6" fmla="*/ 123382 w 4457507"/>
              <a:gd name="connsiteY6" fmla="*/ 5288933 h 5515902"/>
              <a:gd name="connsiteX7" fmla="*/ 124669 w 4457507"/>
              <a:gd name="connsiteY7" fmla="*/ 5300661 h 5515902"/>
              <a:gd name="connsiteX8" fmla="*/ 125425 w 4457507"/>
              <a:gd name="connsiteY8" fmla="*/ 5303772 h 5515902"/>
              <a:gd name="connsiteX9" fmla="*/ 126069 w 4457507"/>
              <a:gd name="connsiteY9" fmla="*/ 5309635 h 5515902"/>
              <a:gd name="connsiteX10" fmla="*/ 125955 w 4457507"/>
              <a:gd name="connsiteY10" fmla="*/ 5312388 h 5515902"/>
              <a:gd name="connsiteX11" fmla="*/ 126712 w 4457507"/>
              <a:gd name="connsiteY11" fmla="*/ 5315499 h 5515902"/>
              <a:gd name="connsiteX12" fmla="*/ 127356 w 4457507"/>
              <a:gd name="connsiteY12" fmla="*/ 5321362 h 5515902"/>
              <a:gd name="connsiteX13" fmla="*/ 127129 w 4457507"/>
              <a:gd name="connsiteY13" fmla="*/ 5326866 h 5515902"/>
              <a:gd name="connsiteX14" fmla="*/ 127014 w 4457507"/>
              <a:gd name="connsiteY14" fmla="*/ 5329618 h 5515902"/>
              <a:gd name="connsiteX15" fmla="*/ 126900 w 4457507"/>
              <a:gd name="connsiteY15" fmla="*/ 5332368 h 5515902"/>
              <a:gd name="connsiteX16" fmla="*/ 123074 w 4457507"/>
              <a:gd name="connsiteY16" fmla="*/ 5339183 h 5515902"/>
              <a:gd name="connsiteX17" fmla="*/ 121026 w 4457507"/>
              <a:gd name="connsiteY17" fmla="*/ 5379531 h 5515902"/>
              <a:gd name="connsiteX18" fmla="*/ 430538 w 4457507"/>
              <a:gd name="connsiteY18" fmla="*/ 5379238 h 5515902"/>
              <a:gd name="connsiteX19" fmla="*/ 4355361 w 4457507"/>
              <a:gd name="connsiteY19" fmla="*/ 5411414 h 5515902"/>
              <a:gd name="connsiteX20" fmla="*/ 4355306 w 4457507"/>
              <a:gd name="connsiteY20" fmla="*/ 5349018 h 5515902"/>
              <a:gd name="connsiteX21" fmla="*/ 4359780 w 4457507"/>
              <a:gd name="connsiteY21" fmla="*/ 5346069 h 5515902"/>
              <a:gd name="connsiteX22" fmla="*/ 4376306 w 4457507"/>
              <a:gd name="connsiteY22" fmla="*/ 5310763 h 5515902"/>
              <a:gd name="connsiteX23" fmla="*/ 4367882 w 4457507"/>
              <a:gd name="connsiteY23" fmla="*/ 5211003 h 5515902"/>
              <a:gd name="connsiteX24" fmla="*/ 4362441 w 4457507"/>
              <a:gd name="connsiteY24" fmla="*/ 5176871 h 5515902"/>
              <a:gd name="connsiteX25" fmla="*/ 4355121 w 4457507"/>
              <a:gd name="connsiteY25" fmla="*/ 5140605 h 5515902"/>
              <a:gd name="connsiteX26" fmla="*/ 4353716 w 4457507"/>
              <a:gd name="connsiteY26" fmla="*/ 3503001 h 5515902"/>
              <a:gd name="connsiteX27" fmla="*/ 4355640 w 4457507"/>
              <a:gd name="connsiteY27" fmla="*/ 3340314 h 5515902"/>
              <a:gd name="connsiteX28" fmla="*/ 4354169 w 4457507"/>
              <a:gd name="connsiteY28" fmla="*/ 3086943 h 5515902"/>
              <a:gd name="connsiteX29" fmla="*/ 4350863 w 4457507"/>
              <a:gd name="connsiteY29" fmla="*/ 2031603 h 5515902"/>
              <a:gd name="connsiteX30" fmla="*/ 4355379 w 4457507"/>
              <a:gd name="connsiteY30" fmla="*/ 1981807 h 5515902"/>
              <a:gd name="connsiteX31" fmla="*/ 4362696 w 4457507"/>
              <a:gd name="connsiteY31" fmla="*/ 1931205 h 5515902"/>
              <a:gd name="connsiteX32" fmla="*/ 4366817 w 4457507"/>
              <a:gd name="connsiteY32" fmla="*/ 1920396 h 5515902"/>
              <a:gd name="connsiteX33" fmla="*/ 4363276 w 4457507"/>
              <a:gd name="connsiteY33" fmla="*/ 1907788 h 5515902"/>
              <a:gd name="connsiteX34" fmla="*/ 4359810 w 4457507"/>
              <a:gd name="connsiteY34" fmla="*/ 1904041 h 5515902"/>
              <a:gd name="connsiteX35" fmla="*/ 4366646 w 4457507"/>
              <a:gd name="connsiteY35" fmla="*/ 1863789 h 5515902"/>
              <a:gd name="connsiteX36" fmla="*/ 4366834 w 4457507"/>
              <a:gd name="connsiteY36" fmla="*/ 1858923 h 5515902"/>
              <a:gd name="connsiteX37" fmla="*/ 4365829 w 4457507"/>
              <a:gd name="connsiteY37" fmla="*/ 1825376 h 5515902"/>
              <a:gd name="connsiteX38" fmla="*/ 4360756 w 4457507"/>
              <a:gd name="connsiteY38" fmla="*/ 1775480 h 5515902"/>
              <a:gd name="connsiteX39" fmla="*/ 4350764 w 4457507"/>
              <a:gd name="connsiteY39" fmla="*/ 1751897 h 5515902"/>
              <a:gd name="connsiteX40" fmla="*/ 4350710 w 4457507"/>
              <a:gd name="connsiteY40" fmla="*/ 1599932 h 5515902"/>
              <a:gd name="connsiteX41" fmla="*/ 4352750 w 4457507"/>
              <a:gd name="connsiteY41" fmla="*/ 1599691 h 5515902"/>
              <a:gd name="connsiteX42" fmla="*/ 4362203 w 4457507"/>
              <a:gd name="connsiteY42" fmla="*/ 1564292 h 5515902"/>
              <a:gd name="connsiteX43" fmla="*/ 4359725 w 4457507"/>
              <a:gd name="connsiteY43" fmla="*/ 1546992 h 5515902"/>
              <a:gd name="connsiteX44" fmla="*/ 4359144 w 4457507"/>
              <a:gd name="connsiteY44" fmla="*/ 1543968 h 5515902"/>
              <a:gd name="connsiteX45" fmla="*/ 4360158 w 4457507"/>
              <a:gd name="connsiteY45" fmla="*/ 1532721 h 5515902"/>
              <a:gd name="connsiteX46" fmla="*/ 4356271 w 4457507"/>
              <a:gd name="connsiteY46" fmla="*/ 1528488 h 5515902"/>
              <a:gd name="connsiteX47" fmla="*/ 4357838 w 4457507"/>
              <a:gd name="connsiteY47" fmla="*/ 1490397 h 5515902"/>
              <a:gd name="connsiteX48" fmla="*/ 4368153 w 4457507"/>
              <a:gd name="connsiteY48" fmla="*/ 1417799 h 5515902"/>
              <a:gd name="connsiteX49" fmla="*/ 4372393 w 4457507"/>
              <a:gd name="connsiteY49" fmla="*/ 1406611 h 5515902"/>
              <a:gd name="connsiteX50" fmla="*/ 4379105 w 4457507"/>
              <a:gd name="connsiteY50" fmla="*/ 1332589 h 5515902"/>
              <a:gd name="connsiteX51" fmla="*/ 4386422 w 4457507"/>
              <a:gd name="connsiteY51" fmla="*/ 1281989 h 5515902"/>
              <a:gd name="connsiteX52" fmla="*/ 4390544 w 4457507"/>
              <a:gd name="connsiteY52" fmla="*/ 1271180 h 5515902"/>
              <a:gd name="connsiteX53" fmla="*/ 4387002 w 4457507"/>
              <a:gd name="connsiteY53" fmla="*/ 1258572 h 5515902"/>
              <a:gd name="connsiteX54" fmla="*/ 4383536 w 4457507"/>
              <a:gd name="connsiteY54" fmla="*/ 1254825 h 5515902"/>
              <a:gd name="connsiteX55" fmla="*/ 4390372 w 4457507"/>
              <a:gd name="connsiteY55" fmla="*/ 1214574 h 5515902"/>
              <a:gd name="connsiteX56" fmla="*/ 4390560 w 4457507"/>
              <a:gd name="connsiteY56" fmla="*/ 1209707 h 5515902"/>
              <a:gd name="connsiteX57" fmla="*/ 4389554 w 4457507"/>
              <a:gd name="connsiteY57" fmla="*/ 1176159 h 5515902"/>
              <a:gd name="connsiteX58" fmla="*/ 4384483 w 4457507"/>
              <a:gd name="connsiteY58" fmla="*/ 1126265 h 5515902"/>
              <a:gd name="connsiteX59" fmla="*/ 4372782 w 4457507"/>
              <a:gd name="connsiteY59" fmla="*/ 1074492 h 5515902"/>
              <a:gd name="connsiteX60" fmla="*/ 4368023 w 4457507"/>
              <a:gd name="connsiteY60" fmla="*/ 1044600 h 5515902"/>
              <a:gd name="connsiteX61" fmla="*/ 4362564 w 4457507"/>
              <a:gd name="connsiteY61" fmla="*/ 1023807 h 5515902"/>
              <a:gd name="connsiteX62" fmla="*/ 4359409 w 4457507"/>
              <a:gd name="connsiteY62" fmla="*/ 965734 h 5515902"/>
              <a:gd name="connsiteX63" fmla="*/ 4358670 w 4457507"/>
              <a:gd name="connsiteY63" fmla="*/ 867323 h 5515902"/>
              <a:gd name="connsiteX64" fmla="*/ 4352551 w 4457507"/>
              <a:gd name="connsiteY64" fmla="*/ 831512 h 5515902"/>
              <a:gd name="connsiteX65" fmla="*/ 4350436 w 4457507"/>
              <a:gd name="connsiteY65" fmla="*/ 830732 h 5515902"/>
              <a:gd name="connsiteX66" fmla="*/ 4350396 w 4457507"/>
              <a:gd name="connsiteY66" fmla="*/ 719189 h 5515902"/>
              <a:gd name="connsiteX67" fmla="*/ 4351552 w 4457507"/>
              <a:gd name="connsiteY67" fmla="*/ 711345 h 5515902"/>
              <a:gd name="connsiteX68" fmla="*/ 4352358 w 4457507"/>
              <a:gd name="connsiteY68" fmla="*/ 687487 h 5515902"/>
              <a:gd name="connsiteX69" fmla="*/ 4350384 w 4457507"/>
              <a:gd name="connsiteY69" fmla="*/ 682767 h 5515902"/>
              <a:gd name="connsiteX70" fmla="*/ 4350301 w 4457507"/>
              <a:gd name="connsiteY70" fmla="*/ 451435 h 5515902"/>
              <a:gd name="connsiteX71" fmla="*/ 4350733 w 4457507"/>
              <a:gd name="connsiteY71" fmla="*/ 447233 h 5515902"/>
              <a:gd name="connsiteX72" fmla="*/ 4352222 w 4457507"/>
              <a:gd name="connsiteY72" fmla="*/ 418707 h 5515902"/>
              <a:gd name="connsiteX73" fmla="*/ 4350273 w 4457507"/>
              <a:gd name="connsiteY73" fmla="*/ 372435 h 5515902"/>
              <a:gd name="connsiteX74" fmla="*/ 4350241 w 4457507"/>
              <a:gd name="connsiteY74" fmla="*/ 281168 h 5515902"/>
              <a:gd name="connsiteX75" fmla="*/ 4352388 w 4457507"/>
              <a:gd name="connsiteY75" fmla="*/ 257444 h 5515902"/>
              <a:gd name="connsiteX76" fmla="*/ 4371298 w 4457507"/>
              <a:gd name="connsiteY76" fmla="*/ 198781 h 5515902"/>
              <a:gd name="connsiteX77" fmla="*/ 4353201 w 4457507"/>
              <a:gd name="connsiteY77" fmla="*/ 168246 h 5515902"/>
              <a:gd name="connsiteX78" fmla="*/ 4350200 w 4457507"/>
              <a:gd name="connsiteY78" fmla="*/ 166699 h 5515902"/>
              <a:gd name="connsiteX79" fmla="*/ 4350188 w 4457507"/>
              <a:gd name="connsiteY79" fmla="*/ 134973 h 5515902"/>
              <a:gd name="connsiteX80" fmla="*/ 4321251 w 4457507"/>
              <a:gd name="connsiteY80" fmla="*/ 114809 h 5515902"/>
              <a:gd name="connsiteX81" fmla="*/ 3949065 w 4457507"/>
              <a:gd name="connsiteY81" fmla="*/ 115293 h 5515902"/>
              <a:gd name="connsiteX82" fmla="*/ 3121950 w 4457507"/>
              <a:gd name="connsiteY82" fmla="*/ 106657 h 5515902"/>
              <a:gd name="connsiteX83" fmla="*/ 127458 w 4457507"/>
              <a:gd name="connsiteY83" fmla="*/ 103043 h 5515902"/>
              <a:gd name="connsiteX84" fmla="*/ 0 w 4457507"/>
              <a:gd name="connsiteY84" fmla="*/ 0 h 5515902"/>
              <a:gd name="connsiteX85" fmla="*/ 4457507 w 4457507"/>
              <a:gd name="connsiteY85" fmla="*/ 0 h 5515902"/>
              <a:gd name="connsiteX86" fmla="*/ 4457507 w 4457507"/>
              <a:gd name="connsiteY86" fmla="*/ 5515902 h 5515902"/>
              <a:gd name="connsiteX87" fmla="*/ 0 w 4457507"/>
              <a:gd name="connsiteY87" fmla="*/ 5515902 h 5515902"/>
              <a:gd name="connsiteX0" fmla="*/ 134086 w 4464135"/>
              <a:gd name="connsiteY0" fmla="*/ 114630 h 5527489"/>
              <a:gd name="connsiteX1" fmla="*/ 125370 w 4464135"/>
              <a:gd name="connsiteY1" fmla="*/ 3951492 h 5527489"/>
              <a:gd name="connsiteX2" fmla="*/ 129564 w 4464135"/>
              <a:gd name="connsiteY2" fmla="*/ 5227536 h 5527489"/>
              <a:gd name="connsiteX3" fmla="*/ 127740 w 4464135"/>
              <a:gd name="connsiteY3" fmla="*/ 5291186 h 5527489"/>
              <a:gd name="connsiteX4" fmla="*/ 129366 w 4464135"/>
              <a:gd name="connsiteY4" fmla="*/ 5294657 h 5527489"/>
              <a:gd name="connsiteX5" fmla="*/ 129253 w 4464135"/>
              <a:gd name="connsiteY5" fmla="*/ 5297410 h 5527489"/>
              <a:gd name="connsiteX6" fmla="*/ 130010 w 4464135"/>
              <a:gd name="connsiteY6" fmla="*/ 5300520 h 5527489"/>
              <a:gd name="connsiteX7" fmla="*/ 131297 w 4464135"/>
              <a:gd name="connsiteY7" fmla="*/ 5312248 h 5527489"/>
              <a:gd name="connsiteX8" fmla="*/ 132053 w 4464135"/>
              <a:gd name="connsiteY8" fmla="*/ 5315359 h 5527489"/>
              <a:gd name="connsiteX9" fmla="*/ 132697 w 4464135"/>
              <a:gd name="connsiteY9" fmla="*/ 5321222 h 5527489"/>
              <a:gd name="connsiteX10" fmla="*/ 132583 w 4464135"/>
              <a:gd name="connsiteY10" fmla="*/ 5323975 h 5527489"/>
              <a:gd name="connsiteX11" fmla="*/ 133340 w 4464135"/>
              <a:gd name="connsiteY11" fmla="*/ 5327086 h 5527489"/>
              <a:gd name="connsiteX12" fmla="*/ 133984 w 4464135"/>
              <a:gd name="connsiteY12" fmla="*/ 5332949 h 5527489"/>
              <a:gd name="connsiteX13" fmla="*/ 133757 w 4464135"/>
              <a:gd name="connsiteY13" fmla="*/ 5338453 h 5527489"/>
              <a:gd name="connsiteX14" fmla="*/ 133642 w 4464135"/>
              <a:gd name="connsiteY14" fmla="*/ 5341205 h 5527489"/>
              <a:gd name="connsiteX15" fmla="*/ 133528 w 4464135"/>
              <a:gd name="connsiteY15" fmla="*/ 5343955 h 5527489"/>
              <a:gd name="connsiteX16" fmla="*/ 129702 w 4464135"/>
              <a:gd name="connsiteY16" fmla="*/ 5350770 h 5527489"/>
              <a:gd name="connsiteX17" fmla="*/ 127654 w 4464135"/>
              <a:gd name="connsiteY17" fmla="*/ 5391118 h 5527489"/>
              <a:gd name="connsiteX18" fmla="*/ 437166 w 4464135"/>
              <a:gd name="connsiteY18" fmla="*/ 5390825 h 5527489"/>
              <a:gd name="connsiteX19" fmla="*/ 4361989 w 4464135"/>
              <a:gd name="connsiteY19" fmla="*/ 5423001 h 5527489"/>
              <a:gd name="connsiteX20" fmla="*/ 4361934 w 4464135"/>
              <a:gd name="connsiteY20" fmla="*/ 5360605 h 5527489"/>
              <a:gd name="connsiteX21" fmla="*/ 4366408 w 4464135"/>
              <a:gd name="connsiteY21" fmla="*/ 5357656 h 5527489"/>
              <a:gd name="connsiteX22" fmla="*/ 4382934 w 4464135"/>
              <a:gd name="connsiteY22" fmla="*/ 5322350 h 5527489"/>
              <a:gd name="connsiteX23" fmla="*/ 4374510 w 4464135"/>
              <a:gd name="connsiteY23" fmla="*/ 5222590 h 5527489"/>
              <a:gd name="connsiteX24" fmla="*/ 4369069 w 4464135"/>
              <a:gd name="connsiteY24" fmla="*/ 5188458 h 5527489"/>
              <a:gd name="connsiteX25" fmla="*/ 4361749 w 4464135"/>
              <a:gd name="connsiteY25" fmla="*/ 5152192 h 5527489"/>
              <a:gd name="connsiteX26" fmla="*/ 4360344 w 4464135"/>
              <a:gd name="connsiteY26" fmla="*/ 3514588 h 5527489"/>
              <a:gd name="connsiteX27" fmla="*/ 4362268 w 4464135"/>
              <a:gd name="connsiteY27" fmla="*/ 3351901 h 5527489"/>
              <a:gd name="connsiteX28" fmla="*/ 4360797 w 4464135"/>
              <a:gd name="connsiteY28" fmla="*/ 3098530 h 5527489"/>
              <a:gd name="connsiteX29" fmla="*/ 4357491 w 4464135"/>
              <a:gd name="connsiteY29" fmla="*/ 2043190 h 5527489"/>
              <a:gd name="connsiteX30" fmla="*/ 4362007 w 4464135"/>
              <a:gd name="connsiteY30" fmla="*/ 1993394 h 5527489"/>
              <a:gd name="connsiteX31" fmla="*/ 4369324 w 4464135"/>
              <a:gd name="connsiteY31" fmla="*/ 1942792 h 5527489"/>
              <a:gd name="connsiteX32" fmla="*/ 4373445 w 4464135"/>
              <a:gd name="connsiteY32" fmla="*/ 1931983 h 5527489"/>
              <a:gd name="connsiteX33" fmla="*/ 4369904 w 4464135"/>
              <a:gd name="connsiteY33" fmla="*/ 1919375 h 5527489"/>
              <a:gd name="connsiteX34" fmla="*/ 4366438 w 4464135"/>
              <a:gd name="connsiteY34" fmla="*/ 1915628 h 5527489"/>
              <a:gd name="connsiteX35" fmla="*/ 4373274 w 4464135"/>
              <a:gd name="connsiteY35" fmla="*/ 1875376 h 5527489"/>
              <a:gd name="connsiteX36" fmla="*/ 4373462 w 4464135"/>
              <a:gd name="connsiteY36" fmla="*/ 1870510 h 5527489"/>
              <a:gd name="connsiteX37" fmla="*/ 4372457 w 4464135"/>
              <a:gd name="connsiteY37" fmla="*/ 1836963 h 5527489"/>
              <a:gd name="connsiteX38" fmla="*/ 4367384 w 4464135"/>
              <a:gd name="connsiteY38" fmla="*/ 1787067 h 5527489"/>
              <a:gd name="connsiteX39" fmla="*/ 4357392 w 4464135"/>
              <a:gd name="connsiteY39" fmla="*/ 1763484 h 5527489"/>
              <a:gd name="connsiteX40" fmla="*/ 4357338 w 4464135"/>
              <a:gd name="connsiteY40" fmla="*/ 1611519 h 5527489"/>
              <a:gd name="connsiteX41" fmla="*/ 4359378 w 4464135"/>
              <a:gd name="connsiteY41" fmla="*/ 1611278 h 5527489"/>
              <a:gd name="connsiteX42" fmla="*/ 4368831 w 4464135"/>
              <a:gd name="connsiteY42" fmla="*/ 1575879 h 5527489"/>
              <a:gd name="connsiteX43" fmla="*/ 4366353 w 4464135"/>
              <a:gd name="connsiteY43" fmla="*/ 1558579 h 5527489"/>
              <a:gd name="connsiteX44" fmla="*/ 4365772 w 4464135"/>
              <a:gd name="connsiteY44" fmla="*/ 1555555 h 5527489"/>
              <a:gd name="connsiteX45" fmla="*/ 4366786 w 4464135"/>
              <a:gd name="connsiteY45" fmla="*/ 1544308 h 5527489"/>
              <a:gd name="connsiteX46" fmla="*/ 4362899 w 4464135"/>
              <a:gd name="connsiteY46" fmla="*/ 1540075 h 5527489"/>
              <a:gd name="connsiteX47" fmla="*/ 4364466 w 4464135"/>
              <a:gd name="connsiteY47" fmla="*/ 1501984 h 5527489"/>
              <a:gd name="connsiteX48" fmla="*/ 4374781 w 4464135"/>
              <a:gd name="connsiteY48" fmla="*/ 1429386 h 5527489"/>
              <a:gd name="connsiteX49" fmla="*/ 4379021 w 4464135"/>
              <a:gd name="connsiteY49" fmla="*/ 1418198 h 5527489"/>
              <a:gd name="connsiteX50" fmla="*/ 4385733 w 4464135"/>
              <a:gd name="connsiteY50" fmla="*/ 1344176 h 5527489"/>
              <a:gd name="connsiteX51" fmla="*/ 4393050 w 4464135"/>
              <a:gd name="connsiteY51" fmla="*/ 1293576 h 5527489"/>
              <a:gd name="connsiteX52" fmla="*/ 4397172 w 4464135"/>
              <a:gd name="connsiteY52" fmla="*/ 1282767 h 5527489"/>
              <a:gd name="connsiteX53" fmla="*/ 4393630 w 4464135"/>
              <a:gd name="connsiteY53" fmla="*/ 1270159 h 5527489"/>
              <a:gd name="connsiteX54" fmla="*/ 4390164 w 4464135"/>
              <a:gd name="connsiteY54" fmla="*/ 1266412 h 5527489"/>
              <a:gd name="connsiteX55" fmla="*/ 4397000 w 4464135"/>
              <a:gd name="connsiteY55" fmla="*/ 1226161 h 5527489"/>
              <a:gd name="connsiteX56" fmla="*/ 4397188 w 4464135"/>
              <a:gd name="connsiteY56" fmla="*/ 1221294 h 5527489"/>
              <a:gd name="connsiteX57" fmla="*/ 4396182 w 4464135"/>
              <a:gd name="connsiteY57" fmla="*/ 1187746 h 5527489"/>
              <a:gd name="connsiteX58" fmla="*/ 4391111 w 4464135"/>
              <a:gd name="connsiteY58" fmla="*/ 1137852 h 5527489"/>
              <a:gd name="connsiteX59" fmla="*/ 4379410 w 4464135"/>
              <a:gd name="connsiteY59" fmla="*/ 1086079 h 5527489"/>
              <a:gd name="connsiteX60" fmla="*/ 4374651 w 4464135"/>
              <a:gd name="connsiteY60" fmla="*/ 1056187 h 5527489"/>
              <a:gd name="connsiteX61" fmla="*/ 4369192 w 4464135"/>
              <a:gd name="connsiteY61" fmla="*/ 1035394 h 5527489"/>
              <a:gd name="connsiteX62" fmla="*/ 4366037 w 4464135"/>
              <a:gd name="connsiteY62" fmla="*/ 977321 h 5527489"/>
              <a:gd name="connsiteX63" fmla="*/ 4365298 w 4464135"/>
              <a:gd name="connsiteY63" fmla="*/ 878910 h 5527489"/>
              <a:gd name="connsiteX64" fmla="*/ 4359179 w 4464135"/>
              <a:gd name="connsiteY64" fmla="*/ 843099 h 5527489"/>
              <a:gd name="connsiteX65" fmla="*/ 4357064 w 4464135"/>
              <a:gd name="connsiteY65" fmla="*/ 842319 h 5527489"/>
              <a:gd name="connsiteX66" fmla="*/ 4357024 w 4464135"/>
              <a:gd name="connsiteY66" fmla="*/ 730776 h 5527489"/>
              <a:gd name="connsiteX67" fmla="*/ 4358180 w 4464135"/>
              <a:gd name="connsiteY67" fmla="*/ 722932 h 5527489"/>
              <a:gd name="connsiteX68" fmla="*/ 4358986 w 4464135"/>
              <a:gd name="connsiteY68" fmla="*/ 699074 h 5527489"/>
              <a:gd name="connsiteX69" fmla="*/ 4357012 w 4464135"/>
              <a:gd name="connsiteY69" fmla="*/ 694354 h 5527489"/>
              <a:gd name="connsiteX70" fmla="*/ 4356929 w 4464135"/>
              <a:gd name="connsiteY70" fmla="*/ 463022 h 5527489"/>
              <a:gd name="connsiteX71" fmla="*/ 4357361 w 4464135"/>
              <a:gd name="connsiteY71" fmla="*/ 458820 h 5527489"/>
              <a:gd name="connsiteX72" fmla="*/ 4358850 w 4464135"/>
              <a:gd name="connsiteY72" fmla="*/ 430294 h 5527489"/>
              <a:gd name="connsiteX73" fmla="*/ 4356901 w 4464135"/>
              <a:gd name="connsiteY73" fmla="*/ 384022 h 5527489"/>
              <a:gd name="connsiteX74" fmla="*/ 4356869 w 4464135"/>
              <a:gd name="connsiteY74" fmla="*/ 292755 h 5527489"/>
              <a:gd name="connsiteX75" fmla="*/ 4359016 w 4464135"/>
              <a:gd name="connsiteY75" fmla="*/ 269031 h 5527489"/>
              <a:gd name="connsiteX76" fmla="*/ 4377926 w 4464135"/>
              <a:gd name="connsiteY76" fmla="*/ 210368 h 5527489"/>
              <a:gd name="connsiteX77" fmla="*/ 4359829 w 4464135"/>
              <a:gd name="connsiteY77" fmla="*/ 179833 h 5527489"/>
              <a:gd name="connsiteX78" fmla="*/ 4356828 w 4464135"/>
              <a:gd name="connsiteY78" fmla="*/ 178286 h 5527489"/>
              <a:gd name="connsiteX79" fmla="*/ 4356816 w 4464135"/>
              <a:gd name="connsiteY79" fmla="*/ 146560 h 5527489"/>
              <a:gd name="connsiteX80" fmla="*/ 4327879 w 4464135"/>
              <a:gd name="connsiteY80" fmla="*/ 126396 h 5527489"/>
              <a:gd name="connsiteX81" fmla="*/ 3955693 w 4464135"/>
              <a:gd name="connsiteY81" fmla="*/ 126880 h 5527489"/>
              <a:gd name="connsiteX82" fmla="*/ 3128578 w 4464135"/>
              <a:gd name="connsiteY82" fmla="*/ 118244 h 5527489"/>
              <a:gd name="connsiteX83" fmla="*/ 134086 w 4464135"/>
              <a:gd name="connsiteY83" fmla="*/ 114630 h 5527489"/>
              <a:gd name="connsiteX84" fmla="*/ 0 w 4464135"/>
              <a:gd name="connsiteY84" fmla="*/ 0 h 5527489"/>
              <a:gd name="connsiteX85" fmla="*/ 4464135 w 4464135"/>
              <a:gd name="connsiteY85" fmla="*/ 11587 h 5527489"/>
              <a:gd name="connsiteX86" fmla="*/ 4464135 w 4464135"/>
              <a:gd name="connsiteY86" fmla="*/ 5527489 h 5527489"/>
              <a:gd name="connsiteX87" fmla="*/ 6628 w 4464135"/>
              <a:gd name="connsiteY87" fmla="*/ 5527489 h 5527489"/>
              <a:gd name="connsiteX88" fmla="*/ 0 w 4464135"/>
              <a:gd name="connsiteY88" fmla="*/ 0 h 5527489"/>
              <a:gd name="connsiteX0" fmla="*/ 139379 w 4469428"/>
              <a:gd name="connsiteY0" fmla="*/ 114630 h 5528158"/>
              <a:gd name="connsiteX1" fmla="*/ 130663 w 4469428"/>
              <a:gd name="connsiteY1" fmla="*/ 3951492 h 5528158"/>
              <a:gd name="connsiteX2" fmla="*/ 134857 w 4469428"/>
              <a:gd name="connsiteY2" fmla="*/ 5227536 h 5528158"/>
              <a:gd name="connsiteX3" fmla="*/ 133033 w 4469428"/>
              <a:gd name="connsiteY3" fmla="*/ 5291186 h 5528158"/>
              <a:gd name="connsiteX4" fmla="*/ 134659 w 4469428"/>
              <a:gd name="connsiteY4" fmla="*/ 5294657 h 5528158"/>
              <a:gd name="connsiteX5" fmla="*/ 134546 w 4469428"/>
              <a:gd name="connsiteY5" fmla="*/ 5297410 h 5528158"/>
              <a:gd name="connsiteX6" fmla="*/ 135303 w 4469428"/>
              <a:gd name="connsiteY6" fmla="*/ 5300520 h 5528158"/>
              <a:gd name="connsiteX7" fmla="*/ 136590 w 4469428"/>
              <a:gd name="connsiteY7" fmla="*/ 5312248 h 5528158"/>
              <a:gd name="connsiteX8" fmla="*/ 137346 w 4469428"/>
              <a:gd name="connsiteY8" fmla="*/ 5315359 h 5528158"/>
              <a:gd name="connsiteX9" fmla="*/ 137990 w 4469428"/>
              <a:gd name="connsiteY9" fmla="*/ 5321222 h 5528158"/>
              <a:gd name="connsiteX10" fmla="*/ 137876 w 4469428"/>
              <a:gd name="connsiteY10" fmla="*/ 5323975 h 5528158"/>
              <a:gd name="connsiteX11" fmla="*/ 138633 w 4469428"/>
              <a:gd name="connsiteY11" fmla="*/ 5327086 h 5528158"/>
              <a:gd name="connsiteX12" fmla="*/ 139277 w 4469428"/>
              <a:gd name="connsiteY12" fmla="*/ 5332949 h 5528158"/>
              <a:gd name="connsiteX13" fmla="*/ 139050 w 4469428"/>
              <a:gd name="connsiteY13" fmla="*/ 5338453 h 5528158"/>
              <a:gd name="connsiteX14" fmla="*/ 138935 w 4469428"/>
              <a:gd name="connsiteY14" fmla="*/ 5341205 h 5528158"/>
              <a:gd name="connsiteX15" fmla="*/ 138821 w 4469428"/>
              <a:gd name="connsiteY15" fmla="*/ 5343955 h 5528158"/>
              <a:gd name="connsiteX16" fmla="*/ 134995 w 4469428"/>
              <a:gd name="connsiteY16" fmla="*/ 5350770 h 5528158"/>
              <a:gd name="connsiteX17" fmla="*/ 132947 w 4469428"/>
              <a:gd name="connsiteY17" fmla="*/ 5391118 h 5528158"/>
              <a:gd name="connsiteX18" fmla="*/ 442459 w 4469428"/>
              <a:gd name="connsiteY18" fmla="*/ 5390825 h 5528158"/>
              <a:gd name="connsiteX19" fmla="*/ 4367282 w 4469428"/>
              <a:gd name="connsiteY19" fmla="*/ 5423001 h 5528158"/>
              <a:gd name="connsiteX20" fmla="*/ 4367227 w 4469428"/>
              <a:gd name="connsiteY20" fmla="*/ 5360605 h 5528158"/>
              <a:gd name="connsiteX21" fmla="*/ 4371701 w 4469428"/>
              <a:gd name="connsiteY21" fmla="*/ 5357656 h 5528158"/>
              <a:gd name="connsiteX22" fmla="*/ 4388227 w 4469428"/>
              <a:gd name="connsiteY22" fmla="*/ 5322350 h 5528158"/>
              <a:gd name="connsiteX23" fmla="*/ 4379803 w 4469428"/>
              <a:gd name="connsiteY23" fmla="*/ 5222590 h 5528158"/>
              <a:gd name="connsiteX24" fmla="*/ 4374362 w 4469428"/>
              <a:gd name="connsiteY24" fmla="*/ 5188458 h 5528158"/>
              <a:gd name="connsiteX25" fmla="*/ 4367042 w 4469428"/>
              <a:gd name="connsiteY25" fmla="*/ 5152192 h 5528158"/>
              <a:gd name="connsiteX26" fmla="*/ 4365637 w 4469428"/>
              <a:gd name="connsiteY26" fmla="*/ 3514588 h 5528158"/>
              <a:gd name="connsiteX27" fmla="*/ 4367561 w 4469428"/>
              <a:gd name="connsiteY27" fmla="*/ 3351901 h 5528158"/>
              <a:gd name="connsiteX28" fmla="*/ 4366090 w 4469428"/>
              <a:gd name="connsiteY28" fmla="*/ 3098530 h 5528158"/>
              <a:gd name="connsiteX29" fmla="*/ 4362784 w 4469428"/>
              <a:gd name="connsiteY29" fmla="*/ 2043190 h 5528158"/>
              <a:gd name="connsiteX30" fmla="*/ 4367300 w 4469428"/>
              <a:gd name="connsiteY30" fmla="*/ 1993394 h 5528158"/>
              <a:gd name="connsiteX31" fmla="*/ 4374617 w 4469428"/>
              <a:gd name="connsiteY31" fmla="*/ 1942792 h 5528158"/>
              <a:gd name="connsiteX32" fmla="*/ 4378738 w 4469428"/>
              <a:gd name="connsiteY32" fmla="*/ 1931983 h 5528158"/>
              <a:gd name="connsiteX33" fmla="*/ 4375197 w 4469428"/>
              <a:gd name="connsiteY33" fmla="*/ 1919375 h 5528158"/>
              <a:gd name="connsiteX34" fmla="*/ 4371731 w 4469428"/>
              <a:gd name="connsiteY34" fmla="*/ 1915628 h 5528158"/>
              <a:gd name="connsiteX35" fmla="*/ 4378567 w 4469428"/>
              <a:gd name="connsiteY35" fmla="*/ 1875376 h 5528158"/>
              <a:gd name="connsiteX36" fmla="*/ 4378755 w 4469428"/>
              <a:gd name="connsiteY36" fmla="*/ 1870510 h 5528158"/>
              <a:gd name="connsiteX37" fmla="*/ 4377750 w 4469428"/>
              <a:gd name="connsiteY37" fmla="*/ 1836963 h 5528158"/>
              <a:gd name="connsiteX38" fmla="*/ 4372677 w 4469428"/>
              <a:gd name="connsiteY38" fmla="*/ 1787067 h 5528158"/>
              <a:gd name="connsiteX39" fmla="*/ 4362685 w 4469428"/>
              <a:gd name="connsiteY39" fmla="*/ 1763484 h 5528158"/>
              <a:gd name="connsiteX40" fmla="*/ 4362631 w 4469428"/>
              <a:gd name="connsiteY40" fmla="*/ 1611519 h 5528158"/>
              <a:gd name="connsiteX41" fmla="*/ 4364671 w 4469428"/>
              <a:gd name="connsiteY41" fmla="*/ 1611278 h 5528158"/>
              <a:gd name="connsiteX42" fmla="*/ 4374124 w 4469428"/>
              <a:gd name="connsiteY42" fmla="*/ 1575879 h 5528158"/>
              <a:gd name="connsiteX43" fmla="*/ 4371646 w 4469428"/>
              <a:gd name="connsiteY43" fmla="*/ 1558579 h 5528158"/>
              <a:gd name="connsiteX44" fmla="*/ 4371065 w 4469428"/>
              <a:gd name="connsiteY44" fmla="*/ 1555555 h 5528158"/>
              <a:gd name="connsiteX45" fmla="*/ 4372079 w 4469428"/>
              <a:gd name="connsiteY45" fmla="*/ 1544308 h 5528158"/>
              <a:gd name="connsiteX46" fmla="*/ 4368192 w 4469428"/>
              <a:gd name="connsiteY46" fmla="*/ 1540075 h 5528158"/>
              <a:gd name="connsiteX47" fmla="*/ 4369759 w 4469428"/>
              <a:gd name="connsiteY47" fmla="*/ 1501984 h 5528158"/>
              <a:gd name="connsiteX48" fmla="*/ 4380074 w 4469428"/>
              <a:gd name="connsiteY48" fmla="*/ 1429386 h 5528158"/>
              <a:gd name="connsiteX49" fmla="*/ 4384314 w 4469428"/>
              <a:gd name="connsiteY49" fmla="*/ 1418198 h 5528158"/>
              <a:gd name="connsiteX50" fmla="*/ 4391026 w 4469428"/>
              <a:gd name="connsiteY50" fmla="*/ 1344176 h 5528158"/>
              <a:gd name="connsiteX51" fmla="*/ 4398343 w 4469428"/>
              <a:gd name="connsiteY51" fmla="*/ 1293576 h 5528158"/>
              <a:gd name="connsiteX52" fmla="*/ 4402465 w 4469428"/>
              <a:gd name="connsiteY52" fmla="*/ 1282767 h 5528158"/>
              <a:gd name="connsiteX53" fmla="*/ 4398923 w 4469428"/>
              <a:gd name="connsiteY53" fmla="*/ 1270159 h 5528158"/>
              <a:gd name="connsiteX54" fmla="*/ 4395457 w 4469428"/>
              <a:gd name="connsiteY54" fmla="*/ 1266412 h 5528158"/>
              <a:gd name="connsiteX55" fmla="*/ 4402293 w 4469428"/>
              <a:gd name="connsiteY55" fmla="*/ 1226161 h 5528158"/>
              <a:gd name="connsiteX56" fmla="*/ 4402481 w 4469428"/>
              <a:gd name="connsiteY56" fmla="*/ 1221294 h 5528158"/>
              <a:gd name="connsiteX57" fmla="*/ 4401475 w 4469428"/>
              <a:gd name="connsiteY57" fmla="*/ 1187746 h 5528158"/>
              <a:gd name="connsiteX58" fmla="*/ 4396404 w 4469428"/>
              <a:gd name="connsiteY58" fmla="*/ 1137852 h 5528158"/>
              <a:gd name="connsiteX59" fmla="*/ 4384703 w 4469428"/>
              <a:gd name="connsiteY59" fmla="*/ 1086079 h 5528158"/>
              <a:gd name="connsiteX60" fmla="*/ 4379944 w 4469428"/>
              <a:gd name="connsiteY60" fmla="*/ 1056187 h 5528158"/>
              <a:gd name="connsiteX61" fmla="*/ 4374485 w 4469428"/>
              <a:gd name="connsiteY61" fmla="*/ 1035394 h 5528158"/>
              <a:gd name="connsiteX62" fmla="*/ 4371330 w 4469428"/>
              <a:gd name="connsiteY62" fmla="*/ 977321 h 5528158"/>
              <a:gd name="connsiteX63" fmla="*/ 4370591 w 4469428"/>
              <a:gd name="connsiteY63" fmla="*/ 878910 h 5528158"/>
              <a:gd name="connsiteX64" fmla="*/ 4364472 w 4469428"/>
              <a:gd name="connsiteY64" fmla="*/ 843099 h 5528158"/>
              <a:gd name="connsiteX65" fmla="*/ 4362357 w 4469428"/>
              <a:gd name="connsiteY65" fmla="*/ 842319 h 5528158"/>
              <a:gd name="connsiteX66" fmla="*/ 4362317 w 4469428"/>
              <a:gd name="connsiteY66" fmla="*/ 730776 h 5528158"/>
              <a:gd name="connsiteX67" fmla="*/ 4363473 w 4469428"/>
              <a:gd name="connsiteY67" fmla="*/ 722932 h 5528158"/>
              <a:gd name="connsiteX68" fmla="*/ 4364279 w 4469428"/>
              <a:gd name="connsiteY68" fmla="*/ 699074 h 5528158"/>
              <a:gd name="connsiteX69" fmla="*/ 4362305 w 4469428"/>
              <a:gd name="connsiteY69" fmla="*/ 694354 h 5528158"/>
              <a:gd name="connsiteX70" fmla="*/ 4362222 w 4469428"/>
              <a:gd name="connsiteY70" fmla="*/ 463022 h 5528158"/>
              <a:gd name="connsiteX71" fmla="*/ 4362654 w 4469428"/>
              <a:gd name="connsiteY71" fmla="*/ 458820 h 5528158"/>
              <a:gd name="connsiteX72" fmla="*/ 4364143 w 4469428"/>
              <a:gd name="connsiteY72" fmla="*/ 430294 h 5528158"/>
              <a:gd name="connsiteX73" fmla="*/ 4362194 w 4469428"/>
              <a:gd name="connsiteY73" fmla="*/ 384022 h 5528158"/>
              <a:gd name="connsiteX74" fmla="*/ 4362162 w 4469428"/>
              <a:gd name="connsiteY74" fmla="*/ 292755 h 5528158"/>
              <a:gd name="connsiteX75" fmla="*/ 4364309 w 4469428"/>
              <a:gd name="connsiteY75" fmla="*/ 269031 h 5528158"/>
              <a:gd name="connsiteX76" fmla="*/ 4383219 w 4469428"/>
              <a:gd name="connsiteY76" fmla="*/ 210368 h 5528158"/>
              <a:gd name="connsiteX77" fmla="*/ 4365122 w 4469428"/>
              <a:gd name="connsiteY77" fmla="*/ 179833 h 5528158"/>
              <a:gd name="connsiteX78" fmla="*/ 4362121 w 4469428"/>
              <a:gd name="connsiteY78" fmla="*/ 178286 h 5528158"/>
              <a:gd name="connsiteX79" fmla="*/ 4362109 w 4469428"/>
              <a:gd name="connsiteY79" fmla="*/ 146560 h 5528158"/>
              <a:gd name="connsiteX80" fmla="*/ 4333172 w 4469428"/>
              <a:gd name="connsiteY80" fmla="*/ 126396 h 5528158"/>
              <a:gd name="connsiteX81" fmla="*/ 3960986 w 4469428"/>
              <a:gd name="connsiteY81" fmla="*/ 126880 h 5528158"/>
              <a:gd name="connsiteX82" fmla="*/ 3133871 w 4469428"/>
              <a:gd name="connsiteY82" fmla="*/ 118244 h 5528158"/>
              <a:gd name="connsiteX83" fmla="*/ 139379 w 4469428"/>
              <a:gd name="connsiteY83" fmla="*/ 114630 h 5528158"/>
              <a:gd name="connsiteX84" fmla="*/ 5293 w 4469428"/>
              <a:gd name="connsiteY84" fmla="*/ 0 h 5528158"/>
              <a:gd name="connsiteX85" fmla="*/ 4469428 w 4469428"/>
              <a:gd name="connsiteY85" fmla="*/ 11587 h 5528158"/>
              <a:gd name="connsiteX86" fmla="*/ 4469428 w 4469428"/>
              <a:gd name="connsiteY86" fmla="*/ 5527489 h 5528158"/>
              <a:gd name="connsiteX87" fmla="*/ 0 w 4469428"/>
              <a:gd name="connsiteY87" fmla="*/ 5528158 h 5528158"/>
              <a:gd name="connsiteX88" fmla="*/ 5293 w 4469428"/>
              <a:gd name="connsiteY88" fmla="*/ 0 h 552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4469428" h="5528158">
                <a:moveTo>
                  <a:pt x="139379" y="114630"/>
                </a:moveTo>
                <a:cubicBezTo>
                  <a:pt x="136474" y="1393584"/>
                  <a:pt x="133568" y="2672538"/>
                  <a:pt x="130663" y="3951492"/>
                </a:cubicBezTo>
                <a:lnTo>
                  <a:pt x="134857" y="5227536"/>
                </a:lnTo>
                <a:lnTo>
                  <a:pt x="133033" y="5291186"/>
                </a:lnTo>
                <a:cubicBezTo>
                  <a:pt x="132165" y="5293735"/>
                  <a:pt x="134303" y="5293191"/>
                  <a:pt x="134659" y="5294657"/>
                </a:cubicBezTo>
                <a:cubicBezTo>
                  <a:pt x="134818" y="5295314"/>
                  <a:pt x="134461" y="5296645"/>
                  <a:pt x="134546" y="5297410"/>
                </a:cubicBezTo>
                <a:cubicBezTo>
                  <a:pt x="134680" y="5298621"/>
                  <a:pt x="135050" y="5299484"/>
                  <a:pt x="135303" y="5300520"/>
                </a:cubicBezTo>
                <a:cubicBezTo>
                  <a:pt x="134955" y="5308925"/>
                  <a:pt x="134756" y="5304714"/>
                  <a:pt x="136590" y="5312248"/>
                </a:cubicBezTo>
                <a:lnTo>
                  <a:pt x="137346" y="5315359"/>
                </a:lnTo>
                <a:cubicBezTo>
                  <a:pt x="137085" y="5321668"/>
                  <a:pt x="137212" y="5314126"/>
                  <a:pt x="137990" y="5321222"/>
                </a:cubicBezTo>
                <a:cubicBezTo>
                  <a:pt x="138073" y="5321988"/>
                  <a:pt x="137792" y="5323209"/>
                  <a:pt x="137876" y="5323975"/>
                </a:cubicBezTo>
                <a:cubicBezTo>
                  <a:pt x="138009" y="5325186"/>
                  <a:pt x="138382" y="5326048"/>
                  <a:pt x="138633" y="5327086"/>
                </a:cubicBezTo>
                <a:cubicBezTo>
                  <a:pt x="138285" y="5335497"/>
                  <a:pt x="138636" y="5322525"/>
                  <a:pt x="139277" y="5332949"/>
                </a:cubicBezTo>
                <a:cubicBezTo>
                  <a:pt x="139376" y="5334574"/>
                  <a:pt x="139125" y="5336619"/>
                  <a:pt x="139050" y="5338453"/>
                </a:cubicBezTo>
                <a:cubicBezTo>
                  <a:pt x="139012" y="5339370"/>
                  <a:pt x="138973" y="5340288"/>
                  <a:pt x="138935" y="5341205"/>
                </a:cubicBezTo>
                <a:cubicBezTo>
                  <a:pt x="138896" y="5342122"/>
                  <a:pt x="139287" y="5342828"/>
                  <a:pt x="138821" y="5343955"/>
                </a:cubicBezTo>
                <a:lnTo>
                  <a:pt x="134995" y="5350770"/>
                </a:lnTo>
                <a:cubicBezTo>
                  <a:pt x="134312" y="5364219"/>
                  <a:pt x="133630" y="5377669"/>
                  <a:pt x="132947" y="5391118"/>
                </a:cubicBezTo>
                <a:lnTo>
                  <a:pt x="442459" y="5390825"/>
                </a:lnTo>
                <a:lnTo>
                  <a:pt x="4367282" y="5423001"/>
                </a:lnTo>
                <a:cubicBezTo>
                  <a:pt x="4370202" y="5399252"/>
                  <a:pt x="4367245" y="5381403"/>
                  <a:pt x="4367227" y="5360605"/>
                </a:cubicBezTo>
                <a:lnTo>
                  <a:pt x="4371701" y="5357656"/>
                </a:lnTo>
                <a:cubicBezTo>
                  <a:pt x="4379637" y="5348721"/>
                  <a:pt x="4388234" y="5329909"/>
                  <a:pt x="4388227" y="5322350"/>
                </a:cubicBezTo>
                <a:cubicBezTo>
                  <a:pt x="4367368" y="5279378"/>
                  <a:pt x="4382114" y="5244904"/>
                  <a:pt x="4379803" y="5222590"/>
                </a:cubicBezTo>
                <a:cubicBezTo>
                  <a:pt x="4377491" y="5200274"/>
                  <a:pt x="4380559" y="5196016"/>
                  <a:pt x="4374362" y="5188458"/>
                </a:cubicBezTo>
                <a:lnTo>
                  <a:pt x="4367042" y="5152192"/>
                </a:lnTo>
                <a:cubicBezTo>
                  <a:pt x="4366574" y="4606324"/>
                  <a:pt x="4366105" y="4060456"/>
                  <a:pt x="4365637" y="3514588"/>
                </a:cubicBezTo>
                <a:cubicBezTo>
                  <a:pt x="4371865" y="3495812"/>
                  <a:pt x="4373799" y="3345640"/>
                  <a:pt x="4367561" y="3351901"/>
                </a:cubicBezTo>
                <a:cubicBezTo>
                  <a:pt x="4366094" y="3273341"/>
                  <a:pt x="4367556" y="3177091"/>
                  <a:pt x="4366090" y="3098530"/>
                </a:cubicBezTo>
                <a:cubicBezTo>
                  <a:pt x="4350280" y="2752657"/>
                  <a:pt x="4363886" y="2394970"/>
                  <a:pt x="4362784" y="2043190"/>
                </a:cubicBezTo>
                <a:lnTo>
                  <a:pt x="4367300" y="1993394"/>
                </a:lnTo>
                <a:lnTo>
                  <a:pt x="4374617" y="1942792"/>
                </a:lnTo>
                <a:lnTo>
                  <a:pt x="4378738" y="1931983"/>
                </a:lnTo>
                <a:lnTo>
                  <a:pt x="4375197" y="1919375"/>
                </a:lnTo>
                <a:cubicBezTo>
                  <a:pt x="4374156" y="1917827"/>
                  <a:pt x="4372987" y="1916564"/>
                  <a:pt x="4371731" y="1915628"/>
                </a:cubicBezTo>
                <a:lnTo>
                  <a:pt x="4378567" y="1875376"/>
                </a:lnTo>
                <a:cubicBezTo>
                  <a:pt x="4378630" y="1873754"/>
                  <a:pt x="4378692" y="1872132"/>
                  <a:pt x="4378755" y="1870510"/>
                </a:cubicBezTo>
                <a:lnTo>
                  <a:pt x="4377750" y="1836963"/>
                </a:lnTo>
                <a:lnTo>
                  <a:pt x="4372677" y="1787067"/>
                </a:lnTo>
                <a:lnTo>
                  <a:pt x="4362685" y="1763484"/>
                </a:lnTo>
                <a:lnTo>
                  <a:pt x="4362631" y="1611519"/>
                </a:lnTo>
                <a:lnTo>
                  <a:pt x="4364671" y="1611278"/>
                </a:lnTo>
                <a:cubicBezTo>
                  <a:pt x="4366758" y="1602131"/>
                  <a:pt x="4359453" y="1573438"/>
                  <a:pt x="4374124" y="1575879"/>
                </a:cubicBezTo>
                <a:cubicBezTo>
                  <a:pt x="4373751" y="1570076"/>
                  <a:pt x="4372775" y="1564350"/>
                  <a:pt x="4371646" y="1558579"/>
                </a:cubicBezTo>
                <a:cubicBezTo>
                  <a:pt x="4371453" y="1557570"/>
                  <a:pt x="4371259" y="1556563"/>
                  <a:pt x="4371065" y="1555555"/>
                </a:cubicBezTo>
                <a:lnTo>
                  <a:pt x="4372079" y="1544308"/>
                </a:lnTo>
                <a:lnTo>
                  <a:pt x="4368192" y="1540075"/>
                </a:lnTo>
                <a:cubicBezTo>
                  <a:pt x="4368714" y="1527378"/>
                  <a:pt x="4369237" y="1514681"/>
                  <a:pt x="4369759" y="1501984"/>
                </a:cubicBezTo>
                <a:cubicBezTo>
                  <a:pt x="4380299" y="1485701"/>
                  <a:pt x="4375432" y="1454918"/>
                  <a:pt x="4380074" y="1429386"/>
                </a:cubicBezTo>
                <a:lnTo>
                  <a:pt x="4384314" y="1418198"/>
                </a:lnTo>
                <a:lnTo>
                  <a:pt x="4391026" y="1344176"/>
                </a:lnTo>
                <a:lnTo>
                  <a:pt x="4398343" y="1293576"/>
                </a:lnTo>
                <a:lnTo>
                  <a:pt x="4402465" y="1282767"/>
                </a:lnTo>
                <a:lnTo>
                  <a:pt x="4398923" y="1270159"/>
                </a:lnTo>
                <a:cubicBezTo>
                  <a:pt x="4397882" y="1268610"/>
                  <a:pt x="4396712" y="1267349"/>
                  <a:pt x="4395457" y="1266412"/>
                </a:cubicBezTo>
                <a:lnTo>
                  <a:pt x="4402293" y="1226161"/>
                </a:lnTo>
                <a:cubicBezTo>
                  <a:pt x="4402355" y="1224538"/>
                  <a:pt x="4402419" y="1222916"/>
                  <a:pt x="4402481" y="1221294"/>
                </a:cubicBezTo>
                <a:cubicBezTo>
                  <a:pt x="4402146" y="1210111"/>
                  <a:pt x="4401811" y="1198928"/>
                  <a:pt x="4401475" y="1187746"/>
                </a:cubicBezTo>
                <a:lnTo>
                  <a:pt x="4396404" y="1137852"/>
                </a:lnTo>
                <a:cubicBezTo>
                  <a:pt x="4392504" y="1121351"/>
                  <a:pt x="4376596" y="1106460"/>
                  <a:pt x="4384703" y="1086079"/>
                </a:cubicBezTo>
                <a:cubicBezTo>
                  <a:pt x="4375710" y="1090599"/>
                  <a:pt x="4387543" y="1061876"/>
                  <a:pt x="4379944" y="1056187"/>
                </a:cubicBezTo>
                <a:cubicBezTo>
                  <a:pt x="4373628" y="1052847"/>
                  <a:pt x="4375745" y="1043354"/>
                  <a:pt x="4374485" y="1035394"/>
                </a:cubicBezTo>
                <a:cubicBezTo>
                  <a:pt x="4368596" y="1028447"/>
                  <a:pt x="4368321" y="989938"/>
                  <a:pt x="4371330" y="977321"/>
                </a:cubicBezTo>
                <a:cubicBezTo>
                  <a:pt x="4383769" y="942771"/>
                  <a:pt x="4361342" y="906710"/>
                  <a:pt x="4370591" y="878910"/>
                </a:cubicBezTo>
                <a:cubicBezTo>
                  <a:pt x="4369448" y="856541"/>
                  <a:pt x="4366261" y="849352"/>
                  <a:pt x="4364472" y="843099"/>
                </a:cubicBezTo>
                <a:lnTo>
                  <a:pt x="4362357" y="842319"/>
                </a:lnTo>
                <a:cubicBezTo>
                  <a:pt x="4362344" y="805138"/>
                  <a:pt x="4362330" y="767957"/>
                  <a:pt x="4362317" y="730776"/>
                </a:cubicBezTo>
                <a:lnTo>
                  <a:pt x="4363473" y="722932"/>
                </a:lnTo>
                <a:cubicBezTo>
                  <a:pt x="4364576" y="714652"/>
                  <a:pt x="4365200" y="706561"/>
                  <a:pt x="4364279" y="699074"/>
                </a:cubicBezTo>
                <a:lnTo>
                  <a:pt x="4362305" y="694354"/>
                </a:lnTo>
                <a:cubicBezTo>
                  <a:pt x="4362277" y="617243"/>
                  <a:pt x="4362250" y="540133"/>
                  <a:pt x="4362222" y="463022"/>
                </a:cubicBezTo>
                <a:lnTo>
                  <a:pt x="4362654" y="458820"/>
                </a:lnTo>
                <a:cubicBezTo>
                  <a:pt x="4363650" y="445764"/>
                  <a:pt x="4364149" y="435215"/>
                  <a:pt x="4364143" y="430294"/>
                </a:cubicBezTo>
                <a:cubicBezTo>
                  <a:pt x="4363494" y="414870"/>
                  <a:pt x="4362843" y="399446"/>
                  <a:pt x="4362194" y="384022"/>
                </a:cubicBezTo>
                <a:cubicBezTo>
                  <a:pt x="4362183" y="353600"/>
                  <a:pt x="4362173" y="323177"/>
                  <a:pt x="4362162" y="292755"/>
                </a:cubicBezTo>
                <a:lnTo>
                  <a:pt x="4364309" y="269031"/>
                </a:lnTo>
                <a:cubicBezTo>
                  <a:pt x="4367872" y="250663"/>
                  <a:pt x="4373785" y="231370"/>
                  <a:pt x="4383219" y="210368"/>
                </a:cubicBezTo>
                <a:cubicBezTo>
                  <a:pt x="4383177" y="167508"/>
                  <a:pt x="4374760" y="180998"/>
                  <a:pt x="4365122" y="179833"/>
                </a:cubicBezTo>
                <a:lnTo>
                  <a:pt x="4362121" y="178286"/>
                </a:lnTo>
                <a:cubicBezTo>
                  <a:pt x="4362117" y="167710"/>
                  <a:pt x="4362114" y="157135"/>
                  <a:pt x="4362109" y="146560"/>
                </a:cubicBezTo>
                <a:lnTo>
                  <a:pt x="4333172" y="126396"/>
                </a:lnTo>
                <a:lnTo>
                  <a:pt x="3960986" y="126880"/>
                </a:lnTo>
                <a:lnTo>
                  <a:pt x="3133871" y="118244"/>
                </a:lnTo>
                <a:lnTo>
                  <a:pt x="139379" y="114630"/>
                </a:lnTo>
                <a:close/>
                <a:moveTo>
                  <a:pt x="5293" y="0"/>
                </a:moveTo>
                <a:lnTo>
                  <a:pt x="4469428" y="11587"/>
                </a:lnTo>
                <a:lnTo>
                  <a:pt x="4469428" y="5527489"/>
                </a:lnTo>
                <a:lnTo>
                  <a:pt x="0" y="5528158"/>
                </a:lnTo>
                <a:cubicBezTo>
                  <a:pt x="0" y="3689524"/>
                  <a:pt x="5293" y="1838634"/>
                  <a:pt x="529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Shape 26">
            <a:extLst>
              <a:ext uri="{FF2B5EF4-FFF2-40B4-BE49-F238E27FC236}">
                <a16:creationId xmlns:a16="http://schemas.microsoft.com/office/drawing/2014/main" id="{EE80537C-5E67-4185-94E7-D0828C0FA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22665">
            <a:off x="11013944" y="5321142"/>
            <a:ext cx="444795" cy="1782644"/>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65120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883CA-2ED7-1D9E-16E1-801C4F1C80E1}"/>
              </a:ext>
            </a:extLst>
          </p:cNvPr>
          <p:cNvSpPr>
            <a:spLocks noGrp="1"/>
          </p:cNvSpPr>
          <p:nvPr>
            <p:ph type="title"/>
          </p:nvPr>
        </p:nvSpPr>
        <p:spPr/>
        <p:txBody>
          <a:bodyPr/>
          <a:lstStyle/>
          <a:p>
            <a:r>
              <a:rPr lang="en-US" dirty="0"/>
              <a:t>Lumbar disc herniation</a:t>
            </a:r>
            <a:br>
              <a:rPr lang="en-US" dirty="0"/>
            </a:br>
            <a:r>
              <a:rPr lang="en-US" dirty="0"/>
              <a:t>Reference list:</a:t>
            </a:r>
          </a:p>
        </p:txBody>
      </p:sp>
      <p:sp>
        <p:nvSpPr>
          <p:cNvPr id="3" name="Content Placeholder 2">
            <a:extLst>
              <a:ext uri="{FF2B5EF4-FFF2-40B4-BE49-F238E27FC236}">
                <a16:creationId xmlns:a16="http://schemas.microsoft.com/office/drawing/2014/main" id="{2AD721E1-4673-1DBC-A1D5-3CF7BC6D3704}"/>
              </a:ext>
            </a:extLst>
          </p:cNvPr>
          <p:cNvSpPr>
            <a:spLocks noGrp="1"/>
          </p:cNvSpPr>
          <p:nvPr>
            <p:ph idx="1"/>
          </p:nvPr>
        </p:nvSpPr>
        <p:spPr/>
        <p:txBody>
          <a:bodyPr/>
          <a:lstStyle/>
          <a:p>
            <a:r>
              <a:rPr lang="en-GB" b="0" i="0" u="none" strike="noStrike" dirty="0" err="1">
                <a:solidFill>
                  <a:srgbClr val="747F8B"/>
                </a:solidFill>
                <a:effectLst/>
                <a:latin typeface="Roboto" panose="02000000000000000000" pitchFamily="2" charset="0"/>
              </a:rPr>
              <a:t>Vialle</a:t>
            </a:r>
            <a:r>
              <a:rPr lang="en-GB" b="0" i="0" u="none" strike="noStrike" dirty="0">
                <a:solidFill>
                  <a:srgbClr val="747F8B"/>
                </a:solidFill>
                <a:effectLst/>
                <a:latin typeface="Roboto" panose="02000000000000000000" pitchFamily="2" charset="0"/>
              </a:rPr>
              <a:t>, L.R., </a:t>
            </a:r>
            <a:r>
              <a:rPr lang="en-GB" b="0" i="0" u="none" strike="noStrike" dirty="0" err="1">
                <a:solidFill>
                  <a:srgbClr val="747F8B"/>
                </a:solidFill>
                <a:effectLst/>
                <a:latin typeface="Roboto" panose="02000000000000000000" pitchFamily="2" charset="0"/>
              </a:rPr>
              <a:t>Vialle</a:t>
            </a:r>
            <a:r>
              <a:rPr lang="en-GB" b="0" i="0" u="none" strike="noStrike" dirty="0">
                <a:solidFill>
                  <a:srgbClr val="747F8B"/>
                </a:solidFill>
                <a:effectLst/>
                <a:latin typeface="Roboto" panose="02000000000000000000" pitchFamily="2" charset="0"/>
              </a:rPr>
              <a:t>, E.N., Suárez </a:t>
            </a:r>
            <a:r>
              <a:rPr lang="en-GB" b="0" i="0" u="none" strike="noStrike" dirty="0" err="1">
                <a:solidFill>
                  <a:srgbClr val="747F8B"/>
                </a:solidFill>
                <a:effectLst/>
                <a:latin typeface="Roboto" panose="02000000000000000000" pitchFamily="2" charset="0"/>
              </a:rPr>
              <a:t>Henao</a:t>
            </a:r>
            <a:r>
              <a:rPr lang="en-GB" b="0" i="0" u="none" strike="noStrike" dirty="0">
                <a:solidFill>
                  <a:srgbClr val="747F8B"/>
                </a:solidFill>
                <a:effectLst/>
                <a:latin typeface="Roboto" panose="02000000000000000000" pitchFamily="2" charset="0"/>
              </a:rPr>
              <a:t>, J.E. and </a:t>
            </a:r>
            <a:r>
              <a:rPr lang="en-GB" b="0" i="0" u="none" strike="noStrike" dirty="0" err="1">
                <a:solidFill>
                  <a:srgbClr val="747F8B"/>
                </a:solidFill>
                <a:effectLst/>
                <a:latin typeface="Roboto" panose="02000000000000000000" pitchFamily="2" charset="0"/>
              </a:rPr>
              <a:t>Giraldo</a:t>
            </a:r>
            <a:r>
              <a:rPr lang="en-GB" b="0" i="0" u="none" strike="noStrike" dirty="0">
                <a:solidFill>
                  <a:srgbClr val="747F8B"/>
                </a:solidFill>
                <a:effectLst/>
                <a:latin typeface="Roboto" panose="02000000000000000000" pitchFamily="2" charset="0"/>
              </a:rPr>
              <a:t>, G. (2010). LUMBAR DISC HERNIATION. </a:t>
            </a:r>
            <a:r>
              <a:rPr lang="en-GB" b="0" i="1" u="none" strike="noStrike" dirty="0" err="1">
                <a:solidFill>
                  <a:srgbClr val="747F8B"/>
                </a:solidFill>
                <a:effectLst/>
                <a:latin typeface="Roboto" panose="02000000000000000000" pitchFamily="2" charset="0"/>
              </a:rPr>
              <a:t>Revista</a:t>
            </a:r>
            <a:r>
              <a:rPr lang="en-GB" b="0" i="1" u="none" strike="noStrike" dirty="0">
                <a:solidFill>
                  <a:srgbClr val="747F8B"/>
                </a:solidFill>
                <a:effectLst/>
                <a:latin typeface="Roboto" panose="02000000000000000000" pitchFamily="2" charset="0"/>
              </a:rPr>
              <a:t> </a:t>
            </a:r>
            <a:r>
              <a:rPr lang="en-GB" b="0" i="1" u="none" strike="noStrike" dirty="0" err="1">
                <a:solidFill>
                  <a:srgbClr val="747F8B"/>
                </a:solidFill>
                <a:effectLst/>
                <a:latin typeface="Roboto" panose="02000000000000000000" pitchFamily="2" charset="0"/>
              </a:rPr>
              <a:t>Brasileira</a:t>
            </a:r>
            <a:r>
              <a:rPr lang="en-GB" b="0" i="1" u="none" strike="noStrike" dirty="0">
                <a:solidFill>
                  <a:srgbClr val="747F8B"/>
                </a:solidFill>
                <a:effectLst/>
                <a:latin typeface="Roboto" panose="02000000000000000000" pitchFamily="2" charset="0"/>
              </a:rPr>
              <a:t> de </a:t>
            </a:r>
            <a:r>
              <a:rPr lang="en-GB" b="0" i="1" u="none" strike="noStrike" dirty="0" err="1">
                <a:solidFill>
                  <a:srgbClr val="747F8B"/>
                </a:solidFill>
                <a:effectLst/>
                <a:latin typeface="Roboto" panose="02000000000000000000" pitchFamily="2" charset="0"/>
              </a:rPr>
              <a:t>Ortopedia</a:t>
            </a:r>
            <a:r>
              <a:rPr lang="en-GB" b="0" i="1" u="none" strike="noStrike" dirty="0">
                <a:solidFill>
                  <a:srgbClr val="747F8B"/>
                </a:solidFill>
                <a:effectLst/>
                <a:latin typeface="Roboto" panose="02000000000000000000" pitchFamily="2" charset="0"/>
              </a:rPr>
              <a:t> (English Edition)</a:t>
            </a:r>
            <a:r>
              <a:rPr lang="en-GB" b="0" i="0" u="none" strike="noStrike" dirty="0">
                <a:solidFill>
                  <a:srgbClr val="747F8B"/>
                </a:solidFill>
                <a:effectLst/>
                <a:latin typeface="Roboto" panose="02000000000000000000" pitchFamily="2" charset="0"/>
              </a:rPr>
              <a:t>, [online] 45(1), pp.17–22</a:t>
            </a:r>
          </a:p>
          <a:p>
            <a:r>
              <a:rPr lang="en-GB" b="0" i="0" u="none" strike="noStrike" dirty="0">
                <a:solidFill>
                  <a:srgbClr val="747F8B"/>
                </a:solidFill>
                <a:effectLst/>
                <a:latin typeface="Roboto" panose="02000000000000000000" pitchFamily="2" charset="0"/>
              </a:rPr>
              <a:t>Mundt, D.J., Kelsey, J.L., Golden, A.L., Panjabi, M.M., Pastides, H., Berg, A.T., </a:t>
            </a:r>
            <a:r>
              <a:rPr lang="en-GB" b="0" i="0" u="none" strike="noStrike" dirty="0" err="1">
                <a:solidFill>
                  <a:srgbClr val="747F8B"/>
                </a:solidFill>
                <a:effectLst/>
                <a:latin typeface="Roboto" panose="02000000000000000000" pitchFamily="2" charset="0"/>
              </a:rPr>
              <a:t>Sklar</a:t>
            </a:r>
            <a:r>
              <a:rPr lang="en-GB" b="0" i="0" u="none" strike="noStrike" dirty="0">
                <a:solidFill>
                  <a:srgbClr val="747F8B"/>
                </a:solidFill>
                <a:effectLst/>
                <a:latin typeface="Roboto" panose="02000000000000000000" pitchFamily="2" charset="0"/>
              </a:rPr>
              <a:t>, J. and Hosea, T. (1993). An epidemiologic study of sports and weight lifting as possible risk factors for herniated lumbar and cervical discs. </a:t>
            </a:r>
            <a:r>
              <a:rPr lang="en-GB" b="0" i="1" u="none" strike="noStrike" dirty="0">
                <a:solidFill>
                  <a:srgbClr val="747F8B"/>
                </a:solidFill>
                <a:effectLst/>
                <a:latin typeface="Roboto" panose="02000000000000000000" pitchFamily="2" charset="0"/>
              </a:rPr>
              <a:t>The American Journal of Sports Medicine</a:t>
            </a:r>
            <a:r>
              <a:rPr lang="en-GB" b="0" i="0" u="none" strike="noStrike" dirty="0">
                <a:solidFill>
                  <a:srgbClr val="747F8B"/>
                </a:solidFill>
                <a:effectLst/>
                <a:latin typeface="Roboto" panose="02000000000000000000" pitchFamily="2" charset="0"/>
              </a:rPr>
              <a:t>, 21(6), pp.854–860. </a:t>
            </a:r>
            <a:r>
              <a:rPr lang="en-GB" b="0" i="0" u="none" strike="noStrike" dirty="0" err="1">
                <a:solidFill>
                  <a:srgbClr val="747F8B"/>
                </a:solidFill>
                <a:effectLst/>
                <a:latin typeface="Roboto" panose="02000000000000000000" pitchFamily="2" charset="0"/>
              </a:rPr>
              <a:t>doi:https</a:t>
            </a:r>
            <a:r>
              <a:rPr lang="en-GB" b="0" i="0" u="none" strike="noStrike" dirty="0">
                <a:solidFill>
                  <a:srgbClr val="747F8B"/>
                </a:solidFill>
                <a:effectLst/>
                <a:latin typeface="Roboto" panose="02000000000000000000" pitchFamily="2" charset="0"/>
              </a:rPr>
              <a:t>://</a:t>
            </a:r>
            <a:r>
              <a:rPr lang="en-GB" b="0" i="0" u="none" strike="noStrike" dirty="0" err="1">
                <a:solidFill>
                  <a:srgbClr val="747F8B"/>
                </a:solidFill>
                <a:effectLst/>
                <a:latin typeface="Roboto" panose="02000000000000000000" pitchFamily="2" charset="0"/>
              </a:rPr>
              <a:t>doi.org</a:t>
            </a:r>
            <a:r>
              <a:rPr lang="en-GB" b="0" i="0" u="none" strike="noStrike" dirty="0">
                <a:solidFill>
                  <a:srgbClr val="747F8B"/>
                </a:solidFill>
                <a:effectLst/>
                <a:latin typeface="Roboto" panose="02000000000000000000" pitchFamily="2" charset="0"/>
              </a:rPr>
              <a:t>/10.1177/036354659302100617.</a:t>
            </a:r>
            <a:r>
              <a:rPr lang="en-GB" dirty="0">
                <a:solidFill>
                  <a:srgbClr val="747F8B"/>
                </a:solidFill>
                <a:latin typeface="Roboto" panose="02000000000000000000" pitchFamily="2" charset="0"/>
              </a:rPr>
              <a:t> </a:t>
            </a:r>
            <a:r>
              <a:rPr lang="en-GB" b="0" i="0" u="none" strike="noStrike" dirty="0">
                <a:solidFill>
                  <a:srgbClr val="747F8B"/>
                </a:solidFill>
                <a:effectLst/>
                <a:latin typeface="Roboto" panose="02000000000000000000" pitchFamily="2" charset="0"/>
              </a:rPr>
              <a:t>. </a:t>
            </a:r>
          </a:p>
          <a:p>
            <a:r>
              <a:rPr lang="en-GB" b="0" i="0" u="none" strike="noStrike" dirty="0">
                <a:solidFill>
                  <a:srgbClr val="747F8B"/>
                </a:solidFill>
                <a:effectLst/>
                <a:latin typeface="Roboto" panose="02000000000000000000" pitchFamily="2" charset="0"/>
              </a:rPr>
              <a:t>NHS (2019). </a:t>
            </a:r>
            <a:r>
              <a:rPr lang="en-GB" b="0" i="1" u="none" strike="noStrike" dirty="0">
                <a:solidFill>
                  <a:srgbClr val="747F8B"/>
                </a:solidFill>
                <a:effectLst/>
                <a:latin typeface="Roboto" panose="02000000000000000000" pitchFamily="2" charset="0"/>
              </a:rPr>
              <a:t>Slipped disc</a:t>
            </a:r>
            <a:r>
              <a:rPr lang="en-GB" b="0" i="0" u="none" strike="noStrike" dirty="0">
                <a:solidFill>
                  <a:srgbClr val="747F8B"/>
                </a:solidFill>
                <a:effectLst/>
                <a:latin typeface="Roboto" panose="02000000000000000000" pitchFamily="2" charset="0"/>
              </a:rPr>
              <a:t>. [online] NHS. Available at: </a:t>
            </a:r>
            <a:r>
              <a:rPr lang="en-GB" b="0" i="0" u="none" strike="noStrike" dirty="0">
                <a:solidFill>
                  <a:srgbClr val="747F8B"/>
                </a:solidFill>
                <a:effectLst/>
                <a:latin typeface="Roboto" panose="02000000000000000000" pitchFamily="2" charset="0"/>
                <a:hlinkClick r:id="rId2"/>
              </a:rPr>
              <a:t>https://www.nhs.uk/conditions/slipped-disc/</a:t>
            </a:r>
            <a:endParaRPr lang="en-GB" b="0" i="0" u="none" strike="noStrike" dirty="0">
              <a:solidFill>
                <a:srgbClr val="747F8B"/>
              </a:solidFill>
              <a:effectLst/>
              <a:latin typeface="Roboto" panose="02000000000000000000" pitchFamily="2" charset="0"/>
            </a:endParaRPr>
          </a:p>
          <a:p>
            <a:r>
              <a:rPr lang="en-GB" b="0" i="0" u="none" strike="noStrike" dirty="0">
                <a:solidFill>
                  <a:srgbClr val="747F8B"/>
                </a:solidFill>
                <a:effectLst/>
                <a:latin typeface="Roboto" panose="02000000000000000000" pitchFamily="2" charset="0"/>
              </a:rPr>
              <a:t>Yu, P., Mao, F., Chen, J., Ma, X., Dai, Y., Liu, G., Dai, F. and Liu, J. (2022). Characteristics and mechanisms of resorption in lumbar disc herniation. </a:t>
            </a:r>
            <a:r>
              <a:rPr lang="en-GB" b="0" i="1" u="none" strike="noStrike" dirty="0">
                <a:solidFill>
                  <a:srgbClr val="747F8B"/>
                </a:solidFill>
                <a:effectLst/>
                <a:latin typeface="Roboto" panose="02000000000000000000" pitchFamily="2" charset="0"/>
              </a:rPr>
              <a:t>Arthritis Research &amp; Therapy</a:t>
            </a:r>
            <a:r>
              <a:rPr lang="en-GB" b="0" i="0" u="none" strike="noStrike" dirty="0">
                <a:solidFill>
                  <a:srgbClr val="747F8B"/>
                </a:solidFill>
                <a:effectLst/>
                <a:latin typeface="Roboto" panose="02000000000000000000" pitchFamily="2" charset="0"/>
              </a:rPr>
              <a:t>, 24(1). </a:t>
            </a:r>
            <a:r>
              <a:rPr lang="en-GB" b="0" i="0" u="none" strike="noStrike" dirty="0" err="1">
                <a:solidFill>
                  <a:srgbClr val="747F8B"/>
                </a:solidFill>
                <a:effectLst/>
                <a:latin typeface="Roboto" panose="02000000000000000000" pitchFamily="2" charset="0"/>
              </a:rPr>
              <a:t>doi:https</a:t>
            </a:r>
            <a:r>
              <a:rPr lang="en-GB" b="0" i="0" u="none" strike="noStrike" dirty="0">
                <a:solidFill>
                  <a:srgbClr val="747F8B"/>
                </a:solidFill>
                <a:effectLst/>
                <a:latin typeface="Roboto" panose="02000000000000000000" pitchFamily="2" charset="0"/>
              </a:rPr>
              <a:t>://</a:t>
            </a:r>
            <a:r>
              <a:rPr lang="en-GB" b="0" i="0" u="none" strike="noStrike" dirty="0" err="1">
                <a:solidFill>
                  <a:srgbClr val="747F8B"/>
                </a:solidFill>
                <a:effectLst/>
                <a:latin typeface="Roboto" panose="02000000000000000000" pitchFamily="2" charset="0"/>
              </a:rPr>
              <a:t>doi.org</a:t>
            </a:r>
            <a:r>
              <a:rPr lang="en-GB" b="0" i="0" u="none" strike="noStrike" dirty="0">
                <a:solidFill>
                  <a:srgbClr val="747F8B"/>
                </a:solidFill>
                <a:effectLst/>
                <a:latin typeface="Roboto" panose="02000000000000000000" pitchFamily="2" charset="0"/>
              </a:rPr>
              <a:t>/10.1186/s13075-022-02894-8.</a:t>
            </a:r>
            <a:r>
              <a:rPr lang="en-GB" dirty="0">
                <a:solidFill>
                  <a:srgbClr val="747F8B"/>
                </a:solidFill>
                <a:latin typeface="Roboto" panose="02000000000000000000" pitchFamily="2" charset="0"/>
              </a:rPr>
              <a:t> </a:t>
            </a:r>
            <a:r>
              <a:rPr lang="en-GB" b="0" i="0" u="none" strike="noStrike" dirty="0">
                <a:solidFill>
                  <a:srgbClr val="747F8B"/>
                </a:solidFill>
                <a:effectLst/>
                <a:latin typeface="Roboto" panose="02000000000000000000" pitchFamily="2" charset="0"/>
              </a:rPr>
              <a:t>.</a:t>
            </a:r>
          </a:p>
          <a:p>
            <a:endParaRPr lang="en-GB" b="0" i="0" u="none" strike="noStrike" dirty="0">
              <a:solidFill>
                <a:srgbClr val="747F8B"/>
              </a:solidFill>
              <a:effectLst/>
              <a:latin typeface="Roboto" panose="02000000000000000000" pitchFamily="2" charset="0"/>
            </a:endParaRPr>
          </a:p>
          <a:p>
            <a:endParaRPr lang="en-US" b="0" i="0" u="none" strike="noStrike" dirty="0">
              <a:solidFill>
                <a:srgbClr val="747F8B"/>
              </a:solidFill>
              <a:effectLst/>
              <a:latin typeface="Roboto" panose="02000000000000000000" pitchFamily="2" charset="0"/>
            </a:endParaRPr>
          </a:p>
          <a:p>
            <a:endParaRPr lang="en-US" dirty="0"/>
          </a:p>
        </p:txBody>
      </p:sp>
    </p:spTree>
    <p:extLst>
      <p:ext uri="{BB962C8B-B14F-4D97-AF65-F5344CB8AC3E}">
        <p14:creationId xmlns:p14="http://schemas.microsoft.com/office/powerpoint/2010/main" val="2300010062"/>
      </p:ext>
    </p:extLst>
  </p:cSld>
  <p:clrMapOvr>
    <a:masterClrMapping/>
  </p:clrMapOvr>
</p:sld>
</file>

<file path=ppt/theme/theme1.xml><?xml version="1.0" encoding="utf-8"?>
<a:theme xmlns:a="http://schemas.openxmlformats.org/drawingml/2006/main" name="StreetscapeVTI">
  <a:themeElements>
    <a:clrScheme name="AnalogousFromLightSeedLeftStep">
      <a:dk1>
        <a:srgbClr val="000000"/>
      </a:dk1>
      <a:lt1>
        <a:srgbClr val="FFFFFF"/>
      </a:lt1>
      <a:dk2>
        <a:srgbClr val="412524"/>
      </a:dk2>
      <a:lt2>
        <a:srgbClr val="E2E3E8"/>
      </a:lt2>
      <a:accent1>
        <a:srgbClr val="AAA272"/>
      </a:accent1>
      <a:accent2>
        <a:srgbClr val="C79772"/>
      </a:accent2>
      <a:accent3>
        <a:srgbClr val="D18D8C"/>
      </a:accent3>
      <a:accent4>
        <a:srgbClr val="C77293"/>
      </a:accent4>
      <a:accent5>
        <a:srgbClr val="CF88C2"/>
      </a:accent5>
      <a:accent6>
        <a:srgbClr val="B372C7"/>
      </a:accent6>
      <a:hlink>
        <a:srgbClr val="6973AE"/>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21643</TotalTime>
  <Words>2229</Words>
  <Application>Microsoft Macintosh PowerPoint</Application>
  <PresentationFormat>Widescreen</PresentationFormat>
  <Paragraphs>108</Paragraphs>
  <Slides>19</Slides>
  <Notes>2</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19</vt:i4>
      </vt:variant>
    </vt:vector>
  </HeadingPairs>
  <TitlesOfParts>
    <vt:vector size="33" baseType="lpstr">
      <vt:lpstr>Aleo-Regular</vt:lpstr>
      <vt:lpstr>Arial</vt:lpstr>
      <vt:lpstr>Calibri</vt:lpstr>
      <vt:lpstr>Consolas</vt:lpstr>
      <vt:lpstr>ElsevierGulliver</vt:lpstr>
      <vt:lpstr>Fira Sans</vt:lpstr>
      <vt:lpstr>Franklin Gothic Heavy</vt:lpstr>
      <vt:lpstr>Frutiger W01</vt:lpstr>
      <vt:lpstr>Helvetica</vt:lpstr>
      <vt:lpstr>Open Sans</vt:lpstr>
      <vt:lpstr>Roboto</vt:lpstr>
      <vt:lpstr>Times New Roman</vt:lpstr>
      <vt:lpstr>Verlag A</vt:lpstr>
      <vt:lpstr>StreetscapeVTI</vt:lpstr>
      <vt:lpstr>Sports Injuries</vt:lpstr>
      <vt:lpstr>Medial tibial stress syndrome : Introduction</vt:lpstr>
      <vt:lpstr>Medial tibial stress syndrome : Mechanisms of the injury</vt:lpstr>
      <vt:lpstr>Medial tibial stress syndrome : Signs &amp; Symptoms</vt:lpstr>
      <vt:lpstr>Medial tibial stress syndrome : Treatment Surgical/Non-Surgical/ Timeframe</vt:lpstr>
      <vt:lpstr>Medial tibial stress syndrome :  Summary</vt:lpstr>
      <vt:lpstr>Medial tibial stress syndrome : References </vt:lpstr>
      <vt:lpstr>Acromioclavicular joint:  Introduction</vt:lpstr>
      <vt:lpstr>Acromioclavicular joint:  Mechanism of the injury</vt:lpstr>
      <vt:lpstr>Acromioclavicular joint: Treatment Surgical/Non-Surgical/ Timeframe</vt:lpstr>
      <vt:lpstr>Acromioclavicular joint: Signs &amp; Symptoms</vt:lpstr>
      <vt:lpstr>Acromioclavicular joint: Summary</vt:lpstr>
      <vt:lpstr>Reference list</vt:lpstr>
      <vt:lpstr>Lumbar Disc Herniation Introduction:</vt:lpstr>
      <vt:lpstr>Lumbar disc Herniation Mechanism:</vt:lpstr>
      <vt:lpstr>Lumbar disc Herniation Treatment/timeframe:</vt:lpstr>
      <vt:lpstr>Lumbar Disc Herniation Signs &amp; Symptoms:</vt:lpstr>
      <vt:lpstr>Lumbar Disc Herniation  Summary:</vt:lpstr>
      <vt:lpstr>Lumbar disc herniation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Injuries</dc:title>
  <dc:creator>Iestyn Wood (2307863)</dc:creator>
  <cp:lastModifiedBy>Iestyn Wood (2307863)</cp:lastModifiedBy>
  <cp:revision>2</cp:revision>
  <dcterms:created xsi:type="dcterms:W3CDTF">2024-02-22T09:05:09Z</dcterms:created>
  <dcterms:modified xsi:type="dcterms:W3CDTF">2024-03-14T09:27:04Z</dcterms:modified>
</cp:coreProperties>
</file>