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2"/>
  </p:sldMasterIdLst>
  <p:notesMasterIdLst>
    <p:notesMasterId r:id="rId5"/>
  </p:notesMasterIdLst>
  <p:handoutMasterIdLst>
    <p:handoutMasterId r:id="rId6"/>
  </p:handoutMasterIdLst>
  <p:sldIdLst>
    <p:sldId id="256" r:id="rId3"/>
    <p:sldId id="257" r:id="rId4"/>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26" d="100"/>
          <a:sy n="26" d="100"/>
        </p:scale>
        <p:origin x="14" y="72"/>
      </p:cViewPr>
      <p:guideLst/>
    </p:cSldViewPr>
  </p:slideViewPr>
  <p:notesTextViewPr>
    <p:cViewPr>
      <p:scale>
        <a:sx n="1" d="1"/>
        <a:sy n="1" d="1"/>
      </p:scale>
      <p:origin x="0" y="-864"/>
    </p:cViewPr>
  </p:notesTextViewPr>
  <p:notesViewPr>
    <p:cSldViewPr snapToGrid="0" showGuides="1">
      <p:cViewPr varScale="1">
        <p:scale>
          <a:sx n="69" d="100"/>
          <a:sy n="69" d="100"/>
        </p:scale>
        <p:origin x="2706" y="5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1.xml"/><Relationship Id="rId1" Type="http://schemas.openxmlformats.org/officeDocument/2006/relationships/customXml" Target="../customXml/item1.xml"/><Relationship Id="rId6" Type="http://schemas.openxmlformats.org/officeDocument/2006/relationships/handoutMaster" Target="handoutMasters/handoutMaster1.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5AB2E9-3568-4939-AD20-F42726F09D0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4351CFC8-37EC-494B-A841-287649776134}" type="pres">
      <dgm:prSet presAssocID="{425AB2E9-3568-4939-AD20-F42726F09D02}" presName="Name0" presStyleCnt="0">
        <dgm:presLayoutVars>
          <dgm:dir/>
          <dgm:animLvl val="lvl"/>
          <dgm:resizeHandles val="exact"/>
        </dgm:presLayoutVars>
      </dgm:prSet>
      <dgm:spPr/>
      <dgm:t>
        <a:bodyPr/>
        <a:lstStyle/>
        <a:p>
          <a:endParaRPr lang="en-US"/>
        </a:p>
      </dgm:t>
    </dgm:pt>
  </dgm:ptLst>
  <dgm:cxnLst>
    <dgm:cxn modelId="{12E1A9E1-0E2B-4599-8D03-2A69A1547115}" type="presOf" srcId="{425AB2E9-3568-4939-AD20-F42726F09D02}" destId="{4351CFC8-37EC-494B-A841-287649776134}" srcOrd="0"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AFBC85-EE41-46FB-A7F4-99ED4084C835}" type="doc">
      <dgm:prSet loTypeId="urn:microsoft.com/office/officeart/2008/layout/TitlePictureLineup" loCatId="picture" qsTypeId="urn:microsoft.com/office/officeart/2005/8/quickstyle/simple1" qsCatId="simple" csTypeId="urn:microsoft.com/office/officeart/2005/8/colors/accent1_2" csCatId="accent1" phldr="1"/>
      <dgm:spPr/>
      <dgm:t>
        <a:bodyPr/>
        <a:lstStyle/>
        <a:p>
          <a:endParaRPr lang="en-US"/>
        </a:p>
      </dgm:t>
    </dgm:pt>
    <dgm:pt modelId="{8C6E4A05-D928-421F-BB35-AB0FFEB0B7C4}" type="pres">
      <dgm:prSet presAssocID="{25AFBC85-EE41-46FB-A7F4-99ED4084C835}" presName="Name0" presStyleCnt="0">
        <dgm:presLayoutVars>
          <dgm:dir/>
        </dgm:presLayoutVars>
      </dgm:prSet>
      <dgm:spPr/>
      <dgm:t>
        <a:bodyPr/>
        <a:lstStyle/>
        <a:p>
          <a:endParaRPr lang="en-US"/>
        </a:p>
      </dgm:t>
    </dgm:pt>
  </dgm:ptLst>
  <dgm:cxnLst>
    <dgm:cxn modelId="{6A0A065E-D593-4F6E-BB02-BF63EE5BC407}" type="presOf" srcId="{25AFBC85-EE41-46FB-A7F4-99ED4084C835}" destId="{8C6E4A05-D928-421F-BB35-AB0FFEB0B7C4}" srcOrd="0" destOrd="0" presId="urn:microsoft.com/office/officeart/2008/layout/TitlePictureLineup"/>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TitlePictureLineup">
  <dgm:title val=""/>
  <dgm:desc val=""/>
  <dgm:catLst>
    <dgm:cat type="picture" pri="18000"/>
    <dgm:cat type="pictureconvert" pri="180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dir/>
    </dgm:varLst>
    <dgm:choose name="Name1">
      <dgm:if name="Name2" func="var" arg="dir" op="equ" val="norm">
        <dgm:alg type="lin">
          <dgm:param type="linDir" val="fromL"/>
          <dgm:param type="fallback" val="1D"/>
          <dgm:param type="horzAlign" val="ctr"/>
          <dgm:param type="vertAlign" val="mid"/>
          <dgm:param type="nodeVertAlign" val="t"/>
        </dgm:alg>
      </dgm:if>
      <dgm:else name="Name3">
        <dgm:alg type="lin">
          <dgm:param type="linDir" val="fromR"/>
          <dgm:param type="fallback" val="1D"/>
          <dgm:param type="horzAlign" val="ctr"/>
          <dgm:param type="vertAlign" val="mid"/>
          <dgm:param type="nodeVertAlign" val="t"/>
        </dgm:alg>
      </dgm:else>
    </dgm:choose>
    <dgm:shape xmlns:r="http://schemas.openxmlformats.org/officeDocument/2006/relationships" r:blip="">
      <dgm:adjLst/>
    </dgm:shape>
    <dgm:constrLst>
      <dgm:constr type="h" for="des" forName="Child" op="equ"/>
      <dgm:constr type="w" for="des" forName="Child" op="equ"/>
      <dgm:constr type="h" for="des" forName="Accent" op="equ"/>
      <dgm:constr type="w" for="des" forName="Accent" op="equ"/>
      <dgm:constr type="primFontSz" for="des" forName="Parent" op="equ"/>
      <dgm:constr type="primFontSz" for="des" forName="Child" op="equ"/>
      <dgm:constr type="w" for="ch" forName="composite" refType="w"/>
      <dgm:constr type="h" for="ch" forName="composite" refType="h"/>
      <dgm:constr type="sp" refType="w" refFor="ch" refForName="composite" op="equ" fact="0.1"/>
      <dgm:constr type="w" for="ch" forName="sibTrans" refType="w" refFor="ch" refForName="composite" op="equ" fact="0.05"/>
      <dgm:constr type="h" for="ch" forName="sibTrans" refType="w" refFor="ch" refForName="sibTrans" op="equ"/>
    </dgm:constrLst>
    <dgm:forEach name="nodesForEach" axis="ch" ptType="node">
      <dgm:layoutNode name="composite">
        <dgm:alg type="composite">
          <dgm:param type="ar" val="0.5"/>
        </dgm:alg>
        <dgm:shape xmlns:r="http://schemas.openxmlformats.org/officeDocument/2006/relationships" r:blip="">
          <dgm:adjLst/>
        </dgm:shape>
        <dgm:choose name="Name4">
          <dgm:if name="Name5" func="var" arg="dir" op="equ" val="norm">
            <dgm:constrLst>
              <dgm:constr type="l" for="ch" forName="Parent" refType="w" fact="0"/>
              <dgm:constr type="t" for="ch" forName="Parent" refType="h" fact="0"/>
              <dgm:constr type="w" for="ch" forName="Parent" refType="w"/>
              <dgm:constr type="h" for="ch" forName="Parent" refType="h" fact="0.1"/>
              <dgm:constr type="l" for="ch" forName="Accent" refType="w" fact="0"/>
              <dgm:constr type="b" for="ch" forName="Accent" refType="h"/>
              <dgm:constr type="w" for="ch" forName="Accent" refType="w" fact="0"/>
              <dgm:constr type="h" for="ch" forName="Accent" refType="h" fact="0.9"/>
              <dgm:constr type="l" for="ch" forName="Image" refType="w" fact="0.05"/>
              <dgm:constr type="t" for="ch" forName="Image" refType="h" fact="0.13"/>
              <dgm:constr type="w" for="ch" forName="Image" refType="w" fact="0.9467"/>
              <dgm:constr type="h" for="ch" forName="Image" refType="h" fact="0.405"/>
              <dgm:constr type="l" for="ch" forName="Child" refType="w" fact="0.05"/>
              <dgm:constr type="t" for="ch" forName="Child" refType="h" fact="0.535"/>
              <dgm:constr type="w" for="ch" forName="Child" refType="w" fact="0.9467"/>
              <dgm:constr type="h" for="ch" forName="Child" refType="h" fact="0.465"/>
            </dgm:constrLst>
          </dgm:if>
          <dgm:else name="Name6">
            <dgm:constrLst>
              <dgm:constr type="l" for="ch" forName="Parent" refType="w" fact="0"/>
              <dgm:constr type="t" for="ch" forName="Parent" refType="h" fact="0"/>
              <dgm:constr type="w" for="ch" forName="Parent" refType="w"/>
              <dgm:constr type="h" for="ch" forName="Parent" refType="h" fact="0.1"/>
              <dgm:constr type="l" for="ch" forName="Accent" refType="w"/>
              <dgm:constr type="b" for="ch" forName="Accent" refType="h"/>
              <dgm:constr type="h" for="ch" forName="Accent" refType="h" fact="0.9"/>
              <dgm:constr type="l" for="ch" forName="Image" refType="w" fact="0"/>
              <dgm:constr type="t" for="ch" forName="Image" refType="h" fact="0.13"/>
              <dgm:constr type="w" for="ch" forName="Image" refType="w" fact="0.9467"/>
              <dgm:constr type="h" for="ch" forName="Image" refType="h" fact="0.405"/>
              <dgm:constr type="l" for="ch" forName="Child" refType="w" fact="0"/>
              <dgm:constr type="t" for="ch" forName="Child" refType="h" fact="0.535"/>
              <dgm:constr type="w" for="ch" forName="Child" refType="w" fact="0.9467"/>
              <dgm:constr type="h" for="ch" forName="Child" refType="h" fact="0.465"/>
            </dgm:constrLst>
          </dgm:else>
        </dgm:choose>
        <dgm:forEach name="Name7" axis="self" ptType="node">
          <dgm:layoutNode name="Accent" styleLbl="alignAcc1">
            <dgm:alg type="sp"/>
            <dgm:shape xmlns:r="http://schemas.openxmlformats.org/officeDocument/2006/relationships" type="line" r:blip="">
              <dgm:adjLst/>
            </dgm:shape>
            <dgm:presOf/>
          </dgm:layoutNode>
          <dgm:layoutNode name="Image">
            <dgm:alg type="sp"/>
            <dgm:shape xmlns:r="http://schemas.openxmlformats.org/officeDocument/2006/relationships" type="rect" r:blip="" blipPhldr="1">
              <dgm:adjLst/>
            </dgm:shape>
            <dgm:presOf/>
          </dgm:layoutNode>
          <dgm:layoutNode name="Child" styleLbl="revTx">
            <dgm:varLst>
              <dgm:bulletEnabled val="1"/>
            </dgm:varLst>
            <dgm:choose name="Name8">
              <dgm:if name="Name9" axis="ch" ptType="node" func="cnt" op="gt" val="1">
                <dgm:choose name="Name10">
                  <dgm:if name="Name11" func="var" arg="dir" op="equ" val="norm">
                    <dgm:alg type="tx">
                      <dgm:param type="shpTxLTRAlignCh" val="l"/>
                      <dgm:param type="shpTxRTLAlignCh" val="r"/>
                      <dgm:param type="txAnchorVert" val="t"/>
                      <dgm:param type="stBulletLvl" val="1"/>
                    </dgm:alg>
                  </dgm:if>
                  <dgm:else name="Name12">
                    <dgm:alg type="tx">
                      <dgm:param type="shpTxLTRAlignCh" val="l"/>
                      <dgm:param type="shpTxRTLAlignCh" val="r"/>
                      <dgm:param type="txAnchorVert" val="t"/>
                      <dgm:param type="stBulletLvl" val="1"/>
                    </dgm:alg>
                  </dgm:else>
                </dgm:choose>
              </dgm:if>
              <dgm:else name="Name13">
                <dgm:choose name="Name14">
                  <dgm:if name="Name15" func="var" arg="dir" op="equ" val="norm">
                    <dgm:alg type="tx">
                      <dgm:param type="shpTxLTRAlignCh" val="l"/>
                      <dgm:param type="shpTxRTLAlignCh" val="r"/>
                      <dgm:param type="txAnchorVert" val="t"/>
                      <dgm:param type="stBulletLvl" val="2"/>
                    </dgm:alg>
                  </dgm:if>
                  <dgm:else name="Name16">
                    <dgm:alg type="tx">
                      <dgm:param type="shpTxLTRAlignCh" val="l"/>
                      <dgm:param type="shpTxRTLAlignCh" val="r"/>
                      <dgm:param type="txAnchorVert" val="t"/>
                      <dgm:param type="stBulletLvl" val="2"/>
                    </dgm:alg>
                  </dgm:else>
                </dgm:choose>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Parent" styleLbl="alignNode1">
            <dgm:varLst>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forEach>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1/22/2018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1/22/2018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www.googleimages.com/" TargetMode="External"/><Relationship Id="rId3" Type="http://schemas.openxmlformats.org/officeDocument/2006/relationships/hyperlink" Target="https://eric.ed.gov/?id=ED272882" TargetMode="External"/><Relationship Id="rId7" Type="http://schemas.openxmlformats.org/officeDocument/2006/relationships/hyperlink" Target="https://www.nottingham.ac.uk/studentservices/documents/criticalthinkingskills.pdf" TargetMode="External"/><Relationship Id="rId2" Type="http://schemas.openxmlformats.org/officeDocument/2006/relationships/slide" Target="../slides/slide1.xml"/><Relationship Id="rId1" Type="http://schemas.openxmlformats.org/officeDocument/2006/relationships/notesMaster" Target="../notesMasters/notesMaster1.xml"/><Relationship Id="rId6" Type="http://schemas.openxmlformats.org/officeDocument/2006/relationships/hyperlink" Target="https://www.fcs.uga.edu/docs/time_management.pdf" TargetMode="External"/><Relationship Id="rId5" Type="http://schemas.openxmlformats.org/officeDocument/2006/relationships/hyperlink" Target="https://www.criticalthinking.org/files/ReadWritingTestOp1.pdf" TargetMode="External"/><Relationship Id="rId4" Type="http://schemas.openxmlformats.org/officeDocument/2006/relationships/hyperlink" Target="https://writingproject.fas.harvard.edu/files/hwp/files/writing_for_psych_final_from_printer.pdf"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Katie Jones</a:t>
            </a:r>
          </a:p>
          <a:p>
            <a:r>
              <a:rPr lang="en-GB" sz="1200" kern="1200" dirty="0" smtClean="0">
                <a:solidFill>
                  <a:schemeClr val="tx1"/>
                </a:solidFill>
                <a:effectLst/>
                <a:latin typeface="+mn-lt"/>
                <a:ea typeface="+mn-ea"/>
                <a:cs typeface="+mn-cs"/>
              </a:rPr>
              <a:t>1704052</a:t>
            </a:r>
          </a:p>
          <a:p>
            <a:r>
              <a:rPr lang="en-GB" sz="1200" kern="1200" dirty="0" smtClean="0">
                <a:solidFill>
                  <a:schemeClr val="tx1"/>
                </a:solidFill>
                <a:effectLst/>
                <a:latin typeface="+mn-lt"/>
                <a:ea typeface="+mn-ea"/>
                <a:cs typeface="+mn-cs"/>
              </a:rPr>
              <a:t> </a:t>
            </a:r>
          </a:p>
          <a:p>
            <a:r>
              <a:rPr lang="en-GB" sz="1200" u="sng" kern="1200" dirty="0" smtClean="0">
                <a:solidFill>
                  <a:schemeClr val="tx1"/>
                </a:solidFill>
                <a:effectLst/>
                <a:latin typeface="+mn-lt"/>
                <a:ea typeface="+mn-ea"/>
                <a:cs typeface="+mn-cs"/>
              </a:rPr>
              <a:t>Electronic poster Reference list.</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Cottrell, S. (2013). </a:t>
            </a:r>
            <a:r>
              <a:rPr lang="en-GB" sz="1200" i="1" kern="1200" dirty="0" smtClean="0">
                <a:solidFill>
                  <a:schemeClr val="tx1"/>
                </a:solidFill>
                <a:effectLst/>
                <a:latin typeface="+mn-lt"/>
                <a:ea typeface="+mn-ea"/>
                <a:cs typeface="+mn-cs"/>
              </a:rPr>
              <a:t>The Study Skills Handbook.</a:t>
            </a:r>
            <a:r>
              <a:rPr lang="en-GB" sz="1200" kern="1200" dirty="0" smtClean="0">
                <a:solidFill>
                  <a:schemeClr val="tx1"/>
                </a:solidFill>
                <a:effectLst/>
                <a:latin typeface="+mn-lt"/>
                <a:ea typeface="+mn-ea"/>
                <a:cs typeface="+mn-cs"/>
              </a:rPr>
              <a:t> (4</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edition). Palgrave Macmillan.</a:t>
            </a:r>
          </a:p>
          <a:p>
            <a:pPr lvl="0"/>
            <a:r>
              <a:rPr lang="en-GB" sz="1200" u="sng" kern="1200" dirty="0" smtClean="0">
                <a:solidFill>
                  <a:schemeClr val="tx1"/>
                </a:solidFill>
                <a:effectLst/>
                <a:latin typeface="+mn-lt"/>
                <a:ea typeface="+mn-ea"/>
                <a:cs typeface="+mn-cs"/>
                <a:hlinkClick r:id="rId3"/>
              </a:rPr>
              <a:t>https://eric.ed.gov/?id=ED272882</a:t>
            </a:r>
            <a:endParaRPr lang="en-GB" sz="1200" kern="1200" dirty="0" smtClean="0">
              <a:solidFill>
                <a:schemeClr val="tx1"/>
              </a:solidFill>
              <a:effectLst/>
              <a:latin typeface="+mn-lt"/>
              <a:ea typeface="+mn-ea"/>
              <a:cs typeface="+mn-cs"/>
            </a:endParaRPr>
          </a:p>
          <a:p>
            <a:pPr lvl="0"/>
            <a:r>
              <a:rPr lang="en-GB" sz="1200" u="sng" kern="1200" dirty="0" smtClean="0">
                <a:solidFill>
                  <a:schemeClr val="tx1"/>
                </a:solidFill>
                <a:effectLst/>
                <a:latin typeface="+mn-lt"/>
                <a:ea typeface="+mn-ea"/>
                <a:cs typeface="+mn-cs"/>
                <a:hlinkClick r:id="rId4"/>
              </a:rPr>
              <a:t>https://writingproject.fas.harvard.edu/files/hwp/files/writing_for_psych_final_from_printer.pdf</a:t>
            </a:r>
            <a:endParaRPr lang="en-GB" sz="1200" kern="1200" dirty="0" smtClean="0">
              <a:solidFill>
                <a:schemeClr val="tx1"/>
              </a:solidFill>
              <a:effectLst/>
              <a:latin typeface="+mn-lt"/>
              <a:ea typeface="+mn-ea"/>
              <a:cs typeface="+mn-cs"/>
            </a:endParaRPr>
          </a:p>
          <a:p>
            <a:pPr lvl="0"/>
            <a:r>
              <a:rPr lang="en-GB" sz="1200" u="sng" kern="1200" dirty="0" smtClean="0">
                <a:solidFill>
                  <a:schemeClr val="tx1"/>
                </a:solidFill>
                <a:effectLst/>
                <a:latin typeface="+mn-lt"/>
                <a:ea typeface="+mn-ea"/>
                <a:cs typeface="+mn-cs"/>
                <a:hlinkClick r:id="rId5"/>
              </a:rPr>
              <a:t>https://www.criticalthinking.org/files/ReadWritingTestOp1.pdf</a:t>
            </a:r>
            <a:endParaRPr lang="en-GB" sz="1200" kern="1200" dirty="0" smtClean="0">
              <a:solidFill>
                <a:schemeClr val="tx1"/>
              </a:solidFill>
              <a:effectLst/>
              <a:latin typeface="+mn-lt"/>
              <a:ea typeface="+mn-ea"/>
              <a:cs typeface="+mn-cs"/>
            </a:endParaRPr>
          </a:p>
          <a:p>
            <a:pPr lvl="0"/>
            <a:r>
              <a:rPr lang="en-GB" sz="1200" u="sng" kern="1200" dirty="0" smtClean="0">
                <a:solidFill>
                  <a:schemeClr val="tx1"/>
                </a:solidFill>
                <a:effectLst/>
                <a:latin typeface="+mn-lt"/>
                <a:ea typeface="+mn-ea"/>
                <a:cs typeface="+mn-cs"/>
                <a:hlinkClick r:id="rId6"/>
              </a:rPr>
              <a:t>https://www.fcs.uga.edu/docs/time_management.pdf</a:t>
            </a:r>
            <a:endParaRPr lang="en-GB" sz="1200" kern="1200" dirty="0" smtClean="0">
              <a:solidFill>
                <a:schemeClr val="tx1"/>
              </a:solidFill>
              <a:effectLst/>
              <a:latin typeface="+mn-lt"/>
              <a:ea typeface="+mn-ea"/>
              <a:cs typeface="+mn-cs"/>
            </a:endParaRPr>
          </a:p>
          <a:p>
            <a:pPr lvl="0"/>
            <a:r>
              <a:rPr lang="en-GB" sz="1200" u="sng" kern="1200" dirty="0" smtClean="0">
                <a:solidFill>
                  <a:schemeClr val="tx1"/>
                </a:solidFill>
                <a:effectLst/>
                <a:latin typeface="+mn-lt"/>
                <a:ea typeface="+mn-ea"/>
                <a:cs typeface="+mn-cs"/>
                <a:hlinkClick r:id="rId7"/>
              </a:rPr>
              <a:t>https://www.nottingham.ac.uk/studentservices/documents/criticalthinkingskills.pdf</a:t>
            </a:r>
            <a:endParaRPr lang="en-GB" sz="1200" kern="1200" dirty="0" smtClean="0">
              <a:solidFill>
                <a:schemeClr val="tx1"/>
              </a:solidFill>
              <a:effectLst/>
              <a:latin typeface="+mn-lt"/>
              <a:ea typeface="+mn-ea"/>
              <a:cs typeface="+mn-cs"/>
            </a:endParaRPr>
          </a:p>
          <a:p>
            <a:pPr lvl="0"/>
            <a:r>
              <a:rPr lang="en-GB" sz="1200" u="sng" kern="1200" smtClean="0">
                <a:solidFill>
                  <a:schemeClr val="tx1"/>
                </a:solidFill>
                <a:effectLst/>
                <a:latin typeface="+mn-lt"/>
                <a:ea typeface="+mn-ea"/>
                <a:cs typeface="+mn-cs"/>
                <a:hlinkClick r:id="rId8"/>
              </a:rPr>
              <a:t>www.googleimages.com</a:t>
            </a:r>
            <a:endParaRPr lang="en-GB" sz="1200" kern="1200" smtClean="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fld id="{37C7F044-5458-4B2E-BFA0-52AAA1C529D4}" type="slidenum">
              <a:rPr lang="en-US" smtClean="0"/>
              <a:t>1</a:t>
            </a:fld>
            <a:endParaRPr lang="en-US"/>
          </a:p>
        </p:txBody>
      </p:sp>
    </p:spTree>
    <p:extLst>
      <p:ext uri="{BB962C8B-B14F-4D97-AF65-F5344CB8AC3E}">
        <p14:creationId xmlns:p14="http://schemas.microsoft.com/office/powerpoint/2010/main" val="33856313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32" name="Instructions"/>
          <p:cNvSpPr/>
          <p:nvPr userDrawn="1"/>
        </p:nvSpPr>
        <p:spPr>
          <a:xfrm>
            <a:off x="44302680" y="-1"/>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dirty="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dirty="0" smtClean="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dirty="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dirty="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dirty="0">
                <a:solidFill>
                  <a:prstClr val="white">
                    <a:lumMod val="50000"/>
                  </a:prstClr>
                </a:solidFill>
                <a:latin typeface="Calibri Light" panose="020F0302020204030204" pitchFamily="34" charset="0"/>
                <a:cs typeface="Calibri" panose="020F0502020204030204" pitchFamily="34" charset="0"/>
              </a:rPr>
              <a:t>The placeholders in this </a:t>
            </a:r>
            <a:r>
              <a:rPr lang="en-US" sz="6600" dirty="0" smtClean="0">
                <a:solidFill>
                  <a:prstClr val="white">
                    <a:lumMod val="50000"/>
                  </a:prstClr>
                </a:solidFill>
                <a:latin typeface="Calibri Light" panose="020F0302020204030204" pitchFamily="34" charset="0"/>
                <a:cs typeface="Calibri" panose="020F0502020204030204" pitchFamily="34" charset="0"/>
              </a:rPr>
              <a:t>poster </a:t>
            </a:r>
            <a:r>
              <a:rPr sz="6600" dirty="0" smtClean="0">
                <a:solidFill>
                  <a:prstClr val="white">
                    <a:lumMod val="50000"/>
                  </a:prstClr>
                </a:solidFill>
                <a:latin typeface="Calibri Light" panose="020F0302020204030204" pitchFamily="34" charset="0"/>
                <a:cs typeface="Calibri" panose="020F0502020204030204" pitchFamily="34" charset="0"/>
              </a:rPr>
              <a:t>are </a:t>
            </a:r>
            <a:r>
              <a:rPr sz="6600" dirty="0">
                <a:solidFill>
                  <a:prstClr val="white">
                    <a:lumMod val="50000"/>
                  </a:prstClr>
                </a:solidFill>
                <a:latin typeface="Calibri Light" panose="020F0302020204030204" pitchFamily="34" charset="0"/>
                <a:cs typeface="Calibri" panose="020F0502020204030204" pitchFamily="34" charset="0"/>
              </a:rPr>
              <a:t>formatted for you. </a:t>
            </a:r>
            <a:r>
              <a:rPr lang="en-US" sz="6600" dirty="0" smtClean="0">
                <a:solidFill>
                  <a:prstClr val="white">
                    <a:lumMod val="50000"/>
                  </a:prstClr>
                </a:solidFill>
                <a:latin typeface="Calibri Light" panose="020F0302020204030204" pitchFamily="34" charset="0"/>
                <a:cs typeface="Calibri" panose="020F0502020204030204" pitchFamily="34" charset="0"/>
              </a:rPr>
              <a:t>Type</a:t>
            </a:r>
            <a:r>
              <a:rPr lang="en-US" sz="6600" baseline="0" dirty="0" smtClean="0">
                <a:solidFill>
                  <a:prstClr val="white">
                    <a:lumMod val="50000"/>
                  </a:prstClr>
                </a:solidFill>
                <a:latin typeface="Calibri Light" panose="020F0302020204030204" pitchFamily="34" charset="0"/>
                <a:cs typeface="Calibri" panose="020F0502020204030204" pitchFamily="34" charset="0"/>
              </a:rPr>
              <a:t> in the placeholders </a:t>
            </a:r>
            <a:r>
              <a:rPr lang="en-US" sz="6600" dirty="0" smtClean="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dirty="0" smtClean="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dirty="0" smtClean="0">
                <a:solidFill>
                  <a:prstClr val="white">
                    <a:lumMod val="50000"/>
                  </a:prstClr>
                </a:solidFill>
                <a:latin typeface="Calibri Light" panose="020F0302020204030204" pitchFamily="34" charset="0"/>
                <a:cs typeface="Calibri" panose="020F0502020204030204" pitchFamily="34" charset="0"/>
              </a:rPr>
              <a:t>T</a:t>
            </a:r>
            <a:r>
              <a:rPr sz="6600" dirty="0" smtClean="0">
                <a:solidFill>
                  <a:prstClr val="white">
                    <a:lumMod val="50000"/>
                  </a:prstClr>
                </a:solidFill>
                <a:latin typeface="Calibri Light" panose="020F0302020204030204" pitchFamily="34" charset="0"/>
                <a:cs typeface="Calibri" panose="020F0502020204030204" pitchFamily="34" charset="0"/>
              </a:rPr>
              <a:t>o </a:t>
            </a:r>
            <a:r>
              <a:rPr sz="6600" dirty="0">
                <a:solidFill>
                  <a:prstClr val="white">
                    <a:lumMod val="50000"/>
                  </a:prstClr>
                </a:solidFill>
                <a:latin typeface="Calibri Light" panose="020F0302020204030204" pitchFamily="34" charset="0"/>
                <a:cs typeface="Calibri" panose="020F0502020204030204" pitchFamily="34" charset="0"/>
              </a:rPr>
              <a:t>add or remove bullet points from text, </a:t>
            </a:r>
            <a:r>
              <a:rPr sz="6600" dirty="0" smtClean="0">
                <a:solidFill>
                  <a:prstClr val="white">
                    <a:lumMod val="50000"/>
                  </a:prstClr>
                </a:solidFill>
                <a:latin typeface="Calibri Light" panose="020F0302020204030204" pitchFamily="34" charset="0"/>
                <a:cs typeface="Calibri" panose="020F0502020204030204" pitchFamily="34" charset="0"/>
              </a:rPr>
              <a:t>click </a:t>
            </a:r>
            <a:r>
              <a:rPr sz="6600" dirty="0">
                <a:solidFill>
                  <a:prstClr val="white">
                    <a:lumMod val="50000"/>
                  </a:prstClr>
                </a:solidFill>
                <a:latin typeface="Calibri Light" panose="020F0302020204030204" pitchFamily="34" charset="0"/>
                <a:cs typeface="Calibri" panose="020F0502020204030204" pitchFamily="34" charset="0"/>
              </a:rPr>
              <a:t>the Bullets button on the Home tab.</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dirty="0" smtClean="0">
                <a:solidFill>
                  <a:prstClr val="white">
                    <a:lumMod val="50000"/>
                  </a:prstClr>
                </a:solidFill>
                <a:latin typeface="Calibri Light" panose="020F0302020204030204" pitchFamily="34" charset="0"/>
                <a:cs typeface="Calibri" panose="020F0502020204030204" pitchFamily="34" charset="0"/>
              </a:rPr>
              <a:t>content</a:t>
            </a:r>
            <a:r>
              <a:rPr sz="6600" dirty="0" smtClean="0">
                <a:solidFill>
                  <a:prstClr val="white">
                    <a:lumMod val="50000"/>
                  </a:prstClr>
                </a:solidFill>
                <a:latin typeface="Calibri Light" panose="020F0302020204030204" pitchFamily="34" charset="0"/>
                <a:cs typeface="Calibri" panose="020F0502020204030204" pitchFamily="34" charset="0"/>
              </a:rPr>
              <a:t> </a:t>
            </a:r>
            <a:r>
              <a:rPr sz="6600" dirty="0">
                <a:solidFill>
                  <a:prstClr val="white">
                    <a:lumMod val="50000"/>
                  </a:prstClr>
                </a:solidFill>
                <a:latin typeface="Calibri Light" panose="020F0302020204030204" pitchFamily="34" charset="0"/>
                <a:cs typeface="Calibri" panose="020F0502020204030204" pitchFamily="34" charset="0"/>
              </a:rPr>
              <a:t>or body text, </a:t>
            </a:r>
            <a:r>
              <a:rPr sz="6600" dirty="0" smtClean="0">
                <a:solidFill>
                  <a:prstClr val="white">
                    <a:lumMod val="50000"/>
                  </a:prstClr>
                </a:solidFill>
                <a:latin typeface="Calibri Light" panose="020F0302020204030204" pitchFamily="34" charset="0"/>
                <a:cs typeface="Calibri" panose="020F0502020204030204" pitchFamily="34" charset="0"/>
              </a:rPr>
              <a:t>make </a:t>
            </a:r>
            <a:r>
              <a:rPr sz="6600" dirty="0">
                <a:solidFill>
                  <a:prstClr val="white">
                    <a:lumMod val="50000"/>
                  </a:prstClr>
                </a:solidFill>
                <a:latin typeface="Calibri Light" panose="020F0302020204030204" pitchFamily="34" charset="0"/>
                <a:cs typeface="Calibri" panose="020F0502020204030204" pitchFamily="34" charset="0"/>
              </a:rPr>
              <a:t>a copy of what you need and drag it into place. PowerPoint’s Smart Guides will help you align it with everything else.</a:t>
            </a:r>
          </a:p>
          <a:p>
            <a:pPr lvl="0">
              <a:spcBef>
                <a:spcPts val="2400"/>
              </a:spcBef>
            </a:pPr>
            <a:r>
              <a:rPr sz="6600" dirty="0" smtClean="0">
                <a:solidFill>
                  <a:prstClr val="white">
                    <a:lumMod val="50000"/>
                  </a:prstClr>
                </a:solidFill>
                <a:latin typeface="Calibri Light" panose="020F0302020204030204" pitchFamily="34" charset="0"/>
                <a:cs typeface="Calibri" panose="020F0502020204030204" pitchFamily="34" charset="0"/>
              </a:rPr>
              <a:t>Want to use your own picture</a:t>
            </a:r>
            <a:r>
              <a:rPr lang="en-US" sz="6600" dirty="0" smtClean="0">
                <a:solidFill>
                  <a:prstClr val="white">
                    <a:lumMod val="50000"/>
                  </a:prstClr>
                </a:solidFill>
                <a:latin typeface="Calibri Light" panose="020F0302020204030204" pitchFamily="34" charset="0"/>
                <a:cs typeface="Calibri" panose="020F0502020204030204" pitchFamily="34" charset="0"/>
              </a:rPr>
              <a:t>s</a:t>
            </a:r>
            <a:r>
              <a:rPr sz="6600" dirty="0" smtClean="0">
                <a:solidFill>
                  <a:prstClr val="white">
                    <a:lumMod val="50000"/>
                  </a:prstClr>
                </a:solidFill>
                <a:latin typeface="Calibri Light" panose="020F0302020204030204" pitchFamily="34" charset="0"/>
                <a:cs typeface="Calibri" panose="020F0502020204030204" pitchFamily="34" charset="0"/>
              </a:rPr>
              <a:t> instead of ours? No problem!</a:t>
            </a:r>
            <a:r>
              <a:rPr lang="en-US" sz="6600" dirty="0" smtClean="0">
                <a:solidFill>
                  <a:prstClr val="white">
                    <a:lumMod val="50000"/>
                  </a:prstClr>
                </a:solidFill>
                <a:latin typeface="Calibri Light" panose="020F0302020204030204" pitchFamily="34" charset="0"/>
                <a:cs typeface="Calibri" panose="020F0502020204030204" pitchFamily="34" charset="0"/>
              </a:rPr>
              <a:t> Just click a picture, press the Delete key, then click the icon to add your picture.</a:t>
            </a:r>
            <a:endParaRPr sz="6600" dirty="0">
              <a:solidFill>
                <a:prstClr val="white">
                  <a:lumMod val="50000"/>
                </a:prstClr>
              </a:solidFill>
              <a:latin typeface="Calibri Light" panose="020F0302020204030204" pitchFamily="34" charset="0"/>
              <a:cs typeface="Calibri" panose="020F0502020204030204" pitchFamily="34" charset="0"/>
            </a:endParaRPr>
          </a:p>
        </p:txBody>
      </p:sp>
      <p:sp>
        <p:nvSpPr>
          <p:cNvPr id="6" name="Title 5"/>
          <p:cNvSpPr>
            <a:spLocks noGrp="1"/>
          </p:cNvSpPr>
          <p:nvPr>
            <p:ph type="title"/>
          </p:nvPr>
        </p:nvSpPr>
        <p:spPr/>
        <p:txBody>
          <a:bodyPr/>
          <a:lstStyle/>
          <a:p>
            <a:r>
              <a:rPr lang="en-US" smtClean="0"/>
              <a:t>Click to edit Master title style</a:t>
            </a:r>
            <a:endParaRPr lang="en-US"/>
          </a:p>
        </p:txBody>
      </p:sp>
      <p:sp>
        <p:nvSpPr>
          <p:cNvPr id="31" name="Text Placeholder 6"/>
          <p:cNvSpPr>
            <a:spLocks noGrp="1"/>
          </p:cNvSpPr>
          <p:nvPr>
            <p:ph type="body" sz="quarter" idx="36"/>
          </p:nvPr>
        </p:nvSpPr>
        <p:spPr bwMode="auto">
          <a:xfrm>
            <a:off x="1158240" y="4093905"/>
            <a:ext cx="30174412" cy="646331"/>
          </a:xfrm>
        </p:spPr>
        <p:txBody>
          <a:bodyPr anchor="ctr">
            <a:noAutofit/>
          </a:bodyPr>
          <a:lstStyle>
            <a:lvl1pPr marL="0" indent="0">
              <a:spcBef>
                <a:spcPts val="0"/>
              </a:spcBef>
              <a:buNone/>
              <a:defRPr sz="3600">
                <a:solidFill>
                  <a:schemeClr val="bg1">
                    <a:lumMod val="75000"/>
                  </a:schemeClr>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smtClean="0"/>
              <a:t>Edit Master text styles</a:t>
            </a:r>
          </a:p>
        </p:txBody>
      </p:sp>
      <p:sp>
        <p:nvSpPr>
          <p:cNvPr id="7" name="Text Placeholder 6"/>
          <p:cNvSpPr>
            <a:spLocks noGrp="1"/>
          </p:cNvSpPr>
          <p:nvPr>
            <p:ph type="body" sz="quarter" idx="13" hasCustomPrompt="1"/>
          </p:nvPr>
        </p:nvSpPr>
        <p:spPr>
          <a:xfrm>
            <a:off x="1143000" y="5669280"/>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9" name="Text Placeholder 8"/>
          <p:cNvSpPr>
            <a:spLocks noGrp="1"/>
          </p:cNvSpPr>
          <p:nvPr>
            <p:ph type="body" sz="quarter" idx="39" hasCustomPrompt="1"/>
          </p:nvPr>
        </p:nvSpPr>
        <p:spPr bwMode="ltGray">
          <a:xfrm>
            <a:off x="1143000" y="7114032"/>
            <a:ext cx="12801600" cy="2732574"/>
          </a:xfrm>
          <a:solidFill>
            <a:schemeClr val="tx2">
              <a:lumMod val="10000"/>
              <a:lumOff val="90000"/>
            </a:schemeClr>
          </a:solidFill>
        </p:spPr>
        <p:txBody>
          <a:bodyPr lIns="365760" rIns="365760" anchor="ctr">
            <a:noAutofit/>
          </a:bodyPr>
          <a:lstStyle>
            <a:lvl1pPr marL="0" indent="0">
              <a:spcBef>
                <a:spcPts val="1200"/>
              </a:spcBef>
              <a:buFont typeface="Arial" panose="020B0604020202020204" pitchFamily="34" charset="0"/>
              <a:buNone/>
              <a:defRPr sz="4400" baseline="0"/>
            </a:lvl1pPr>
            <a:lvl2pPr marL="571500" indent="-571500">
              <a:spcBef>
                <a:spcPts val="1200"/>
              </a:spcBef>
              <a:buFont typeface="Arial" panose="020B0604020202020204" pitchFamily="34" charset="0"/>
              <a:buChar char="•"/>
              <a:defRPr sz="4400"/>
            </a:lvl2pPr>
            <a:lvl3pPr marL="571500" indent="-571500">
              <a:spcBef>
                <a:spcPts val="1200"/>
              </a:spcBef>
              <a:buFont typeface="Arial" panose="020B0604020202020204" pitchFamily="34" charset="0"/>
              <a:buChar char="•"/>
              <a:defRPr sz="4400"/>
            </a:lvl3pPr>
            <a:lvl4pPr marL="0" indent="0">
              <a:spcBef>
                <a:spcPts val="1200"/>
              </a:spcBef>
              <a:buNone/>
              <a:defRPr sz="4400"/>
            </a:lvl4pPr>
            <a:lvl5pPr marL="0" indent="0">
              <a:spcBef>
                <a:spcPts val="1200"/>
              </a:spcBef>
              <a:buNone/>
              <a:defRPr sz="4400"/>
            </a:lvl5pPr>
            <a:lvl6pPr marL="0" indent="0">
              <a:spcBef>
                <a:spcPts val="1200"/>
              </a:spcBef>
              <a:buNone/>
              <a:defRPr sz="4400"/>
            </a:lvl6pPr>
            <a:lvl7pPr marL="0" indent="0">
              <a:spcBef>
                <a:spcPts val="1200"/>
              </a:spcBef>
              <a:buNone/>
              <a:defRPr sz="4400"/>
            </a:lvl7pPr>
            <a:lvl8pPr marL="0" indent="0">
              <a:spcBef>
                <a:spcPts val="1200"/>
              </a:spcBef>
              <a:buNone/>
              <a:defRPr sz="4400"/>
            </a:lvl8pPr>
            <a:lvl9pPr marL="0" indent="0">
              <a:spcBef>
                <a:spcPts val="1200"/>
              </a:spcBef>
              <a:buNone/>
              <a:defRPr sz="4400"/>
            </a:lvl9pPr>
          </a:lstStyle>
          <a:p>
            <a:pPr lvl="0"/>
            <a:r>
              <a:rPr lang="en-US" dirty="0" smtClean="0"/>
              <a:t>Type your question or a statement of the problem here</a:t>
            </a:r>
            <a:endParaRPr lang="en-US" dirty="0"/>
          </a:p>
        </p:txBody>
      </p:sp>
      <p:sp>
        <p:nvSpPr>
          <p:cNvPr id="36" name="Text Placeholder 6"/>
          <p:cNvSpPr>
            <a:spLocks noGrp="1"/>
          </p:cNvSpPr>
          <p:nvPr>
            <p:ph type="body" sz="quarter" idx="37" hasCustomPrompt="1"/>
          </p:nvPr>
        </p:nvSpPr>
        <p:spPr>
          <a:xfrm>
            <a:off x="1143000" y="10497312"/>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37" name="Content Placeholder 17"/>
          <p:cNvSpPr>
            <a:spLocks noGrp="1"/>
          </p:cNvSpPr>
          <p:nvPr>
            <p:ph sz="quarter" idx="38" hasCustomPrompt="1"/>
          </p:nvPr>
        </p:nvSpPr>
        <p:spPr>
          <a:xfrm>
            <a:off x="1143000" y="11868912"/>
            <a:ext cx="12801600" cy="280750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p:txBody>
      </p:sp>
      <p:sp>
        <p:nvSpPr>
          <p:cNvPr id="11" name="Text Placeholder 6"/>
          <p:cNvSpPr>
            <a:spLocks noGrp="1"/>
          </p:cNvSpPr>
          <p:nvPr>
            <p:ph type="body" sz="quarter" idx="17" hasCustomPrompt="1"/>
          </p:nvPr>
        </p:nvSpPr>
        <p:spPr>
          <a:xfrm>
            <a:off x="1143000" y="1495044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0" name="Content Placeholder 17"/>
          <p:cNvSpPr>
            <a:spLocks noGrp="1"/>
          </p:cNvSpPr>
          <p:nvPr>
            <p:ph sz="quarter" idx="25" hasCustomPrompt="1"/>
          </p:nvPr>
        </p:nvSpPr>
        <p:spPr>
          <a:xfrm>
            <a:off x="1143000" y="16440912"/>
            <a:ext cx="12801600" cy="6027461"/>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3" name="Text Placeholder 6"/>
          <p:cNvSpPr>
            <a:spLocks noGrp="1"/>
          </p:cNvSpPr>
          <p:nvPr>
            <p:ph type="body" sz="quarter" idx="19" hasCustomPrompt="1"/>
          </p:nvPr>
        </p:nvSpPr>
        <p:spPr>
          <a:xfrm>
            <a:off x="11430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1" name="Content Placeholder 17"/>
          <p:cNvSpPr>
            <a:spLocks noGrp="1"/>
          </p:cNvSpPr>
          <p:nvPr>
            <p:ph sz="quarter" idx="26" hasCustomPrompt="1"/>
          </p:nvPr>
        </p:nvSpPr>
        <p:spPr>
          <a:xfrm>
            <a:off x="11430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15" name="Text Placeholder 6"/>
          <p:cNvSpPr>
            <a:spLocks noGrp="1"/>
          </p:cNvSpPr>
          <p:nvPr>
            <p:ph type="body" sz="quarter" idx="21" hasCustomPrompt="1"/>
          </p:nvPr>
        </p:nvSpPr>
        <p:spPr>
          <a:xfrm>
            <a:off x="1554480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2" name="Content Placeholder 17"/>
          <p:cNvSpPr>
            <a:spLocks noGrp="1"/>
          </p:cNvSpPr>
          <p:nvPr>
            <p:ph sz="quarter" idx="27" hasCustomPrompt="1"/>
          </p:nvPr>
        </p:nvSpPr>
        <p:spPr>
          <a:xfrm>
            <a:off x="15544800" y="7114032"/>
            <a:ext cx="12801600" cy="679555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38" name="Text Placeholder 6"/>
          <p:cNvSpPr>
            <a:spLocks noGrp="1"/>
          </p:cNvSpPr>
          <p:nvPr>
            <p:ph type="body" sz="quarter" idx="40" hasCustomPrompt="1"/>
          </p:nvPr>
        </p:nvSpPr>
        <p:spPr>
          <a:xfrm>
            <a:off x="15544800" y="14328648"/>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18" name="Content Placeholder 17"/>
          <p:cNvSpPr>
            <a:spLocks noGrp="1"/>
          </p:cNvSpPr>
          <p:nvPr>
            <p:ph sz="quarter" idx="23" hasCustomPrompt="1"/>
          </p:nvPr>
        </p:nvSpPr>
        <p:spPr>
          <a:xfrm>
            <a:off x="15544800" y="15773399"/>
            <a:ext cx="12801600" cy="6694973"/>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4" name="Text Placeholder 6"/>
          <p:cNvSpPr>
            <a:spLocks noGrp="1"/>
          </p:cNvSpPr>
          <p:nvPr>
            <p:ph type="body" sz="quarter" idx="29" hasCustomPrompt="1"/>
          </p:nvPr>
        </p:nvSpPr>
        <p:spPr>
          <a:xfrm>
            <a:off x="155448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5" name="Content Placeholder 17"/>
          <p:cNvSpPr>
            <a:spLocks noGrp="1"/>
          </p:cNvSpPr>
          <p:nvPr>
            <p:ph sz="quarter" idx="30" hasCustomPrompt="1"/>
          </p:nvPr>
        </p:nvSpPr>
        <p:spPr>
          <a:xfrm>
            <a:off x="155448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6" name="Text Placeholder 6"/>
          <p:cNvSpPr>
            <a:spLocks noGrp="1"/>
          </p:cNvSpPr>
          <p:nvPr>
            <p:ph type="body" sz="quarter" idx="31" hasCustomPrompt="1"/>
          </p:nvPr>
        </p:nvSpPr>
        <p:spPr>
          <a:xfrm>
            <a:off x="2990088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27" name="Content Placeholder 17"/>
          <p:cNvSpPr>
            <a:spLocks noGrp="1"/>
          </p:cNvSpPr>
          <p:nvPr>
            <p:ph sz="quarter" idx="32" hasCustomPrompt="1"/>
          </p:nvPr>
        </p:nvSpPr>
        <p:spPr>
          <a:xfrm>
            <a:off x="29900880" y="7114032"/>
            <a:ext cx="12801600" cy="731520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p>
          <a:p>
            <a:pPr lvl="6"/>
            <a:r>
              <a:rPr lang="en-US" dirty="0" smtClean="0"/>
              <a:t>Seven</a:t>
            </a:r>
          </a:p>
          <a:p>
            <a:pPr lvl="7"/>
            <a:r>
              <a:rPr lang="en-US" dirty="0" smtClean="0"/>
              <a:t>Eight</a:t>
            </a:r>
          </a:p>
          <a:p>
            <a:pPr lvl="8"/>
            <a:r>
              <a:rPr lang="en-US" dirty="0" smtClean="0"/>
              <a:t>Nine</a:t>
            </a:r>
            <a:endParaRPr lang="en-US" dirty="0"/>
          </a:p>
        </p:txBody>
      </p:sp>
      <p:sp>
        <p:nvSpPr>
          <p:cNvPr id="28" name="Content Placeholder 17"/>
          <p:cNvSpPr>
            <a:spLocks noGrp="1"/>
          </p:cNvSpPr>
          <p:nvPr>
            <p:ph sz="quarter" idx="33" hasCustomPrompt="1"/>
          </p:nvPr>
        </p:nvSpPr>
        <p:spPr>
          <a:xfrm>
            <a:off x="29900880" y="14914834"/>
            <a:ext cx="12801600" cy="453861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endParaRPr lang="en-US" dirty="0"/>
          </a:p>
        </p:txBody>
      </p:sp>
      <p:sp>
        <p:nvSpPr>
          <p:cNvPr id="39" name="Text Placeholder 6"/>
          <p:cNvSpPr>
            <a:spLocks noGrp="1"/>
          </p:cNvSpPr>
          <p:nvPr>
            <p:ph type="body" sz="quarter" idx="41" hasCustomPrompt="1"/>
          </p:nvPr>
        </p:nvSpPr>
        <p:spPr>
          <a:xfrm>
            <a:off x="29900880" y="19767596"/>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40" name="Content Placeholder 17"/>
          <p:cNvSpPr>
            <a:spLocks noGrp="1"/>
          </p:cNvSpPr>
          <p:nvPr>
            <p:ph sz="quarter" idx="42" hasCustomPrompt="1"/>
          </p:nvPr>
        </p:nvSpPr>
        <p:spPr>
          <a:xfrm>
            <a:off x="29900880" y="21212348"/>
            <a:ext cx="12801600" cy="434478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endParaRPr lang="en-US" dirty="0"/>
          </a:p>
        </p:txBody>
      </p:sp>
      <p:sp>
        <p:nvSpPr>
          <p:cNvPr id="29" name="Text Placeholder 6"/>
          <p:cNvSpPr>
            <a:spLocks noGrp="1"/>
          </p:cNvSpPr>
          <p:nvPr>
            <p:ph type="body" sz="quarter" idx="34" hasCustomPrompt="1"/>
          </p:nvPr>
        </p:nvSpPr>
        <p:spPr>
          <a:xfrm>
            <a:off x="29900880" y="2572207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smtClean="0"/>
              <a:t>Heading</a:t>
            </a:r>
            <a:endParaRPr lang="en-US" dirty="0"/>
          </a:p>
        </p:txBody>
      </p:sp>
      <p:sp>
        <p:nvSpPr>
          <p:cNvPr id="30" name="Content Placeholder 17"/>
          <p:cNvSpPr>
            <a:spLocks noGrp="1"/>
          </p:cNvSpPr>
          <p:nvPr>
            <p:ph sz="quarter" idx="35" hasCustomPrompt="1"/>
          </p:nvPr>
        </p:nvSpPr>
        <p:spPr>
          <a:xfrm>
            <a:off x="29900880" y="27166824"/>
            <a:ext cx="12801600" cy="446227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smtClean="0"/>
              <a:t>Use this placeholder to add text or other content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a:t>
            </a:r>
            <a:endParaRPr lang="en-US" dirty="0"/>
          </a:p>
        </p:txBody>
      </p:sp>
      <p:sp>
        <p:nvSpPr>
          <p:cNvPr id="3" name="Date Placeholder 2"/>
          <p:cNvSpPr>
            <a:spLocks noGrp="1"/>
          </p:cNvSpPr>
          <p:nvPr>
            <p:ph type="dt" sz="half" idx="10"/>
          </p:nvPr>
        </p:nvSpPr>
        <p:spPr/>
        <p:txBody>
          <a:bodyPr/>
          <a:lstStyle/>
          <a:p>
            <a:fld id="{ECAA57DF-1C19-4726-AB84-014692BAD8F5}" type="datetimeFigureOut">
              <a:rPr lang="en-US" smtClean="0"/>
              <a:t>1/22/2018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8" name="Picture Placeholder 7"/>
          <p:cNvSpPr>
            <a:spLocks noGrp="1"/>
          </p:cNvSpPr>
          <p:nvPr>
            <p:ph type="pic" sz="quarter" idx="43"/>
          </p:nvPr>
        </p:nvSpPr>
        <p:spPr>
          <a:xfrm>
            <a:off x="32270700" y="0"/>
            <a:ext cx="11620500" cy="3842445"/>
          </a:xfrm>
          <a:effectDag name="">
            <a:cont type="tree" name="">
              <a:effect ref="fillLine"/>
              <a:alphaMod>
                <a:cont name="">
                  <a:fill>
                    <a:gradFill>
                      <a:gsLst>
                        <a:gs pos="60000">
                          <a:srgbClr val="000000">
                            <a:alpha val="100000"/>
                          </a:srgbClr>
                        </a:gs>
                        <a:gs pos="97000">
                          <a:srgbClr val="000000">
                            <a:alpha val="0"/>
                          </a:srgbClr>
                        </a:gs>
                      </a:gsLst>
                      <a:lin ang="10800000"/>
                    </a:gradFill>
                  </a:fill>
                </a:cont>
              </a:alphaMod>
            </a:cont>
          </a:effectDag>
        </p:spPr>
        <p:txBody>
          <a:bodyPr lIns="91440" tIns="457200" rIns="91440"/>
          <a:lstStyle>
            <a:lvl1pPr marL="0" indent="0" algn="ctr">
              <a:buNone/>
              <a:defRPr>
                <a:solidFill>
                  <a:schemeClr val="bg1"/>
                </a:solidFill>
              </a:defRPr>
            </a:lvl1pPr>
          </a:lstStyle>
          <a:p>
            <a:r>
              <a:rPr lang="en-US" smtClean="0"/>
              <a:t>Click icon to add picture</a:t>
            </a:r>
            <a:endParaRPr lang="en-US" dirty="0"/>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ltGray">
          <a:xfrm>
            <a:off x="0" y="0"/>
            <a:ext cx="43891200" cy="50292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1158240" y="685860"/>
            <a:ext cx="30175200" cy="297174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58240" y="6019800"/>
            <a:ext cx="41589960" cy="2362962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1/22/2018</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sp>
        <p:nvSpPr>
          <p:cNvPr id="8" name="Rectangle 7"/>
          <p:cNvSpPr/>
          <p:nvPr userDrawn="1"/>
        </p:nvSpPr>
        <p:spPr bwMode="gray">
          <a:xfrm>
            <a:off x="0" y="3886200"/>
            <a:ext cx="43891200" cy="1143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p:nvPr userDrawn="1"/>
        </p:nvCxnSpPr>
        <p:spPr>
          <a:xfrm>
            <a:off x="0" y="3886200"/>
            <a:ext cx="43891200" cy="0"/>
          </a:xfrm>
          <a:prstGeom prst="line">
            <a:avLst/>
          </a:prstGeom>
          <a:ln w="114300">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11500" b="0"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17" Type="http://schemas.openxmlformats.org/officeDocument/2006/relationships/image" Target="../media/image5.jpeg"/><Relationship Id="rId2" Type="http://schemas.openxmlformats.org/officeDocument/2006/relationships/notesSlide" Target="../notesSlides/notesSlide1.xml"/><Relationship Id="rId16"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5" Type="http://schemas.openxmlformats.org/officeDocument/2006/relationships/image" Target="../media/image3.jpg"/><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image" Target="../media/image2.jpg"/></Relationships>
</file>

<file path=ppt/slides/_rels/slide2.xml.rels><?xml version="1.0" encoding="UTF-8" standalone="yes"?>
<Relationships xmlns="http://schemas.openxmlformats.org/package/2006/relationships"><Relationship Id="rId8" Type="http://schemas.openxmlformats.org/officeDocument/2006/relationships/hyperlink" Target="http://www.googleimages.com/" TargetMode="External"/><Relationship Id="rId3" Type="http://schemas.openxmlformats.org/officeDocument/2006/relationships/hyperlink" Target="https://eric.ed.gov/?id=ED272882" TargetMode="External"/><Relationship Id="rId7" Type="http://schemas.openxmlformats.org/officeDocument/2006/relationships/hyperlink" Target="https://www.nottingham.ac.uk/studentservices/documents/criticalthinkingskills.pdf" TargetMode="External"/><Relationship Id="rId2" Type="http://schemas.openxmlformats.org/officeDocument/2006/relationships/image" Target="../media/image2.jpg"/><Relationship Id="rId1" Type="http://schemas.openxmlformats.org/officeDocument/2006/relationships/slideLayout" Target="../slideLayouts/slideLayout1.xml"/><Relationship Id="rId6" Type="http://schemas.openxmlformats.org/officeDocument/2006/relationships/hyperlink" Target="https://www.fcs.uga.edu/docs/time_management.pdf" TargetMode="External"/><Relationship Id="rId5" Type="http://schemas.openxmlformats.org/officeDocument/2006/relationships/hyperlink" Target="https://www.criticalthinking.org/files/ReadWritingTestOp1.pdf" TargetMode="External"/><Relationship Id="rId4" Type="http://schemas.openxmlformats.org/officeDocument/2006/relationships/hyperlink" Target="https://writingproject.fas.harvard.edu/files/hwp/files/writing_for_psych_final_from_printer.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sz="9600" dirty="0" smtClean="0"/>
              <a:t>SKILLS AND PERSONAL QUALITIES THAT INFLUENCE THE DEVELOPMENT OF CRITICAL THINKING</a:t>
            </a:r>
            <a:endParaRPr lang="en-US" sz="9600" dirty="0"/>
          </a:p>
        </p:txBody>
      </p:sp>
      <p:sp>
        <p:nvSpPr>
          <p:cNvPr id="67" name="Text Placeholder 66"/>
          <p:cNvSpPr>
            <a:spLocks noGrp="1"/>
          </p:cNvSpPr>
          <p:nvPr>
            <p:ph type="body" sz="quarter" idx="13"/>
          </p:nvPr>
        </p:nvSpPr>
        <p:spPr/>
        <p:txBody>
          <a:bodyPr/>
          <a:lstStyle/>
          <a:p>
            <a:r>
              <a:rPr lang="en-US" dirty="0" smtClean="0"/>
              <a:t>Introduction</a:t>
            </a:r>
            <a:endParaRPr lang="en-US" dirty="0"/>
          </a:p>
        </p:txBody>
      </p:sp>
      <p:sp>
        <p:nvSpPr>
          <p:cNvPr id="69" name="Text Placeholder 68"/>
          <p:cNvSpPr>
            <a:spLocks noGrp="1"/>
          </p:cNvSpPr>
          <p:nvPr>
            <p:ph type="body" sz="quarter" idx="39"/>
          </p:nvPr>
        </p:nvSpPr>
        <p:spPr>
          <a:xfrm>
            <a:off x="1143000" y="7192722"/>
            <a:ext cx="12801600" cy="3182668"/>
          </a:xfrm>
        </p:spPr>
        <p:txBody>
          <a:bodyPr/>
          <a:lstStyle/>
          <a:p>
            <a:r>
              <a:rPr lang="en-US" sz="3600" dirty="0" smtClean="0"/>
              <a:t>The aims of this poster will be to discuss how academic writing, academic reading and time management  influences the development of critical thinking in Psychology. Here are some strategies on what is involved in carrying out these elements successfully.</a:t>
            </a:r>
          </a:p>
          <a:p>
            <a:endParaRPr lang="en-US" sz="3600" dirty="0"/>
          </a:p>
        </p:txBody>
      </p:sp>
      <p:sp>
        <p:nvSpPr>
          <p:cNvPr id="68" name="Text Placeholder 67"/>
          <p:cNvSpPr>
            <a:spLocks noGrp="1"/>
          </p:cNvSpPr>
          <p:nvPr>
            <p:ph type="body" sz="quarter" idx="37"/>
          </p:nvPr>
        </p:nvSpPr>
        <p:spPr/>
        <p:txBody>
          <a:bodyPr/>
          <a:lstStyle/>
          <a:p>
            <a:r>
              <a:rPr lang="en-US" dirty="0" smtClean="0"/>
              <a:t>Definition of Critical Thinking</a:t>
            </a:r>
            <a:endParaRPr lang="en-US" dirty="0"/>
          </a:p>
        </p:txBody>
      </p:sp>
      <p:sp>
        <p:nvSpPr>
          <p:cNvPr id="11" name="Content Placeholder 10"/>
          <p:cNvSpPr>
            <a:spLocks noGrp="1"/>
          </p:cNvSpPr>
          <p:nvPr>
            <p:ph sz="quarter" idx="38"/>
          </p:nvPr>
        </p:nvSpPr>
        <p:spPr/>
        <p:txBody>
          <a:bodyPr/>
          <a:lstStyle/>
          <a:p>
            <a:pPr marL="0" indent="0" algn="ctr">
              <a:buNone/>
            </a:pPr>
            <a:r>
              <a:rPr lang="en-US" i="1" dirty="0" smtClean="0"/>
              <a:t>“The mental processes, strategies and representations people use to solve problems, make decisions and learn new concepts”.</a:t>
            </a:r>
          </a:p>
          <a:p>
            <a:pPr marL="0" indent="0" algn="ctr">
              <a:buNone/>
            </a:pPr>
            <a:endParaRPr lang="en-US" i="1" dirty="0"/>
          </a:p>
          <a:p>
            <a:pPr marL="0" indent="0" algn="r">
              <a:buNone/>
            </a:pPr>
            <a:r>
              <a:rPr lang="en-US" i="1" dirty="0" smtClean="0"/>
              <a:t>(Robert Sternberg, 1986)</a:t>
            </a:r>
            <a:endParaRPr lang="en-US" i="1" dirty="0" smtClean="0"/>
          </a:p>
        </p:txBody>
      </p:sp>
      <p:sp>
        <p:nvSpPr>
          <p:cNvPr id="7" name="Text Placeholder 6"/>
          <p:cNvSpPr>
            <a:spLocks noGrp="1"/>
          </p:cNvSpPr>
          <p:nvPr>
            <p:ph type="body" sz="quarter" idx="17"/>
          </p:nvPr>
        </p:nvSpPr>
        <p:spPr/>
        <p:txBody>
          <a:bodyPr/>
          <a:lstStyle/>
          <a:p>
            <a:r>
              <a:rPr lang="en-US" dirty="0" smtClean="0"/>
              <a:t>Skills needed for Critical Thinking</a:t>
            </a:r>
            <a:endParaRPr lang="en-US" dirty="0"/>
          </a:p>
        </p:txBody>
      </p:sp>
      <p:sp>
        <p:nvSpPr>
          <p:cNvPr id="12" name="Content Placeholder 11"/>
          <p:cNvSpPr>
            <a:spLocks noGrp="1"/>
          </p:cNvSpPr>
          <p:nvPr>
            <p:ph sz="quarter" idx="25"/>
          </p:nvPr>
        </p:nvSpPr>
        <p:spPr>
          <a:xfrm>
            <a:off x="1487659" y="24967250"/>
            <a:ext cx="12801600" cy="6333363"/>
          </a:xfrm>
        </p:spPr>
        <p:txBody>
          <a:bodyPr>
            <a:normAutofit fontScale="25000" lnSpcReduction="20000"/>
          </a:bodyPr>
          <a:lstStyle/>
          <a:p>
            <a:r>
              <a:rPr lang="en-US" sz="11200" b="1" dirty="0" smtClean="0"/>
              <a:t>Identify the line of reasoning,</a:t>
            </a:r>
          </a:p>
          <a:p>
            <a:pPr marL="0" indent="0">
              <a:buNone/>
            </a:pPr>
            <a:r>
              <a:rPr lang="en-US" sz="11200" dirty="0"/>
              <a:t> </a:t>
            </a:r>
            <a:r>
              <a:rPr lang="en-US" sz="4500" dirty="0" smtClean="0"/>
              <a:t>            </a:t>
            </a:r>
            <a:r>
              <a:rPr lang="en-US" sz="8000" dirty="0" smtClean="0"/>
              <a:t>what is the argument that is being put across</a:t>
            </a:r>
          </a:p>
          <a:p>
            <a:r>
              <a:rPr lang="en-US" sz="11200" b="1" dirty="0" smtClean="0"/>
              <a:t>Evaluate the line of reasoning,</a:t>
            </a:r>
          </a:p>
          <a:p>
            <a:pPr marL="0" indent="0">
              <a:buNone/>
            </a:pPr>
            <a:r>
              <a:rPr lang="en-US" sz="9600" dirty="0"/>
              <a:t> </a:t>
            </a:r>
            <a:r>
              <a:rPr lang="en-US" sz="9600" dirty="0" smtClean="0"/>
              <a:t>      does it contain relevant, sufficient, appropriate reason, is it logical,</a:t>
            </a:r>
          </a:p>
          <a:p>
            <a:pPr marL="0" indent="0">
              <a:buNone/>
            </a:pPr>
            <a:r>
              <a:rPr lang="en-US" sz="9600" dirty="0"/>
              <a:t> </a:t>
            </a:r>
            <a:r>
              <a:rPr lang="en-US" sz="9600" dirty="0" smtClean="0"/>
              <a:t>      is it accurate, is it flawed</a:t>
            </a:r>
          </a:p>
          <a:p>
            <a:r>
              <a:rPr lang="en-US" sz="11200" b="1" dirty="0" smtClean="0"/>
              <a:t>Questioning surface appearances and checking for hidden assumptions and agendas</a:t>
            </a:r>
          </a:p>
          <a:p>
            <a:pPr marL="0" indent="0">
              <a:buNone/>
            </a:pPr>
            <a:r>
              <a:rPr lang="en-US" sz="8000" dirty="0"/>
              <a:t> </a:t>
            </a:r>
            <a:r>
              <a:rPr lang="en-US" sz="8000" dirty="0" smtClean="0"/>
              <a:t>        Is it what it seems, could their be an alternative explanation, has all information been </a:t>
            </a:r>
          </a:p>
          <a:p>
            <a:pPr marL="0" indent="0">
              <a:buNone/>
            </a:pPr>
            <a:r>
              <a:rPr lang="en-US" sz="8000" dirty="0"/>
              <a:t> </a:t>
            </a:r>
            <a:r>
              <a:rPr lang="en-US" sz="8000" dirty="0" smtClean="0"/>
              <a:t>         given, are there hidden agenda’s or assumptions, does the information/evidence come from a</a:t>
            </a:r>
          </a:p>
          <a:p>
            <a:pPr marL="0" indent="0">
              <a:buNone/>
            </a:pPr>
            <a:r>
              <a:rPr lang="en-US" sz="8000" dirty="0"/>
              <a:t> </a:t>
            </a:r>
            <a:r>
              <a:rPr lang="en-US" sz="8000" dirty="0" smtClean="0"/>
              <a:t>          reliable source. </a:t>
            </a:r>
          </a:p>
          <a:p>
            <a:r>
              <a:rPr lang="en-US" sz="11200" b="1" dirty="0" smtClean="0"/>
              <a:t>Identifying evidence</a:t>
            </a:r>
          </a:p>
          <a:p>
            <a:pPr marL="0" indent="0">
              <a:buNone/>
            </a:pPr>
            <a:r>
              <a:rPr lang="en-US" sz="8000" dirty="0"/>
              <a:t> </a:t>
            </a:r>
            <a:r>
              <a:rPr lang="en-US" sz="8000" dirty="0" smtClean="0"/>
              <a:t>        Evaluating, valid sources,  valid date, statistics</a:t>
            </a:r>
          </a:p>
          <a:p>
            <a:r>
              <a:rPr lang="en-US" sz="11200" b="1" dirty="0" smtClean="0"/>
              <a:t>Identifying the writers conclusion </a:t>
            </a:r>
          </a:p>
          <a:p>
            <a:r>
              <a:rPr lang="en-US" sz="11200" b="1" dirty="0" smtClean="0"/>
              <a:t>Deciding whether the evidence reinforces the conclusion</a:t>
            </a:r>
          </a:p>
          <a:p>
            <a:pPr marL="0" indent="0">
              <a:buNone/>
            </a:pPr>
            <a:endParaRPr lang="en-US" sz="11200" b="1" dirty="0" smtClean="0"/>
          </a:p>
          <a:p>
            <a:endParaRPr lang="en-US" sz="11200" b="1" dirty="0" smtClean="0"/>
          </a:p>
          <a:p>
            <a:pPr marL="0" indent="0">
              <a:buNone/>
            </a:pPr>
            <a:r>
              <a:rPr lang="en-US" sz="8600" dirty="0"/>
              <a:t> </a:t>
            </a:r>
            <a:r>
              <a:rPr lang="en-US" sz="8600" dirty="0" smtClean="0"/>
              <a:t>   </a:t>
            </a:r>
          </a:p>
          <a:p>
            <a:endParaRPr lang="en-US" sz="2800" dirty="0" smtClean="0"/>
          </a:p>
          <a:p>
            <a:pPr marL="0" indent="0">
              <a:buNone/>
            </a:pPr>
            <a:r>
              <a:rPr lang="en-US" sz="3600" dirty="0"/>
              <a:t> </a:t>
            </a:r>
            <a:r>
              <a:rPr lang="en-US" sz="3600" dirty="0" smtClean="0"/>
              <a:t>   </a:t>
            </a:r>
          </a:p>
          <a:p>
            <a:endParaRPr lang="en-US" dirty="0" smtClean="0"/>
          </a:p>
          <a:p>
            <a:pPr marL="0" indent="0" algn="r">
              <a:buNone/>
            </a:pPr>
            <a:endParaRPr lang="en-US" dirty="0"/>
          </a:p>
        </p:txBody>
      </p:sp>
      <p:graphicFrame>
        <p:nvGraphicFramePr>
          <p:cNvPr id="72" name="Content Placeholder 71" descr="Horizontal Bullet List" title="SmartArt"/>
          <p:cNvGraphicFramePr>
            <a:graphicFrameLocks noGrp="1"/>
          </p:cNvGraphicFramePr>
          <p:nvPr>
            <p:ph sz="quarter" idx="26"/>
            <p:extLst>
              <p:ext uri="{D42A27DB-BD31-4B8C-83A1-F6EECF244321}">
                <p14:modId xmlns:p14="http://schemas.microsoft.com/office/powerpoint/2010/main" val="3958233194"/>
              </p:ext>
            </p:extLst>
          </p:nvPr>
        </p:nvGraphicFramePr>
        <p:xfrm>
          <a:off x="693891" y="24967250"/>
          <a:ext cx="12801600" cy="69051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0" name="Text Placeholder 69"/>
          <p:cNvSpPr>
            <a:spLocks noGrp="1"/>
          </p:cNvSpPr>
          <p:nvPr>
            <p:ph type="body" sz="quarter" idx="40"/>
          </p:nvPr>
        </p:nvSpPr>
        <p:spPr/>
        <p:txBody>
          <a:bodyPr/>
          <a:lstStyle/>
          <a:p>
            <a:r>
              <a:rPr lang="en-US" smtClean="0"/>
              <a:t>Procedure</a:t>
            </a:r>
            <a:endParaRPr lang="en-US" dirty="0"/>
          </a:p>
        </p:txBody>
      </p:sp>
      <p:graphicFrame>
        <p:nvGraphicFramePr>
          <p:cNvPr id="3" name="Content Placeholder 2" descr="Title Picture Lineup" title="SmartArt"/>
          <p:cNvGraphicFramePr>
            <a:graphicFrameLocks noGrp="1"/>
          </p:cNvGraphicFramePr>
          <p:nvPr>
            <p:ph sz="quarter" idx="23"/>
            <p:extLst>
              <p:ext uri="{D42A27DB-BD31-4B8C-83A1-F6EECF244321}">
                <p14:modId xmlns:p14="http://schemas.microsoft.com/office/powerpoint/2010/main" val="587694085"/>
              </p:ext>
            </p:extLst>
          </p:nvPr>
        </p:nvGraphicFramePr>
        <p:xfrm>
          <a:off x="15544800" y="22358554"/>
          <a:ext cx="383458" cy="10933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8" name="Text Placeholder 17"/>
          <p:cNvSpPr>
            <a:spLocks noGrp="1"/>
          </p:cNvSpPr>
          <p:nvPr>
            <p:ph type="body" sz="quarter" idx="31"/>
          </p:nvPr>
        </p:nvSpPr>
        <p:spPr/>
        <p:txBody>
          <a:bodyPr/>
          <a:lstStyle/>
          <a:p>
            <a:r>
              <a:rPr lang="en-US" dirty="0" smtClean="0"/>
              <a:t>Time Management </a:t>
            </a:r>
            <a:endParaRPr lang="en-US" dirty="0"/>
          </a:p>
        </p:txBody>
      </p:sp>
      <p:sp>
        <p:nvSpPr>
          <p:cNvPr id="6" name="Content Placeholder 5"/>
          <p:cNvSpPr>
            <a:spLocks noGrp="1"/>
          </p:cNvSpPr>
          <p:nvPr>
            <p:ph sz="quarter" idx="33"/>
          </p:nvPr>
        </p:nvSpPr>
        <p:spPr/>
        <p:txBody>
          <a:bodyPr/>
          <a:lstStyle/>
          <a:p>
            <a:pPr marL="0" indent="0" algn="ctr">
              <a:buNone/>
            </a:pPr>
            <a:r>
              <a:rPr lang="en-GB" dirty="0" smtClean="0"/>
              <a:t>“You </a:t>
            </a:r>
            <a:r>
              <a:rPr lang="en-GB" dirty="0"/>
              <a:t>cannot manage time; you manage the events in your life in relation to time. You may often wish for more time but you only get 24 hours, 1,440 minutes or 86,400 seconds each day. How you use that time depends on skills learned through </a:t>
            </a:r>
            <a:r>
              <a:rPr lang="en-GB" dirty="0" smtClean="0"/>
              <a:t>self-analysis, </a:t>
            </a:r>
            <a:r>
              <a:rPr lang="en-GB" dirty="0"/>
              <a:t>planning, evaluation, and self-control</a:t>
            </a:r>
            <a:r>
              <a:rPr lang="en-GB" dirty="0" smtClean="0"/>
              <a:t>.” (Sue W. Chapman and Michael </a:t>
            </a:r>
            <a:r>
              <a:rPr lang="en-GB" dirty="0" err="1" smtClean="0"/>
              <a:t>Rupured</a:t>
            </a:r>
            <a:r>
              <a:rPr lang="en-GB" dirty="0" smtClean="0"/>
              <a:t>)</a:t>
            </a:r>
            <a:endParaRPr lang="en-US" dirty="0" smtClean="0"/>
          </a:p>
        </p:txBody>
      </p:sp>
      <p:sp>
        <p:nvSpPr>
          <p:cNvPr id="15" name="Content Placeholder 14"/>
          <p:cNvSpPr>
            <a:spLocks noGrp="1"/>
          </p:cNvSpPr>
          <p:nvPr>
            <p:ph sz="quarter" idx="42"/>
          </p:nvPr>
        </p:nvSpPr>
        <p:spPr>
          <a:xfrm>
            <a:off x="29900880" y="18320657"/>
            <a:ext cx="12801600" cy="7236477"/>
          </a:xfrm>
        </p:spPr>
        <p:txBody>
          <a:bodyPr/>
          <a:lstStyle/>
          <a:p>
            <a:r>
              <a:rPr lang="en-US" b="1" dirty="0" smtClean="0"/>
              <a:t>Know what you do with your time; </a:t>
            </a:r>
            <a:r>
              <a:rPr lang="en-US" sz="2800" dirty="0" smtClean="0"/>
              <a:t>studies, family, working, socializing</a:t>
            </a:r>
          </a:p>
          <a:p>
            <a:r>
              <a:rPr lang="en-US" b="1" dirty="0" err="1" smtClean="0"/>
              <a:t>Prioritise</a:t>
            </a:r>
            <a:r>
              <a:rPr lang="en-US" b="1" dirty="0" smtClean="0"/>
              <a:t>; </a:t>
            </a:r>
            <a:r>
              <a:rPr lang="en-US" sz="2800" dirty="0" smtClean="0"/>
              <a:t>which tasks are important and which are urgent</a:t>
            </a:r>
          </a:p>
          <a:p>
            <a:r>
              <a:rPr lang="en-US" b="1" dirty="0" smtClean="0"/>
              <a:t>Get a diary- USE IT! </a:t>
            </a:r>
            <a:r>
              <a:rPr lang="en-US" sz="2800" dirty="0" smtClean="0"/>
              <a:t>Write out your semester, write in what tasks are ahead and  when assignments are due- make this a visual tool</a:t>
            </a:r>
          </a:p>
          <a:p>
            <a:r>
              <a:rPr lang="en-US" b="1" dirty="0" smtClean="0"/>
              <a:t>Get </a:t>
            </a:r>
            <a:r>
              <a:rPr lang="en-US" b="1" dirty="0" err="1" smtClean="0"/>
              <a:t>Organised</a:t>
            </a:r>
            <a:r>
              <a:rPr lang="en-US" b="1" dirty="0" smtClean="0"/>
              <a:t>; </a:t>
            </a:r>
            <a:r>
              <a:rPr lang="en-US" sz="2800" dirty="0" smtClean="0"/>
              <a:t>allocate time, research, plan, do the easier tasks first to build confidence.</a:t>
            </a:r>
          </a:p>
          <a:p>
            <a:r>
              <a:rPr lang="en-US" b="1" dirty="0" smtClean="0"/>
              <a:t>Stop Procrastinating; </a:t>
            </a:r>
            <a:r>
              <a:rPr lang="en-US" sz="2800" dirty="0" smtClean="0"/>
              <a:t>don’t be put off by the task,</a:t>
            </a:r>
            <a:r>
              <a:rPr lang="en-US" b="1" dirty="0" smtClean="0"/>
              <a:t> </a:t>
            </a:r>
            <a:r>
              <a:rPr lang="en-US" sz="2800" dirty="0" smtClean="0"/>
              <a:t>if the task is somewhat overwhelming, break it down to smaller chunks, don’t leave tasks to the last minute </a:t>
            </a:r>
          </a:p>
          <a:p>
            <a:r>
              <a:rPr lang="en-US" b="1" dirty="0" smtClean="0"/>
              <a:t>Sta</a:t>
            </a:r>
            <a:r>
              <a:rPr lang="en-US" b="1" dirty="0" smtClean="0"/>
              <a:t>y Healthy; </a:t>
            </a:r>
            <a:r>
              <a:rPr lang="en-US" sz="2800" dirty="0" smtClean="0"/>
              <a:t>take time out for a break. Time to yourself is beneficial mentally and physically. Poor time management results in stress, anxiety, mood swings and can lead </a:t>
            </a:r>
            <a:r>
              <a:rPr lang="en-US" sz="2800" dirty="0"/>
              <a:t>t</a:t>
            </a:r>
            <a:r>
              <a:rPr lang="en-US" sz="2800" dirty="0" smtClean="0"/>
              <a:t>o illness </a:t>
            </a:r>
            <a:endParaRPr lang="en-US" sz="2800" b="1" dirty="0" smtClean="0"/>
          </a:p>
        </p:txBody>
      </p:sp>
      <p:sp>
        <p:nvSpPr>
          <p:cNvPr id="21" name="Text Placeholder 20"/>
          <p:cNvSpPr>
            <a:spLocks noGrp="1"/>
          </p:cNvSpPr>
          <p:nvPr>
            <p:ph type="body" sz="quarter" idx="34"/>
          </p:nvPr>
        </p:nvSpPr>
        <p:spPr/>
        <p:txBody>
          <a:bodyPr/>
          <a:lstStyle/>
          <a:p>
            <a:r>
              <a:rPr lang="en-US" dirty="0" smtClean="0"/>
              <a:t>Conclusion</a:t>
            </a:r>
            <a:endParaRPr lang="en-US" dirty="0"/>
          </a:p>
        </p:txBody>
      </p:sp>
      <p:sp>
        <p:nvSpPr>
          <p:cNvPr id="22" name="Content Placeholder 21"/>
          <p:cNvSpPr>
            <a:spLocks noGrp="1"/>
          </p:cNvSpPr>
          <p:nvPr>
            <p:ph sz="quarter" idx="35"/>
          </p:nvPr>
        </p:nvSpPr>
        <p:spPr/>
        <p:txBody>
          <a:bodyPr/>
          <a:lstStyle/>
          <a:p>
            <a:pPr marL="0" indent="0">
              <a:buNone/>
            </a:pPr>
            <a:r>
              <a:rPr lang="en-US" dirty="0" smtClean="0"/>
              <a:t>These strategies take time to learn and develop to your way of managing and perhaps will need more practice to get them right, but with a high level of self discipline and with these strategies implemented in the correct manner, then Katie Jones will not fail an essay again!</a:t>
            </a:r>
          </a:p>
        </p:txBody>
      </p:sp>
      <p:pic>
        <p:nvPicPr>
          <p:cNvPr id="105" name="Picture Placeholder 104" descr="Closeup of glass beakers" title="Sample Picture"/>
          <p:cNvPicPr>
            <a:picLocks noGrp="1" noChangeAspect="1"/>
          </p:cNvPicPr>
          <p:nvPr>
            <p:ph type="pic" sz="quarter" idx="43"/>
          </p:nvPr>
        </p:nvPicPr>
        <p:blipFill rotWithShape="1">
          <a:blip r:embed="rId13" cstate="print">
            <a:extLst>
              <a:ext uri="{28A0092B-C50C-407E-A947-70E740481C1C}">
                <a14:useLocalDpi xmlns:a14="http://schemas.microsoft.com/office/drawing/2010/main" val="0"/>
              </a:ext>
            </a:extLst>
          </a:blip>
          <a:srcRect/>
          <a:stretch/>
        </p:blipFill>
        <p:spPr/>
      </p:pic>
      <p:sp>
        <p:nvSpPr>
          <p:cNvPr id="10" name="AutoShape 4" descr="Image result for critical thinking imag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AutoShape 6" descr="Image result for critical thinking image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4" name="Picture 23" descr="Philosophy Of Thought And Logic 2011-2012 - The Collaboratory"/>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32423101" y="11578"/>
            <a:ext cx="11468100" cy="3830867"/>
          </a:xfrm>
          <a:prstGeom prst="rect">
            <a:avLst/>
          </a:prstGeom>
        </p:spPr>
      </p:pic>
      <p:sp>
        <p:nvSpPr>
          <p:cNvPr id="25" name="Text Placeholder 24"/>
          <p:cNvSpPr>
            <a:spLocks noGrp="1"/>
          </p:cNvSpPr>
          <p:nvPr>
            <p:ph type="body" sz="quarter" idx="36"/>
          </p:nvPr>
        </p:nvSpPr>
        <p:spPr/>
        <p:txBody>
          <a:bodyPr/>
          <a:lstStyle/>
          <a:p>
            <a:r>
              <a:rPr lang="en-GB" dirty="0" smtClean="0"/>
              <a:t>Katie Jones 1704052/ Academic Study Skills ECGE4001R/University of Wales Trinity Saint David</a:t>
            </a:r>
            <a:endParaRPr lang="en-GB" dirty="0"/>
          </a:p>
        </p:txBody>
      </p:sp>
      <p:sp>
        <p:nvSpPr>
          <p:cNvPr id="26" name="Text Placeholder 25"/>
          <p:cNvSpPr>
            <a:spLocks noGrp="1"/>
          </p:cNvSpPr>
          <p:nvPr>
            <p:ph type="body" sz="quarter" idx="19"/>
          </p:nvPr>
        </p:nvSpPr>
        <p:spPr>
          <a:xfrm>
            <a:off x="1143000" y="22887431"/>
            <a:ext cx="12801600" cy="1836537"/>
          </a:xfrm>
        </p:spPr>
        <p:txBody>
          <a:bodyPr/>
          <a:lstStyle/>
          <a:p>
            <a:r>
              <a:rPr lang="en-GB" dirty="0" smtClean="0"/>
              <a:t>How does Critical Thinking support academic reading </a:t>
            </a:r>
            <a:endParaRPr lang="en-GB" dirty="0"/>
          </a:p>
        </p:txBody>
      </p:sp>
      <p:sp>
        <p:nvSpPr>
          <p:cNvPr id="28" name="AutoShape 12" descr="Image result for critical thinking model"/>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1" name="Picture 30" descr="Social media make &lt;strong&gt;critical&lt;/strong&gt; &lt;strong&gt;thinking&lt;/strong&gt; &lt;strong&gt;critical&lt;/strong&gt;"/>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2093137" y="16842981"/>
            <a:ext cx="11465169" cy="5220926"/>
          </a:xfrm>
          <a:prstGeom prst="rect">
            <a:avLst/>
          </a:prstGeom>
        </p:spPr>
      </p:pic>
      <p:sp>
        <p:nvSpPr>
          <p:cNvPr id="32" name="Text Placeholder 31"/>
          <p:cNvSpPr>
            <a:spLocks noGrp="1"/>
          </p:cNvSpPr>
          <p:nvPr>
            <p:ph type="body" sz="quarter" idx="21"/>
          </p:nvPr>
        </p:nvSpPr>
        <p:spPr>
          <a:xfrm>
            <a:off x="15544800" y="5669280"/>
            <a:ext cx="12801600" cy="1669860"/>
          </a:xfrm>
        </p:spPr>
        <p:txBody>
          <a:bodyPr/>
          <a:lstStyle/>
          <a:p>
            <a:r>
              <a:rPr lang="en-GB" dirty="0" smtClean="0"/>
              <a:t>How does Critical Thinking support academic writing </a:t>
            </a:r>
            <a:endParaRPr lang="en-GB" dirty="0"/>
          </a:p>
        </p:txBody>
      </p:sp>
      <p:sp>
        <p:nvSpPr>
          <p:cNvPr id="33" name="Content Placeholder 32"/>
          <p:cNvSpPr>
            <a:spLocks noGrp="1"/>
          </p:cNvSpPr>
          <p:nvPr>
            <p:ph sz="quarter" idx="27"/>
          </p:nvPr>
        </p:nvSpPr>
        <p:spPr>
          <a:xfrm>
            <a:off x="15544800" y="7339140"/>
            <a:ext cx="12801600" cy="6810706"/>
          </a:xfrm>
        </p:spPr>
        <p:txBody>
          <a:bodyPr>
            <a:normAutofit lnSpcReduction="10000"/>
          </a:bodyPr>
          <a:lstStyle/>
          <a:p>
            <a:r>
              <a:rPr lang="en-GB" dirty="0" smtClean="0"/>
              <a:t>Reading and writing are closely linked and to be able to write effectively, reading must be of a high standard, if not, then text will be misunderstood. (Dr Richard Paul &amp; Dr Linda Elder, 2006)</a:t>
            </a:r>
          </a:p>
          <a:p>
            <a:r>
              <a:rPr lang="en-GB" b="1" dirty="0" smtClean="0"/>
              <a:t>Understand </a:t>
            </a:r>
            <a:r>
              <a:rPr lang="en-GB" dirty="0" smtClean="0"/>
              <a:t>the task/ question</a:t>
            </a:r>
          </a:p>
          <a:p>
            <a:r>
              <a:rPr lang="en-GB" b="1" dirty="0" smtClean="0"/>
              <a:t>Planning; </a:t>
            </a:r>
            <a:r>
              <a:rPr lang="en-GB" dirty="0" smtClean="0"/>
              <a:t>research, mind mapping</a:t>
            </a:r>
            <a:endParaRPr lang="en-GB" b="1" dirty="0" smtClean="0"/>
          </a:p>
          <a:p>
            <a:r>
              <a:rPr lang="en-GB" b="1" dirty="0" smtClean="0"/>
              <a:t>Structure; </a:t>
            </a:r>
            <a:r>
              <a:rPr lang="en-GB" dirty="0" smtClean="0"/>
              <a:t>Introduction, hypothesis, main body, conclusion</a:t>
            </a:r>
            <a:endParaRPr lang="en-GB" b="1" dirty="0" smtClean="0"/>
          </a:p>
          <a:p>
            <a:r>
              <a:rPr lang="en-GB" b="1" dirty="0" smtClean="0"/>
              <a:t>Focus</a:t>
            </a:r>
            <a:r>
              <a:rPr lang="en-GB" dirty="0" smtClean="0"/>
              <a:t> on the question, keep it </a:t>
            </a:r>
            <a:r>
              <a:rPr lang="en-GB" b="1" dirty="0" smtClean="0"/>
              <a:t>direct </a:t>
            </a:r>
            <a:r>
              <a:rPr lang="en-GB" dirty="0" smtClean="0"/>
              <a:t>to the question, and give a </a:t>
            </a:r>
            <a:r>
              <a:rPr lang="en-GB" b="1" dirty="0" smtClean="0"/>
              <a:t>clear</a:t>
            </a:r>
            <a:r>
              <a:rPr lang="en-GB" dirty="0" smtClean="0"/>
              <a:t> argument, what is the </a:t>
            </a:r>
            <a:r>
              <a:rPr lang="en-GB" b="1" dirty="0" smtClean="0"/>
              <a:t>purpose </a:t>
            </a:r>
            <a:r>
              <a:rPr lang="en-GB" dirty="0" smtClean="0"/>
              <a:t>of the question </a:t>
            </a:r>
            <a:r>
              <a:rPr lang="en-GB" dirty="0" err="1" smtClean="0"/>
              <a:t>e.g</a:t>
            </a:r>
            <a:r>
              <a:rPr lang="en-GB" dirty="0" smtClean="0"/>
              <a:t> discuss?</a:t>
            </a:r>
          </a:p>
          <a:p>
            <a:r>
              <a:rPr lang="en-GB" b="1" dirty="0" smtClean="0"/>
              <a:t>Support </a:t>
            </a:r>
            <a:r>
              <a:rPr lang="en-GB" dirty="0" smtClean="0"/>
              <a:t>a theory with evidence to reinforce it.</a:t>
            </a:r>
          </a:p>
          <a:p>
            <a:r>
              <a:rPr lang="en-GB" dirty="0" smtClean="0"/>
              <a:t>Use </a:t>
            </a:r>
            <a:r>
              <a:rPr lang="en-GB" b="1" dirty="0" smtClean="0"/>
              <a:t>Empirical </a:t>
            </a:r>
            <a:r>
              <a:rPr lang="en-GB" dirty="0" smtClean="0"/>
              <a:t>evidence </a:t>
            </a:r>
            <a:r>
              <a:rPr lang="en-GB" dirty="0" err="1" smtClean="0"/>
              <a:t>e.g</a:t>
            </a:r>
            <a:r>
              <a:rPr lang="en-GB" dirty="0" smtClean="0"/>
              <a:t> Journal articles, peer – reviewed articles, professional books.</a:t>
            </a:r>
          </a:p>
          <a:p>
            <a:pPr marL="0" indent="0" algn="r">
              <a:buNone/>
            </a:pPr>
            <a:r>
              <a:rPr lang="en-GB" dirty="0" smtClean="0"/>
              <a:t>(Harvard College, department of Psychology, 2012)</a:t>
            </a:r>
          </a:p>
          <a:p>
            <a:endParaRPr lang="en-GB" dirty="0" smtClean="0"/>
          </a:p>
          <a:p>
            <a:endParaRPr lang="en-GB" b="1" dirty="0" smtClean="0"/>
          </a:p>
          <a:p>
            <a:endParaRPr lang="en-GB" b="1" dirty="0" smtClean="0"/>
          </a:p>
          <a:p>
            <a:endParaRPr lang="en-GB" dirty="0"/>
          </a:p>
        </p:txBody>
      </p:sp>
      <p:pic>
        <p:nvPicPr>
          <p:cNvPr id="39" name="Content Placeholder 38"/>
          <p:cNvPicPr>
            <a:picLocks noGrp="1" noChangeAspect="1"/>
          </p:cNvPicPr>
          <p:nvPr>
            <p:ph sz="quarter" idx="32"/>
          </p:nvPr>
        </p:nvPicPr>
        <p:blipFill>
          <a:blip r:embed="rId16"/>
          <a:stretch>
            <a:fillRect/>
          </a:stretch>
        </p:blipFill>
        <p:spPr>
          <a:xfrm>
            <a:off x="30647148" y="7817524"/>
            <a:ext cx="11415252" cy="6091579"/>
          </a:xfrm>
          <a:prstGeom prst="rect">
            <a:avLst/>
          </a:prstGeom>
        </p:spPr>
      </p:pic>
      <p:pic>
        <p:nvPicPr>
          <p:cNvPr id="1046" name="Picture 22" descr="Image result for the how the what the why the who"/>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6842659" y="16541472"/>
            <a:ext cx="11057830" cy="58239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11989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Reference List for Skills and Personal qualities that influence the development of critical thinking.</a:t>
            </a:r>
            <a:endParaRPr lang="en-GB" dirty="0"/>
          </a:p>
        </p:txBody>
      </p:sp>
      <p:sp>
        <p:nvSpPr>
          <p:cNvPr id="3" name="Text Placeholder 2"/>
          <p:cNvSpPr>
            <a:spLocks noGrp="1"/>
          </p:cNvSpPr>
          <p:nvPr>
            <p:ph type="body" sz="quarter" idx="36"/>
          </p:nvPr>
        </p:nvSpPr>
        <p:spPr/>
        <p:txBody>
          <a:bodyPr/>
          <a:lstStyle/>
          <a:p>
            <a:r>
              <a:rPr lang="en-GB" dirty="0" smtClean="0"/>
              <a:t> </a:t>
            </a:r>
            <a:endParaRPr lang="en-GB" dirty="0"/>
          </a:p>
        </p:txBody>
      </p:sp>
      <p:sp>
        <p:nvSpPr>
          <p:cNvPr id="6" name="Text Placeholder 5"/>
          <p:cNvSpPr>
            <a:spLocks noGrp="1"/>
          </p:cNvSpPr>
          <p:nvPr>
            <p:ph type="body" sz="quarter" idx="37"/>
          </p:nvPr>
        </p:nvSpPr>
        <p:spPr>
          <a:xfrm>
            <a:off x="1143000" y="11594890"/>
            <a:ext cx="45719" cy="274022"/>
          </a:xfrm>
        </p:spPr>
        <p:txBody>
          <a:bodyPr/>
          <a:lstStyle/>
          <a:p>
            <a:endParaRPr lang="en-GB" dirty="0"/>
          </a:p>
        </p:txBody>
      </p:sp>
      <p:pic>
        <p:nvPicPr>
          <p:cNvPr id="28" name="Picture Placeholder 27" descr="Philosophy Of Thought And Logic 2011-2012 - The Collaboratory"/>
          <p:cNvPicPr>
            <a:picLocks noGrp="1" noChangeAspect="1"/>
          </p:cNvPicPr>
          <p:nvPr>
            <p:ph type="pic" sz="quarter" idx="43"/>
          </p:nvPr>
        </p:nvPicPr>
        <p:blipFill>
          <a:blip r:embed="rId2">
            <a:extLst>
              <a:ext uri="{28A0092B-C50C-407E-A947-70E740481C1C}">
                <a14:useLocalDpi xmlns:a14="http://schemas.microsoft.com/office/drawing/2010/main" val="0"/>
              </a:ext>
            </a:extLst>
          </a:blip>
          <a:srcRect t="12807" b="12807"/>
          <a:stretch>
            <a:fillRect/>
          </a:stretch>
        </p:blipFill>
        <p:spPr>
          <a:xfrm>
            <a:off x="32918401" y="0"/>
            <a:ext cx="10972799" cy="3842445"/>
          </a:xfrm>
        </p:spPr>
      </p:pic>
      <p:sp>
        <p:nvSpPr>
          <p:cNvPr id="26" name="Rectangle 25"/>
          <p:cNvSpPr/>
          <p:nvPr/>
        </p:nvSpPr>
        <p:spPr>
          <a:xfrm>
            <a:off x="10972800" y="5010938"/>
            <a:ext cx="21945600" cy="21015625"/>
          </a:xfrm>
          <a:prstGeom prst="rect">
            <a:avLst/>
          </a:prstGeom>
        </p:spPr>
        <p:txBody>
          <a:bodyPr>
            <a:spAutoFit/>
          </a:bodyPr>
          <a:lstStyle/>
          <a:p>
            <a:pPr>
              <a:lnSpc>
                <a:spcPct val="107000"/>
              </a:lnSpc>
              <a:spcAft>
                <a:spcPts val="800"/>
              </a:spcAft>
            </a:pPr>
            <a:endParaRPr lang="en-GB" sz="6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6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8000" dirty="0">
                <a:latin typeface="Arial" panose="020B0604020202020204" pitchFamily="34" charset="0"/>
                <a:ea typeface="Calibri" panose="020F0502020204030204" pitchFamily="34" charset="0"/>
                <a:cs typeface="Times New Roman" panose="02020603050405020304" pitchFamily="18" charset="0"/>
              </a:rPr>
              <a:t> </a:t>
            </a:r>
            <a:endParaRPr lang="en-GB" sz="6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mj-lt"/>
              <a:buAutoNum type="arabicPeriod"/>
            </a:pPr>
            <a:r>
              <a:rPr lang="en-GB" sz="8000" dirty="0">
                <a:latin typeface="Arial" panose="020B0604020202020204" pitchFamily="34" charset="0"/>
                <a:ea typeface="Calibri" panose="020F0502020204030204" pitchFamily="34" charset="0"/>
                <a:cs typeface="Times New Roman" panose="02020603050405020304" pitchFamily="18" charset="0"/>
              </a:rPr>
              <a:t>Cottrell, S. (2013). </a:t>
            </a:r>
            <a:r>
              <a:rPr lang="en-GB" sz="8000" i="1" dirty="0">
                <a:latin typeface="Arial" panose="020B0604020202020204" pitchFamily="34" charset="0"/>
                <a:ea typeface="Calibri" panose="020F0502020204030204" pitchFamily="34" charset="0"/>
                <a:cs typeface="Times New Roman" panose="02020603050405020304" pitchFamily="18" charset="0"/>
              </a:rPr>
              <a:t>The Study Skills Handbook.</a:t>
            </a:r>
            <a:r>
              <a:rPr lang="en-GB" sz="8000" dirty="0">
                <a:latin typeface="Arial" panose="020B0604020202020204" pitchFamily="34" charset="0"/>
                <a:ea typeface="Calibri" panose="020F0502020204030204" pitchFamily="34" charset="0"/>
                <a:cs typeface="Times New Roman" panose="02020603050405020304" pitchFamily="18" charset="0"/>
              </a:rPr>
              <a:t> (4</a:t>
            </a:r>
            <a:r>
              <a:rPr lang="en-GB" sz="8000" baseline="30000" dirty="0">
                <a:latin typeface="Arial" panose="020B0604020202020204" pitchFamily="34" charset="0"/>
                <a:ea typeface="Calibri" panose="020F0502020204030204" pitchFamily="34" charset="0"/>
                <a:cs typeface="Times New Roman" panose="02020603050405020304" pitchFamily="18" charset="0"/>
              </a:rPr>
              <a:t>th</a:t>
            </a:r>
            <a:r>
              <a:rPr lang="en-GB" sz="8000" dirty="0">
                <a:latin typeface="Arial" panose="020B0604020202020204" pitchFamily="34" charset="0"/>
                <a:ea typeface="Calibri" panose="020F0502020204030204" pitchFamily="34" charset="0"/>
                <a:cs typeface="Times New Roman" panose="02020603050405020304" pitchFamily="18" charset="0"/>
              </a:rPr>
              <a:t> edition). Palgrave Macmillan.</a:t>
            </a:r>
            <a:endParaRPr lang="en-GB" sz="6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mj-lt"/>
              <a:buAutoNum type="arabicPeriod"/>
            </a:pPr>
            <a:r>
              <a:rPr lang="en-GB" sz="80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3"/>
              </a:rPr>
              <a:t>https://eric.ed.gov/?id=ED272882</a:t>
            </a:r>
            <a:endParaRPr lang="en-GB" sz="6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mj-lt"/>
              <a:buAutoNum type="arabicPeriod"/>
            </a:pPr>
            <a:r>
              <a:rPr lang="en-GB" sz="80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4"/>
              </a:rPr>
              <a:t>https://writingproject.fas.harvard.edu/files/hwp/files/writing_for_psych_final_from_printer.pdf</a:t>
            </a:r>
            <a:endParaRPr lang="en-GB" sz="6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mj-lt"/>
              <a:buAutoNum type="arabicPeriod"/>
            </a:pPr>
            <a:r>
              <a:rPr lang="en-GB" sz="80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5"/>
              </a:rPr>
              <a:t>https://www.criticalthinking.org/files/ReadWritingTestOp1.pdf</a:t>
            </a:r>
            <a:endParaRPr lang="en-GB" sz="6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mj-lt"/>
              <a:buAutoNum type="arabicPeriod"/>
            </a:pPr>
            <a:r>
              <a:rPr lang="en-GB" sz="80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6"/>
              </a:rPr>
              <a:t>https://www.fcs.uga.edu/docs/time_management.pdf</a:t>
            </a:r>
            <a:endParaRPr lang="en-GB" sz="6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mj-lt"/>
              <a:buAutoNum type="arabicPeriod"/>
            </a:pPr>
            <a:r>
              <a:rPr lang="en-GB" sz="80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7"/>
              </a:rPr>
              <a:t>https://www.nottingham.ac.uk/studentservices/documents/criticalthinkingskills.pdf</a:t>
            </a:r>
            <a:endParaRPr lang="en-GB" sz="6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mj-lt"/>
              <a:buAutoNum type="arabicPeriod"/>
            </a:pPr>
            <a:r>
              <a:rPr lang="en-GB" sz="80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8"/>
              </a:rPr>
              <a:t>www.googleimages.com</a:t>
            </a:r>
            <a:endParaRPr lang="en-GB" sz="6600" dirty="0">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GB" sz="8000" dirty="0">
                <a:latin typeface="Arial" panose="020B0604020202020204" pitchFamily="34" charset="0"/>
                <a:ea typeface="Calibri" panose="020F0502020204030204" pitchFamily="34" charset="0"/>
                <a:cs typeface="Times New Roman" panose="02020603050405020304" pitchFamily="18" charset="0"/>
              </a:rPr>
              <a:t> </a:t>
            </a:r>
            <a:endParaRPr lang="en-GB" sz="6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7" name="Text Placeholder 24"/>
          <p:cNvSpPr>
            <a:spLocks noGrp="1"/>
          </p:cNvSpPr>
          <p:nvPr>
            <p:ph type="body" sz="quarter" idx="36"/>
          </p:nvPr>
        </p:nvSpPr>
        <p:spPr>
          <a:xfrm>
            <a:off x="589936" y="4229256"/>
            <a:ext cx="30174412" cy="646331"/>
          </a:xfrm>
        </p:spPr>
        <p:txBody>
          <a:bodyPr/>
          <a:lstStyle/>
          <a:p>
            <a:r>
              <a:rPr lang="en-GB" dirty="0" smtClean="0"/>
              <a:t>Katie Jones 1704052/ Academic Study Skills ECGE4001R/University of Wales Trinity Saint David</a:t>
            </a:r>
            <a:endParaRPr lang="en-GB" dirty="0"/>
          </a:p>
        </p:txBody>
      </p:sp>
    </p:spTree>
    <p:extLst>
      <p:ext uri="{BB962C8B-B14F-4D97-AF65-F5344CB8AC3E}">
        <p14:creationId xmlns:p14="http://schemas.microsoft.com/office/powerpoint/2010/main" val="206159345"/>
      </p:ext>
    </p:extLst>
  </p:cSld>
  <p:clrMapOvr>
    <a:masterClrMapping/>
  </p:clrMapOvr>
</p:sld>
</file>

<file path=ppt/theme/theme1.xml><?xml version="1.0" encoding="utf-8"?>
<a:theme xmlns:a="http://schemas.openxmlformats.org/drawingml/2006/main" name="Science Poster">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2" id="{A3AC1795-03CA-4218-8E9C-394F2C72EB71}" vid="{9E91E023-53D0-48CE-AFD1-CE3DA49243D0}"/>
    </a:ext>
  </a:extLst>
</a:theme>
</file>

<file path=ppt/theme/theme2.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99B7E175-EA31-4EB5-9BCC-A945A81036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Science project poster</Template>
  <TotalTime>0</TotalTime>
  <Words>655</Words>
  <Application>Microsoft Office PowerPoint</Application>
  <PresentationFormat>Custom</PresentationFormat>
  <Paragraphs>76</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Science Poster</vt:lpstr>
      <vt:lpstr>SKILLS AND PERSONAL QUALITIES THAT INFLUENCE THE DEVELOPMENT OF CRITICAL THINKING</vt:lpstr>
      <vt:lpstr>Reference List for Skills and Personal qualities that influence the development of critical thinking.</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2018-01-22T13:11:27Z</dcterms:created>
  <dcterms:modified xsi:type="dcterms:W3CDTF">2018-01-23T11:40:39Z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TC040013439991</vt:lpwstr>
  </property>
</Properties>
</file>