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8"/>
  </p:notesMasterIdLst>
  <p:sldIdLst>
    <p:sldId id="256" r:id="rId2"/>
    <p:sldId id="292" r:id="rId3"/>
    <p:sldId id="257" r:id="rId4"/>
    <p:sldId id="260" r:id="rId5"/>
    <p:sldId id="261" r:id="rId6"/>
    <p:sldId id="287" r:id="rId7"/>
    <p:sldId id="289" r:id="rId8"/>
    <p:sldId id="288" r:id="rId9"/>
    <p:sldId id="262" r:id="rId10"/>
    <p:sldId id="258" r:id="rId11"/>
    <p:sldId id="275" r:id="rId12"/>
    <p:sldId id="276" r:id="rId13"/>
    <p:sldId id="277" r:id="rId14"/>
    <p:sldId id="291" r:id="rId15"/>
    <p:sldId id="278" r:id="rId16"/>
    <p:sldId id="282" r:id="rId17"/>
    <p:sldId id="279" r:id="rId18"/>
    <p:sldId id="280" r:id="rId19"/>
    <p:sldId id="281" r:id="rId20"/>
    <p:sldId id="283" r:id="rId21"/>
    <p:sldId id="286" r:id="rId22"/>
    <p:sldId id="284" r:id="rId23"/>
    <p:sldId id="285" r:id="rId24"/>
    <p:sldId id="293" r:id="rId25"/>
    <p:sldId id="263" r:id="rId26"/>
    <p:sldId id="268" r:id="rId27"/>
    <p:sldId id="269" r:id="rId28"/>
    <p:sldId id="267" r:id="rId29"/>
    <p:sldId id="264" r:id="rId30"/>
    <p:sldId id="265" r:id="rId31"/>
    <p:sldId id="270" r:id="rId32"/>
    <p:sldId id="271" r:id="rId33"/>
    <p:sldId id="272" r:id="rId34"/>
    <p:sldId id="273" r:id="rId35"/>
    <p:sldId id="274" r:id="rId36"/>
    <p:sldId id="290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6" autoAdjust="0"/>
    <p:restoredTop sz="81056"/>
  </p:normalViewPr>
  <p:slideViewPr>
    <p:cSldViewPr snapToGrid="0">
      <p:cViewPr varScale="1">
        <p:scale>
          <a:sx n="86" d="100"/>
          <a:sy n="86" d="100"/>
        </p:scale>
        <p:origin x="12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sv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svg"/><Relationship Id="rId9" Type="http://schemas.openxmlformats.org/officeDocument/2006/relationships/image" Target="../media/image38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sv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12" Type="http://schemas.openxmlformats.org/officeDocument/2006/relationships/image" Target="../media/image41.sv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0" Type="http://schemas.openxmlformats.org/officeDocument/2006/relationships/image" Target="../media/image39.svg"/><Relationship Id="rId4" Type="http://schemas.openxmlformats.org/officeDocument/2006/relationships/image" Target="../media/image33.svg"/><Relationship Id="rId9" Type="http://schemas.openxmlformats.org/officeDocument/2006/relationships/image" Target="../media/image3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FE230A-196D-48C1-9851-0AD32FE3B24F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C44481C-F49D-44D6-A862-37907F7C5AE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</a:t>
          </a:r>
          <a:r>
            <a:rPr lang="en-GB" b="0" i="0" dirty="0"/>
            <a:t>urning  ideas into tangible SMART Goals  </a:t>
          </a:r>
          <a:endParaRPr lang="en-US" dirty="0"/>
        </a:p>
      </dgm:t>
    </dgm:pt>
    <dgm:pt modelId="{EBBE94B1-34EC-4682-909A-9D602C926C86}" type="parTrans" cxnId="{2C72126D-F87C-4C8B-8101-A5D9B762A1C6}">
      <dgm:prSet/>
      <dgm:spPr/>
      <dgm:t>
        <a:bodyPr/>
        <a:lstStyle/>
        <a:p>
          <a:endParaRPr lang="en-US"/>
        </a:p>
      </dgm:t>
    </dgm:pt>
    <dgm:pt modelId="{F72250C3-5E6F-42DC-8665-7E1E0A0FB5C4}" type="sibTrans" cxnId="{2C72126D-F87C-4C8B-8101-A5D9B762A1C6}">
      <dgm:prSet/>
      <dgm:spPr/>
      <dgm:t>
        <a:bodyPr/>
        <a:lstStyle/>
        <a:p>
          <a:endParaRPr lang="en-US"/>
        </a:p>
      </dgm:t>
    </dgm:pt>
    <dgm:pt modelId="{52BE8ADD-F860-4AD0-B87B-555768C9117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i="0" dirty="0"/>
            <a:t>Specific: </a:t>
          </a:r>
          <a:r>
            <a:rPr lang="en-GB" i="0" dirty="0"/>
            <a:t>Narrow down vague goals to increase brand awareness (increase traffic to your blog)</a:t>
          </a:r>
          <a:endParaRPr lang="en-US" dirty="0"/>
        </a:p>
      </dgm:t>
    </dgm:pt>
    <dgm:pt modelId="{5347B9FB-3540-47F6-B5EA-BA5A97A8AC12}" type="parTrans" cxnId="{20285884-BE3F-46C8-B8F5-C29DEF09AA47}">
      <dgm:prSet/>
      <dgm:spPr/>
      <dgm:t>
        <a:bodyPr/>
        <a:lstStyle/>
        <a:p>
          <a:endParaRPr lang="en-US"/>
        </a:p>
      </dgm:t>
    </dgm:pt>
    <dgm:pt modelId="{EE88E28B-599F-4CA1-80FD-3A3AB1FC9794}" type="sibTrans" cxnId="{20285884-BE3F-46C8-B8F5-C29DEF09AA47}">
      <dgm:prSet/>
      <dgm:spPr/>
      <dgm:t>
        <a:bodyPr/>
        <a:lstStyle/>
        <a:p>
          <a:endParaRPr lang="en-US"/>
        </a:p>
      </dgm:t>
    </dgm:pt>
    <dgm:pt modelId="{E3263B9A-5BDD-4704-B3BB-0158D8B0602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i="0" dirty="0"/>
            <a:t>Measurable: Numerical visits or replies </a:t>
          </a:r>
          <a:endParaRPr lang="en-US" dirty="0"/>
        </a:p>
      </dgm:t>
    </dgm:pt>
    <dgm:pt modelId="{F655CCB4-B0AE-4E21-89EA-86B16BD70973}" type="parTrans" cxnId="{BF96E9A2-9149-418A-8AD1-070CB33E457D}">
      <dgm:prSet/>
      <dgm:spPr/>
      <dgm:t>
        <a:bodyPr/>
        <a:lstStyle/>
        <a:p>
          <a:endParaRPr lang="en-US"/>
        </a:p>
      </dgm:t>
    </dgm:pt>
    <dgm:pt modelId="{0C5CDF27-2364-448F-8A5D-29D4626A065E}" type="sibTrans" cxnId="{BF96E9A2-9149-418A-8AD1-070CB33E457D}">
      <dgm:prSet/>
      <dgm:spPr/>
      <dgm:t>
        <a:bodyPr/>
        <a:lstStyle/>
        <a:p>
          <a:endParaRPr lang="en-US"/>
        </a:p>
      </dgm:t>
    </dgm:pt>
    <dgm:pt modelId="{BF61F05E-CA10-4DE0-BEDA-F3182A674F5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Achievable: Realistic goals within time restraints/ outreach. </a:t>
          </a:r>
          <a:endParaRPr lang="en-US" dirty="0"/>
        </a:p>
      </dgm:t>
    </dgm:pt>
    <dgm:pt modelId="{F2562EDE-D405-40E6-8013-A2C0DA529D6B}" type="parTrans" cxnId="{DB958F24-FD64-41D2-BCBA-09799AB62638}">
      <dgm:prSet/>
      <dgm:spPr/>
      <dgm:t>
        <a:bodyPr/>
        <a:lstStyle/>
        <a:p>
          <a:endParaRPr lang="en-US"/>
        </a:p>
      </dgm:t>
    </dgm:pt>
    <dgm:pt modelId="{D555C4ED-B820-48F0-8386-1C8093AEA8E4}" type="sibTrans" cxnId="{DB958F24-FD64-41D2-BCBA-09799AB62638}">
      <dgm:prSet/>
      <dgm:spPr/>
      <dgm:t>
        <a:bodyPr/>
        <a:lstStyle/>
        <a:p>
          <a:endParaRPr lang="en-US"/>
        </a:p>
      </dgm:t>
    </dgm:pt>
    <dgm:pt modelId="{1CF702EC-DECA-4412-850F-1FD3146094E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dirty="0"/>
            <a:t>Relevant: What will be useful for your brand? (Growing audience) </a:t>
          </a:r>
          <a:endParaRPr lang="en-US" dirty="0"/>
        </a:p>
      </dgm:t>
    </dgm:pt>
    <dgm:pt modelId="{B5F4B66A-780E-4C4D-88BD-CBD6279CC111}" type="parTrans" cxnId="{430A6F62-F8AA-4FF6-88CB-3AADFC9831B6}">
      <dgm:prSet/>
      <dgm:spPr/>
      <dgm:t>
        <a:bodyPr/>
        <a:lstStyle/>
        <a:p>
          <a:endParaRPr lang="en-US"/>
        </a:p>
      </dgm:t>
    </dgm:pt>
    <dgm:pt modelId="{FE20DCAE-C852-4877-A497-26E0E054D96F}" type="sibTrans" cxnId="{430A6F62-F8AA-4FF6-88CB-3AADFC9831B6}">
      <dgm:prSet/>
      <dgm:spPr/>
      <dgm:t>
        <a:bodyPr/>
        <a:lstStyle/>
        <a:p>
          <a:endParaRPr lang="en-US"/>
        </a:p>
      </dgm:t>
    </dgm:pt>
    <dgm:pt modelId="{EF27E851-4F21-426B-A04B-0523BBD8BCD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 i="0" dirty="0"/>
            <a:t>Time-bound.</a:t>
          </a:r>
          <a:r>
            <a:rPr lang="en-GB" b="0" i="0" dirty="0"/>
            <a:t> Time frames will help you to make an action plan</a:t>
          </a:r>
          <a:br>
            <a:rPr lang="en-GB" dirty="0"/>
          </a:br>
          <a:endParaRPr lang="en-US" dirty="0"/>
        </a:p>
      </dgm:t>
    </dgm:pt>
    <dgm:pt modelId="{274F3A41-3694-4988-8E50-48161C31F19D}" type="parTrans" cxnId="{FC6EF550-8C2F-40BA-BF1E-18C2BC7CD09F}">
      <dgm:prSet/>
      <dgm:spPr/>
      <dgm:t>
        <a:bodyPr/>
        <a:lstStyle/>
        <a:p>
          <a:endParaRPr lang="en-US"/>
        </a:p>
      </dgm:t>
    </dgm:pt>
    <dgm:pt modelId="{D60F2E00-B4C6-4BDC-B892-6EDE567AA3FA}" type="sibTrans" cxnId="{FC6EF550-8C2F-40BA-BF1E-18C2BC7CD09F}">
      <dgm:prSet/>
      <dgm:spPr/>
      <dgm:t>
        <a:bodyPr/>
        <a:lstStyle/>
        <a:p>
          <a:endParaRPr lang="en-US"/>
        </a:p>
      </dgm:t>
    </dgm:pt>
    <dgm:pt modelId="{4B713965-8796-46C7-B97B-AA1D96F4123D}" type="pres">
      <dgm:prSet presAssocID="{24FE230A-196D-48C1-9851-0AD32FE3B24F}" presName="root" presStyleCnt="0">
        <dgm:presLayoutVars>
          <dgm:dir/>
          <dgm:resizeHandles val="exact"/>
        </dgm:presLayoutVars>
      </dgm:prSet>
      <dgm:spPr/>
    </dgm:pt>
    <dgm:pt modelId="{83E12DE9-67AC-45EA-BE92-74875B5707C7}" type="pres">
      <dgm:prSet presAssocID="{9C44481C-F49D-44D6-A862-37907F7C5AEC}" presName="compNode" presStyleCnt="0"/>
      <dgm:spPr/>
    </dgm:pt>
    <dgm:pt modelId="{A8C0517F-0D37-4064-872D-C2B338C1A0D4}" type="pres">
      <dgm:prSet presAssocID="{9C44481C-F49D-44D6-A862-37907F7C5AEC}" presName="bgRect" presStyleLbl="bgShp" presStyleIdx="0" presStyleCnt="6"/>
      <dgm:spPr/>
    </dgm:pt>
    <dgm:pt modelId="{B4B9E3ED-8D22-44CE-BCB1-A7C30FCFAB34}" type="pres">
      <dgm:prSet presAssocID="{9C44481C-F49D-44D6-A862-37907F7C5AEC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57DD3905-593F-44D8-A41B-473B54B5F354}" type="pres">
      <dgm:prSet presAssocID="{9C44481C-F49D-44D6-A862-37907F7C5AEC}" presName="spaceRect" presStyleCnt="0"/>
      <dgm:spPr/>
    </dgm:pt>
    <dgm:pt modelId="{9B782622-883B-4722-82BB-EA9CCD939B69}" type="pres">
      <dgm:prSet presAssocID="{9C44481C-F49D-44D6-A862-37907F7C5AEC}" presName="parTx" presStyleLbl="revTx" presStyleIdx="0" presStyleCnt="6">
        <dgm:presLayoutVars>
          <dgm:chMax val="0"/>
          <dgm:chPref val="0"/>
        </dgm:presLayoutVars>
      </dgm:prSet>
      <dgm:spPr/>
    </dgm:pt>
    <dgm:pt modelId="{155BC528-0073-4575-808F-724138BE4871}" type="pres">
      <dgm:prSet presAssocID="{F72250C3-5E6F-42DC-8665-7E1E0A0FB5C4}" presName="sibTrans" presStyleCnt="0"/>
      <dgm:spPr/>
    </dgm:pt>
    <dgm:pt modelId="{370771E9-62D0-4BEA-B800-ACDC07B3E331}" type="pres">
      <dgm:prSet presAssocID="{52BE8ADD-F860-4AD0-B87B-555768C91178}" presName="compNode" presStyleCnt="0"/>
      <dgm:spPr/>
    </dgm:pt>
    <dgm:pt modelId="{D266EA3B-94CE-48A2-A852-68E55ED8262B}" type="pres">
      <dgm:prSet presAssocID="{52BE8ADD-F860-4AD0-B87B-555768C91178}" presName="bgRect" presStyleLbl="bgShp" presStyleIdx="1" presStyleCnt="6"/>
      <dgm:spPr/>
    </dgm:pt>
    <dgm:pt modelId="{3D0C5BB6-AC03-424C-99BF-A0FBDACA2B3C}" type="pres">
      <dgm:prSet presAssocID="{52BE8ADD-F860-4AD0-B87B-555768C9117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 Audience"/>
        </a:ext>
      </dgm:extLst>
    </dgm:pt>
    <dgm:pt modelId="{AE9509EA-099C-4E42-B739-21CC5865D9DE}" type="pres">
      <dgm:prSet presAssocID="{52BE8ADD-F860-4AD0-B87B-555768C91178}" presName="spaceRect" presStyleCnt="0"/>
      <dgm:spPr/>
    </dgm:pt>
    <dgm:pt modelId="{15E6B030-CC49-4F59-9968-503E675BBE9E}" type="pres">
      <dgm:prSet presAssocID="{52BE8ADD-F860-4AD0-B87B-555768C91178}" presName="parTx" presStyleLbl="revTx" presStyleIdx="1" presStyleCnt="6">
        <dgm:presLayoutVars>
          <dgm:chMax val="0"/>
          <dgm:chPref val="0"/>
        </dgm:presLayoutVars>
      </dgm:prSet>
      <dgm:spPr/>
    </dgm:pt>
    <dgm:pt modelId="{4B882028-7E22-42CD-AC2A-B214BADB4F77}" type="pres">
      <dgm:prSet presAssocID="{EE88E28B-599F-4CA1-80FD-3A3AB1FC9794}" presName="sibTrans" presStyleCnt="0"/>
      <dgm:spPr/>
    </dgm:pt>
    <dgm:pt modelId="{E74D40DB-3B97-49CC-8D60-539A6AB5F8CF}" type="pres">
      <dgm:prSet presAssocID="{E3263B9A-5BDD-4704-B3BB-0158D8B06029}" presName="compNode" presStyleCnt="0"/>
      <dgm:spPr/>
    </dgm:pt>
    <dgm:pt modelId="{ED0EF0D9-7FAB-4A1D-99C7-E114A20C08B9}" type="pres">
      <dgm:prSet presAssocID="{E3263B9A-5BDD-4704-B3BB-0158D8B06029}" presName="bgRect" presStyleLbl="bgShp" presStyleIdx="2" presStyleCnt="6"/>
      <dgm:spPr/>
    </dgm:pt>
    <dgm:pt modelId="{19477C5F-3AD2-40FD-8305-7C8A033A3C03}" type="pres">
      <dgm:prSet presAssocID="{E3263B9A-5BDD-4704-B3BB-0158D8B0602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73875983-1368-4B46-BBBA-78573965AE68}" type="pres">
      <dgm:prSet presAssocID="{E3263B9A-5BDD-4704-B3BB-0158D8B06029}" presName="spaceRect" presStyleCnt="0"/>
      <dgm:spPr/>
    </dgm:pt>
    <dgm:pt modelId="{72C0611E-8783-4F11-8B95-FA2862B82284}" type="pres">
      <dgm:prSet presAssocID="{E3263B9A-5BDD-4704-B3BB-0158D8B06029}" presName="parTx" presStyleLbl="revTx" presStyleIdx="2" presStyleCnt="6">
        <dgm:presLayoutVars>
          <dgm:chMax val="0"/>
          <dgm:chPref val="0"/>
        </dgm:presLayoutVars>
      </dgm:prSet>
      <dgm:spPr/>
    </dgm:pt>
    <dgm:pt modelId="{1A4E5889-AAE7-4347-B9D7-2FD1BBC731B9}" type="pres">
      <dgm:prSet presAssocID="{0C5CDF27-2364-448F-8A5D-29D4626A065E}" presName="sibTrans" presStyleCnt="0"/>
      <dgm:spPr/>
    </dgm:pt>
    <dgm:pt modelId="{6D3AC48E-2F32-4744-B90C-A47DA2DC31F7}" type="pres">
      <dgm:prSet presAssocID="{BF61F05E-CA10-4DE0-BEDA-F3182A674F56}" presName="compNode" presStyleCnt="0"/>
      <dgm:spPr/>
    </dgm:pt>
    <dgm:pt modelId="{AECD0E57-7C86-44BB-9D5D-AD0939C61D3F}" type="pres">
      <dgm:prSet presAssocID="{BF61F05E-CA10-4DE0-BEDA-F3182A674F56}" presName="bgRect" presStyleLbl="bgShp" presStyleIdx="3" presStyleCnt="6"/>
      <dgm:spPr/>
    </dgm:pt>
    <dgm:pt modelId="{EC0039F2-87DB-466E-8E61-7A3DA33EEF64}" type="pres">
      <dgm:prSet presAssocID="{BF61F05E-CA10-4DE0-BEDA-F3182A674F56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E4E4692-A987-47B3-8684-F1156E10AB47}" type="pres">
      <dgm:prSet presAssocID="{BF61F05E-CA10-4DE0-BEDA-F3182A674F56}" presName="spaceRect" presStyleCnt="0"/>
      <dgm:spPr/>
    </dgm:pt>
    <dgm:pt modelId="{84EE5491-D70A-4061-8CBE-F91E9AFDAA83}" type="pres">
      <dgm:prSet presAssocID="{BF61F05E-CA10-4DE0-BEDA-F3182A674F56}" presName="parTx" presStyleLbl="revTx" presStyleIdx="3" presStyleCnt="6">
        <dgm:presLayoutVars>
          <dgm:chMax val="0"/>
          <dgm:chPref val="0"/>
        </dgm:presLayoutVars>
      </dgm:prSet>
      <dgm:spPr/>
    </dgm:pt>
    <dgm:pt modelId="{44769330-12FC-4BF9-A763-F36C59B0DB83}" type="pres">
      <dgm:prSet presAssocID="{D555C4ED-B820-48F0-8386-1C8093AEA8E4}" presName="sibTrans" presStyleCnt="0"/>
      <dgm:spPr/>
    </dgm:pt>
    <dgm:pt modelId="{033E555B-BE4E-4A04-A874-FDD48271F69A}" type="pres">
      <dgm:prSet presAssocID="{1CF702EC-DECA-4412-850F-1FD3146094E2}" presName="compNode" presStyleCnt="0"/>
      <dgm:spPr/>
    </dgm:pt>
    <dgm:pt modelId="{318B6FE8-4058-4229-9668-FC94288AD0FC}" type="pres">
      <dgm:prSet presAssocID="{1CF702EC-DECA-4412-850F-1FD3146094E2}" presName="bgRect" presStyleLbl="bgShp" presStyleIdx="4" presStyleCnt="6"/>
      <dgm:spPr/>
    </dgm:pt>
    <dgm:pt modelId="{C9173D64-D795-4622-B96B-D67EACA33868}" type="pres">
      <dgm:prSet presAssocID="{1CF702EC-DECA-4412-850F-1FD3146094E2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1C4EF9B6-6533-42D1-B43D-29A211EB7BA8}" type="pres">
      <dgm:prSet presAssocID="{1CF702EC-DECA-4412-850F-1FD3146094E2}" presName="spaceRect" presStyleCnt="0"/>
      <dgm:spPr/>
    </dgm:pt>
    <dgm:pt modelId="{E25FAADF-EEB2-4447-AF64-151797D225ED}" type="pres">
      <dgm:prSet presAssocID="{1CF702EC-DECA-4412-850F-1FD3146094E2}" presName="parTx" presStyleLbl="revTx" presStyleIdx="4" presStyleCnt="6">
        <dgm:presLayoutVars>
          <dgm:chMax val="0"/>
          <dgm:chPref val="0"/>
        </dgm:presLayoutVars>
      </dgm:prSet>
      <dgm:spPr/>
    </dgm:pt>
    <dgm:pt modelId="{11546D0C-D50F-4072-AFA8-32C61FF43A2D}" type="pres">
      <dgm:prSet presAssocID="{FE20DCAE-C852-4877-A497-26E0E054D96F}" presName="sibTrans" presStyleCnt="0"/>
      <dgm:spPr/>
    </dgm:pt>
    <dgm:pt modelId="{A247C51D-19BB-4F76-8338-132C1C934D8B}" type="pres">
      <dgm:prSet presAssocID="{EF27E851-4F21-426B-A04B-0523BBD8BCDB}" presName="compNode" presStyleCnt="0"/>
      <dgm:spPr/>
    </dgm:pt>
    <dgm:pt modelId="{3A7BC70C-816B-4FBF-B372-42FC2E23DA92}" type="pres">
      <dgm:prSet presAssocID="{EF27E851-4F21-426B-A04B-0523BBD8BCDB}" presName="bgRect" presStyleLbl="bgShp" presStyleIdx="5" presStyleCnt="6"/>
      <dgm:spPr/>
    </dgm:pt>
    <dgm:pt modelId="{B9E4046B-0970-424D-82E7-29FAC699040B}" type="pres">
      <dgm:prSet presAssocID="{EF27E851-4F21-426B-A04B-0523BBD8BCDB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ist"/>
        </a:ext>
      </dgm:extLst>
    </dgm:pt>
    <dgm:pt modelId="{37F347EF-487A-48E9-923D-A5F9081FC5F8}" type="pres">
      <dgm:prSet presAssocID="{EF27E851-4F21-426B-A04B-0523BBD8BCDB}" presName="spaceRect" presStyleCnt="0"/>
      <dgm:spPr/>
    </dgm:pt>
    <dgm:pt modelId="{78320C08-F917-401E-8C00-D3014676BAB6}" type="pres">
      <dgm:prSet presAssocID="{EF27E851-4F21-426B-A04B-0523BBD8BCDB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99123214-E498-44CE-8BB3-8E3A9BA07799}" type="presOf" srcId="{BF61F05E-CA10-4DE0-BEDA-F3182A674F56}" destId="{84EE5491-D70A-4061-8CBE-F91E9AFDAA83}" srcOrd="0" destOrd="0" presId="urn:microsoft.com/office/officeart/2018/2/layout/IconVerticalSolidList"/>
    <dgm:cxn modelId="{DB958F24-FD64-41D2-BCBA-09799AB62638}" srcId="{24FE230A-196D-48C1-9851-0AD32FE3B24F}" destId="{BF61F05E-CA10-4DE0-BEDA-F3182A674F56}" srcOrd="3" destOrd="0" parTransId="{F2562EDE-D405-40E6-8013-A2C0DA529D6B}" sibTransId="{D555C4ED-B820-48F0-8386-1C8093AEA8E4}"/>
    <dgm:cxn modelId="{96D1C12F-F07A-4517-B5EC-7111ED9E7380}" type="presOf" srcId="{24FE230A-196D-48C1-9851-0AD32FE3B24F}" destId="{4B713965-8796-46C7-B97B-AA1D96F4123D}" srcOrd="0" destOrd="0" presId="urn:microsoft.com/office/officeart/2018/2/layout/IconVerticalSolidList"/>
    <dgm:cxn modelId="{430A6F62-F8AA-4FF6-88CB-3AADFC9831B6}" srcId="{24FE230A-196D-48C1-9851-0AD32FE3B24F}" destId="{1CF702EC-DECA-4412-850F-1FD3146094E2}" srcOrd="4" destOrd="0" parTransId="{B5F4B66A-780E-4C4D-88BD-CBD6279CC111}" sibTransId="{FE20DCAE-C852-4877-A497-26E0E054D96F}"/>
    <dgm:cxn modelId="{2C72126D-F87C-4C8B-8101-A5D9B762A1C6}" srcId="{24FE230A-196D-48C1-9851-0AD32FE3B24F}" destId="{9C44481C-F49D-44D6-A862-37907F7C5AEC}" srcOrd="0" destOrd="0" parTransId="{EBBE94B1-34EC-4682-909A-9D602C926C86}" sibTransId="{F72250C3-5E6F-42DC-8665-7E1E0A0FB5C4}"/>
    <dgm:cxn modelId="{901DED4E-97C6-45E6-AC8F-5006D4A12A1C}" type="presOf" srcId="{E3263B9A-5BDD-4704-B3BB-0158D8B06029}" destId="{72C0611E-8783-4F11-8B95-FA2862B82284}" srcOrd="0" destOrd="0" presId="urn:microsoft.com/office/officeart/2018/2/layout/IconVerticalSolidList"/>
    <dgm:cxn modelId="{FC6EF550-8C2F-40BA-BF1E-18C2BC7CD09F}" srcId="{24FE230A-196D-48C1-9851-0AD32FE3B24F}" destId="{EF27E851-4F21-426B-A04B-0523BBD8BCDB}" srcOrd="5" destOrd="0" parTransId="{274F3A41-3694-4988-8E50-48161C31F19D}" sibTransId="{D60F2E00-B4C6-4BDC-B892-6EDE567AA3FA}"/>
    <dgm:cxn modelId="{B1339C55-3E35-426A-AAEA-2F148C57EBB5}" type="presOf" srcId="{EF27E851-4F21-426B-A04B-0523BBD8BCDB}" destId="{78320C08-F917-401E-8C00-D3014676BAB6}" srcOrd="0" destOrd="0" presId="urn:microsoft.com/office/officeart/2018/2/layout/IconVerticalSolidList"/>
    <dgm:cxn modelId="{20285884-BE3F-46C8-B8F5-C29DEF09AA47}" srcId="{24FE230A-196D-48C1-9851-0AD32FE3B24F}" destId="{52BE8ADD-F860-4AD0-B87B-555768C91178}" srcOrd="1" destOrd="0" parTransId="{5347B9FB-3540-47F6-B5EA-BA5A97A8AC12}" sibTransId="{EE88E28B-599F-4CA1-80FD-3A3AB1FC9794}"/>
    <dgm:cxn modelId="{BF96E9A2-9149-418A-8AD1-070CB33E457D}" srcId="{24FE230A-196D-48C1-9851-0AD32FE3B24F}" destId="{E3263B9A-5BDD-4704-B3BB-0158D8B06029}" srcOrd="2" destOrd="0" parTransId="{F655CCB4-B0AE-4E21-89EA-86B16BD70973}" sibTransId="{0C5CDF27-2364-448F-8A5D-29D4626A065E}"/>
    <dgm:cxn modelId="{BEA575C0-AECE-47D6-8512-83C27A5C6BAF}" type="presOf" srcId="{1CF702EC-DECA-4412-850F-1FD3146094E2}" destId="{E25FAADF-EEB2-4447-AF64-151797D225ED}" srcOrd="0" destOrd="0" presId="urn:microsoft.com/office/officeart/2018/2/layout/IconVerticalSolidList"/>
    <dgm:cxn modelId="{F2A09AC8-F1DD-46AC-A8C3-201585213456}" type="presOf" srcId="{52BE8ADD-F860-4AD0-B87B-555768C91178}" destId="{15E6B030-CC49-4F59-9968-503E675BBE9E}" srcOrd="0" destOrd="0" presId="urn:microsoft.com/office/officeart/2018/2/layout/IconVerticalSolidList"/>
    <dgm:cxn modelId="{66BA39CF-2815-40E6-900A-529EF39859A1}" type="presOf" srcId="{9C44481C-F49D-44D6-A862-37907F7C5AEC}" destId="{9B782622-883B-4722-82BB-EA9CCD939B69}" srcOrd="0" destOrd="0" presId="urn:microsoft.com/office/officeart/2018/2/layout/IconVerticalSolidList"/>
    <dgm:cxn modelId="{58FB37A4-4612-4337-80DD-47CBF8E96B45}" type="presParOf" srcId="{4B713965-8796-46C7-B97B-AA1D96F4123D}" destId="{83E12DE9-67AC-45EA-BE92-74875B5707C7}" srcOrd="0" destOrd="0" presId="urn:microsoft.com/office/officeart/2018/2/layout/IconVerticalSolidList"/>
    <dgm:cxn modelId="{4175FEEA-49BD-4CE8-A783-13420B272739}" type="presParOf" srcId="{83E12DE9-67AC-45EA-BE92-74875B5707C7}" destId="{A8C0517F-0D37-4064-872D-C2B338C1A0D4}" srcOrd="0" destOrd="0" presId="urn:microsoft.com/office/officeart/2018/2/layout/IconVerticalSolidList"/>
    <dgm:cxn modelId="{283986A0-3BB2-44B3-AF85-1CC17BC8C953}" type="presParOf" srcId="{83E12DE9-67AC-45EA-BE92-74875B5707C7}" destId="{B4B9E3ED-8D22-44CE-BCB1-A7C30FCFAB34}" srcOrd="1" destOrd="0" presId="urn:microsoft.com/office/officeart/2018/2/layout/IconVerticalSolidList"/>
    <dgm:cxn modelId="{F57D44B5-A792-44B4-B202-DC9421D95B96}" type="presParOf" srcId="{83E12DE9-67AC-45EA-BE92-74875B5707C7}" destId="{57DD3905-593F-44D8-A41B-473B54B5F354}" srcOrd="2" destOrd="0" presId="urn:microsoft.com/office/officeart/2018/2/layout/IconVerticalSolidList"/>
    <dgm:cxn modelId="{5A14A00F-F33D-46E8-B9C7-12D5362D1C8F}" type="presParOf" srcId="{83E12DE9-67AC-45EA-BE92-74875B5707C7}" destId="{9B782622-883B-4722-82BB-EA9CCD939B69}" srcOrd="3" destOrd="0" presId="urn:microsoft.com/office/officeart/2018/2/layout/IconVerticalSolidList"/>
    <dgm:cxn modelId="{0A525354-C864-4E71-9C7D-FF91358EA82B}" type="presParOf" srcId="{4B713965-8796-46C7-B97B-AA1D96F4123D}" destId="{155BC528-0073-4575-808F-724138BE4871}" srcOrd="1" destOrd="0" presId="urn:microsoft.com/office/officeart/2018/2/layout/IconVerticalSolidList"/>
    <dgm:cxn modelId="{0C6D90B2-478A-440F-BB02-933116CD2276}" type="presParOf" srcId="{4B713965-8796-46C7-B97B-AA1D96F4123D}" destId="{370771E9-62D0-4BEA-B800-ACDC07B3E331}" srcOrd="2" destOrd="0" presId="urn:microsoft.com/office/officeart/2018/2/layout/IconVerticalSolidList"/>
    <dgm:cxn modelId="{2AE5AE37-9A21-46FE-B249-354846480D86}" type="presParOf" srcId="{370771E9-62D0-4BEA-B800-ACDC07B3E331}" destId="{D266EA3B-94CE-48A2-A852-68E55ED8262B}" srcOrd="0" destOrd="0" presId="urn:microsoft.com/office/officeart/2018/2/layout/IconVerticalSolidList"/>
    <dgm:cxn modelId="{93740806-D27B-4B6A-962E-BA3B1E76FE81}" type="presParOf" srcId="{370771E9-62D0-4BEA-B800-ACDC07B3E331}" destId="{3D0C5BB6-AC03-424C-99BF-A0FBDACA2B3C}" srcOrd="1" destOrd="0" presId="urn:microsoft.com/office/officeart/2018/2/layout/IconVerticalSolidList"/>
    <dgm:cxn modelId="{B551BE94-DB47-4F78-9A1E-F9C2BF15A80C}" type="presParOf" srcId="{370771E9-62D0-4BEA-B800-ACDC07B3E331}" destId="{AE9509EA-099C-4E42-B739-21CC5865D9DE}" srcOrd="2" destOrd="0" presId="urn:microsoft.com/office/officeart/2018/2/layout/IconVerticalSolidList"/>
    <dgm:cxn modelId="{9650CBCF-7444-4A3A-A79D-3F17C50452BA}" type="presParOf" srcId="{370771E9-62D0-4BEA-B800-ACDC07B3E331}" destId="{15E6B030-CC49-4F59-9968-503E675BBE9E}" srcOrd="3" destOrd="0" presId="urn:microsoft.com/office/officeart/2018/2/layout/IconVerticalSolidList"/>
    <dgm:cxn modelId="{3BBA0BD8-B4E2-40E5-97A5-B539A91FF837}" type="presParOf" srcId="{4B713965-8796-46C7-B97B-AA1D96F4123D}" destId="{4B882028-7E22-42CD-AC2A-B214BADB4F77}" srcOrd="3" destOrd="0" presId="urn:microsoft.com/office/officeart/2018/2/layout/IconVerticalSolidList"/>
    <dgm:cxn modelId="{AE2EA5C4-154E-4E83-960F-1A18559AD9EB}" type="presParOf" srcId="{4B713965-8796-46C7-B97B-AA1D96F4123D}" destId="{E74D40DB-3B97-49CC-8D60-539A6AB5F8CF}" srcOrd="4" destOrd="0" presId="urn:microsoft.com/office/officeart/2018/2/layout/IconVerticalSolidList"/>
    <dgm:cxn modelId="{EDE2BB40-F875-4570-B532-146109E0F263}" type="presParOf" srcId="{E74D40DB-3B97-49CC-8D60-539A6AB5F8CF}" destId="{ED0EF0D9-7FAB-4A1D-99C7-E114A20C08B9}" srcOrd="0" destOrd="0" presId="urn:microsoft.com/office/officeart/2018/2/layout/IconVerticalSolidList"/>
    <dgm:cxn modelId="{F3B9FAF0-CC7F-47EB-8FAC-7A9C07CB586F}" type="presParOf" srcId="{E74D40DB-3B97-49CC-8D60-539A6AB5F8CF}" destId="{19477C5F-3AD2-40FD-8305-7C8A033A3C03}" srcOrd="1" destOrd="0" presId="urn:microsoft.com/office/officeart/2018/2/layout/IconVerticalSolidList"/>
    <dgm:cxn modelId="{41466850-D94B-4F9A-8BD3-C7CA3870EBB7}" type="presParOf" srcId="{E74D40DB-3B97-49CC-8D60-539A6AB5F8CF}" destId="{73875983-1368-4B46-BBBA-78573965AE68}" srcOrd="2" destOrd="0" presId="urn:microsoft.com/office/officeart/2018/2/layout/IconVerticalSolidList"/>
    <dgm:cxn modelId="{C2871688-3C28-4954-9A3E-E12D0A96D415}" type="presParOf" srcId="{E74D40DB-3B97-49CC-8D60-539A6AB5F8CF}" destId="{72C0611E-8783-4F11-8B95-FA2862B82284}" srcOrd="3" destOrd="0" presId="urn:microsoft.com/office/officeart/2018/2/layout/IconVerticalSolidList"/>
    <dgm:cxn modelId="{AA28052D-3C90-4F84-8724-2B6DDA8A56FA}" type="presParOf" srcId="{4B713965-8796-46C7-B97B-AA1D96F4123D}" destId="{1A4E5889-AAE7-4347-B9D7-2FD1BBC731B9}" srcOrd="5" destOrd="0" presId="urn:microsoft.com/office/officeart/2018/2/layout/IconVerticalSolidList"/>
    <dgm:cxn modelId="{3CA5B6BA-9585-441D-8009-0A54442E7DE2}" type="presParOf" srcId="{4B713965-8796-46C7-B97B-AA1D96F4123D}" destId="{6D3AC48E-2F32-4744-B90C-A47DA2DC31F7}" srcOrd="6" destOrd="0" presId="urn:microsoft.com/office/officeart/2018/2/layout/IconVerticalSolidList"/>
    <dgm:cxn modelId="{BAF805BB-EF14-464E-941C-7D68C8847BE0}" type="presParOf" srcId="{6D3AC48E-2F32-4744-B90C-A47DA2DC31F7}" destId="{AECD0E57-7C86-44BB-9D5D-AD0939C61D3F}" srcOrd="0" destOrd="0" presId="urn:microsoft.com/office/officeart/2018/2/layout/IconVerticalSolidList"/>
    <dgm:cxn modelId="{4187D7B1-5605-442C-B62E-3228C86D8C5E}" type="presParOf" srcId="{6D3AC48E-2F32-4744-B90C-A47DA2DC31F7}" destId="{EC0039F2-87DB-466E-8E61-7A3DA33EEF64}" srcOrd="1" destOrd="0" presId="urn:microsoft.com/office/officeart/2018/2/layout/IconVerticalSolidList"/>
    <dgm:cxn modelId="{6CB53238-D10E-45F8-AEA4-F9A8C34BD009}" type="presParOf" srcId="{6D3AC48E-2F32-4744-B90C-A47DA2DC31F7}" destId="{2E4E4692-A987-47B3-8684-F1156E10AB47}" srcOrd="2" destOrd="0" presId="urn:microsoft.com/office/officeart/2018/2/layout/IconVerticalSolidList"/>
    <dgm:cxn modelId="{A18A2B14-5302-4E11-BDF3-ABB238DD78DD}" type="presParOf" srcId="{6D3AC48E-2F32-4744-B90C-A47DA2DC31F7}" destId="{84EE5491-D70A-4061-8CBE-F91E9AFDAA83}" srcOrd="3" destOrd="0" presId="urn:microsoft.com/office/officeart/2018/2/layout/IconVerticalSolidList"/>
    <dgm:cxn modelId="{BF9BC290-3ADD-4DEA-B494-5BEC024329D6}" type="presParOf" srcId="{4B713965-8796-46C7-B97B-AA1D96F4123D}" destId="{44769330-12FC-4BF9-A763-F36C59B0DB83}" srcOrd="7" destOrd="0" presId="urn:microsoft.com/office/officeart/2018/2/layout/IconVerticalSolidList"/>
    <dgm:cxn modelId="{E8394BDB-5ABA-4B74-B6CD-AD16840E4CA2}" type="presParOf" srcId="{4B713965-8796-46C7-B97B-AA1D96F4123D}" destId="{033E555B-BE4E-4A04-A874-FDD48271F69A}" srcOrd="8" destOrd="0" presId="urn:microsoft.com/office/officeart/2018/2/layout/IconVerticalSolidList"/>
    <dgm:cxn modelId="{98EEA06C-CD7E-45E7-96BB-CE09ABEDE20F}" type="presParOf" srcId="{033E555B-BE4E-4A04-A874-FDD48271F69A}" destId="{318B6FE8-4058-4229-9668-FC94288AD0FC}" srcOrd="0" destOrd="0" presId="urn:microsoft.com/office/officeart/2018/2/layout/IconVerticalSolidList"/>
    <dgm:cxn modelId="{911C9017-044F-4C0E-BCD3-B43AE19BC705}" type="presParOf" srcId="{033E555B-BE4E-4A04-A874-FDD48271F69A}" destId="{C9173D64-D795-4622-B96B-D67EACA33868}" srcOrd="1" destOrd="0" presId="urn:microsoft.com/office/officeart/2018/2/layout/IconVerticalSolidList"/>
    <dgm:cxn modelId="{C6C77E0B-F61B-423E-B4E8-5E7F92B5641A}" type="presParOf" srcId="{033E555B-BE4E-4A04-A874-FDD48271F69A}" destId="{1C4EF9B6-6533-42D1-B43D-29A211EB7BA8}" srcOrd="2" destOrd="0" presId="urn:microsoft.com/office/officeart/2018/2/layout/IconVerticalSolidList"/>
    <dgm:cxn modelId="{9ED3A4DF-A68D-4795-B7A9-0D89AA542E14}" type="presParOf" srcId="{033E555B-BE4E-4A04-A874-FDD48271F69A}" destId="{E25FAADF-EEB2-4447-AF64-151797D225ED}" srcOrd="3" destOrd="0" presId="urn:microsoft.com/office/officeart/2018/2/layout/IconVerticalSolidList"/>
    <dgm:cxn modelId="{8BB3F9D4-E30D-4A0E-A654-2D310A4F4091}" type="presParOf" srcId="{4B713965-8796-46C7-B97B-AA1D96F4123D}" destId="{11546D0C-D50F-4072-AFA8-32C61FF43A2D}" srcOrd="9" destOrd="0" presId="urn:microsoft.com/office/officeart/2018/2/layout/IconVerticalSolidList"/>
    <dgm:cxn modelId="{7508D4C6-F039-4D9D-8989-807B23E92A19}" type="presParOf" srcId="{4B713965-8796-46C7-B97B-AA1D96F4123D}" destId="{A247C51D-19BB-4F76-8338-132C1C934D8B}" srcOrd="10" destOrd="0" presId="urn:microsoft.com/office/officeart/2018/2/layout/IconVerticalSolidList"/>
    <dgm:cxn modelId="{4A44BC89-587F-483B-90AC-50B08EB16AE4}" type="presParOf" srcId="{A247C51D-19BB-4F76-8338-132C1C934D8B}" destId="{3A7BC70C-816B-4FBF-B372-42FC2E23DA92}" srcOrd="0" destOrd="0" presId="urn:microsoft.com/office/officeart/2018/2/layout/IconVerticalSolidList"/>
    <dgm:cxn modelId="{5D48F1FB-457C-44C2-8430-B825ED406725}" type="presParOf" srcId="{A247C51D-19BB-4F76-8338-132C1C934D8B}" destId="{B9E4046B-0970-424D-82E7-29FAC699040B}" srcOrd="1" destOrd="0" presId="urn:microsoft.com/office/officeart/2018/2/layout/IconVerticalSolidList"/>
    <dgm:cxn modelId="{2ECB8FF8-E203-416F-8089-D97EE40BD4DA}" type="presParOf" srcId="{A247C51D-19BB-4F76-8338-132C1C934D8B}" destId="{37F347EF-487A-48E9-923D-A5F9081FC5F8}" srcOrd="2" destOrd="0" presId="urn:microsoft.com/office/officeart/2018/2/layout/IconVerticalSolidList"/>
    <dgm:cxn modelId="{DAE903B4-B703-43F8-8C61-5ED822DE655A}" type="presParOf" srcId="{A247C51D-19BB-4F76-8338-132C1C934D8B}" destId="{78320C08-F917-401E-8C00-D3014676BAB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C0517F-0D37-4064-872D-C2B338C1A0D4}">
      <dsp:nvSpPr>
        <dsp:cNvPr id="0" name=""/>
        <dsp:cNvSpPr/>
      </dsp:nvSpPr>
      <dsp:spPr>
        <a:xfrm>
          <a:off x="0" y="2010"/>
          <a:ext cx="4280253" cy="8566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B9E3ED-8D22-44CE-BCB1-A7C30FCFAB34}">
      <dsp:nvSpPr>
        <dsp:cNvPr id="0" name=""/>
        <dsp:cNvSpPr/>
      </dsp:nvSpPr>
      <dsp:spPr>
        <a:xfrm>
          <a:off x="259128" y="194750"/>
          <a:ext cx="471142" cy="47114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782622-883B-4722-82BB-EA9CCD939B69}">
      <dsp:nvSpPr>
        <dsp:cNvPr id="0" name=""/>
        <dsp:cNvSpPr/>
      </dsp:nvSpPr>
      <dsp:spPr>
        <a:xfrm>
          <a:off x="989399" y="2010"/>
          <a:ext cx="3290853" cy="856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59" tIns="90659" rIns="90659" bIns="9065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 dirty="0"/>
            <a:t>T</a:t>
          </a:r>
          <a:r>
            <a:rPr lang="en-GB" sz="1400" b="0" i="0" kern="1200" dirty="0"/>
            <a:t>urning  ideas into tangible SMART Goals  </a:t>
          </a:r>
          <a:endParaRPr lang="en-US" sz="1400" kern="1200" dirty="0"/>
        </a:p>
      </dsp:txBody>
      <dsp:txXfrm>
        <a:off x="989399" y="2010"/>
        <a:ext cx="3290853" cy="856622"/>
      </dsp:txXfrm>
    </dsp:sp>
    <dsp:sp modelId="{D266EA3B-94CE-48A2-A852-68E55ED8262B}">
      <dsp:nvSpPr>
        <dsp:cNvPr id="0" name=""/>
        <dsp:cNvSpPr/>
      </dsp:nvSpPr>
      <dsp:spPr>
        <a:xfrm>
          <a:off x="0" y="1072788"/>
          <a:ext cx="4280253" cy="8566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0C5BB6-AC03-424C-99BF-A0FBDACA2B3C}">
      <dsp:nvSpPr>
        <dsp:cNvPr id="0" name=""/>
        <dsp:cNvSpPr/>
      </dsp:nvSpPr>
      <dsp:spPr>
        <a:xfrm>
          <a:off x="259128" y="1265528"/>
          <a:ext cx="471142" cy="47114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E6B030-CC49-4F59-9968-503E675BBE9E}">
      <dsp:nvSpPr>
        <dsp:cNvPr id="0" name=""/>
        <dsp:cNvSpPr/>
      </dsp:nvSpPr>
      <dsp:spPr>
        <a:xfrm>
          <a:off x="989399" y="1072788"/>
          <a:ext cx="3290853" cy="856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59" tIns="90659" rIns="90659" bIns="9065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0" kern="1200" dirty="0"/>
            <a:t>Specific: </a:t>
          </a:r>
          <a:r>
            <a:rPr lang="en-GB" sz="1400" i="0" kern="1200" dirty="0"/>
            <a:t>Narrow down vague goals to increase brand awareness (increase traffic to your blog)</a:t>
          </a:r>
          <a:endParaRPr lang="en-US" sz="1400" kern="1200" dirty="0"/>
        </a:p>
      </dsp:txBody>
      <dsp:txXfrm>
        <a:off x="989399" y="1072788"/>
        <a:ext cx="3290853" cy="856622"/>
      </dsp:txXfrm>
    </dsp:sp>
    <dsp:sp modelId="{ED0EF0D9-7FAB-4A1D-99C7-E114A20C08B9}">
      <dsp:nvSpPr>
        <dsp:cNvPr id="0" name=""/>
        <dsp:cNvSpPr/>
      </dsp:nvSpPr>
      <dsp:spPr>
        <a:xfrm>
          <a:off x="0" y="2143566"/>
          <a:ext cx="4280253" cy="8566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477C5F-3AD2-40FD-8305-7C8A033A3C03}">
      <dsp:nvSpPr>
        <dsp:cNvPr id="0" name=""/>
        <dsp:cNvSpPr/>
      </dsp:nvSpPr>
      <dsp:spPr>
        <a:xfrm>
          <a:off x="259128" y="2336306"/>
          <a:ext cx="471142" cy="47114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C0611E-8783-4F11-8B95-FA2862B82284}">
      <dsp:nvSpPr>
        <dsp:cNvPr id="0" name=""/>
        <dsp:cNvSpPr/>
      </dsp:nvSpPr>
      <dsp:spPr>
        <a:xfrm>
          <a:off x="989399" y="2143566"/>
          <a:ext cx="3290853" cy="856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59" tIns="90659" rIns="90659" bIns="9065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0" kern="1200" dirty="0"/>
            <a:t>Measurable: Numerical visits or replies </a:t>
          </a:r>
          <a:endParaRPr lang="en-US" sz="1400" kern="1200" dirty="0"/>
        </a:p>
      </dsp:txBody>
      <dsp:txXfrm>
        <a:off x="989399" y="2143566"/>
        <a:ext cx="3290853" cy="856622"/>
      </dsp:txXfrm>
    </dsp:sp>
    <dsp:sp modelId="{AECD0E57-7C86-44BB-9D5D-AD0939C61D3F}">
      <dsp:nvSpPr>
        <dsp:cNvPr id="0" name=""/>
        <dsp:cNvSpPr/>
      </dsp:nvSpPr>
      <dsp:spPr>
        <a:xfrm>
          <a:off x="0" y="3214344"/>
          <a:ext cx="4280253" cy="8566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0039F2-87DB-466E-8E61-7A3DA33EEF64}">
      <dsp:nvSpPr>
        <dsp:cNvPr id="0" name=""/>
        <dsp:cNvSpPr/>
      </dsp:nvSpPr>
      <dsp:spPr>
        <a:xfrm>
          <a:off x="259128" y="3407084"/>
          <a:ext cx="471142" cy="47114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EE5491-D70A-4061-8CBE-F91E9AFDAA83}">
      <dsp:nvSpPr>
        <dsp:cNvPr id="0" name=""/>
        <dsp:cNvSpPr/>
      </dsp:nvSpPr>
      <dsp:spPr>
        <a:xfrm>
          <a:off x="989399" y="3214344"/>
          <a:ext cx="3290853" cy="856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59" tIns="90659" rIns="90659" bIns="9065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Achievable: Realistic goals within time restraints/ outreach. </a:t>
          </a:r>
          <a:endParaRPr lang="en-US" sz="1400" kern="1200" dirty="0"/>
        </a:p>
      </dsp:txBody>
      <dsp:txXfrm>
        <a:off x="989399" y="3214344"/>
        <a:ext cx="3290853" cy="856622"/>
      </dsp:txXfrm>
    </dsp:sp>
    <dsp:sp modelId="{318B6FE8-4058-4229-9668-FC94288AD0FC}">
      <dsp:nvSpPr>
        <dsp:cNvPr id="0" name=""/>
        <dsp:cNvSpPr/>
      </dsp:nvSpPr>
      <dsp:spPr>
        <a:xfrm>
          <a:off x="0" y="4285122"/>
          <a:ext cx="4280253" cy="8566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173D64-D795-4622-B96B-D67EACA33868}">
      <dsp:nvSpPr>
        <dsp:cNvPr id="0" name=""/>
        <dsp:cNvSpPr/>
      </dsp:nvSpPr>
      <dsp:spPr>
        <a:xfrm>
          <a:off x="259128" y="4477863"/>
          <a:ext cx="471142" cy="47114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5FAADF-EEB2-4447-AF64-151797D225ED}">
      <dsp:nvSpPr>
        <dsp:cNvPr id="0" name=""/>
        <dsp:cNvSpPr/>
      </dsp:nvSpPr>
      <dsp:spPr>
        <a:xfrm>
          <a:off x="989399" y="4285122"/>
          <a:ext cx="3290853" cy="856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59" tIns="90659" rIns="90659" bIns="9065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kern="1200" dirty="0"/>
            <a:t>Relevant: What will be useful for your brand? (Growing audience) </a:t>
          </a:r>
          <a:endParaRPr lang="en-US" sz="1400" kern="1200" dirty="0"/>
        </a:p>
      </dsp:txBody>
      <dsp:txXfrm>
        <a:off x="989399" y="4285122"/>
        <a:ext cx="3290853" cy="856622"/>
      </dsp:txXfrm>
    </dsp:sp>
    <dsp:sp modelId="{3A7BC70C-816B-4FBF-B372-42FC2E23DA92}">
      <dsp:nvSpPr>
        <dsp:cNvPr id="0" name=""/>
        <dsp:cNvSpPr/>
      </dsp:nvSpPr>
      <dsp:spPr>
        <a:xfrm>
          <a:off x="0" y="5355901"/>
          <a:ext cx="4280253" cy="85662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E4046B-0970-424D-82E7-29FAC699040B}">
      <dsp:nvSpPr>
        <dsp:cNvPr id="0" name=""/>
        <dsp:cNvSpPr/>
      </dsp:nvSpPr>
      <dsp:spPr>
        <a:xfrm>
          <a:off x="259128" y="5548641"/>
          <a:ext cx="471142" cy="47114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320C08-F917-401E-8C00-D3014676BAB6}">
      <dsp:nvSpPr>
        <dsp:cNvPr id="0" name=""/>
        <dsp:cNvSpPr/>
      </dsp:nvSpPr>
      <dsp:spPr>
        <a:xfrm>
          <a:off x="989399" y="5355901"/>
          <a:ext cx="3290853" cy="8566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59" tIns="90659" rIns="90659" bIns="90659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1" i="0" kern="1200" dirty="0"/>
            <a:t>Time-bound.</a:t>
          </a:r>
          <a:r>
            <a:rPr lang="en-GB" sz="1400" b="0" i="0" kern="1200" dirty="0"/>
            <a:t> Time frames will help you to make an action plan</a:t>
          </a:r>
          <a:br>
            <a:rPr lang="en-GB" sz="1400" kern="1200" dirty="0"/>
          </a:br>
          <a:endParaRPr lang="en-US" sz="1400" kern="1200" dirty="0"/>
        </a:p>
      </dsp:txBody>
      <dsp:txXfrm>
        <a:off x="989399" y="5355901"/>
        <a:ext cx="3290853" cy="8566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55EF4D-ACD1-CA43-9523-27371F709834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BF2B76-23E5-B841-810E-612E7EE20E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1433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553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749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768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1558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https://</a:t>
            </a:r>
            <a:r>
              <a:rPr lang="en-US" dirty="0" err="1"/>
              <a:t>www.nuffieldtrust.org.uk</a:t>
            </a:r>
            <a:r>
              <a:rPr lang="en-US" dirty="0"/>
              <a:t>/sites/default/files/2020-08/the-impact-of-covid-19-on-the-use-of-digital-technology-in-the-nhs-web-2.pdf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0325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0332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LinkedIn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9575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Return on Investment: The more time you spend crafting an online reputation, the more likelihood of gaining traction. </a:t>
            </a:r>
          </a:p>
          <a:p>
            <a:r>
              <a:rPr lang="en-US" dirty="0"/>
              <a:t>Return of Reputation: Establishing meaningful connections can yield opportunities for collaboration.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5249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5213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1943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</a:t>
            </a:r>
            <a:r>
              <a:rPr lang="en-US" dirty="0" err="1"/>
              <a:t>www.blogtyrant.com</a:t>
            </a:r>
            <a:r>
              <a:rPr lang="en-US" dirty="0"/>
              <a:t>/blog-post-style/ </a:t>
            </a:r>
          </a:p>
          <a:p>
            <a:endParaRPr lang="en-US" dirty="0"/>
          </a:p>
          <a:p>
            <a:r>
              <a:rPr lang="en-US" dirty="0"/>
              <a:t>Blogs are unconventional method of developing student’s academic writing skills. </a:t>
            </a:r>
          </a:p>
          <a:p>
            <a:r>
              <a:rPr lang="en-US" dirty="0"/>
              <a:t>Create an overall theme: and focus directly on that theme. </a:t>
            </a:r>
          </a:p>
          <a:p>
            <a:r>
              <a:rPr lang="en-US" dirty="0"/>
              <a:t>Incorporation of imagery and charts is useful to support written content as blogs are typically short. </a:t>
            </a:r>
          </a:p>
          <a:p>
            <a:endParaRPr lang="en-US" dirty="0"/>
          </a:p>
          <a:p>
            <a:r>
              <a:rPr lang="en-US" dirty="0" err="1"/>
              <a:t>Blogexamples</a:t>
            </a:r>
            <a:r>
              <a:rPr lang="en-US" dirty="0"/>
              <a:t>: https://</a:t>
            </a:r>
            <a:r>
              <a:rPr lang="en-US" dirty="0" err="1"/>
              <a:t>www.buzzlogic.com</a:t>
            </a:r>
            <a:r>
              <a:rPr lang="en-US" dirty="0"/>
              <a:t>/blogging/examples-successful-blogs/</a:t>
            </a:r>
          </a:p>
          <a:p>
            <a:r>
              <a:rPr lang="en-US" dirty="0"/>
              <a:t>Research one.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18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1486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7890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BF2B76-23E5-B841-810E-612E7EE20EBB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593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F5C0-B87E-2EF1-1D57-4C4CBA865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8F7DBAE-63C5-4857-F979-641E81B38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3470C6-4B2A-4B3B-C43B-1FE9A7D89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CE36F4-43DD-DC16-AB4A-1F8079610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D5D28E-28EF-C4DC-B134-1084ACC58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807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B529A-B180-4482-A258-9F930F72C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42BBA-53BC-EB1B-530D-9D0DB4787C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49220-A7ED-DF09-0FEF-339E627CD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C59FF-7CE3-EE70-E58F-8D075DECD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649AEB-0549-6FB7-B494-49CD0D756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39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A992F-2E6D-F67F-124B-E4E0D592F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6F037-3462-3F06-4C1F-DAF8A4B78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6F3032-1978-7237-0846-C65C43940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C7AF4-59B8-8180-C43B-4059B7543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F4299-C6F6-B0FB-2BC2-BF3D6158D9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588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29B23-1D3E-90C7-8F3C-AE517B6E6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AFAC43-904D-D485-F697-BE3E93FF33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7FED41-86B5-D0D7-5B0D-4FF700EDB4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35D3F-A06D-022F-7315-75CC1002E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33D2CB-B29A-4C02-AD02-38EA69696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451556-E8B7-F61F-D01F-FAF9B3BFA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52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DEC89-2DCB-EBB0-87C3-11BF486031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208979-D974-F9A1-DDD2-9CE0AB510E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211922-3E7E-90F0-8CE8-778F7DF3F7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3DBE056-116A-7F10-8B98-30FB98539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490CA4-9F26-280C-B983-FD90E7D9D3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2ABD79-33BA-E645-C990-C762FAE0D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904180-971B-9E79-6607-3C92EB9289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F59250-6DB3-D969-D412-8A3D27E24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9872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1E050-04CF-4136-EE14-63C8C9E4D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2FB93C-A6B6-54C8-A158-0F684CAED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11236F-4E46-D787-22EC-8A67FFDEF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AA2EBB-50B3-B378-41D6-871118BC0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587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220F84-2EB0-1BEF-0AE1-DA1CA084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7642B8-F2D4-5BE8-8694-6F1CADD73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B4419C-B202-047F-7231-97BAC1EFF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532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D12B1B-139D-CB7E-BCA9-371404A6B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A02DD5-7509-1F12-8D55-452C3F46B9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1F1493-1DFA-319A-B2A8-5857B7F2E3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F5C564-B43B-94A5-C3D3-E5F8783FB7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817464-3CC6-9599-3159-31224AE25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38F79A-F718-CAE5-CFDD-8C16D0877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49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6C800-B581-BC45-D5E6-BE4A1BCEDB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D73D8D-BBA8-139A-E8DF-614DD59C82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18E67E-D9CD-324E-D1C1-926DB7DD32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8AC5A9-300D-28C4-5756-8704B6D35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DA84E8-56D8-D815-2799-62A5B6588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282CB-D3DC-ECBA-BEED-EF7321AAB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09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C77C4C-CC83-5F5E-76F0-7B1E567BD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BABA37-8CEE-28DE-930F-3AFDAED048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89B2A-9125-2AF3-B65A-ECAD06682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A4335C-94D3-E3E8-DC6D-11208D8BE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FDA4F9-F732-7028-1A35-A1EBDDB009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231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DCDBAF-A2A9-53F2-E97B-FBC15E83BD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5C226B-823A-5998-E38E-72D171693E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B3A3A0-3363-A113-B907-8E0C82DA9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3A7E4F-5179-A16F-24F7-A720D9153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141AB-6DBE-416C-8C62-2AD6BD5FB2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548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694C21-5C0E-6150-D086-2795451886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F1A98F-B210-44A4-548F-83C3E8191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0B1F91-68AC-3050-3516-FE1BCCDA6F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2918F-56BE-5246-9ECC-6F0433790F0F}" type="datetimeFigureOut">
              <a:rPr lang="en-US" smtClean="0"/>
              <a:t>9/7/2024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5B8931-1F98-7FBC-F2BB-2CDD3B494F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B9A810-E7A0-2B9F-4CF9-8185AEC5AD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CA601-69E3-334C-A5D4-28D4EA89B1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69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menti.com/al9goyaddps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.nhs.uk/about-nhs-digital/corporate-information-and-documents/digital-inclusion/digital-inclusion-in-health-and-social-care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FQ1Kyv4j0to?feature=oembed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RVd30lUeAw?feature=oembed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sv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84RsDtPRrjk?feature=oembed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f1u_zoVgKQ?feature=oembed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9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ampioningsocialcare.org.uk/blog/" TargetMode="External"/><Relationship Id="rId2" Type="http://schemas.openxmlformats.org/officeDocument/2006/relationships/hyperlink" Target="https://www.blogtyrant.com/blog-post-style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www.smartpassiveincome.com/guide/how-to-start-a-podcast-tutorial-pat-flynn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press.un.org/en/2023/gaef3587.doc.htm" TargetMode="External"/><Relationship Id="rId3" Type="http://schemas.openxmlformats.org/officeDocument/2006/relationships/hyperlink" Target="https://www.goodthingsfoundation.org/insights/building-a-digital-nation/" TargetMode="External"/><Relationship Id="rId7" Type="http://schemas.openxmlformats.org/officeDocument/2006/relationships/hyperlink" Target="https://www.health.org.uk/publications/long-reads/which-technologies-offer-the-biggest-opportunities-to-save-time-in-the-nhs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statista.com/statistics/1362981/share-of-internet-users-worldwide-by-gender/" TargetMode="External"/><Relationship Id="rId5" Type="http://schemas.openxmlformats.org/officeDocument/2006/relationships/hyperlink" Target="http://www.nuffieldtrust.org.uk/news-item/how-has-lockdown-affectedgeneral-practice-and-where-do-we-go-from-here" TargetMode="External"/><Relationship Id="rId4" Type="http://schemas.openxmlformats.org/officeDocument/2006/relationships/hyperlink" Target="https://digital.nhs.uk/about-nhs-digital/corporate-information-and-documents/digital-inclusion/digital-inclusion-in-health-and-social-care" TargetMode="External"/><Relationship Id="rId9" Type="http://schemas.openxmlformats.org/officeDocument/2006/relationships/hyperlink" Target="https://gov.wales/sites/default/files/publications/2019-06/digital-2030-a-strategic-framework-for-post-16-digital-learning-in-wales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 descr="MarketReach explains how mail can get the best from digital - Edit">
            <a:extLst>
              <a:ext uri="{FF2B5EF4-FFF2-40B4-BE49-F238E27FC236}">
                <a16:creationId xmlns:a16="http://schemas.microsoft.com/office/drawing/2014/main" id="{C357DC51-EE32-E11C-0905-65EC3E9269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" r="-1" b="-1"/>
          <a:stretch/>
        </p:blipFill>
        <p:spPr bwMode="auto">
          <a:xfrm>
            <a:off x="-3047" y="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03ACD4-F7FC-BE5D-D935-1BD344CC10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58361" y="1405053"/>
            <a:ext cx="4839628" cy="1603065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5400" b="1" dirty="0">
                <a:effectLst/>
                <a:latin typeface="+mn-lt"/>
                <a:ea typeface="Times New Roman" panose="02020603050405020304" pitchFamily="18" charset="0"/>
              </a:rPr>
              <a:t>Contemporary Technologies</a:t>
            </a:r>
            <a:r>
              <a:rPr lang="en-GB" sz="5400" b="1" dirty="0">
                <a:effectLst/>
                <a:latin typeface="+mn-lt"/>
              </a:rPr>
              <a:t> </a:t>
            </a:r>
            <a:endParaRPr lang="en-US" sz="54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246708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46993-134D-AC56-1769-345ECD433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>
                <a:latin typeface="+mn-lt"/>
              </a:rPr>
              <a:t>Activity 1- Digital Literacy Poll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78C06-7ED9-F935-B312-BF07E675CE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6688" y="2037498"/>
            <a:ext cx="7502912" cy="4351338"/>
          </a:xfrm>
        </p:spPr>
        <p:txBody>
          <a:bodyPr/>
          <a:lstStyle/>
          <a:p>
            <a:r>
              <a:rPr lang="en-GB" dirty="0"/>
              <a:t>Click on the following link to take you to the poll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https://www.menti.com/al9goyaddpsw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Reflect on your own experiences and consider how digital technology might affect health and social care in the future.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5C4E68-73E0-B8F6-B607-17FE59FBFC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992" t="12189" r="15248" b="11747"/>
          <a:stretch/>
        </p:blipFill>
        <p:spPr>
          <a:xfrm>
            <a:off x="8688658" y="2337459"/>
            <a:ext cx="2665142" cy="294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136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2" y="453981"/>
            <a:ext cx="6675120" cy="1877811"/>
          </a:xfrm>
          <a:prstGeom prst="rect">
            <a:avLst/>
          </a:prstGeom>
          <a:solidFill>
            <a:srgbClr val="5B80A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F3190C8-7C45-0A41-BCA2-C179CA5D09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31520"/>
            <a:ext cx="6089904" cy="1426464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Digital Age</a:t>
            </a:r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7100" y="461737"/>
            <a:ext cx="2149361" cy="1870055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3768" y="453155"/>
            <a:ext cx="2149358" cy="1878638"/>
          </a:xfrm>
          <a:prstGeom prst="rect">
            <a:avLst/>
          </a:prstGeom>
          <a:solidFill>
            <a:srgbClr val="FACC8B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6675121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EADE3B-92C7-D80E-F734-6C41D4E492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920" y="2480954"/>
            <a:ext cx="6675120" cy="3918122"/>
          </a:xfrm>
        </p:spPr>
        <p:txBody>
          <a:bodyPr anchor="ctr">
            <a:norm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Nowadays, commonly referred to as the ‘digital era or age’(Selwyn and Facer, 2014; Redshaw, 2019)</a:t>
            </a:r>
            <a:r>
              <a:rPr lang="en-GB" sz="2000" dirty="0">
                <a:ea typeface="Times New Roman" panose="02020603050405020304" pitchFamily="18" charset="0"/>
              </a:rPr>
              <a:t>, </a:t>
            </a:r>
            <a:r>
              <a:rPr lang="en-GB" sz="2000" dirty="0">
                <a:effectLst/>
                <a:ea typeface="Times New Roman" panose="02020603050405020304" pitchFamily="18" charset="0"/>
              </a:rPr>
              <a:t>people are immersed within a vast array of digital technologies. </a:t>
            </a:r>
          </a:p>
          <a:p>
            <a:endParaRPr lang="en-GB" sz="2000" dirty="0">
              <a:effectLst/>
              <a:ea typeface="Times New Roman" panose="02020603050405020304" pitchFamily="18" charset="0"/>
            </a:endParaRPr>
          </a:p>
          <a:p>
            <a:r>
              <a:rPr lang="en-GB" sz="2000" dirty="0"/>
              <a:t>The Covid 19 Pandemic accelerated digitalisation </a:t>
            </a:r>
            <a:r>
              <a:rPr lang="en-GB" sz="2000" dirty="0">
                <a:effectLst/>
                <a:ea typeface="Times New Roman" panose="02020603050405020304" pitchFamily="18" charset="0"/>
              </a:rPr>
              <a:t>(José et al., 2021).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Society has become increasingly dependent on digital technology.</a:t>
            </a:r>
            <a:endParaRPr lang="en-US" sz="2000" dirty="0"/>
          </a:p>
        </p:txBody>
      </p:sp>
      <p:pic>
        <p:nvPicPr>
          <p:cNvPr id="1026" name="Picture 2" descr="Healthcare in the Digital Age: Supporting innovation after COVID-19 | The  OECD Forum Network">
            <a:extLst>
              <a:ext uri="{FF2B5EF4-FFF2-40B4-BE49-F238E27FC236}">
                <a16:creationId xmlns:a16="http://schemas.microsoft.com/office/drawing/2014/main" id="{A2B5D800-D874-402D-F75A-6A41A286DE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5" r="36204" b="2"/>
          <a:stretch/>
        </p:blipFill>
        <p:spPr bwMode="auto">
          <a:xfrm>
            <a:off x="7277100" y="2480954"/>
            <a:ext cx="4455979" cy="391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296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MarketReach explains how mail can get the best from digital - Edit">
            <a:extLst>
              <a:ext uri="{FF2B5EF4-FFF2-40B4-BE49-F238E27FC236}">
                <a16:creationId xmlns:a16="http://schemas.microsoft.com/office/drawing/2014/main" id="{0FE5D76B-7CE8-9571-CFD8-C2AFE7A972F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7" t="-1" r="18900" b="-1"/>
          <a:stretch/>
        </p:blipFill>
        <p:spPr bwMode="auto">
          <a:xfrm>
            <a:off x="-3046" y="0"/>
            <a:ext cx="5823984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 205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E889B4-FA62-A94D-D525-D82B17A7C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6917" y="240158"/>
            <a:ext cx="5519853" cy="1001459"/>
          </a:xfrm>
        </p:spPr>
        <p:txBody>
          <a:bodyPr>
            <a:noAutofit/>
          </a:bodyPr>
          <a:lstStyle/>
          <a:p>
            <a:r>
              <a:rPr lang="en-US" sz="4800" b="1" dirty="0">
                <a:latin typeface="+mn-lt"/>
              </a:rPr>
              <a:t>The Digital Divide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99E8A8-D3FF-FDA6-77D2-0FCF9ACD0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1064" y="1341978"/>
            <a:ext cx="5603300" cy="55160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>
                <a:cs typeface="Times New Roman" panose="02020603050405020304" pitchFamily="18" charset="0"/>
              </a:rPr>
              <a:t>The pandemic brought a tide of ‘new normality’, which highlighted three main inequalities (the Digital Divide): </a:t>
            </a:r>
          </a:p>
          <a:p>
            <a:pPr lvl="1"/>
            <a:r>
              <a:rPr lang="en-GB" sz="2000" dirty="0">
                <a:cs typeface="Times New Roman" panose="02020603050405020304" pitchFamily="18" charset="0"/>
              </a:rPr>
              <a:t>Access </a:t>
            </a:r>
          </a:p>
          <a:p>
            <a:pPr lvl="1"/>
            <a:r>
              <a:rPr lang="en-GB" sz="2000" dirty="0">
                <a:cs typeface="Times New Roman" panose="02020603050405020304" pitchFamily="18" charset="0"/>
              </a:rPr>
              <a:t>Competencies </a:t>
            </a:r>
          </a:p>
          <a:p>
            <a:pPr lvl="1"/>
            <a:r>
              <a:rPr lang="en-GB" sz="2000" dirty="0">
                <a:cs typeface="Times New Roman" panose="02020603050405020304" pitchFamily="18" charset="0"/>
              </a:rPr>
              <a:t>Educational Outcomes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000" b="1" dirty="0">
                <a:cs typeface="Times New Roman" panose="02020603050405020304" pitchFamily="18" charset="0"/>
              </a:rPr>
              <a:t>Sub-categories: </a:t>
            </a:r>
          </a:p>
          <a:p>
            <a:pPr lvl="1">
              <a:lnSpc>
                <a:spcPct val="150000"/>
              </a:lnSpc>
            </a:pPr>
            <a:r>
              <a:rPr lang="en-GB" sz="2000" dirty="0">
                <a:cs typeface="Times New Roman" panose="02020603050405020304" pitchFamily="18" charset="0"/>
              </a:rPr>
              <a:t>Socioeconomic position </a:t>
            </a:r>
          </a:p>
          <a:p>
            <a:pPr lvl="1">
              <a:lnSpc>
                <a:spcPct val="150000"/>
              </a:lnSpc>
            </a:pPr>
            <a:r>
              <a:rPr lang="en-GB" sz="2000" dirty="0">
                <a:cs typeface="Times New Roman" panose="02020603050405020304" pitchFamily="18" charset="0"/>
              </a:rPr>
              <a:t>Age </a:t>
            </a:r>
          </a:p>
          <a:p>
            <a:pPr lvl="1">
              <a:lnSpc>
                <a:spcPct val="150000"/>
              </a:lnSpc>
            </a:pPr>
            <a:r>
              <a:rPr lang="en-GB" sz="2000" dirty="0">
                <a:cs typeface="Times New Roman" panose="02020603050405020304" pitchFamily="18" charset="0"/>
              </a:rPr>
              <a:t>Sex/Gender</a:t>
            </a:r>
            <a:endParaRPr lang="en-GB" sz="2000" dirty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17589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05FF3-BCB7-0A0D-DA73-393317431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29" y="32863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sz="4800" b="1" dirty="0">
                <a:latin typeface="+mn-lt"/>
              </a:rPr>
              <a:t>The Global Digital Divide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C781B-5262-3B0D-000A-3FF34D664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4079" y="2115117"/>
            <a:ext cx="8277902" cy="47428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Access to to digital technology has been rigorously examined by researchers </a:t>
            </a:r>
            <a:r>
              <a:rPr lang="en-GB" sz="2400" dirty="0">
                <a:effectLst/>
                <a:ea typeface="Times New Roman" panose="02020603050405020304" pitchFamily="18" charset="0"/>
              </a:rPr>
              <a:t>(considering gender, age, ethnicity, education + SES). </a:t>
            </a:r>
            <a:endParaRPr lang="en-GB" sz="2400" dirty="0"/>
          </a:p>
          <a:p>
            <a:pPr marL="0" indent="0">
              <a:buNone/>
            </a:pPr>
            <a:r>
              <a:rPr lang="en-GB" sz="2400" b="1" dirty="0">
                <a:effectLst/>
                <a:ea typeface="Times New Roman" panose="02020603050405020304" pitchFamily="18" charset="0"/>
              </a:rPr>
              <a:t>On a Global Scale: </a:t>
            </a:r>
          </a:p>
          <a:p>
            <a:r>
              <a:rPr lang="en-GB" sz="2400" dirty="0">
                <a:ea typeface="Times New Roman" panose="02020603050405020304" pitchFamily="18" charset="0"/>
              </a:rPr>
              <a:t>65</a:t>
            </a:r>
            <a:r>
              <a:rPr lang="en-GB" sz="2400" dirty="0">
                <a:effectLst/>
                <a:ea typeface="Times New Roman" panose="02020603050405020304" pitchFamily="18" charset="0"/>
              </a:rPr>
              <a:t>% of women engage with the internet and digital platforms compared to </a:t>
            </a:r>
            <a:r>
              <a:rPr lang="en-GB" sz="2400" dirty="0">
                <a:ea typeface="Times New Roman" panose="02020603050405020304" pitchFamily="18" charset="0"/>
              </a:rPr>
              <a:t>70</a:t>
            </a:r>
            <a:r>
              <a:rPr lang="en-GB" sz="2400" dirty="0">
                <a:effectLst/>
                <a:ea typeface="Times New Roman" panose="02020603050405020304" pitchFamily="18" charset="0"/>
              </a:rPr>
              <a:t>% of males.</a:t>
            </a:r>
          </a:p>
          <a:p>
            <a:r>
              <a:rPr lang="en-GB" sz="2400" dirty="0">
                <a:ea typeface="Times New Roman" panose="02020603050405020304" pitchFamily="18" charset="0"/>
              </a:rPr>
              <a:t>2.6 Billion people are digitally excluded worldwide.</a:t>
            </a:r>
            <a:r>
              <a:rPr lang="en-GB" sz="2400" dirty="0">
                <a:effectLst/>
                <a:ea typeface="Times New Roman" panose="02020603050405020304" pitchFamily="18" charset="0"/>
              </a:rPr>
              <a:t> </a:t>
            </a:r>
          </a:p>
          <a:p>
            <a:r>
              <a:rPr lang="en-GB" sz="2400" dirty="0">
                <a:ea typeface="Times New Roman" panose="02020603050405020304" pitchFamily="18" charset="0"/>
              </a:rPr>
              <a:t>A widening divide between developing and developed states is further excluding the worlds poorest from the fourth industrial revolution and new technologies.</a:t>
            </a:r>
          </a:p>
          <a:p>
            <a:r>
              <a:rPr lang="en-GB" sz="2400" dirty="0">
                <a:ea typeface="Times New Roman" panose="02020603050405020304" pitchFamily="18" charset="0"/>
              </a:rPr>
              <a:t>This also hampers progress on the Sustainable Development Goals (SDGs),   </a:t>
            </a:r>
            <a:endParaRPr lang="en-GB" sz="2400" dirty="0">
              <a:effectLst/>
              <a:ea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en-US" sz="2000" dirty="0"/>
              <a:t>(Statista, 2024; UN, 2023)</a:t>
            </a:r>
          </a:p>
        </p:txBody>
      </p:sp>
      <p:pic>
        <p:nvPicPr>
          <p:cNvPr id="4" name="Picture 2" descr="MarketReach explains how mail can get the best from digital - Edit">
            <a:extLst>
              <a:ext uri="{FF2B5EF4-FFF2-40B4-BE49-F238E27FC236}">
                <a16:creationId xmlns:a16="http://schemas.microsoft.com/office/drawing/2014/main" id="{0CC84567-4132-7124-4211-73D35943D3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3" r="24498" b="-1"/>
          <a:stretch/>
        </p:blipFill>
        <p:spPr bwMode="auto">
          <a:xfrm>
            <a:off x="20" y="10"/>
            <a:ext cx="3833885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45B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6178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D12DE-02DD-5756-F16A-995D33135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Percentage of Global Population Accessing the Internet From 2019 to 2023, By Gender</a:t>
            </a:r>
          </a:p>
        </p:txBody>
      </p:sp>
      <p:pic>
        <p:nvPicPr>
          <p:cNvPr id="4" name="Content Placeholder 3" descr="A screenshot of a computer&#10;&#10;Description automatically generated">
            <a:extLst>
              <a:ext uri="{FF2B5EF4-FFF2-40B4-BE49-F238E27FC236}">
                <a16:creationId xmlns:a16="http://schemas.microsoft.com/office/drawing/2014/main" id="{FC7442DE-80F1-FF6C-EA3B-E8A4A5BFFF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902" t="41020" r="69102" b="20076"/>
          <a:stretch/>
        </p:blipFill>
        <p:spPr bwMode="auto">
          <a:xfrm>
            <a:off x="2877848" y="1966916"/>
            <a:ext cx="6436303" cy="4068755"/>
          </a:xfrm>
          <a:prstGeom prst="rect">
            <a:avLst/>
          </a:prstGeom>
          <a:ln w="15875"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868396-2DD1-6EFB-49DD-BB2258F2B14D}"/>
              </a:ext>
            </a:extLst>
          </p:cNvPr>
          <p:cNvSpPr txBox="1"/>
          <p:nvPr/>
        </p:nvSpPr>
        <p:spPr>
          <a:xfrm>
            <a:off x="9314151" y="6350000"/>
            <a:ext cx="20396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(Statista, 2024)</a:t>
            </a:r>
          </a:p>
        </p:txBody>
      </p:sp>
    </p:spTree>
    <p:extLst>
      <p:ext uri="{BB962C8B-B14F-4D97-AF65-F5344CB8AC3E}">
        <p14:creationId xmlns:p14="http://schemas.microsoft.com/office/powerpoint/2010/main" val="501857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05FF3-BCB7-0A0D-DA73-393317431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29" y="328638"/>
            <a:ext cx="6586491" cy="1286160"/>
          </a:xfrm>
        </p:spPr>
        <p:txBody>
          <a:bodyPr anchor="b">
            <a:normAutofit/>
          </a:bodyPr>
          <a:lstStyle/>
          <a:p>
            <a:pPr algn="ctr"/>
            <a:r>
              <a:rPr lang="en-US" b="1" dirty="0">
                <a:latin typeface="+mn-lt"/>
              </a:rPr>
              <a:t>The UK Digital Divide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6C781B-5262-3B0D-000A-3FF34D664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919" y="2371441"/>
            <a:ext cx="7226549" cy="4742883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>
                <a:ea typeface="Times New Roman" panose="02020603050405020304" pitchFamily="18" charset="0"/>
              </a:rPr>
              <a:t>51% British households earning under £10,000  had insufficient access.</a:t>
            </a:r>
          </a:p>
          <a:p>
            <a:endParaRPr lang="en-GB" sz="2400" dirty="0">
              <a:ea typeface="Times New Roman" panose="02020603050405020304" pitchFamily="18" charset="0"/>
            </a:endParaRPr>
          </a:p>
          <a:p>
            <a:r>
              <a:rPr lang="en-GB" sz="2400" dirty="0">
                <a:ea typeface="Times New Roman" panose="02020603050405020304" pitchFamily="18" charset="0"/>
              </a:rPr>
              <a:t>99% British households earning £40,000+ have access </a:t>
            </a:r>
            <a:r>
              <a:rPr lang="en-GB" sz="2400" dirty="0">
                <a:effectLst/>
                <a:ea typeface="Times New Roman" panose="02020603050405020304" pitchFamily="18" charset="0"/>
              </a:rPr>
              <a:t>10 million people in the UK lack the very basic foundation skills needed for our digital world.</a:t>
            </a:r>
          </a:p>
          <a:p>
            <a:endParaRPr lang="en-GB" sz="2400" dirty="0">
              <a:effectLst/>
              <a:ea typeface="Times New Roman" panose="02020603050405020304" pitchFamily="18" charset="0"/>
            </a:endParaRPr>
          </a:p>
          <a:p>
            <a:r>
              <a:rPr lang="en-GB" sz="2400" dirty="0">
                <a:ea typeface="Times New Roman" panose="02020603050405020304" pitchFamily="18" charset="0"/>
              </a:rPr>
              <a:t>Those who are marginalised through disability, gender, SES or ethnicity are more likely to be digitally excluded.</a:t>
            </a:r>
          </a:p>
          <a:p>
            <a:endParaRPr lang="en-GB" sz="2400" dirty="0">
              <a:ea typeface="Times New Roman" panose="02020603050405020304" pitchFamily="18" charset="0"/>
            </a:endParaRPr>
          </a:p>
          <a:p>
            <a:r>
              <a:rPr lang="en-GB" sz="2400" dirty="0">
                <a:ea typeface="Times New Roman" panose="02020603050405020304" pitchFamily="18" charset="0"/>
              </a:rPr>
              <a:t>Those who are not online have difficulty accessing NHS and other essential services.</a:t>
            </a:r>
          </a:p>
          <a:p>
            <a:endParaRPr lang="en-GB" sz="2400" dirty="0">
              <a:effectLst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400" dirty="0">
                <a:ea typeface="Times New Roman" panose="02020603050405020304" pitchFamily="18" charset="0"/>
              </a:rPr>
              <a:t>             (GTF, 2024; Local Government Association, 2021)</a:t>
            </a:r>
          </a:p>
          <a:p>
            <a:endParaRPr lang="en-GB" sz="2400" dirty="0">
              <a:effectLst/>
              <a:ea typeface="Times New Roman" panose="02020603050405020304" pitchFamily="18" charset="0"/>
            </a:endParaRPr>
          </a:p>
          <a:p>
            <a:endParaRPr lang="en-US" sz="2000" dirty="0"/>
          </a:p>
        </p:txBody>
      </p:sp>
      <p:pic>
        <p:nvPicPr>
          <p:cNvPr id="4" name="Picture 2" descr="MarketReach explains how mail can get the best from digital - Edit">
            <a:extLst>
              <a:ext uri="{FF2B5EF4-FFF2-40B4-BE49-F238E27FC236}">
                <a16:creationId xmlns:a16="http://schemas.microsoft.com/office/drawing/2014/main" id="{0CC84567-4132-7124-4211-73D35943D3E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3" r="24498" b="-1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45B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7781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6B2AA888-ADB5-9E8A-323F-F9CA2CE5FE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DAA0263-4002-08CF-3195-CD82C2BF3296}"/>
              </a:ext>
            </a:extLst>
          </p:cNvPr>
          <p:cNvSpPr txBox="1"/>
          <p:nvPr/>
        </p:nvSpPr>
        <p:spPr>
          <a:xfrm>
            <a:off x="10928347" y="6390206"/>
            <a:ext cx="1262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(GTF, 2024)</a:t>
            </a:r>
          </a:p>
        </p:txBody>
      </p:sp>
    </p:spTree>
    <p:extLst>
      <p:ext uri="{BB962C8B-B14F-4D97-AF65-F5344CB8AC3E}">
        <p14:creationId xmlns:p14="http://schemas.microsoft.com/office/powerpoint/2010/main" val="1593716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0" name="Rectangle 4109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2" y="453981"/>
            <a:ext cx="6675120" cy="1877811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436EBB-4768-64E2-AB50-159353736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" y="731520"/>
            <a:ext cx="6089904" cy="1426464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FFFF"/>
                </a:solidFill>
                <a:latin typeface="+mn-lt"/>
              </a:rPr>
              <a:t>Wales Digital Literacy: Digital 2030 Strategy </a:t>
            </a:r>
          </a:p>
        </p:txBody>
      </p:sp>
      <p:sp>
        <p:nvSpPr>
          <p:cNvPr id="4112" name="Rectangle 4111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77100" y="461737"/>
            <a:ext cx="2149361" cy="1870055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114" name="Rectangle 4113">
            <a:extLst>
              <a:ext uri="{FF2B5EF4-FFF2-40B4-BE49-F238E27FC236}">
                <a16:creationId xmlns:a16="http://schemas.microsoft.com/office/drawing/2014/main" id="{E186B68C-84BC-4A6E-99D1-EE87483C1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73768" y="453155"/>
            <a:ext cx="2149358" cy="1878638"/>
          </a:xfrm>
          <a:prstGeom prst="rect">
            <a:avLst/>
          </a:prstGeom>
          <a:solidFill>
            <a:srgbClr val="00B033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116" name="Rectangle 4115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8920" y="2480956"/>
            <a:ext cx="6675121" cy="3918122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43DF10-CAE9-5454-1029-58A8DBC8BF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920" y="2435522"/>
            <a:ext cx="6675121" cy="3918121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000" dirty="0"/>
              <a:t>To address the inequalities the WG and Post-16 sector developed the 2030 digital strategy: 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Equip everyone with the right skills for a changing world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Support young people to make the most of their potential 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Drive sustainable growth and combat climate change </a:t>
            </a:r>
          </a:p>
          <a:p>
            <a:pPr>
              <a:lnSpc>
                <a:spcPct val="150000"/>
              </a:lnSpc>
            </a:pPr>
            <a:r>
              <a:rPr lang="en-GB" sz="2000" dirty="0"/>
              <a:t>Promote good health and wellbeing for everyone.  </a:t>
            </a:r>
          </a:p>
          <a:p>
            <a:pPr marL="0" indent="0">
              <a:buNone/>
            </a:pPr>
            <a:endParaRPr lang="en-GB" sz="2000" dirty="0"/>
          </a:p>
          <a:p>
            <a:endParaRPr lang="en-US" sz="2000" dirty="0"/>
          </a:p>
        </p:txBody>
      </p:sp>
      <p:pic>
        <p:nvPicPr>
          <p:cNvPr id="4098" name="Picture 2" descr="Wales - Wikipedia">
            <a:extLst>
              <a:ext uri="{FF2B5EF4-FFF2-40B4-BE49-F238E27FC236}">
                <a16:creationId xmlns:a16="http://schemas.microsoft.com/office/drawing/2014/main" id="{4DEB5455-E0F1-B73A-F0B8-BB189CFE6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6" r="16730" b="3"/>
          <a:stretch/>
        </p:blipFill>
        <p:spPr bwMode="auto">
          <a:xfrm>
            <a:off x="7277100" y="2480954"/>
            <a:ext cx="4455979" cy="391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5538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People holding hands">
            <a:extLst>
              <a:ext uri="{FF2B5EF4-FFF2-40B4-BE49-F238E27FC236}">
                <a16:creationId xmlns:a16="http://schemas.microsoft.com/office/drawing/2014/main" id="{BEB27926-939A-F608-F1FE-26F29E8A5E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448" r="14286" b="-1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5AEBE5-E0F1-02B5-863C-378B03793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317" y="512644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3700" b="1" dirty="0">
                <a:latin typeface="+mn-lt"/>
              </a:rPr>
              <a:t>Digital Inclusion within Health and Social Care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DA342-FF20-B746-6240-F009DFA5B4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325" y="2124907"/>
            <a:ext cx="5808372" cy="457200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000" dirty="0"/>
              <a:t>According to the NHS, the incorporation of </a:t>
            </a:r>
            <a:r>
              <a:rPr lang="en-US" sz="2000" dirty="0" err="1"/>
              <a:t>digitalisation</a:t>
            </a:r>
            <a:r>
              <a:rPr lang="en-US" sz="2000" dirty="0"/>
              <a:t> can be crucial to achieving: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</a:rPr>
              <a:t>physical and mental wellbeing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</a:rPr>
              <a:t>prevention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</a:rPr>
              <a:t>self-care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</a:rPr>
              <a:t>shared care and shared decision making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</a:rPr>
              <a:t>long term condition management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b="0" i="0" u="none" strike="noStrike" dirty="0">
                <a:effectLst/>
              </a:rPr>
              <a:t>appropriate use of urgent and emergency care</a:t>
            </a:r>
          </a:p>
          <a:p>
            <a:pPr marL="0" indent="0">
              <a:buNone/>
            </a:pPr>
            <a:endParaRPr lang="en-GB" sz="1600" b="0" i="0" u="none" strike="noStrike" dirty="0">
              <a:effectLst/>
            </a:endParaRPr>
          </a:p>
          <a:p>
            <a:pPr marL="0" indent="0">
              <a:buNone/>
            </a:pPr>
            <a:r>
              <a:rPr lang="en-US" sz="1600" dirty="0">
                <a:hlinkClick r:id="rId3"/>
              </a:rPr>
              <a:t>https://digital.nhs.uk/about-nhs-digital/corporate-information-and-documents/digital-inclusion/digital-inclusion-in-health-and-social-care</a:t>
            </a:r>
            <a:r>
              <a:rPr lang="en-US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98958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37" name="Rectangle 9236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718276" y="729523"/>
            <a:ext cx="6858000" cy="5398953"/>
          </a:xfrm>
          <a:prstGeom prst="rect">
            <a:avLst/>
          </a:prstGeom>
          <a:ln>
            <a:noFill/>
          </a:ln>
          <a:effectLst>
            <a:outerShdw blurRad="419100" dist="152400" sx="94000" sy="94000" algn="l" rotWithShape="0">
              <a:prstClr val="black">
                <a:alpha val="3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4C075C-3AD3-1F24-05A4-BE6D54B949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8952" y="785366"/>
            <a:ext cx="4069055" cy="2072853"/>
          </a:xfrm>
        </p:spPr>
        <p:txBody>
          <a:bodyPr anchor="t">
            <a:normAutofit/>
          </a:bodyPr>
          <a:lstStyle/>
          <a:p>
            <a:r>
              <a:rPr lang="en-US" sz="4000" b="1" dirty="0">
                <a:latin typeface="+mn-lt"/>
              </a:rPr>
              <a:t>Contemporary technology within H+SC</a:t>
            </a:r>
            <a:endParaRPr lang="en-US" sz="4000" b="1">
              <a:latin typeface="+mn-lt"/>
            </a:endParaRPr>
          </a:p>
        </p:txBody>
      </p:sp>
      <p:pic>
        <p:nvPicPr>
          <p:cNvPr id="9218" name="Picture 2" descr="Electronic systems sale decline">
            <a:extLst>
              <a:ext uri="{FF2B5EF4-FFF2-40B4-BE49-F238E27FC236}">
                <a16:creationId xmlns:a16="http://schemas.microsoft.com/office/drawing/2014/main" id="{5EC8757C-C3CF-7CAE-C61D-0C50650AE3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56" r="33484"/>
          <a:stretch/>
        </p:blipFill>
        <p:spPr bwMode="auto">
          <a:xfrm>
            <a:off x="820030" y="2704563"/>
            <a:ext cx="3760467" cy="3391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6F1C19-1893-CFAC-7AB1-1CBB14BCD1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6907" y="1744964"/>
            <a:ext cx="6177566" cy="531063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b="0" i="0" dirty="0">
                <a:effectLst/>
              </a:rPr>
              <a:t>Personal health records (PHR’s) were traditionally paper based: </a:t>
            </a:r>
          </a:p>
          <a:p>
            <a:pPr marL="0" indent="0">
              <a:buNone/>
            </a:pPr>
            <a:endParaRPr lang="en-GB" sz="2000" b="0" i="0" dirty="0">
              <a:effectLst/>
            </a:endParaRPr>
          </a:p>
          <a:p>
            <a:pPr marL="0" indent="0">
              <a:buNone/>
            </a:pPr>
            <a:r>
              <a:rPr lang="en-GB" sz="2000" dirty="0"/>
              <a:t>Electronic Health Records: (HER’s) or Electronic Personal Health Records: (EPHR,s): </a:t>
            </a:r>
          </a:p>
          <a:p>
            <a:pPr marL="0" indent="0">
              <a:buNone/>
            </a:pPr>
            <a:r>
              <a:rPr lang="en-GB" sz="2000" dirty="0"/>
              <a:t>offer the opportunity for……</a:t>
            </a:r>
          </a:p>
          <a:p>
            <a:r>
              <a:rPr lang="en-GB" sz="2000" b="0" i="0" dirty="0">
                <a:effectLst/>
              </a:rPr>
              <a:t>Empowerment </a:t>
            </a:r>
          </a:p>
          <a:p>
            <a:r>
              <a:rPr lang="en-GB" sz="2000" dirty="0"/>
              <a:t>Increased accessibility </a:t>
            </a:r>
          </a:p>
          <a:p>
            <a:r>
              <a:rPr lang="en-GB" sz="2000" b="0" i="0" dirty="0">
                <a:effectLst/>
              </a:rPr>
              <a:t>Promote digital literacy</a:t>
            </a:r>
          </a:p>
          <a:p>
            <a:r>
              <a:rPr lang="en-GB" sz="2000" dirty="0"/>
              <a:t>Assist H+SC professionals to work collaboratively</a:t>
            </a:r>
          </a:p>
          <a:p>
            <a:r>
              <a:rPr lang="en-GB" sz="2000" b="0" i="0" dirty="0">
                <a:effectLst/>
              </a:rPr>
              <a:t>Increase productivity in </a:t>
            </a:r>
            <a:r>
              <a:rPr lang="en-GB" sz="2000" dirty="0"/>
              <a:t>both NHS and SC sector.</a:t>
            </a:r>
          </a:p>
          <a:p>
            <a:endParaRPr lang="en-GB" sz="2000" b="0" i="0" dirty="0">
              <a:effectLst/>
            </a:endParaRPr>
          </a:p>
          <a:p>
            <a:endParaRPr lang="en-GB" sz="2000" b="0" i="0" dirty="0">
              <a:effectLst/>
            </a:endParaRPr>
          </a:p>
          <a:p>
            <a:pPr marL="0" indent="0">
              <a:buNone/>
            </a:pPr>
            <a:r>
              <a:rPr lang="en-GB" sz="1600" dirty="0"/>
              <a:t>(The Health Foundation, 2024; Nuffield Trust, 2007)</a:t>
            </a:r>
            <a:endParaRPr lang="en-GB" sz="1600" b="0" i="0" dirty="0">
              <a:effectLst/>
            </a:endParaRPr>
          </a:p>
          <a:p>
            <a:endParaRPr lang="en-GB" sz="2000" b="0" i="0" dirty="0">
              <a:effectLst/>
              <a:latin typeface="Söhne"/>
            </a:endParaRPr>
          </a:p>
          <a:p>
            <a:endParaRPr lang="en-GB" sz="2000" b="0" i="0" dirty="0">
              <a:effectLst/>
              <a:latin typeface="Söhne"/>
            </a:endParaRPr>
          </a:p>
          <a:p>
            <a:pPr marL="0" indent="0">
              <a:buNone/>
            </a:pPr>
            <a:endParaRPr lang="en-GB" sz="2000" dirty="0">
              <a:latin typeface="Söhne"/>
            </a:endParaRPr>
          </a:p>
          <a:p>
            <a:pPr marL="0" indent="0">
              <a:buNone/>
            </a:pPr>
            <a:endParaRPr lang="en-GB" sz="2000" b="0" i="0" dirty="0">
              <a:effectLst/>
              <a:latin typeface="Söhne"/>
            </a:endParaRPr>
          </a:p>
        </p:txBody>
      </p:sp>
    </p:spTree>
    <p:extLst>
      <p:ext uri="{BB962C8B-B14F-4D97-AF65-F5344CB8AC3E}">
        <p14:creationId xmlns:p14="http://schemas.microsoft.com/office/powerpoint/2010/main" val="1821818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screenshot of a document&#10;&#10;Description automatically generated">
            <a:extLst>
              <a:ext uri="{FF2B5EF4-FFF2-40B4-BE49-F238E27FC236}">
                <a16:creationId xmlns:a16="http://schemas.microsoft.com/office/drawing/2014/main" id="{8D93DE10-249E-D1E8-CBCD-8721453493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64408" b="697"/>
          <a:stretch/>
        </p:blipFill>
        <p:spPr bwMode="auto">
          <a:xfrm>
            <a:off x="952500" y="990600"/>
            <a:ext cx="10452099" cy="5003799"/>
          </a:xfrm>
          <a:prstGeom prst="rect">
            <a:avLst/>
          </a:prstGeom>
          <a:ln w="25400"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F52980A-97CF-6433-5FE6-D445A1FAB483}"/>
              </a:ext>
            </a:extLst>
          </p:cNvPr>
          <p:cNvSpPr txBox="1"/>
          <p:nvPr/>
        </p:nvSpPr>
        <p:spPr>
          <a:xfrm>
            <a:off x="4483100" y="5372100"/>
            <a:ext cx="1524000" cy="40063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036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-up of a document&#10;&#10;Description automatically generated">
            <a:extLst>
              <a:ext uri="{FF2B5EF4-FFF2-40B4-BE49-F238E27FC236}">
                <a16:creationId xmlns:a16="http://schemas.microsoft.com/office/drawing/2014/main" id="{72FDA772-7B24-67C1-DF0B-3F87FD6A80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416" t="3700" r="2018" b="1712"/>
          <a:stretch/>
        </p:blipFill>
        <p:spPr>
          <a:xfrm>
            <a:off x="1016000" y="927100"/>
            <a:ext cx="10312400" cy="4978400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4094700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 descr="A screenshot of a document&#10;&#10;Description automatically generated">
            <a:extLst>
              <a:ext uri="{FF2B5EF4-FFF2-40B4-BE49-F238E27FC236}">
                <a16:creationId xmlns:a16="http://schemas.microsoft.com/office/drawing/2014/main" id="{8D93DE10-249E-D1E8-CBCD-8721453493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65" t="2068" b="34410"/>
          <a:stretch/>
        </p:blipFill>
        <p:spPr bwMode="auto">
          <a:xfrm>
            <a:off x="986335" y="643466"/>
            <a:ext cx="10219330" cy="5571067"/>
          </a:xfrm>
          <a:prstGeom prst="rect">
            <a:avLst/>
          </a:prstGeom>
          <a:ln w="25400"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66778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AFE6F8-F48D-A7E6-E673-2144A121A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Testimony on EPHR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descr="Epic for AHP and Pharmacy   why we need an EHRS">
            <a:hlinkClick r:id="" action="ppaction://media"/>
            <a:extLst>
              <a:ext uri="{FF2B5EF4-FFF2-40B4-BE49-F238E27FC236}">
                <a16:creationId xmlns:a16="http://schemas.microsoft.com/office/drawing/2014/main" id="{456BBD4E-2326-B68A-A611-F3624815341A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594038" y="1580355"/>
            <a:ext cx="7214616" cy="4076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01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descr="What is NHS Digital?">
            <a:hlinkClick r:id="" action="ppaction://media"/>
            <a:extLst>
              <a:ext uri="{FF2B5EF4-FFF2-40B4-BE49-F238E27FC236}">
                <a16:creationId xmlns:a16="http://schemas.microsoft.com/office/drawing/2014/main" id="{02FF0FB8-8E91-8984-16BC-34BDB78B80C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40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38A2FD-70C8-CE9F-7D62-E2E6F3590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40080"/>
            <a:ext cx="4818888" cy="1481328"/>
          </a:xfrm>
        </p:spPr>
        <p:txBody>
          <a:bodyPr anchor="b">
            <a:normAutofit/>
          </a:bodyPr>
          <a:lstStyle/>
          <a:p>
            <a:r>
              <a:rPr lang="en-GB" sz="5000" b="1" i="0" dirty="0">
                <a:effectLst/>
                <a:latin typeface="+mn-lt"/>
              </a:rPr>
              <a:t>Telehealth and Telemedicine</a:t>
            </a:r>
            <a:endParaRPr lang="en-US" sz="5000" b="1" dirty="0">
              <a:latin typeface="+mn-lt"/>
            </a:endParaRPr>
          </a:p>
        </p:txBody>
      </p:sp>
      <p:sp>
        <p:nvSpPr>
          <p:cNvPr id="19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141E1-D393-154B-37BA-DFA0F6F646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00" y="2638045"/>
            <a:ext cx="6472238" cy="419709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dirty="0"/>
              <a:t>Telehealth or Telehealth can be considered as providing healthcare remotely using digital technology (Olla and Tan, 2009). </a:t>
            </a:r>
          </a:p>
          <a:p>
            <a:pPr marL="0" indent="0">
              <a:buNone/>
            </a:pPr>
            <a:endParaRPr lang="en-GB" sz="2200" dirty="0"/>
          </a:p>
          <a:p>
            <a:r>
              <a:rPr lang="en-GB" sz="2200" dirty="0"/>
              <a:t>Transferring medical data </a:t>
            </a:r>
          </a:p>
          <a:p>
            <a:r>
              <a:rPr lang="en-GB" sz="2200" dirty="0"/>
              <a:t>Consultations </a:t>
            </a:r>
          </a:p>
          <a:p>
            <a:r>
              <a:rPr lang="en-GB" sz="2200" dirty="0"/>
              <a:t>Monitoring diagnosis </a:t>
            </a:r>
          </a:p>
          <a:p>
            <a:r>
              <a:rPr lang="en-GB" sz="2200" dirty="0"/>
              <a:t>Treatment and Education </a:t>
            </a:r>
          </a:p>
          <a:p>
            <a:pPr marL="0" indent="0">
              <a:buNone/>
            </a:pPr>
            <a:endParaRPr lang="en-GB" sz="2200" dirty="0"/>
          </a:p>
        </p:txBody>
      </p:sp>
      <p:pic>
        <p:nvPicPr>
          <p:cNvPr id="7" name="Graphic 6" descr="Stethoscope">
            <a:extLst>
              <a:ext uri="{FF2B5EF4-FFF2-40B4-BE49-F238E27FC236}">
                <a16:creationId xmlns:a16="http://schemas.microsoft.com/office/drawing/2014/main" id="{29E1EEA8-BB14-AE7C-0127-5D88A93B1C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99048" y="699516"/>
            <a:ext cx="5458968" cy="5458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158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55" name="Rectangle 10254">
            <a:extLst>
              <a:ext uri="{FF2B5EF4-FFF2-40B4-BE49-F238E27FC236}">
                <a16:creationId xmlns:a16="http://schemas.microsoft.com/office/drawing/2014/main" id="{3EAF38DC-B069-4F74-89ED-92C7579C3D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51" name="Picture 10250" descr="Blue scheduled pillbox">
            <a:extLst>
              <a:ext uri="{FF2B5EF4-FFF2-40B4-BE49-F238E27FC236}">
                <a16:creationId xmlns:a16="http://schemas.microsoft.com/office/drawing/2014/main" id="{EBB0B87C-FC64-DF39-3B70-8B0DD42640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67" r="20793" b="-1"/>
          <a:stretch/>
        </p:blipFill>
        <p:spPr>
          <a:xfrm>
            <a:off x="4883023" y="10"/>
            <a:ext cx="7308978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10257" name="Freeform: Shape 10256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259" name="Freeform: Shape 10258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F1B022-149A-B8B3-4F8C-55BCB5177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15" y="778857"/>
            <a:ext cx="4992624" cy="1173761"/>
          </a:xfrm>
        </p:spPr>
        <p:txBody>
          <a:bodyPr anchor="b">
            <a:noAutofit/>
          </a:bodyPr>
          <a:lstStyle/>
          <a:p>
            <a:r>
              <a:rPr lang="en-US" b="1" dirty="0">
                <a:latin typeface="+mn-lt"/>
              </a:rPr>
              <a:t>Telehealth and Telemedicine </a:t>
            </a:r>
          </a:p>
        </p:txBody>
      </p:sp>
      <p:sp>
        <p:nvSpPr>
          <p:cNvPr id="10261" name="Rectangle 10260">
            <a:extLst>
              <a:ext uri="{FF2B5EF4-FFF2-40B4-BE49-F238E27FC236}">
                <a16:creationId xmlns:a16="http://schemas.microsoft.com/office/drawing/2014/main" id="{7A0CBFF4-EA32-4FE2-BA6B-8F3A6E6ED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253806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263" name="Rectangle 10262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85062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433C96-78AF-E2FD-53CF-8FEC400CBB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717" y="2310428"/>
            <a:ext cx="5781421" cy="4654650"/>
          </a:xfrm>
        </p:spPr>
        <p:txBody>
          <a:bodyPr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GB" sz="2400" dirty="0"/>
              <a:t>The Covid-19 pandemic accelerated the development and adoption of digital technologies to delivery health services widely and efficiently. </a:t>
            </a:r>
          </a:p>
          <a:p>
            <a:r>
              <a:rPr lang="en-GB" sz="2400" dirty="0"/>
              <a:t>Streamline/ Triage</a:t>
            </a:r>
          </a:p>
          <a:p>
            <a:r>
              <a:rPr lang="en-GB" sz="2400" dirty="0"/>
              <a:t>Free space for acute conditions within hospitals </a:t>
            </a:r>
          </a:p>
          <a:p>
            <a:r>
              <a:rPr lang="en-GB" sz="2400" dirty="0"/>
              <a:t>Prevent infection transmissions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US" sz="2400" dirty="0"/>
              <a:t>NHS:</a:t>
            </a:r>
          </a:p>
          <a:p>
            <a:r>
              <a:rPr lang="en-GB" sz="2400" dirty="0"/>
              <a:t>NHS App</a:t>
            </a:r>
          </a:p>
          <a:p>
            <a:r>
              <a:rPr lang="en-GB" sz="2400" dirty="0"/>
              <a:t>NHS login</a:t>
            </a:r>
          </a:p>
          <a:p>
            <a:r>
              <a:rPr lang="en-GB" sz="2400" dirty="0"/>
              <a:t>e-prescription services.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034298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graph of a number of months&#10;&#10;Description automatically generated">
            <a:extLst>
              <a:ext uri="{FF2B5EF4-FFF2-40B4-BE49-F238E27FC236}">
                <a16:creationId xmlns:a16="http://schemas.microsoft.com/office/drawing/2014/main" id="{F5A0F422-83E6-0989-D305-1B41DEB28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442" r="2910" b="2359"/>
          <a:stretch/>
        </p:blipFill>
        <p:spPr>
          <a:xfrm>
            <a:off x="514350" y="542131"/>
            <a:ext cx="11163300" cy="5718969"/>
          </a:xfrm>
          <a:ln w="25400">
            <a:solidFill>
              <a:schemeClr val="accent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45E091F-C23E-D9F8-8203-364F6151CCEB}"/>
              </a:ext>
            </a:extLst>
          </p:cNvPr>
          <p:cNvSpPr txBox="1"/>
          <p:nvPr/>
        </p:nvSpPr>
        <p:spPr>
          <a:xfrm>
            <a:off x="9940581" y="6352143"/>
            <a:ext cx="1768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(Hitchings, 2020)</a:t>
            </a:r>
          </a:p>
        </p:txBody>
      </p:sp>
    </p:spTree>
    <p:extLst>
      <p:ext uri="{BB962C8B-B14F-4D97-AF65-F5344CB8AC3E}">
        <p14:creationId xmlns:p14="http://schemas.microsoft.com/office/powerpoint/2010/main" val="36767235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16D90-959A-DC09-C0E2-3BFF5C50E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97" y="1004592"/>
            <a:ext cx="5444382" cy="733625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>
                <a:latin typeface="+mn-lt"/>
              </a:rPr>
              <a:t>Immersive Technology </a:t>
            </a:r>
          </a:p>
        </p:txBody>
      </p:sp>
      <p:pic>
        <p:nvPicPr>
          <p:cNvPr id="5" name="Picture 4" descr="Mobile device with apps">
            <a:extLst>
              <a:ext uri="{FF2B5EF4-FFF2-40B4-BE49-F238E27FC236}">
                <a16:creationId xmlns:a16="http://schemas.microsoft.com/office/drawing/2014/main" id="{7611369D-B476-208A-A059-85F2246E51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660" r="9089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0A2A6-74DF-30F3-7641-49BBE5C1F8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800" y="1768379"/>
            <a:ext cx="6934200" cy="4986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b="1" i="0" dirty="0">
                <a:effectLst/>
              </a:rPr>
              <a:t>AR - Augmented Reality</a:t>
            </a:r>
            <a:r>
              <a:rPr lang="en-GB" sz="2400" dirty="0"/>
              <a:t>: </a:t>
            </a:r>
            <a:r>
              <a:rPr lang="en-GB" sz="2400" b="0" i="0" dirty="0">
                <a:effectLst/>
              </a:rPr>
              <a:t>technology to superimpose digital elements (such as sounds, images, and text) to the world we see using a tablet, or a smartphone camera.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b="1" i="0" dirty="0">
                <a:effectLst/>
              </a:rPr>
              <a:t>Virtual Reality</a:t>
            </a:r>
            <a:r>
              <a:rPr lang="en-GB" sz="2400" b="0" i="0" dirty="0">
                <a:effectLst/>
              </a:rPr>
              <a:t> is an immersive, three-dimensional, computer-generated environment which can be explored and interacted with by a person.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2400" b="1" i="0" dirty="0">
                <a:effectLst/>
              </a:rPr>
              <a:t>Mixed Reality</a:t>
            </a:r>
            <a:r>
              <a:rPr lang="en-GB" sz="2400" b="0" i="0" dirty="0">
                <a:effectLst/>
              </a:rPr>
              <a:t> is the merging of real and virtual worlds to produce new environments where both physical and digital objects co-exist and interact in real time.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8431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2" name="Rectangle 11281">
            <a:extLst>
              <a:ext uri="{FF2B5EF4-FFF2-40B4-BE49-F238E27FC236}">
                <a16:creationId xmlns:a16="http://schemas.microsoft.com/office/drawing/2014/main" id="{D7CFE75F-6390-4A13-A32B-2AA295CCA2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E351B1-978B-AD87-60D4-B0B67D949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b="1" dirty="0">
                <a:solidFill>
                  <a:schemeClr val="bg1"/>
                </a:solidFill>
                <a:latin typeface="+mn-lt"/>
              </a:rPr>
              <a:t>Health Apps</a:t>
            </a:r>
          </a:p>
        </p:txBody>
      </p:sp>
      <p:grpSp>
        <p:nvGrpSpPr>
          <p:cNvPr id="11284" name="Group 11283">
            <a:extLst>
              <a:ext uri="{FF2B5EF4-FFF2-40B4-BE49-F238E27FC236}">
                <a16:creationId xmlns:a16="http://schemas.microsoft.com/office/drawing/2014/main" id="{B7BAEF06-AB74-442C-8C30-B88233FD8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11285" name="Group 11284">
              <a:extLst>
                <a:ext uri="{FF2B5EF4-FFF2-40B4-BE49-F238E27FC236}">
                  <a16:creationId xmlns:a16="http://schemas.microsoft.com/office/drawing/2014/main" id="{BDFD9AA5-A6A4-499F-BB09-5CD7F8145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11289" name="Freeform: Shape 11288">
                <a:extLst>
                  <a:ext uri="{FF2B5EF4-FFF2-40B4-BE49-F238E27FC236}">
                    <a16:creationId xmlns:a16="http://schemas.microsoft.com/office/drawing/2014/main" id="{5F499571-4EEA-4442-B71C-2972335B3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90" name="Freeform: Shape 11289">
                <a:extLst>
                  <a:ext uri="{FF2B5EF4-FFF2-40B4-BE49-F238E27FC236}">
                    <a16:creationId xmlns:a16="http://schemas.microsoft.com/office/drawing/2014/main" id="{9FFC7284-7A71-4F33-AB06-E0D1EB1CAF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286" name="Group 11285">
              <a:extLst>
                <a:ext uri="{FF2B5EF4-FFF2-40B4-BE49-F238E27FC236}">
                  <a16:creationId xmlns:a16="http://schemas.microsoft.com/office/drawing/2014/main" id="{C27F758D-B23C-459E-AD21-6621782C7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11287" name="Freeform: Shape 11286">
                <a:extLst>
                  <a:ext uri="{FF2B5EF4-FFF2-40B4-BE49-F238E27FC236}">
                    <a16:creationId xmlns:a16="http://schemas.microsoft.com/office/drawing/2014/main" id="{08DD5D69-A882-48D7-ACFB-68E2DC6B04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288" name="Freeform: Shape 11287">
                <a:extLst>
                  <a:ext uri="{FF2B5EF4-FFF2-40B4-BE49-F238E27FC236}">
                    <a16:creationId xmlns:a16="http://schemas.microsoft.com/office/drawing/2014/main" id="{A2432BD6-3DCC-4397-BD7F-3FE84F3210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3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1292" name="Group 11291">
            <a:extLst>
              <a:ext uri="{FF2B5EF4-FFF2-40B4-BE49-F238E27FC236}">
                <a16:creationId xmlns:a16="http://schemas.microsoft.com/office/drawing/2014/main" id="{C9829185-6353-4E3C-B082-AA7F51939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11293" name="Group 11292">
              <a:extLst>
                <a:ext uri="{FF2B5EF4-FFF2-40B4-BE49-F238E27FC236}">
                  <a16:creationId xmlns:a16="http://schemas.microsoft.com/office/drawing/2014/main" id="{BB7BB359-8B77-484C-B9CD-6376139A3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11297" name="Freeform: Shape 11296">
                <a:extLst>
                  <a:ext uri="{FF2B5EF4-FFF2-40B4-BE49-F238E27FC236}">
                    <a16:creationId xmlns:a16="http://schemas.microsoft.com/office/drawing/2014/main" id="{AA96BE9D-5B3B-4CA9-8895-33FAA38046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98" name="Freeform: Shape 11297">
                <a:extLst>
                  <a:ext uri="{FF2B5EF4-FFF2-40B4-BE49-F238E27FC236}">
                    <a16:creationId xmlns:a16="http://schemas.microsoft.com/office/drawing/2014/main" id="{7840E2BF-E954-4173-BF70-2DAE9E19A0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294" name="Group 11293">
              <a:extLst>
                <a:ext uri="{FF2B5EF4-FFF2-40B4-BE49-F238E27FC236}">
                  <a16:creationId xmlns:a16="http://schemas.microsoft.com/office/drawing/2014/main" id="{3F125B5A-DFAC-4B6D-B14F-287F8C43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11295" name="Freeform: Shape 11294">
                <a:extLst>
                  <a:ext uri="{FF2B5EF4-FFF2-40B4-BE49-F238E27FC236}">
                    <a16:creationId xmlns:a16="http://schemas.microsoft.com/office/drawing/2014/main" id="{6AF4804F-69E5-479A-9F45-C0E4631715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1296" name="Freeform: Shape 11295">
                <a:extLst>
                  <a:ext uri="{FF2B5EF4-FFF2-40B4-BE49-F238E27FC236}">
                    <a16:creationId xmlns:a16="http://schemas.microsoft.com/office/drawing/2014/main" id="{3CA5C733-38F9-4D36-A78D-0AB08CCBB5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3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1266" name="Picture 2" descr="MyFitnessPal - Wikipedia">
            <a:extLst>
              <a:ext uri="{FF2B5EF4-FFF2-40B4-BE49-F238E27FC236}">
                <a16:creationId xmlns:a16="http://schemas.microsoft.com/office/drawing/2014/main" id="{D0704D91-2A90-E5CA-4F15-DABDA11BCE2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8" r="-1" b="13103"/>
          <a:stretch/>
        </p:blipFill>
        <p:spPr bwMode="auto">
          <a:xfrm>
            <a:off x="405607" y="1206000"/>
            <a:ext cx="2598738" cy="2006700"/>
          </a:xfrm>
          <a:custGeom>
            <a:avLst/>
            <a:gdLst/>
            <a:ahLst/>
            <a:cxnLst/>
            <a:rect l="l" t="t" r="r" b="b"/>
            <a:pathLst>
              <a:path w="2619375" h="1860000">
                <a:moveTo>
                  <a:pt x="0" y="0"/>
                </a:moveTo>
                <a:lnTo>
                  <a:pt x="2619375" y="0"/>
                </a:lnTo>
                <a:lnTo>
                  <a:pt x="2619375" y="1860000"/>
                </a:lnTo>
                <a:lnTo>
                  <a:pt x="0" y="1860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ow To Use Apple Health: Get Fit With Apple's Health App on iPhone |  Macworld">
            <a:extLst>
              <a:ext uri="{FF2B5EF4-FFF2-40B4-BE49-F238E27FC236}">
                <a16:creationId xmlns:a16="http://schemas.microsoft.com/office/drawing/2014/main" id="{7DAAD0A5-49A6-BCAD-1359-044C2A4133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8" r="11154"/>
          <a:stretch/>
        </p:blipFill>
        <p:spPr bwMode="auto">
          <a:xfrm>
            <a:off x="9226749" y="1206000"/>
            <a:ext cx="2569766" cy="2177997"/>
          </a:xfrm>
          <a:custGeom>
            <a:avLst/>
            <a:gdLst/>
            <a:ahLst/>
            <a:cxnLst/>
            <a:rect l="l" t="t" r="r" b="b"/>
            <a:pathLst>
              <a:path w="2619375" h="1860000">
                <a:moveTo>
                  <a:pt x="0" y="0"/>
                </a:moveTo>
                <a:lnTo>
                  <a:pt x="2619375" y="0"/>
                </a:lnTo>
                <a:lnTo>
                  <a:pt x="2619375" y="1860000"/>
                </a:lnTo>
                <a:lnTo>
                  <a:pt x="0" y="1860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Apple Fitness+: Everything You Need to Know About Apple's Workout Service -  MacRumors">
            <a:extLst>
              <a:ext uri="{FF2B5EF4-FFF2-40B4-BE49-F238E27FC236}">
                <a16:creationId xmlns:a16="http://schemas.microsoft.com/office/drawing/2014/main" id="{237397EC-FF21-CDC3-AC3C-83298B4DCC6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1" r="20889"/>
          <a:stretch/>
        </p:blipFill>
        <p:spPr bwMode="auto">
          <a:xfrm>
            <a:off x="9428248" y="3473998"/>
            <a:ext cx="2166768" cy="217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E6C07C7-E8D8-2ACA-F114-B907B73B2D5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239" y="4182551"/>
            <a:ext cx="2281735" cy="170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179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068E0-137F-C289-D85C-DD9E1DFA8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+mn-lt"/>
              </a:rPr>
              <a:t>Immersive Technology Application</a:t>
            </a:r>
          </a:p>
        </p:txBody>
      </p:sp>
      <p:pic>
        <p:nvPicPr>
          <p:cNvPr id="4" name="Online Media 3" descr="Immersive Learning in Healthcare">
            <a:hlinkClick r:id="" action="ppaction://media"/>
            <a:extLst>
              <a:ext uri="{FF2B5EF4-FFF2-40B4-BE49-F238E27FC236}">
                <a16:creationId xmlns:a16="http://schemas.microsoft.com/office/drawing/2014/main" id="{8238865A-5301-604E-76A3-7433452A4FE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428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B290A-8CF8-1257-F74B-014A16057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>
                <a:latin typeface="+mn-lt"/>
              </a:rPr>
              <a:t>Artificial Intelligence and Dementia</a:t>
            </a:r>
          </a:p>
        </p:txBody>
      </p:sp>
      <p:pic>
        <p:nvPicPr>
          <p:cNvPr id="4" name="Online Media 3" descr="CognoSpeak - AI technology aims to speed up dementia diagnosis">
            <a:hlinkClick r:id="" action="ppaction://media"/>
            <a:extLst>
              <a:ext uri="{FF2B5EF4-FFF2-40B4-BE49-F238E27FC236}">
                <a16:creationId xmlns:a16="http://schemas.microsoft.com/office/drawing/2014/main" id="{7CCA7AD2-D4F0-27A9-749D-2ED28AE6867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46313" y="1825625"/>
            <a:ext cx="7700962" cy="4351338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65604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CE057-D7C5-9398-1004-DAC536021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b="1" dirty="0">
                <a:latin typeface="+mn-lt"/>
              </a:rPr>
              <a:t>Activity 2- Case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D45158-2457-0AE6-DCF8-0DB57B2740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6438"/>
            <a:ext cx="10993244" cy="4351338"/>
          </a:xfrm>
        </p:spPr>
        <p:txBody>
          <a:bodyPr/>
          <a:lstStyle/>
          <a:p>
            <a:pPr marL="0" indent="0">
              <a:buNone/>
            </a:pPr>
            <a:r>
              <a:rPr lang="en-GB" sz="3200" b="1" dirty="0"/>
              <a:t>In small groups…</a:t>
            </a:r>
          </a:p>
          <a:p>
            <a:r>
              <a:rPr lang="en-GB" dirty="0"/>
              <a:t>Look at the case study for Mr Jones</a:t>
            </a:r>
          </a:p>
          <a:p>
            <a:r>
              <a:rPr lang="en-GB" dirty="0"/>
              <a:t>Consider the questions provided and discuss in your groups</a:t>
            </a:r>
          </a:p>
          <a:p>
            <a:r>
              <a:rPr lang="en-GB" dirty="0"/>
              <a:t>Feedback to the class</a:t>
            </a:r>
          </a:p>
          <a:p>
            <a:pPr marL="0" indent="0">
              <a:buNone/>
            </a:pPr>
            <a:r>
              <a:rPr lang="en-GB" b="1" dirty="0"/>
              <a:t>You will find details on this activity in the week 4 tile on the Moodle page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5DEC3F-C9A3-0210-FB99-EB16FB5B00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427" y="4728117"/>
            <a:ext cx="2840377" cy="1895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3480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44" name="Rectangle 5143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6" name="Rectangle 5145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BA80CE-9578-A96B-F1CD-52E9A9CD1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0466" y="609600"/>
            <a:ext cx="4140014" cy="133083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5400" b="1" kern="1200" dirty="0">
                <a:latin typeface="+mn-lt"/>
                <a:ea typeface="+mj-ea"/>
                <a:cs typeface="+mj-cs"/>
              </a:rPr>
              <a:t>Social Media </a:t>
            </a:r>
          </a:p>
        </p:txBody>
      </p:sp>
      <p:pic>
        <p:nvPicPr>
          <p:cNvPr id="5124" name="Picture 4" descr="Social Media Icon Images - Free Download on Freepik">
            <a:extLst>
              <a:ext uri="{FF2B5EF4-FFF2-40B4-BE49-F238E27FC236}">
                <a16:creationId xmlns:a16="http://schemas.microsoft.com/office/drawing/2014/main" id="{198744D0-0838-B939-5523-B94ED5F4094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632"/>
          <a:stretch/>
        </p:blipFill>
        <p:spPr bwMode="auto">
          <a:xfrm>
            <a:off x="-73172" y="10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41" name="Content Placeholder 5140">
            <a:extLst>
              <a:ext uri="{FF2B5EF4-FFF2-40B4-BE49-F238E27FC236}">
                <a16:creationId xmlns:a16="http://schemas.microsoft.com/office/drawing/2014/main" id="{478E1BD2-0AF9-7894-C6E4-1B7DE192BB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74883" y="2194102"/>
            <a:ext cx="4888990" cy="442259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Hewson (2013, p.14 ), “outlines a person’s online activities, including their use of social networking platforms” (p. 14); A digital footprint is therefore created whenever we use networked technology</a:t>
            </a: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/>
          </a:p>
        </p:txBody>
      </p:sp>
      <p:pic>
        <p:nvPicPr>
          <p:cNvPr id="3" name="Picture 4" descr="Social Media Icon Images - Free Download on Freepik">
            <a:extLst>
              <a:ext uri="{FF2B5EF4-FFF2-40B4-BE49-F238E27FC236}">
                <a16:creationId xmlns:a16="http://schemas.microsoft.com/office/drawing/2014/main" id="{2257673C-2544-468F-14F3-6B5EA4691E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632"/>
          <a:stretch/>
        </p:blipFill>
        <p:spPr bwMode="auto">
          <a:xfrm>
            <a:off x="0" y="414348"/>
            <a:ext cx="6901711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9988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6CC625-BAC1-A65C-B47D-867A0D300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6235" y="698332"/>
            <a:ext cx="3595678" cy="1330839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latin typeface="+mn-lt"/>
              </a:rPr>
              <a:t>Building an Online Reputation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4EF049-1F62-C318-8920-4282745950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28" y="2886335"/>
            <a:ext cx="6967537" cy="3114498"/>
          </a:xfrm>
        </p:spPr>
        <p:txBody>
          <a:bodyPr>
            <a:normAutofit/>
          </a:bodyPr>
          <a:lstStyle/>
          <a:p>
            <a:r>
              <a:rPr lang="en-GB" dirty="0"/>
              <a:t>Recruiters spend hours researching their networks, seeking out candidates and analysing profiles.</a:t>
            </a:r>
            <a:endParaRPr lang="en-US" dirty="0"/>
          </a:p>
          <a:p>
            <a:r>
              <a:rPr lang="en-GB" dirty="0"/>
              <a:t>If you were in the market for a new job right now and they landed on your profile, or read your recent updates, would they be impressed?</a:t>
            </a:r>
          </a:p>
          <a:p>
            <a:pPr marL="0" indent="0">
              <a:buNone/>
            </a:pPr>
            <a:endParaRPr lang="en-GB" sz="2000" dirty="0"/>
          </a:p>
        </p:txBody>
      </p:sp>
      <p:pic>
        <p:nvPicPr>
          <p:cNvPr id="1026" name="Picture 2" descr="Train Your Brain: How to Start Thinking in a Foreign Language | FluentU  Language Learning">
            <a:extLst>
              <a:ext uri="{FF2B5EF4-FFF2-40B4-BE49-F238E27FC236}">
                <a16:creationId xmlns:a16="http://schemas.microsoft.com/office/drawing/2014/main" id="{AFF91611-600B-2F21-AC00-1BAA1E1CBB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3" r="18572" b="2"/>
          <a:stretch/>
        </p:blipFill>
        <p:spPr bwMode="auto"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9809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6B62F06-B118-7F20-0E14-07EA5EEAF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0056" y="279399"/>
            <a:ext cx="6621356" cy="1330839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latin typeface="+mn-lt"/>
              </a:rPr>
              <a:t>Why is an Online Presence Important?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670D8B-7423-35F2-2FF1-34E9BFEB7A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3200" y="1889636"/>
            <a:ext cx="6388100" cy="49683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i="1" dirty="0"/>
              <a:t>Return on Investment</a:t>
            </a:r>
            <a:r>
              <a:rPr lang="en-US" dirty="0"/>
              <a:t> (ROI):</a:t>
            </a:r>
          </a:p>
          <a:p>
            <a:r>
              <a:rPr lang="en-US" dirty="0"/>
              <a:t>Building your reputation to gain gainful employment can be considered as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/>
              <a:t>Return of Reputation </a:t>
            </a:r>
            <a:r>
              <a:rPr lang="en-US" dirty="0"/>
              <a:t>(ROR):</a:t>
            </a:r>
            <a:endParaRPr lang="en-US" i="1" dirty="0"/>
          </a:p>
          <a:p>
            <a:r>
              <a:rPr lang="en-US" dirty="0"/>
              <a:t>Building your reputation and establishing new connections can lead yield opportunities.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sz="1400" dirty="0"/>
              <a:t>(Phillips and Ellinas, 2014)</a:t>
            </a:r>
          </a:p>
        </p:txBody>
      </p:sp>
      <p:pic>
        <p:nvPicPr>
          <p:cNvPr id="2050" name="Picture 2" descr="7 Ways to Increase Your Online Presence | Forbes Books">
            <a:extLst>
              <a:ext uri="{FF2B5EF4-FFF2-40B4-BE49-F238E27FC236}">
                <a16:creationId xmlns:a16="http://schemas.microsoft.com/office/drawing/2014/main" id="{9A153044-4B2B-1F67-2CDC-A6EF7D1FF10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5" r="8931" b="2"/>
          <a:stretch/>
        </p:blipFill>
        <p:spPr bwMode="auto">
          <a:xfrm>
            <a:off x="6758728" y="1"/>
            <a:ext cx="5448300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9985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8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11B570-F05B-A883-DFE8-FF8C54752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284" y="431632"/>
            <a:ext cx="5504892" cy="1330839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latin typeface="+mn-lt"/>
              </a:rPr>
              <a:t>Building an Online Reputation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C623B-5EB9-BFE5-99C8-4AF218E253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028" y="2194102"/>
            <a:ext cx="5779404" cy="4663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Phillips and Ellinas (2014) advocates that people need to apply the ‘three Cs’ when attempting to develop their online reputation. </a:t>
            </a:r>
          </a:p>
          <a:p>
            <a:r>
              <a:rPr lang="en-US" sz="2400" dirty="0"/>
              <a:t>Clarity (Focus on key messages you want to share) </a:t>
            </a:r>
          </a:p>
          <a:p>
            <a:r>
              <a:rPr lang="en-US" sz="2400" dirty="0"/>
              <a:t>Consistency ( Apply consistent imagery and information) </a:t>
            </a:r>
          </a:p>
          <a:p>
            <a:r>
              <a:rPr lang="en-US" sz="2400" dirty="0"/>
              <a:t>Care (Be honest and authentic) </a:t>
            </a:r>
          </a:p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2" descr="7 Ways to Increase Your Online Presence | Forbes Books">
            <a:extLst>
              <a:ext uri="{FF2B5EF4-FFF2-40B4-BE49-F238E27FC236}">
                <a16:creationId xmlns:a16="http://schemas.microsoft.com/office/drawing/2014/main" id="{B377FF26-1DF2-CFA3-5996-1771EA4B1F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4" r="10075" b="2"/>
          <a:stretch/>
        </p:blipFill>
        <p:spPr bwMode="auto">
          <a:xfrm>
            <a:off x="5809460" y="1"/>
            <a:ext cx="63675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2761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" name="Rectangle 1043">
            <a:extLst>
              <a:ext uri="{FF2B5EF4-FFF2-40B4-BE49-F238E27FC236}">
                <a16:creationId xmlns:a16="http://schemas.microsoft.com/office/drawing/2014/main" id="{36D30126-6314-4A93-B27E-5C66CF7819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9184" y="321732"/>
            <a:ext cx="7056669" cy="4102852"/>
          </a:xfrm>
          <a:prstGeom prst="rect">
            <a:avLst/>
          </a:prstGeom>
          <a:solidFill>
            <a:srgbClr val="7F7F7F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log or Blogs? - A Blog has Posts not Blogs &gt; Revenue Architects Blog">
            <a:extLst>
              <a:ext uri="{FF2B5EF4-FFF2-40B4-BE49-F238E27FC236}">
                <a16:creationId xmlns:a16="http://schemas.microsoft.com/office/drawing/2014/main" id="{392AD1D6-110E-380A-37CE-3DB613AAC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256" y="466827"/>
            <a:ext cx="6426234" cy="36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0891"/>
            <a:ext cx="7058307" cy="1964266"/>
          </a:xfrm>
          <a:prstGeom prst="rect">
            <a:avLst/>
          </a:prstGeom>
          <a:solidFill>
            <a:srgbClr val="6653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AAF4208-7149-95A0-0717-F443149C9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5963"/>
            <a:ext cx="6594189" cy="1625210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FFFFFF"/>
                </a:solidFill>
                <a:latin typeface="+mn-lt"/>
              </a:rPr>
              <a:t>Blogs + Vlogs Road Map</a:t>
            </a:r>
            <a:endParaRPr lang="en-US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037" name="Content Placeholder 2">
            <a:extLst>
              <a:ext uri="{FF2B5EF4-FFF2-40B4-BE49-F238E27FC236}">
                <a16:creationId xmlns:a16="http://schemas.microsoft.com/office/drawing/2014/main" id="{B7C03B7E-5BB6-3B2E-3FDF-C143E38ACA9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582563" y="320623"/>
          <a:ext cx="4280253" cy="62145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860035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rawings on colourful paper">
            <a:extLst>
              <a:ext uri="{FF2B5EF4-FFF2-40B4-BE49-F238E27FC236}">
                <a16:creationId xmlns:a16="http://schemas.microsoft.com/office/drawing/2014/main" id="{ED455737-5B18-F121-0395-838546F6999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A4CD60-E18C-A10D-3CA7-FB3EB8949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2883" y="576465"/>
            <a:ext cx="6567153" cy="4726276"/>
          </a:xfrm>
          <a:noFill/>
        </p:spPr>
        <p:txBody>
          <a:bodyPr>
            <a:normAutofit/>
          </a:bodyPr>
          <a:lstStyle/>
          <a:p>
            <a:pPr algn="r"/>
            <a:r>
              <a:rPr lang="en-US" sz="8000" b="1" dirty="0">
                <a:ln w="22225">
                  <a:solidFill>
                    <a:srgbClr val="FFFFFF"/>
                  </a:solidFill>
                </a:ln>
                <a:solidFill>
                  <a:srgbClr val="FFFFFF"/>
                </a:solidFill>
                <a:latin typeface="+mn-lt"/>
              </a:rPr>
              <a:t>Blog Structure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2899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88F6A-9B13-480C-46CF-D3B357B0D4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73783" y="193675"/>
            <a:ext cx="4334469" cy="647065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4000" b="1" u="sng" dirty="0">
                <a:solidFill>
                  <a:srgbClr val="FFFFFF"/>
                </a:solidFill>
              </a:rPr>
              <a:t>A blog will have 4 elements: </a:t>
            </a:r>
          </a:p>
          <a:p>
            <a:pPr marL="0" indent="0">
              <a:buNone/>
            </a:pPr>
            <a:endParaRPr lang="en-US" sz="3600" b="1" dirty="0">
              <a:solidFill>
                <a:srgbClr val="FFFFFF"/>
              </a:solidFill>
            </a:endParaRPr>
          </a:p>
          <a:p>
            <a:r>
              <a:rPr lang="en-US" sz="3200" b="1" dirty="0">
                <a:solidFill>
                  <a:srgbClr val="FFFFFF"/>
                </a:solidFill>
              </a:rPr>
              <a:t>Title/ Headline </a:t>
            </a:r>
          </a:p>
          <a:p>
            <a:endParaRPr lang="en-US" sz="3200" b="1" dirty="0">
              <a:solidFill>
                <a:srgbClr val="FFFFFF"/>
              </a:solidFill>
            </a:endParaRPr>
          </a:p>
          <a:p>
            <a:r>
              <a:rPr lang="en-US" sz="3200" b="1" dirty="0">
                <a:solidFill>
                  <a:srgbClr val="FFFFFF"/>
                </a:solidFill>
              </a:rPr>
              <a:t>Introduction </a:t>
            </a:r>
          </a:p>
          <a:p>
            <a:endParaRPr lang="en-US" sz="3200" b="1" dirty="0">
              <a:solidFill>
                <a:srgbClr val="FFFFFF"/>
              </a:solidFill>
            </a:endParaRPr>
          </a:p>
          <a:p>
            <a:r>
              <a:rPr lang="en-US" sz="3200" b="1" dirty="0">
                <a:solidFill>
                  <a:srgbClr val="FFFFFF"/>
                </a:solidFill>
              </a:rPr>
              <a:t>Main Body </a:t>
            </a:r>
          </a:p>
          <a:p>
            <a:endParaRPr lang="en-US" sz="3200" b="1" dirty="0">
              <a:solidFill>
                <a:srgbClr val="FFFFFF"/>
              </a:solidFill>
            </a:endParaRPr>
          </a:p>
          <a:p>
            <a:r>
              <a:rPr lang="en-US" sz="3200" b="1" dirty="0">
                <a:solidFill>
                  <a:srgbClr val="FFFFFF"/>
                </a:solidFill>
              </a:rPr>
              <a:t>Conclusion </a:t>
            </a:r>
          </a:p>
        </p:txBody>
      </p:sp>
    </p:spTree>
    <p:extLst>
      <p:ext uri="{BB962C8B-B14F-4D97-AF65-F5344CB8AC3E}">
        <p14:creationId xmlns:p14="http://schemas.microsoft.com/office/powerpoint/2010/main" val="30952774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A8DD99-7D87-1779-CE42-28018B385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035" y="902603"/>
            <a:ext cx="4639565" cy="613202"/>
          </a:xfrm>
        </p:spPr>
        <p:txBody>
          <a:bodyPr anchor="b">
            <a:noAutofit/>
          </a:bodyPr>
          <a:lstStyle/>
          <a:p>
            <a:r>
              <a:rPr lang="en-US" sz="4800" b="1" dirty="0">
                <a:latin typeface="+mn-lt"/>
              </a:rPr>
              <a:t>Blog Examples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7BDA28-3AEB-EA0B-7A6D-8760D3EB41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035" y="1973908"/>
            <a:ext cx="4959603" cy="352256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US" sz="2400" dirty="0"/>
              <a:t>How to structure the perfect blog: </a:t>
            </a:r>
          </a:p>
          <a:p>
            <a:pPr marL="0" indent="0">
              <a:buNone/>
            </a:pPr>
            <a:r>
              <a:rPr lang="en-US" sz="2400" dirty="0">
                <a:hlinkClick r:id="rId2"/>
              </a:rPr>
              <a:t>https://www.blogtyrant.com/blog-post-style/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Blog examples: </a:t>
            </a:r>
          </a:p>
          <a:p>
            <a:pPr marL="0" indent="0">
              <a:buNone/>
            </a:pPr>
            <a:r>
              <a:rPr lang="en-US" sz="2400" dirty="0">
                <a:hlinkClick r:id="rId3"/>
              </a:rPr>
              <a:t>https://www.championingsocialcare.org.uk/blog/</a:t>
            </a:r>
            <a:r>
              <a:rPr lang="en-US" sz="2400" dirty="0"/>
              <a:t>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3074" name="Picture 2" descr="Blog Types and Blog Examples to Inspire You | Constant Contact">
            <a:extLst>
              <a:ext uri="{FF2B5EF4-FFF2-40B4-BE49-F238E27FC236}">
                <a16:creationId xmlns:a16="http://schemas.microsoft.com/office/drawing/2014/main" id="{1ADAF6C5-2642-B89E-80B0-399475FF7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0" y="1244600"/>
            <a:ext cx="5799160" cy="4368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Rectangle 3080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3" name="Rectangle 3082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0744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5" name="Rectangle 4102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5794D4C-DCD5-0C8E-58AC-EB205E868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251316" cy="1807305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>
                <a:latin typeface="+mn-lt"/>
              </a:rPr>
              <a:t>Vlogging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1282E-5178-534C-AAE0-ACDAE4D801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052" y="1843088"/>
            <a:ext cx="6746748" cy="47482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Since the development of digital platforms like YouTube, vlogging (Video Blog)  as been an accessible and creating method of providing informative information in creative ways. 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/>
              <a:t>Personal insight to your life</a:t>
            </a:r>
          </a:p>
          <a:p>
            <a:endParaRPr lang="en-US" sz="2000" dirty="0"/>
          </a:p>
          <a:p>
            <a:r>
              <a:rPr lang="en-US" sz="2000" dirty="0"/>
              <a:t>Insight to practice </a:t>
            </a:r>
          </a:p>
          <a:p>
            <a:endParaRPr lang="en-US" sz="2000" dirty="0"/>
          </a:p>
          <a:p>
            <a:r>
              <a:rPr lang="en-US" sz="2000" dirty="0"/>
              <a:t>Platform to share experiences</a:t>
            </a:r>
          </a:p>
          <a:p>
            <a:endParaRPr lang="en-US" sz="2000" dirty="0"/>
          </a:p>
          <a:p>
            <a:r>
              <a:rPr lang="en-US" sz="2000" dirty="0"/>
              <a:t>Platform to raise awareness </a:t>
            </a:r>
          </a:p>
          <a:p>
            <a:pPr marL="0" indent="0">
              <a:buNone/>
            </a:pPr>
            <a:endParaRPr lang="en-US" sz="2000" dirty="0"/>
          </a:p>
        </p:txBody>
      </p:sp>
      <p:pic>
        <p:nvPicPr>
          <p:cNvPr id="4098" name="Picture 2" descr="Best Camera for Vlogging in 2023 for All Budgets">
            <a:extLst>
              <a:ext uri="{FF2B5EF4-FFF2-40B4-BE49-F238E27FC236}">
                <a16:creationId xmlns:a16="http://schemas.microsoft.com/office/drawing/2014/main" id="{FEA3D0F5-DB5F-1488-35B8-DD5220715B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98" r="24272" b="-1"/>
          <a:stretch/>
        </p:blipFill>
        <p:spPr bwMode="auto">
          <a:xfrm>
            <a:off x="6940684" y="10"/>
            <a:ext cx="5251316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72309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6" name="Rectangle 5135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67BCFE-E6B6-3A01-2F25-ED8ABE748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4507" y="309882"/>
            <a:ext cx="6743698" cy="642471"/>
          </a:xfrm>
        </p:spPr>
        <p:txBody>
          <a:bodyPr anchor="b">
            <a:normAutofit fontScale="90000"/>
          </a:bodyPr>
          <a:lstStyle/>
          <a:p>
            <a:pPr algn="ctr"/>
            <a:r>
              <a:rPr lang="en-US" sz="5300" b="1" dirty="0">
                <a:latin typeface="+mn-lt"/>
              </a:rPr>
              <a:t>Podcasts</a:t>
            </a:r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249ADD-4D60-BA9B-2C7D-A6666CBBA7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536" y="1107508"/>
            <a:ext cx="9436100" cy="51381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b="1" i="0" dirty="0">
                <a:effectLst/>
              </a:rPr>
              <a:t>What is a podcast?</a:t>
            </a:r>
          </a:p>
          <a:p>
            <a:pPr marL="0" indent="0">
              <a:buNone/>
            </a:pPr>
            <a:r>
              <a:rPr lang="en-GB" sz="2000" dirty="0"/>
              <a:t>A</a:t>
            </a:r>
            <a:r>
              <a:rPr lang="en-GB" sz="2000" i="0" dirty="0">
                <a:effectLst/>
              </a:rPr>
              <a:t> podcast is an audio programme, just like Talk Radio, but you subscribe to it on your smartphone and listen to it whenever you like.</a:t>
            </a:r>
            <a:endParaRPr lang="en-US" sz="2000" i="0" dirty="0">
              <a:effectLst/>
            </a:endParaRPr>
          </a:p>
          <a:p>
            <a:pPr marL="0" indent="0">
              <a:buNone/>
            </a:pPr>
            <a:endParaRPr lang="en-US" sz="2000" b="1" dirty="0"/>
          </a:p>
          <a:p>
            <a:pPr marL="0" indent="0">
              <a:buNone/>
            </a:pPr>
            <a:r>
              <a:rPr lang="en-US" sz="2000" b="1" dirty="0"/>
              <a:t>Purpose: </a:t>
            </a:r>
          </a:p>
          <a:p>
            <a:r>
              <a:rPr lang="en-GB" sz="2000" b="0" i="0" dirty="0">
                <a:effectLst/>
              </a:rPr>
              <a:t>To entertain its audience. </a:t>
            </a:r>
          </a:p>
          <a:p>
            <a:r>
              <a:rPr lang="en-GB" sz="2000" dirty="0"/>
              <a:t>Listeners </a:t>
            </a:r>
            <a:r>
              <a:rPr lang="en-GB" sz="2000" b="0" i="0" dirty="0">
                <a:effectLst/>
              </a:rPr>
              <a:t>might want to hear  updates and breakdowns of current events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b="1" i="0" dirty="0">
                <a:effectLst/>
              </a:rPr>
              <a:t>Podcasts Types: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</a:rPr>
              <a:t>Conversational ( Informal and topics are organically generated)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</a:rPr>
              <a:t> Narrative nonfiction (Long-form story telling)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</a:rPr>
              <a:t>Scripted fiction (Fictional entertainment such as TV and movies; episodic nature) 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2000" b="0" i="0" dirty="0">
                <a:solidFill>
                  <a:srgbClr val="31313F"/>
                </a:solidFill>
                <a:effectLst/>
              </a:rPr>
              <a:t>Repurposed content (repacking existing content) </a:t>
            </a:r>
          </a:p>
          <a:p>
            <a:pPr marL="0" indent="0">
              <a:buNone/>
            </a:pPr>
            <a:endParaRPr lang="en-GB" sz="1800" b="0" i="0" dirty="0">
              <a:effectLst/>
              <a:latin typeface="Google Sans"/>
            </a:endParaRPr>
          </a:p>
        </p:txBody>
      </p:sp>
      <p:pic>
        <p:nvPicPr>
          <p:cNvPr id="5122" name="Picture 2" descr="Joe Rogan explains why he often says things he doesn't agree with on JRE  Podcast - Dexerto">
            <a:extLst>
              <a:ext uri="{FF2B5EF4-FFF2-40B4-BE49-F238E27FC236}">
                <a16:creationId xmlns:a16="http://schemas.microsoft.com/office/drawing/2014/main" id="{9E853FFA-8B28-C679-3BAD-B2F792E4B1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9" r="18753" b="4"/>
          <a:stretch/>
        </p:blipFill>
        <p:spPr bwMode="auto">
          <a:xfrm>
            <a:off x="9297394" y="395867"/>
            <a:ext cx="2592126" cy="2592126"/>
          </a:xfrm>
          <a:custGeom>
            <a:avLst/>
            <a:gdLst/>
            <a:ahLst/>
            <a:cxnLst/>
            <a:rect l="l" t="t" r="r" b="b"/>
            <a:pathLst>
              <a:path w="2592126" h="2592126">
                <a:moveTo>
                  <a:pt x="1296063" y="0"/>
                </a:moveTo>
                <a:cubicBezTo>
                  <a:pt x="2011859" y="0"/>
                  <a:pt x="2592126" y="580267"/>
                  <a:pt x="2592126" y="1296063"/>
                </a:cubicBezTo>
                <a:cubicBezTo>
                  <a:pt x="2592126" y="2011859"/>
                  <a:pt x="2011859" y="2592126"/>
                  <a:pt x="1296063" y="2592126"/>
                </a:cubicBezTo>
                <a:cubicBezTo>
                  <a:pt x="580267" y="2592126"/>
                  <a:pt x="0" y="2011859"/>
                  <a:pt x="0" y="1296063"/>
                </a:cubicBezTo>
                <a:cubicBezTo>
                  <a:pt x="0" y="580267"/>
                  <a:pt x="580267" y="0"/>
                  <a:pt x="129606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You have an Endless Potential | The Jordan B. Peterson Podcast Transcripts  | Podgist">
            <a:extLst>
              <a:ext uri="{FF2B5EF4-FFF2-40B4-BE49-F238E27FC236}">
                <a16:creationId xmlns:a16="http://schemas.microsoft.com/office/drawing/2014/main" id="{94547568-BC75-B05D-5B75-14A65D114A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" b="-5"/>
          <a:stretch/>
        </p:blipFill>
        <p:spPr bwMode="auto">
          <a:xfrm>
            <a:off x="9297394" y="3383860"/>
            <a:ext cx="2592126" cy="2592126"/>
          </a:xfrm>
          <a:custGeom>
            <a:avLst/>
            <a:gdLst/>
            <a:ahLst/>
            <a:cxnLst/>
            <a:rect l="l" t="t" r="r" b="b"/>
            <a:pathLst>
              <a:path w="2592126" h="2592126">
                <a:moveTo>
                  <a:pt x="1296063" y="0"/>
                </a:moveTo>
                <a:cubicBezTo>
                  <a:pt x="2011859" y="0"/>
                  <a:pt x="2592126" y="580267"/>
                  <a:pt x="2592126" y="1296063"/>
                </a:cubicBezTo>
                <a:cubicBezTo>
                  <a:pt x="2592126" y="2011859"/>
                  <a:pt x="2011859" y="2592126"/>
                  <a:pt x="1296063" y="2592126"/>
                </a:cubicBezTo>
                <a:cubicBezTo>
                  <a:pt x="580267" y="2592126"/>
                  <a:pt x="0" y="2011859"/>
                  <a:pt x="0" y="1296063"/>
                </a:cubicBezTo>
                <a:cubicBezTo>
                  <a:pt x="0" y="580267"/>
                  <a:pt x="580267" y="0"/>
                  <a:pt x="1296063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38" name="Rectangle 5137">
            <a:extLst>
              <a:ext uri="{FF2B5EF4-FFF2-40B4-BE49-F238E27FC236}">
                <a16:creationId xmlns:a16="http://schemas.microsoft.com/office/drawing/2014/main" id="{5A65989E-BBD5-44D7-AA86-7AFD5D46B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40" name="Rectangle 5139">
            <a:extLst>
              <a:ext uri="{FF2B5EF4-FFF2-40B4-BE49-F238E27FC236}">
                <a16:creationId xmlns:a16="http://schemas.microsoft.com/office/drawing/2014/main" id="{231A2881-D8D7-4A7D-ACA3-E9F849F853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8405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9" name="Rectangle 7174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80" name="Freeform: Shape 7176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7A6F3C-1789-86DC-82AB-F64F9E337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76" y="643054"/>
            <a:ext cx="4164946" cy="1988634"/>
          </a:xfrm>
        </p:spPr>
        <p:txBody>
          <a:bodyPr>
            <a:noAutofit/>
          </a:bodyPr>
          <a:lstStyle/>
          <a:p>
            <a:pPr algn="ctr"/>
            <a:r>
              <a:rPr lang="en-US" sz="5400" b="1" dirty="0">
                <a:latin typeface="+mn-lt"/>
              </a:rPr>
              <a:t>How to Start a Podcast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086892-7EEC-1E9E-C061-6109DC4852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1402" y="3682664"/>
            <a:ext cx="3427001" cy="12348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hlinkClick r:id="rId2"/>
              </a:rPr>
              <a:t>https://www.smartpassiveincome.com/guide/how-to-start-a-podcast-tutorial-pat-flynn/</a:t>
            </a:r>
            <a:r>
              <a:rPr lang="en-US" sz="2000" dirty="0"/>
              <a:t> </a:t>
            </a:r>
          </a:p>
        </p:txBody>
      </p:sp>
      <p:pic>
        <p:nvPicPr>
          <p:cNvPr id="7170" name="Picture 2" descr="Podcasting Starter Guide: 7 Tips for a Successful Podcast">
            <a:extLst>
              <a:ext uri="{FF2B5EF4-FFF2-40B4-BE49-F238E27FC236}">
                <a16:creationId xmlns:a16="http://schemas.microsoft.com/office/drawing/2014/main" id="{964EAB90-DEB3-3A38-8AA4-0EA823F6C2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45457" y="1825146"/>
            <a:ext cx="6155141" cy="323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42193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0">
            <a:extLst>
              <a:ext uri="{FF2B5EF4-FFF2-40B4-BE49-F238E27FC236}">
                <a16:creationId xmlns:a16="http://schemas.microsoft.com/office/drawing/2014/main" id="{B3F59054-3394-4D87-8BD0-A28DCD47F1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Podcasting Starter Guide: 7 Tips for a Successful Podcast">
            <a:extLst>
              <a:ext uri="{FF2B5EF4-FFF2-40B4-BE49-F238E27FC236}">
                <a16:creationId xmlns:a16="http://schemas.microsoft.com/office/drawing/2014/main" id="{A21C1D2D-0221-7014-7291-0352CB09EC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58" r="51756"/>
          <a:stretch/>
        </p:blipFill>
        <p:spPr bwMode="auto">
          <a:xfrm>
            <a:off x="9720299" y="0"/>
            <a:ext cx="2471701" cy="6858000"/>
          </a:xfrm>
          <a:custGeom>
            <a:avLst/>
            <a:gdLst/>
            <a:ahLst/>
            <a:cxnLst/>
            <a:rect l="l" t="t" r="r" b="b"/>
            <a:pathLst>
              <a:path w="4817171" h="6858000">
                <a:moveTo>
                  <a:pt x="22751" y="0"/>
                </a:moveTo>
                <a:lnTo>
                  <a:pt x="4817171" y="0"/>
                </a:lnTo>
                <a:lnTo>
                  <a:pt x="4817171" y="6858000"/>
                </a:lnTo>
                <a:lnTo>
                  <a:pt x="0" y="6858000"/>
                </a:lnTo>
                <a:lnTo>
                  <a:pt x="6679" y="6845555"/>
                </a:lnTo>
                <a:cubicBezTo>
                  <a:pt x="496584" y="5886487"/>
                  <a:pt x="786702" y="4695963"/>
                  <a:pt x="786702" y="3406233"/>
                </a:cubicBezTo>
                <a:cubicBezTo>
                  <a:pt x="786702" y="2215714"/>
                  <a:pt x="539501" y="1109724"/>
                  <a:pt x="116147" y="19228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Blog Types and Blog Examples to Inspire You | Constant Contact">
            <a:extLst>
              <a:ext uri="{FF2B5EF4-FFF2-40B4-BE49-F238E27FC236}">
                <a16:creationId xmlns:a16="http://schemas.microsoft.com/office/drawing/2014/main" id="{C7CEA2E3-B176-BA9A-B1EF-8C7285BEF61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1" r="1" b="1"/>
          <a:stretch/>
        </p:blipFill>
        <p:spPr bwMode="auto">
          <a:xfrm>
            <a:off x="8722895" y="1820"/>
            <a:ext cx="1436178" cy="3698896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Best Camera for Vlogging in 2023 for All Budgets">
            <a:extLst>
              <a:ext uri="{FF2B5EF4-FFF2-40B4-BE49-F238E27FC236}">
                <a16:creationId xmlns:a16="http://schemas.microsoft.com/office/drawing/2014/main" id="{B66772BE-599F-F13A-28ED-DEC3CFE5C1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3" r="9156" b="-3"/>
          <a:stretch/>
        </p:blipFill>
        <p:spPr bwMode="auto">
          <a:xfrm>
            <a:off x="8713750" y="3700716"/>
            <a:ext cx="1436179" cy="3157284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2FE0ABA9-CAF1-4816-837D-5F28AAA08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Freeform: Shape 14">
            <a:extLst>
              <a:ext uri="{FF2B5EF4-FFF2-40B4-BE49-F238E27FC236}">
                <a16:creationId xmlns:a16="http://schemas.microsoft.com/office/drawing/2014/main" id="{BC8B9C14-70F0-4F42-85FF-0DD3D5A585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610568-EAF5-2D84-3738-C55B4981F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5" y="685800"/>
            <a:ext cx="4273781" cy="1325563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>
                <a:latin typeface="+mn-lt"/>
              </a:rPr>
              <a:t>Task 3-Blog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6856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3EE6E1-9A96-87B4-7ECA-F7D52DF555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016" y="2183398"/>
            <a:ext cx="8807116" cy="45994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Each of the eight tasks will be combined and submitted to form Assessment 1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Each student will need to think of a current topic </a:t>
            </a:r>
            <a:r>
              <a:rPr lang="en-US" sz="2400"/>
              <a:t>or issue </a:t>
            </a:r>
            <a:r>
              <a:rPr lang="en-US" sz="2400" dirty="0"/>
              <a:t>within the HSC sector and use an online platform to inform a specific target audience. </a:t>
            </a:r>
          </a:p>
          <a:p>
            <a:r>
              <a:rPr lang="en-US" sz="2400" dirty="0"/>
              <a:t>Students should present their findings in a Blog.  </a:t>
            </a:r>
          </a:p>
          <a:p>
            <a:r>
              <a:rPr lang="en-US" sz="2400" dirty="0"/>
              <a:t>This should be approx 300-words in length.</a:t>
            </a:r>
          </a:p>
          <a:p>
            <a:r>
              <a:rPr lang="en-US" sz="2400" dirty="0"/>
              <a:t>You can include images/diagrams to support your claims.</a:t>
            </a:r>
          </a:p>
          <a:p>
            <a:pPr marL="0" indent="0">
              <a:buNone/>
            </a:pPr>
            <a:r>
              <a:rPr lang="en-GB" sz="2400" b="1" dirty="0"/>
              <a:t>You will find a more detailed copy of this task in the Week 4 Tile.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777059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5C027-1E2A-33BE-E2CD-CD7577E0B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54000"/>
            <a:ext cx="10515600" cy="1325563"/>
          </a:xfrm>
        </p:spPr>
        <p:txBody>
          <a:bodyPr/>
          <a:lstStyle/>
          <a:p>
            <a:r>
              <a:rPr lang="en-US" b="1" dirty="0">
                <a:latin typeface="+mn-lt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A5FB5A-2F65-2DA8-C425-D77C01A54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08781"/>
            <a:ext cx="11766550" cy="5032375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endParaRPr lang="en-GB" sz="1100" kern="100" dirty="0">
              <a:effectLst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US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GTF (2024) </a:t>
            </a:r>
            <a:r>
              <a:rPr lang="en-US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Building a Digital Nation </a:t>
            </a:r>
            <a:r>
              <a:rPr lang="en-US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sz="1100" u="sng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3"/>
              </a:rPr>
              <a:t>https://www.goodthingsfoundation.org/insights/building-a-digital-nation/</a:t>
            </a:r>
            <a:r>
              <a:rPr lang="en-US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(Accessed: 27 May 2024).</a:t>
            </a:r>
            <a:endParaRPr lang="en-GB" sz="1100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Hitchings, R. (2020)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The impact of Covid-19 on the use of digital technology in the NHS.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London: Nuffield Trust. </a:t>
            </a:r>
            <a:endParaRPr lang="en-GB" sz="1100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US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National Health Service (2022)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Why Digital Inclusion Matters to Health and Social Care.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US" sz="1100" u="sng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4"/>
              </a:rPr>
              <a:t>https://digital.nhs.uk/about-nhs-digital/corporate-information-and-documents/digital-inclusion/digital-inclusion-in-health-and-social-care</a:t>
            </a:r>
            <a:r>
              <a:rPr lang="en-US" sz="1100" u="sng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1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(Accessed: 30 May 2024).</a:t>
            </a: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Olla, P. and Tan, J. (2009)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Mobile Health Solutions for Biomedical Applications.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London: Information Science Reference</a:t>
            </a:r>
            <a:endParaRPr lang="en-GB" sz="1100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kern="1200" dirty="0" err="1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Pagliari</a:t>
            </a:r>
            <a:r>
              <a:rPr lang="en-GB" sz="1100" kern="12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, C. </a:t>
            </a:r>
            <a:r>
              <a:rPr lang="en-GB" sz="1100" kern="1200" dirty="0" err="1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Detmer</a:t>
            </a:r>
            <a:r>
              <a:rPr lang="en-GB" sz="1100" kern="12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, D. and Singleton, P. (2007) </a:t>
            </a:r>
            <a:r>
              <a:rPr lang="en-GB" sz="1100" i="1" kern="12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ELECTRONIC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PERSONAL HEALTH RECORDS.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London: Nuffield Trust. </a:t>
            </a:r>
            <a:endParaRPr lang="en-GB" sz="1100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PHILLIPS, S. and ELLINAS, S., 2014.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Chapter 06: Building your reputation online.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London: Kogan Page Ltd.</a:t>
            </a:r>
            <a:endParaRPr lang="en-GB" sz="1100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Spencer J and </a:t>
            </a:r>
            <a:r>
              <a:rPr lang="en-GB" sz="1100" kern="1200" dirty="0" err="1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Oung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C (2020)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‘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How has lockdown affected general practice and where do we go from here?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Arial" panose="020B0604020202020204" pitchFamily="34" charset="0"/>
              </a:rPr>
              <a:t>’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Nuffield Trust blog.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5"/>
              </a:rPr>
              <a:t>www.nuffieldtrust.org.uk/news-item/how-has-lockdown-affectedgeneral-practice-and-where-do-we-go-from-here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. </a:t>
            </a:r>
            <a:r>
              <a:rPr lang="en-GB" sz="11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(Accessed: 30 May 2024).</a:t>
            </a:r>
            <a:endParaRPr lang="en-GB" sz="1100" kern="1200" dirty="0">
              <a:solidFill>
                <a:srgbClr val="000000"/>
              </a:solidFill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Statista (2024)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Percentage of Global Population Accessing the Internet From 2019 to 2023, By Gender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Available at:  </a:t>
            </a:r>
            <a:r>
              <a:rPr lang="en-GB" sz="1100" u="sng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6"/>
              </a:rPr>
              <a:t>https://www.statista.com/statistics/1362981/share-of-internet-users-worldwide-by-gender/#:~:text=As%20of%202023%2C%20the%20share,male%20users%20was%2062%20percent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. (Accessed: 25 May 2024).</a:t>
            </a: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The Health Foundation (2024)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Which technologies offer the biggest opportunities to save time in the NHS?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7"/>
              </a:rPr>
              <a:t>https://www.health.org.uk/publications/long-reads/which-technologies-offer-the-biggest-opportunities-to-save-time-in-the-nhs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(Accessed: 30 May 2024).</a:t>
            </a:r>
            <a:endParaRPr lang="en-GB" sz="1100" i="1" kern="1200" dirty="0">
              <a:solidFill>
                <a:srgbClr val="000000"/>
              </a:solidFill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en-GB" sz="1100" kern="100" dirty="0">
                <a:ea typeface="DengXian" panose="02010600030101010101" pitchFamily="2" charset="-122"/>
                <a:cs typeface="Times New Roman" panose="02020603050405020304" pitchFamily="18" charset="0"/>
              </a:rPr>
              <a:t>U</a:t>
            </a:r>
            <a:r>
              <a:rPr lang="en-GB" sz="11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N. (2023) </a:t>
            </a:r>
            <a:r>
              <a:rPr lang="en-GB" sz="1100" i="1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Widening Digital Gap between Developed, Developing States Threatening to Exclude World’s Poorest from Next Industrial Revolution, Speakers Tell Second Committee </a:t>
            </a:r>
            <a:r>
              <a:rPr lang="en-GB" sz="11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GB" sz="11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8"/>
              </a:rPr>
              <a:t>https://press.un.org/en/2023/gaef3587.doc.htm</a:t>
            </a:r>
            <a:r>
              <a:rPr lang="en-GB" sz="11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(Accessed: 30 May 2024).</a:t>
            </a:r>
            <a:endParaRPr lang="en-GB" sz="1100" i="1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Welsh Government (2019) </a:t>
            </a:r>
            <a:r>
              <a:rPr lang="en-GB" sz="1100" i="1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Digital 30: A strategic framework for post-16 digital learning in Wales.  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Available at: </a:t>
            </a:r>
            <a:r>
              <a:rPr lang="en-GB" sz="1100" u="sng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  <a:hlinkClick r:id="rId9"/>
              </a:rPr>
              <a:t>https://gov.wales/sites/default/files/publications/2019-06/digital-2030-a-strategic-framework-for-post-16-digital-learning-in-wales.pdf</a:t>
            </a:r>
            <a:r>
              <a:rPr lang="en-GB" sz="1100" kern="1200" dirty="0">
                <a:solidFill>
                  <a:srgbClr val="000000"/>
                </a:solidFill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GB" sz="1100" kern="100" dirty="0">
                <a:effectLst/>
                <a:ea typeface="DengXian" panose="02010600030101010101" pitchFamily="2" charset="-122"/>
                <a:cs typeface="Times New Roman" panose="02020603050405020304" pitchFamily="18" charset="0"/>
              </a:rPr>
              <a:t>(Accessed: 30 May 2024).</a:t>
            </a:r>
            <a:endParaRPr lang="en-GB" sz="1100" i="1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  <a:tabLst>
                <a:tab pos="457200" algn="l"/>
              </a:tabLst>
            </a:pPr>
            <a:endParaRPr lang="en-GB" sz="1100" kern="100" dirty="0">
              <a:effectLst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353236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1896</Words>
  <Application>Microsoft Office PowerPoint</Application>
  <PresentationFormat>Widescreen</PresentationFormat>
  <Paragraphs>221</Paragraphs>
  <Slides>36</Slides>
  <Notes>14</Notes>
  <HiddenSlides>0</HiddenSlides>
  <MMClips>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DengXian</vt:lpstr>
      <vt:lpstr>Google Sans</vt:lpstr>
      <vt:lpstr>Söhne</vt:lpstr>
      <vt:lpstr>Arial</vt:lpstr>
      <vt:lpstr>Calibri</vt:lpstr>
      <vt:lpstr>Calibri Light</vt:lpstr>
      <vt:lpstr>Times New Roman</vt:lpstr>
      <vt:lpstr>Office Theme</vt:lpstr>
      <vt:lpstr>Contemporary Technologies </vt:lpstr>
      <vt:lpstr>Activity 1- Digital Literacy Poll</vt:lpstr>
      <vt:lpstr>Digital Age</vt:lpstr>
      <vt:lpstr>The Digital Divide </vt:lpstr>
      <vt:lpstr>The Global Digital Divide</vt:lpstr>
      <vt:lpstr>Percentage of Global Population Accessing the Internet From 2019 to 2023, By Gender</vt:lpstr>
      <vt:lpstr>The UK Digital Divide</vt:lpstr>
      <vt:lpstr>PowerPoint Presentation</vt:lpstr>
      <vt:lpstr>Wales Digital Literacy: Digital 2030 Strategy </vt:lpstr>
      <vt:lpstr>Digital Inclusion within Health and Social Care</vt:lpstr>
      <vt:lpstr>Contemporary technology within H+SC</vt:lpstr>
      <vt:lpstr>PowerPoint Presentation</vt:lpstr>
      <vt:lpstr>PowerPoint Presentation</vt:lpstr>
      <vt:lpstr>PowerPoint Presentation</vt:lpstr>
      <vt:lpstr>Testimony on EPHR</vt:lpstr>
      <vt:lpstr>PowerPoint Presentation</vt:lpstr>
      <vt:lpstr>Telehealth and Telemedicine</vt:lpstr>
      <vt:lpstr>Telehealth and Telemedicine </vt:lpstr>
      <vt:lpstr>PowerPoint Presentation</vt:lpstr>
      <vt:lpstr>Immersive Technology </vt:lpstr>
      <vt:lpstr>Health Apps</vt:lpstr>
      <vt:lpstr>Immersive Technology Application</vt:lpstr>
      <vt:lpstr>Artificial Intelligence and Dementia</vt:lpstr>
      <vt:lpstr>Activity 2- Case Study</vt:lpstr>
      <vt:lpstr>Social Media </vt:lpstr>
      <vt:lpstr>Building an Online Reputation </vt:lpstr>
      <vt:lpstr>Why is an Online Presence Important? </vt:lpstr>
      <vt:lpstr>Building an Online Reputation </vt:lpstr>
      <vt:lpstr>Blogs + Vlogs Road Map</vt:lpstr>
      <vt:lpstr>Blog Structure</vt:lpstr>
      <vt:lpstr>Blog Examples </vt:lpstr>
      <vt:lpstr>Vlogging </vt:lpstr>
      <vt:lpstr>Podcasts </vt:lpstr>
      <vt:lpstr>How to Start a Podcast</vt:lpstr>
      <vt:lpstr>Task 3-Blog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Contemporary technologies</dc:title>
  <dc:creator>Jonathan Wyatt (P144511)</dc:creator>
  <cp:lastModifiedBy>Joanne Davies (Yr Athrofa)</cp:lastModifiedBy>
  <cp:revision>16</cp:revision>
  <dcterms:created xsi:type="dcterms:W3CDTF">2023-01-19T11:07:15Z</dcterms:created>
  <dcterms:modified xsi:type="dcterms:W3CDTF">2024-09-07T18:07:39Z</dcterms:modified>
</cp:coreProperties>
</file>