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4" r:id="rId8"/>
    <p:sldId id="265"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9" d="100"/>
          <a:sy n="69" d="100"/>
        </p:scale>
        <p:origin x="7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793A04-2985-4C71-8275-AB4EB3E28D0D}" type="datetimeFigureOut">
              <a:rPr lang="en-GB" smtClean="0"/>
              <a:t>26/11/2024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5703DE-C37B-42BF-8D30-D097ADCBFC98}" type="slidenum">
              <a:rPr lang="en-GB" smtClean="0"/>
              <a:t>‹#›</a:t>
            </a:fld>
            <a:endParaRPr lang="en-GB"/>
          </a:p>
        </p:txBody>
      </p:sp>
    </p:spTree>
    <p:extLst>
      <p:ext uri="{BB962C8B-B14F-4D97-AF65-F5344CB8AC3E}">
        <p14:creationId xmlns:p14="http://schemas.microsoft.com/office/powerpoint/2010/main" val="958895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ED5703DE-C37B-42BF-8D30-D097ADCBFC98}" type="slidenum">
              <a:rPr lang="en-GB" smtClean="0"/>
              <a:t>1</a:t>
            </a:fld>
            <a:endParaRPr lang="en-GB"/>
          </a:p>
        </p:txBody>
      </p:sp>
    </p:spTree>
    <p:extLst>
      <p:ext uri="{BB962C8B-B14F-4D97-AF65-F5344CB8AC3E}">
        <p14:creationId xmlns:p14="http://schemas.microsoft.com/office/powerpoint/2010/main" val="3343429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smtClean="0">
                <a:latin typeface="Times New Roman" panose="02020603050405020304" pitchFamily="18" charset="0"/>
                <a:cs typeface="Times New Roman" panose="02020603050405020304" pitchFamily="18" charset="0"/>
              </a:rPr>
              <a:t>The particular task will highlight the presentation which will focus on the task 2 report which is a reflection of the individual participation in a team of the module. An in-depth analysis of teamwork and significance will be incorporated along with theories i.e. Belbin and Tuckman’s. Lastly, the overall learning of the individual from the module will also be incorporated in detail. All of these will help the team to incorporate effective insights from their end.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3</a:t>
            </a:fld>
            <a:endParaRPr lang="en-GB"/>
          </a:p>
        </p:txBody>
      </p:sp>
    </p:spTree>
    <p:extLst>
      <p:ext uri="{BB962C8B-B14F-4D97-AF65-F5344CB8AC3E}">
        <p14:creationId xmlns:p14="http://schemas.microsoft.com/office/powerpoint/2010/main" val="2399564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smtClean="0">
                <a:latin typeface="Times New Roman" panose="02020603050405020304" pitchFamily="18" charset="0"/>
                <a:cs typeface="Times New Roman" panose="02020603050405020304" pitchFamily="18" charset="0"/>
              </a:rPr>
              <a:t>Effective teams foster collaboration and share diverse skills and knowledge for better results of the work in academic and professional settings. The skills can be open communication, accountability, and mutual support which improves problem-solving and innovation (</a:t>
            </a:r>
            <a:r>
              <a:rPr lang="en-US" dirty="0" err="1" smtClean="0">
                <a:latin typeface="Times New Roman" panose="02020603050405020304" pitchFamily="18" charset="0"/>
                <a:cs typeface="Times New Roman" panose="02020603050405020304" pitchFamily="18" charset="0"/>
              </a:rPr>
              <a:t>Mercader</a:t>
            </a:r>
            <a:r>
              <a:rPr lang="en-US" dirty="0" smtClean="0">
                <a:latin typeface="Times New Roman" panose="02020603050405020304" pitchFamily="18" charset="0"/>
                <a:cs typeface="Times New Roman" panose="02020603050405020304" pitchFamily="18" charset="0"/>
              </a:rPr>
              <a:t> et al., 2021). Successful teams highlight strong partnerships, allowing members to focus on objectives. I and other members learnt these aspects about effects teams while working in this module. The significance of teamwork lies in its overall ability to enhance decision-making, boost productivity and develop a diverse workplace. Additionally, Teams that work well together can overcome complex issues rather than working alone.  Ultimately leading to better results and higher satisfaction between team members while working in teams.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4</a:t>
            </a:fld>
            <a:endParaRPr lang="en-GB"/>
          </a:p>
        </p:txBody>
      </p:sp>
    </p:spTree>
    <p:extLst>
      <p:ext uri="{BB962C8B-B14F-4D97-AF65-F5344CB8AC3E}">
        <p14:creationId xmlns:p14="http://schemas.microsoft.com/office/powerpoint/2010/main" val="2468589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smtClean="0">
                <a:latin typeface="Times New Roman" panose="02020603050405020304" pitchFamily="18" charset="0"/>
                <a:cs typeface="Times New Roman" panose="02020603050405020304" pitchFamily="18" charset="0"/>
              </a:rPr>
              <a:t>The effective team incorporates Belbin and Tuckman’s theories to improve overall collaboration and performance. The Belbin’s roles ensure a balanced team composition by </a:t>
            </a:r>
            <a:r>
              <a:rPr lang="en-US" dirty="0" err="1" smtClean="0">
                <a:latin typeface="Times New Roman" panose="02020603050405020304" pitchFamily="18" charset="0"/>
                <a:cs typeface="Times New Roman" panose="02020603050405020304" pitchFamily="18" charset="0"/>
              </a:rPr>
              <a:t>recognising</a:t>
            </a:r>
            <a:r>
              <a:rPr lang="en-US" dirty="0" smtClean="0">
                <a:latin typeface="Times New Roman" panose="02020603050405020304" pitchFamily="18" charset="0"/>
                <a:cs typeface="Times New Roman" panose="02020603050405020304" pitchFamily="18" charset="0"/>
              </a:rPr>
              <a:t> individual strengths (</a:t>
            </a:r>
            <a:r>
              <a:rPr lang="en-US" dirty="0" err="1" smtClean="0">
                <a:latin typeface="Times New Roman" panose="02020603050405020304" pitchFamily="18" charset="0"/>
                <a:cs typeface="Times New Roman" panose="02020603050405020304" pitchFamily="18" charset="0"/>
              </a:rPr>
              <a:t>Aranzabal</a:t>
            </a:r>
            <a:r>
              <a:rPr lang="en-US" dirty="0" smtClean="0">
                <a:latin typeface="Times New Roman" panose="02020603050405020304" pitchFamily="18" charset="0"/>
                <a:cs typeface="Times New Roman" panose="02020603050405020304" pitchFamily="18" charset="0"/>
              </a:rPr>
              <a:t> et al., 2020). I am a team worker which allows me to have a proactive approach toward collaboration for better outcomes and effective presentation of projects or tasks. The Tuckman’s model allows teams to navigate challenges or issues effectively. In the storming stage, I as a team-worker assisted in mediating conflicts, while others drove focus towards resolutions. By incorporating these models, teams can be effective and foster better communication, </a:t>
            </a:r>
            <a:r>
              <a:rPr lang="en-US" dirty="0" err="1" smtClean="0">
                <a:latin typeface="Times New Roman" panose="02020603050405020304" pitchFamily="18" charset="0"/>
                <a:cs typeface="Times New Roman" panose="02020603050405020304" pitchFamily="18" charset="0"/>
              </a:rPr>
              <a:t>optimise</a:t>
            </a:r>
            <a:r>
              <a:rPr lang="en-US" dirty="0" smtClean="0">
                <a:latin typeface="Times New Roman" panose="02020603050405020304" pitchFamily="18" charset="0"/>
                <a:cs typeface="Times New Roman" panose="02020603050405020304" pitchFamily="18" charset="0"/>
              </a:rPr>
              <a:t> role allocation and improve productivity (</a:t>
            </a:r>
            <a:r>
              <a:rPr lang="en-US" dirty="0" err="1" smtClean="0">
                <a:latin typeface="Times New Roman" panose="02020603050405020304" pitchFamily="18" charset="0"/>
                <a:cs typeface="Times New Roman" panose="02020603050405020304" pitchFamily="18" charset="0"/>
              </a:rPr>
              <a:t>Igbinenikaro</a:t>
            </a:r>
            <a:r>
              <a:rPr lang="en-US" dirty="0" smtClean="0">
                <a:latin typeface="Times New Roman" panose="02020603050405020304" pitchFamily="18" charset="0"/>
                <a:cs typeface="Times New Roman" panose="02020603050405020304" pitchFamily="18" charset="0"/>
              </a:rPr>
              <a:t> et al., 2024) All of this will lead to more cohesive and efficient teamwork within the area.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5</a:t>
            </a:fld>
            <a:endParaRPr lang="en-GB"/>
          </a:p>
        </p:txBody>
      </p:sp>
    </p:spTree>
    <p:extLst>
      <p:ext uri="{BB962C8B-B14F-4D97-AF65-F5344CB8AC3E}">
        <p14:creationId xmlns:p14="http://schemas.microsoft.com/office/powerpoint/2010/main" val="2425432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smtClean="0">
                <a:latin typeface="Times New Roman" panose="02020603050405020304" pitchFamily="18" charset="0"/>
                <a:cs typeface="Times New Roman" panose="02020603050405020304" pitchFamily="18" charset="0"/>
              </a:rPr>
              <a:t>The particular module has importantly improved my understanding of teamwork and effective teams. I learned to </a:t>
            </a:r>
            <a:r>
              <a:rPr lang="en-US" dirty="0" err="1" smtClean="0">
                <a:latin typeface="Times New Roman" panose="02020603050405020304" pitchFamily="18" charset="0"/>
                <a:cs typeface="Times New Roman" panose="02020603050405020304" pitchFamily="18" charset="0"/>
              </a:rPr>
              <a:t>recognise</a:t>
            </a:r>
            <a:r>
              <a:rPr lang="en-US" dirty="0" smtClean="0">
                <a:latin typeface="Times New Roman" panose="02020603050405020304" pitchFamily="18" charset="0"/>
                <a:cs typeface="Times New Roman" panose="02020603050405020304" pitchFamily="18" charset="0"/>
              </a:rPr>
              <a:t> my strengths and weaknesses via Belbin team roles while working as a team worker. This awareness has enhanced my capability to foster collaboration and support peers efficiently. The Tuckman’s stages taught me how to navigate team issues, highlighting the significance of open communication and conflict resolution. This learning experience has equipped me with practical strategies to improve overall team performance (Sinek, 2023). It has helped me to build stronger relationships and contribute positively to group objectives in future collaborative </a:t>
            </a:r>
            <a:r>
              <a:rPr lang="en-US" dirty="0" err="1" smtClean="0">
                <a:latin typeface="Times New Roman" panose="02020603050405020304" pitchFamily="18" charset="0"/>
                <a:cs typeface="Times New Roman" panose="02020603050405020304" pitchFamily="18" charset="0"/>
              </a:rPr>
              <a:t>endeavours</a:t>
            </a:r>
            <a:r>
              <a:rPr lang="en-US" dirty="0" smtClean="0">
                <a:latin typeface="Times New Roman" panose="02020603050405020304" pitchFamily="18" charset="0"/>
                <a:cs typeface="Times New Roman" panose="02020603050405020304" pitchFamily="18" charset="0"/>
              </a:rPr>
              <a:t>.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6</a:t>
            </a:fld>
            <a:endParaRPr lang="en-GB"/>
          </a:p>
        </p:txBody>
      </p:sp>
    </p:spTree>
    <p:extLst>
      <p:ext uri="{BB962C8B-B14F-4D97-AF65-F5344CB8AC3E}">
        <p14:creationId xmlns:p14="http://schemas.microsoft.com/office/powerpoint/2010/main" val="37696888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smtClean="0">
                <a:latin typeface="Times New Roman" panose="02020603050405020304" pitchFamily="18" charset="0"/>
                <a:cs typeface="Times New Roman" panose="02020603050405020304" pitchFamily="18" charset="0"/>
              </a:rPr>
              <a:t>Overall, it is understood that effective teams can improve productivity and overall effectiveness of work and their timely delivery. The individual has participated in this module to understand their contribution to effective learning about teamwork. The incorporation of theories like Belbin and Tuckman’s allows to improve the overall contribution and working within a team. The overall learnings have also been incorporated in the above study in detail.  All of these will best highlight the role of effective teamwork in the module.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7</a:t>
            </a:fld>
            <a:endParaRPr lang="en-GB"/>
          </a:p>
        </p:txBody>
      </p:sp>
    </p:spTree>
    <p:extLst>
      <p:ext uri="{BB962C8B-B14F-4D97-AF65-F5344CB8AC3E}">
        <p14:creationId xmlns:p14="http://schemas.microsoft.com/office/powerpoint/2010/main" val="2334395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8</a:t>
            </a:fld>
            <a:endParaRPr lang="en-GB"/>
          </a:p>
        </p:txBody>
      </p:sp>
    </p:spTree>
    <p:extLst>
      <p:ext uri="{BB962C8B-B14F-4D97-AF65-F5344CB8AC3E}">
        <p14:creationId xmlns:p14="http://schemas.microsoft.com/office/powerpoint/2010/main" val="42338975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9</a:t>
            </a:fld>
            <a:endParaRPr lang="en-GB"/>
          </a:p>
        </p:txBody>
      </p:sp>
    </p:spTree>
    <p:extLst>
      <p:ext uri="{BB962C8B-B14F-4D97-AF65-F5344CB8AC3E}">
        <p14:creationId xmlns:p14="http://schemas.microsoft.com/office/powerpoint/2010/main" val="1069457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3F51D8-06B5-4A5F-A927-CCF3EBEF6D07}" type="datetimeFigureOut">
              <a:rPr lang="en-GB" smtClean="0"/>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962724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3F51D8-06B5-4A5F-A927-CCF3EBEF6D07}" type="datetimeFigureOut">
              <a:rPr lang="en-GB" smtClean="0"/>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4092144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3F51D8-06B5-4A5F-A927-CCF3EBEF6D07}" type="datetimeFigureOut">
              <a:rPr lang="en-GB" smtClean="0"/>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4206334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3F51D8-06B5-4A5F-A927-CCF3EBEF6D07}" type="datetimeFigureOut">
              <a:rPr lang="en-GB" smtClean="0"/>
              <a:t>26/11/2024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3294309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3F51D8-06B5-4A5F-A927-CCF3EBEF6D07}" type="datetimeFigureOut">
              <a:rPr lang="en-GB" smtClean="0"/>
              <a:t>26/11/2024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3847449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3F51D8-06B5-4A5F-A927-CCF3EBEF6D07}" type="datetimeFigureOut">
              <a:rPr lang="en-GB" smtClean="0"/>
              <a:t>26/11/2024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4114229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3F51D8-06B5-4A5F-A927-CCF3EBEF6D07}" type="datetimeFigureOut">
              <a:rPr lang="en-GB" smtClean="0"/>
              <a:t>26/11/2024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598176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83F51D8-06B5-4A5F-A927-CCF3EBEF6D07}" type="datetimeFigureOut">
              <a:rPr lang="en-GB" smtClean="0"/>
              <a:t>26/11/2024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088549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83F51D8-06B5-4A5F-A927-CCF3EBEF6D07}" type="datetimeFigureOut">
              <a:rPr lang="en-GB" smtClean="0"/>
              <a:t>26/11/2024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4010237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3F51D8-06B5-4A5F-A927-CCF3EBEF6D07}" type="datetimeFigureOut">
              <a:rPr lang="en-GB" smtClean="0"/>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4217881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3F51D8-06B5-4A5F-A927-CCF3EBEF6D07}" type="datetimeFigureOut">
              <a:rPr lang="en-GB" smtClean="0"/>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712901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3F51D8-06B5-4A5F-A927-CCF3EBEF6D07}" type="datetimeFigureOut">
              <a:rPr lang="en-GB" smtClean="0"/>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7567243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3F51D8-06B5-4A5F-A927-CCF3EBEF6D07}" type="datetimeFigureOut">
              <a:rPr lang="en-GB" smtClean="0"/>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396925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3F51D8-06B5-4A5F-A927-CCF3EBEF6D07}" type="datetimeFigureOut">
              <a:rPr lang="en-GB" smtClean="0"/>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9781451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3F51D8-06B5-4A5F-A927-CCF3EBEF6D07}" type="datetimeFigureOut">
              <a:rPr lang="en-GB" smtClean="0"/>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8540731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3F51D8-06B5-4A5F-A927-CCF3EBEF6D07}" type="datetimeFigureOut">
              <a:rPr lang="en-GB" smtClean="0"/>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938587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83F51D8-06B5-4A5F-A927-CCF3EBEF6D07}" type="datetimeFigureOut">
              <a:rPr lang="en-GB" smtClean="0"/>
              <a:t>26/11/2024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19918BC-0070-4979-9E76-535EDC4204F7}" type="slidenum">
              <a:rPr lang="en-GB" smtClean="0"/>
              <a:t>‹#›</a:t>
            </a:fld>
            <a:endParaRPr lang="en-GB"/>
          </a:p>
        </p:txBody>
      </p:sp>
    </p:spTree>
    <p:extLst>
      <p:ext uri="{BB962C8B-B14F-4D97-AF65-F5344CB8AC3E}">
        <p14:creationId xmlns:p14="http://schemas.microsoft.com/office/powerpoint/2010/main" val="10963351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39576" y="1729048"/>
            <a:ext cx="7911252" cy="1358537"/>
          </a:xfrm>
        </p:spPr>
        <p:txBody>
          <a:bodyPr/>
          <a:lstStyle/>
          <a:p>
            <a:pPr algn="ctr">
              <a:lnSpc>
                <a:spcPct val="150000"/>
              </a:lnSpc>
            </a:pPr>
            <a:r>
              <a:rPr lang="en-US" sz="2800" b="1" dirty="0">
                <a:solidFill>
                  <a:schemeClr val="tx1"/>
                </a:solidFill>
                <a:latin typeface="Times New Roman" panose="02020603050405020304" pitchFamily="18" charset="0"/>
                <a:cs typeface="Times New Roman" panose="02020603050405020304" pitchFamily="18" charset="0"/>
              </a:rPr>
              <a:t>Module Name: Effective Team Working and Communication</a:t>
            </a:r>
            <a:br>
              <a:rPr lang="en-US" sz="2800" b="1" dirty="0">
                <a:solidFill>
                  <a:schemeClr val="tx1"/>
                </a:solidFill>
                <a:latin typeface="Times New Roman" panose="02020603050405020304" pitchFamily="18" charset="0"/>
                <a:cs typeface="Times New Roman" panose="02020603050405020304" pitchFamily="18" charset="0"/>
              </a:rPr>
            </a:br>
            <a:r>
              <a:rPr lang="en-US" sz="2800" b="1" dirty="0">
                <a:solidFill>
                  <a:schemeClr val="tx1"/>
                </a:solidFill>
                <a:latin typeface="Times New Roman" panose="02020603050405020304" pitchFamily="18" charset="0"/>
                <a:cs typeface="Times New Roman" panose="02020603050405020304" pitchFamily="18" charset="0"/>
              </a:rPr>
              <a:t>Module Code: </a:t>
            </a:r>
            <a:r>
              <a:rPr lang="en-US" sz="2800" b="1" dirty="0" smtClean="0">
                <a:solidFill>
                  <a:schemeClr val="tx1"/>
                </a:solidFill>
                <a:latin typeface="Times New Roman" panose="02020603050405020304" pitchFamily="18" charset="0"/>
                <a:cs typeface="Times New Roman" panose="02020603050405020304" pitchFamily="18" charset="0"/>
              </a:rPr>
              <a:t>BMSW4009</a:t>
            </a:r>
            <a:endParaRPr lang="en-GB" sz="2800" b="1" dirty="0">
              <a:solidFill>
                <a:schemeClr val="tx1"/>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839576" y="3773742"/>
            <a:ext cx="7766936" cy="1768076"/>
          </a:xfrm>
        </p:spPr>
        <p:txBody>
          <a:bodyPr>
            <a:normAutofit/>
          </a:bodyPr>
          <a:lstStyle/>
          <a:p>
            <a:pPr algn="just">
              <a:lnSpc>
                <a:spcPct val="150000"/>
              </a:lnSpc>
            </a:pPr>
            <a:r>
              <a:rPr lang="en-GB" sz="2000" b="1" dirty="0" smtClean="0">
                <a:solidFill>
                  <a:schemeClr val="tx1"/>
                </a:solidFill>
                <a:latin typeface="Times New Roman" panose="02020603050405020304" pitchFamily="18" charset="0"/>
                <a:cs typeface="Times New Roman" panose="02020603050405020304" pitchFamily="18" charset="0"/>
              </a:rPr>
              <a:t>Student Name:</a:t>
            </a:r>
          </a:p>
          <a:p>
            <a:pPr algn="just">
              <a:lnSpc>
                <a:spcPct val="150000"/>
              </a:lnSpc>
            </a:pPr>
            <a:r>
              <a:rPr lang="en-GB" sz="2000" b="1" dirty="0" smtClean="0">
                <a:solidFill>
                  <a:schemeClr val="tx1"/>
                </a:solidFill>
                <a:latin typeface="Times New Roman" panose="02020603050405020304" pitchFamily="18" charset="0"/>
                <a:cs typeface="Times New Roman" panose="02020603050405020304" pitchFamily="18" charset="0"/>
              </a:rPr>
              <a:t>Student ID:</a:t>
            </a:r>
            <a:endParaRPr lang="en-GB" sz="20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26971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34" y="13855"/>
            <a:ext cx="9533466" cy="969818"/>
          </a:xfrm>
        </p:spPr>
        <p:txBody>
          <a:bodyPr>
            <a:normAutofit/>
          </a:bodyPr>
          <a:lstStyle/>
          <a:p>
            <a:pPr algn="ctr">
              <a:lnSpc>
                <a:spcPct val="150000"/>
              </a:lnSpc>
            </a:pPr>
            <a:r>
              <a:rPr lang="en-GB" sz="3200" b="1" dirty="0" smtClean="0">
                <a:solidFill>
                  <a:schemeClr val="tx1"/>
                </a:solidFill>
                <a:latin typeface="Times New Roman" panose="02020603050405020304" pitchFamily="18" charset="0"/>
                <a:cs typeface="Times New Roman" panose="02020603050405020304" pitchFamily="18" charset="0"/>
              </a:rPr>
              <a:t>Table of </a:t>
            </a:r>
            <a:r>
              <a:rPr lang="en-GB" sz="3200" b="1" dirty="0" smtClean="0">
                <a:solidFill>
                  <a:schemeClr val="tx1"/>
                </a:solidFill>
                <a:latin typeface="Times New Roman" panose="02020603050405020304" pitchFamily="18" charset="0"/>
                <a:cs typeface="Times New Roman" panose="02020603050405020304" pitchFamily="18" charset="0"/>
              </a:rPr>
              <a:t>Contents</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75552" y="1467862"/>
            <a:ext cx="11431539" cy="5140756"/>
          </a:xfrm>
        </p:spPr>
        <p:txBody>
          <a:bodyPr>
            <a:normAutofit/>
          </a:bodyPr>
          <a:lstStyle/>
          <a:p>
            <a:pPr algn="just">
              <a:lnSpc>
                <a:spcPct val="150000"/>
              </a:lnSpc>
            </a:pPr>
            <a:r>
              <a:rPr lang="en-US" sz="2800" b="1" dirty="0">
                <a:solidFill>
                  <a:schemeClr val="tx1"/>
                </a:solidFill>
                <a:latin typeface="Times New Roman" panose="02020603050405020304" pitchFamily="18" charset="0"/>
                <a:cs typeface="Times New Roman" panose="02020603050405020304" pitchFamily="18" charset="0"/>
              </a:rPr>
              <a:t>Introduction	</a:t>
            </a:r>
          </a:p>
          <a:p>
            <a:pPr algn="just">
              <a:lnSpc>
                <a:spcPct val="150000"/>
              </a:lnSpc>
            </a:pPr>
            <a:r>
              <a:rPr lang="en-US" sz="2800" b="1" dirty="0">
                <a:solidFill>
                  <a:schemeClr val="tx1"/>
                </a:solidFill>
                <a:latin typeface="Times New Roman" panose="02020603050405020304" pitchFamily="18" charset="0"/>
                <a:cs typeface="Times New Roman" panose="02020603050405020304" pitchFamily="18" charset="0"/>
              </a:rPr>
              <a:t>Effective </a:t>
            </a:r>
            <a:r>
              <a:rPr lang="en-US" sz="2800" b="1" dirty="0" smtClean="0">
                <a:solidFill>
                  <a:schemeClr val="tx1"/>
                </a:solidFill>
                <a:latin typeface="Times New Roman" panose="02020603050405020304" pitchFamily="18" charset="0"/>
                <a:cs typeface="Times New Roman" panose="02020603050405020304" pitchFamily="18" charset="0"/>
              </a:rPr>
              <a:t>Team working </a:t>
            </a:r>
            <a:r>
              <a:rPr lang="en-US" sz="2800" b="1" dirty="0">
                <a:solidFill>
                  <a:schemeClr val="tx1"/>
                </a:solidFill>
                <a:latin typeface="Times New Roman" panose="02020603050405020304" pitchFamily="18" charset="0"/>
                <a:cs typeface="Times New Roman" panose="02020603050405020304" pitchFamily="18" charset="0"/>
              </a:rPr>
              <a:t>and its Importance	</a:t>
            </a:r>
          </a:p>
          <a:p>
            <a:pPr algn="just">
              <a:lnSpc>
                <a:spcPct val="150000"/>
              </a:lnSpc>
            </a:pPr>
            <a:r>
              <a:rPr lang="en-US" sz="2800" b="1" dirty="0">
                <a:solidFill>
                  <a:schemeClr val="tx1"/>
                </a:solidFill>
                <a:latin typeface="Times New Roman" panose="02020603050405020304" pitchFamily="18" charset="0"/>
                <a:cs typeface="Times New Roman" panose="02020603050405020304" pitchFamily="18" charset="0"/>
              </a:rPr>
              <a:t>Team Models and Theories	</a:t>
            </a:r>
          </a:p>
          <a:p>
            <a:pPr algn="just">
              <a:lnSpc>
                <a:spcPct val="150000"/>
              </a:lnSpc>
            </a:pPr>
            <a:r>
              <a:rPr lang="en-US" sz="2800" b="1" dirty="0">
                <a:solidFill>
                  <a:schemeClr val="tx1"/>
                </a:solidFill>
                <a:latin typeface="Times New Roman" panose="02020603050405020304" pitchFamily="18" charset="0"/>
                <a:cs typeface="Times New Roman" panose="02020603050405020304" pitchFamily="18" charset="0"/>
              </a:rPr>
              <a:t>Individual Learning from the Module	</a:t>
            </a:r>
          </a:p>
          <a:p>
            <a:pPr algn="just">
              <a:lnSpc>
                <a:spcPct val="150000"/>
              </a:lnSpc>
            </a:pPr>
            <a:r>
              <a:rPr lang="en-US" sz="2800" b="1" dirty="0">
                <a:solidFill>
                  <a:schemeClr val="tx1"/>
                </a:solidFill>
                <a:latin typeface="Times New Roman" panose="02020603050405020304" pitchFamily="18" charset="0"/>
                <a:cs typeface="Times New Roman" panose="02020603050405020304" pitchFamily="18" charset="0"/>
              </a:rPr>
              <a:t>Conclusion	</a:t>
            </a:r>
          </a:p>
          <a:p>
            <a:pPr algn="just">
              <a:lnSpc>
                <a:spcPct val="150000"/>
              </a:lnSpc>
            </a:pPr>
            <a:r>
              <a:rPr lang="en-US" sz="2800" b="1" dirty="0">
                <a:solidFill>
                  <a:schemeClr val="tx1"/>
                </a:solidFill>
                <a:latin typeface="Times New Roman" panose="02020603050405020304" pitchFamily="18" charset="0"/>
                <a:cs typeface="Times New Roman" panose="02020603050405020304" pitchFamily="18" charset="0"/>
              </a:rPr>
              <a:t>References	</a:t>
            </a:r>
          </a:p>
        </p:txBody>
      </p:sp>
    </p:spTree>
    <p:extLst>
      <p:ext uri="{BB962C8B-B14F-4D97-AF65-F5344CB8AC3E}">
        <p14:creationId xmlns:p14="http://schemas.microsoft.com/office/powerpoint/2010/main" val="3109977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04504"/>
            <a:ext cx="10047272" cy="1005840"/>
          </a:xfrm>
        </p:spPr>
        <p:txBody>
          <a:bodyPr>
            <a:normAutofit/>
          </a:bodyPr>
          <a:lstStyle/>
          <a:p>
            <a:pPr algn="ctr">
              <a:lnSpc>
                <a:spcPct val="150000"/>
              </a:lnSpc>
            </a:pPr>
            <a:r>
              <a:rPr lang="en-GB" b="1" dirty="0" smtClean="0">
                <a:solidFill>
                  <a:schemeClr val="tx1"/>
                </a:solidFill>
                <a:latin typeface="Times New Roman" panose="02020603050405020304" pitchFamily="18" charset="0"/>
                <a:cs typeface="Times New Roman" panose="02020603050405020304" pitchFamily="18" charset="0"/>
              </a:rPr>
              <a:t>Introduction</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1546634"/>
            <a:ext cx="6845683" cy="4945606"/>
          </a:xfrm>
        </p:spPr>
        <p:txBody>
          <a:bodyPr>
            <a:normAutofit/>
          </a:bodyPr>
          <a:lstStyle/>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An in-depth analysis of teamwork and significance will be incorporated along with theories i.e. Belbin and </a:t>
            </a:r>
            <a:r>
              <a:rPr lang="en-US" sz="2000" dirty="0" smtClean="0">
                <a:solidFill>
                  <a:schemeClr val="tx1"/>
                </a:solidFill>
                <a:latin typeface="Times New Roman" panose="02020603050405020304" pitchFamily="18" charset="0"/>
                <a:cs typeface="Times New Roman" panose="02020603050405020304" pitchFamily="18" charset="0"/>
              </a:rPr>
              <a:t>Tuckman’s</a:t>
            </a: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The particular task will highlight the presentation which will focus on the task 2 report which is a reflection of the individual participation in a team of the </a:t>
            </a:r>
            <a:r>
              <a:rPr lang="en-US" sz="2000" dirty="0" smtClean="0">
                <a:solidFill>
                  <a:schemeClr val="tx1"/>
                </a:solidFill>
                <a:latin typeface="Times New Roman" panose="02020603050405020304" pitchFamily="18" charset="0"/>
                <a:cs typeface="Times New Roman" panose="02020603050405020304" pitchFamily="18" charset="0"/>
              </a:rPr>
              <a:t>module</a:t>
            </a:r>
            <a:endParaRPr lang="en-US" sz="2000"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All of these will help the team to incorporate effective insights from their </a:t>
            </a:r>
            <a:r>
              <a:rPr lang="en-US" sz="2000" dirty="0" smtClean="0">
                <a:solidFill>
                  <a:schemeClr val="tx1"/>
                </a:solidFill>
                <a:latin typeface="Times New Roman" panose="02020603050405020304" pitchFamily="18" charset="0"/>
                <a:cs typeface="Times New Roman" panose="02020603050405020304" pitchFamily="18" charset="0"/>
              </a:rPr>
              <a:t>end</a:t>
            </a:r>
            <a:endParaRPr lang="en-US" sz="2000"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US" sz="2000" dirty="0" smtClean="0">
                <a:solidFill>
                  <a:schemeClr val="tx1"/>
                </a:solidFill>
                <a:latin typeface="Times New Roman" panose="02020603050405020304" pitchFamily="18" charset="0"/>
                <a:cs typeface="Times New Roman" panose="02020603050405020304" pitchFamily="18" charset="0"/>
              </a:rPr>
              <a:t>The </a:t>
            </a:r>
            <a:r>
              <a:rPr lang="en-US" sz="2000" dirty="0">
                <a:solidFill>
                  <a:schemeClr val="tx1"/>
                </a:solidFill>
                <a:latin typeface="Times New Roman" panose="02020603050405020304" pitchFamily="18" charset="0"/>
                <a:cs typeface="Times New Roman" panose="02020603050405020304" pitchFamily="18" charset="0"/>
              </a:rPr>
              <a:t>overall learning of the individual from the module will also be incorporated in </a:t>
            </a:r>
            <a:r>
              <a:rPr lang="en-US" sz="2000" dirty="0" smtClean="0">
                <a:solidFill>
                  <a:schemeClr val="tx1"/>
                </a:solidFill>
                <a:latin typeface="Times New Roman" panose="02020603050405020304" pitchFamily="18" charset="0"/>
                <a:cs typeface="Times New Roman" panose="02020603050405020304" pitchFamily="18" charset="0"/>
              </a:rPr>
              <a:t>detail</a:t>
            </a:r>
            <a:endParaRPr lang="en-GB" sz="2000" dirty="0">
              <a:solidFill>
                <a:schemeClr val="tx1"/>
              </a:solidFill>
              <a:latin typeface="Times New Roman" panose="02020603050405020304" pitchFamily="18" charset="0"/>
              <a:cs typeface="Times New Roman" panose="02020603050405020304" pitchFamily="18" charset="0"/>
            </a:endParaRPr>
          </a:p>
        </p:txBody>
      </p:sp>
      <p:pic>
        <p:nvPicPr>
          <p:cNvPr id="1026" name="Picture 2" descr="Introduction ~ Definition, Overview &amp; Examp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5816" y="2147456"/>
            <a:ext cx="4063996" cy="24383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129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04504"/>
            <a:ext cx="10047272" cy="1005840"/>
          </a:xfrm>
        </p:spPr>
        <p:txBody>
          <a:bodyPr>
            <a:noAutofit/>
          </a:bodyPr>
          <a:lstStyle/>
          <a:p>
            <a:pPr algn="ctr">
              <a:lnSpc>
                <a:spcPct val="150000"/>
              </a:lnSpc>
            </a:pPr>
            <a:r>
              <a:rPr lang="en-US" sz="2800" b="1" dirty="0">
                <a:solidFill>
                  <a:schemeClr val="tx1"/>
                </a:solidFill>
                <a:latin typeface="Times New Roman" panose="02020603050405020304" pitchFamily="18" charset="0"/>
                <a:cs typeface="Times New Roman" panose="02020603050405020304" pitchFamily="18" charset="0"/>
              </a:rPr>
              <a:t>Effective </a:t>
            </a:r>
            <a:r>
              <a:rPr lang="en-US" sz="2800" b="1" dirty="0" smtClean="0">
                <a:solidFill>
                  <a:schemeClr val="tx1"/>
                </a:solidFill>
                <a:latin typeface="Times New Roman" panose="02020603050405020304" pitchFamily="18" charset="0"/>
                <a:cs typeface="Times New Roman" panose="02020603050405020304" pitchFamily="18" charset="0"/>
              </a:rPr>
              <a:t>Team working </a:t>
            </a:r>
            <a:r>
              <a:rPr lang="en-US" sz="2800" b="1" dirty="0">
                <a:solidFill>
                  <a:schemeClr val="tx1"/>
                </a:solidFill>
                <a:latin typeface="Times New Roman" panose="02020603050405020304" pitchFamily="18" charset="0"/>
                <a:cs typeface="Times New Roman" panose="02020603050405020304" pitchFamily="18" charset="0"/>
              </a:rPr>
              <a:t>and its Importance </a:t>
            </a:r>
            <a:br>
              <a:rPr lang="en-US" sz="2800" b="1" dirty="0">
                <a:solidFill>
                  <a:schemeClr val="tx1"/>
                </a:solidFill>
                <a:latin typeface="Times New Roman" panose="02020603050405020304" pitchFamily="18" charset="0"/>
                <a:cs typeface="Times New Roman" panose="02020603050405020304" pitchFamily="18" charset="0"/>
              </a:rPr>
            </a:br>
            <a:endParaRPr lang="en-GB" sz="28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86389" y="1110344"/>
            <a:ext cx="7372157" cy="4945606"/>
          </a:xfrm>
        </p:spPr>
        <p:txBody>
          <a:bodyPr>
            <a:noAutofit/>
          </a:bodyPr>
          <a:lstStyle/>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The skills can be open communication, accountability, and mutual support which improves problem-solving and innovation (</a:t>
            </a:r>
            <a:r>
              <a:rPr lang="en-US" sz="2000" dirty="0" err="1">
                <a:solidFill>
                  <a:schemeClr val="tx1"/>
                </a:solidFill>
                <a:latin typeface="Times New Roman" panose="02020603050405020304" pitchFamily="18" charset="0"/>
                <a:cs typeface="Times New Roman" panose="02020603050405020304" pitchFamily="18" charset="0"/>
              </a:rPr>
              <a:t>Mercader</a:t>
            </a:r>
            <a:r>
              <a:rPr lang="en-US" sz="2000" dirty="0">
                <a:solidFill>
                  <a:schemeClr val="tx1"/>
                </a:solidFill>
                <a:latin typeface="Times New Roman" panose="02020603050405020304" pitchFamily="18" charset="0"/>
                <a:cs typeface="Times New Roman" panose="02020603050405020304" pitchFamily="18" charset="0"/>
              </a:rPr>
              <a:t> </a:t>
            </a:r>
            <a:r>
              <a:rPr lang="en-US" sz="2000" i="1" dirty="0">
                <a:solidFill>
                  <a:schemeClr val="tx1"/>
                </a:solidFill>
                <a:latin typeface="Times New Roman" panose="02020603050405020304" pitchFamily="18" charset="0"/>
                <a:cs typeface="Times New Roman" panose="02020603050405020304" pitchFamily="18" charset="0"/>
              </a:rPr>
              <a:t>et al., </a:t>
            </a:r>
            <a:r>
              <a:rPr lang="en-US" sz="2000" dirty="0">
                <a:solidFill>
                  <a:schemeClr val="tx1"/>
                </a:solidFill>
                <a:latin typeface="Times New Roman" panose="02020603050405020304" pitchFamily="18" charset="0"/>
                <a:cs typeface="Times New Roman" panose="02020603050405020304" pitchFamily="18" charset="0"/>
              </a:rPr>
              <a:t>2021</a:t>
            </a:r>
            <a:r>
              <a:rPr lang="en-US" sz="2000" dirty="0" smtClean="0">
                <a:solidFill>
                  <a:schemeClr val="tx1"/>
                </a:solidFill>
                <a:latin typeface="Times New Roman" panose="02020603050405020304" pitchFamily="18" charset="0"/>
                <a:cs typeface="Times New Roman" panose="02020603050405020304" pitchFamily="18" charset="0"/>
              </a:rPr>
              <a:t>)</a:t>
            </a: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Effective teams foster collaboration and share diverse skills and knowledge for better results of the work in academic and professional </a:t>
            </a:r>
            <a:r>
              <a:rPr lang="en-US" sz="2000" dirty="0" smtClean="0">
                <a:solidFill>
                  <a:schemeClr val="tx1"/>
                </a:solidFill>
                <a:latin typeface="Times New Roman" panose="02020603050405020304" pitchFamily="18" charset="0"/>
                <a:cs typeface="Times New Roman" panose="02020603050405020304" pitchFamily="18" charset="0"/>
              </a:rPr>
              <a:t>settings</a:t>
            </a: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Teams that work well together can overcome complex issues rather than working </a:t>
            </a:r>
            <a:r>
              <a:rPr lang="en-US" sz="2000" dirty="0" smtClean="0">
                <a:solidFill>
                  <a:schemeClr val="tx1"/>
                </a:solidFill>
                <a:latin typeface="Times New Roman" panose="02020603050405020304" pitchFamily="18" charset="0"/>
                <a:cs typeface="Times New Roman" panose="02020603050405020304" pitchFamily="18" charset="0"/>
              </a:rPr>
              <a:t>alone</a:t>
            </a: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The significance of teamwork lies in its overall ability to enhance decision-making, boost productivity and develop a diverse </a:t>
            </a:r>
            <a:r>
              <a:rPr lang="en-US" sz="2000" dirty="0" smtClean="0">
                <a:solidFill>
                  <a:schemeClr val="tx1"/>
                </a:solidFill>
                <a:latin typeface="Times New Roman" panose="02020603050405020304" pitchFamily="18" charset="0"/>
                <a:cs typeface="Times New Roman" panose="02020603050405020304" pitchFamily="18" charset="0"/>
              </a:rPr>
              <a:t>workplace</a:t>
            </a:r>
          </a:p>
          <a:p>
            <a:pPr marL="0" indent="0" algn="just">
              <a:lnSpc>
                <a:spcPct val="150000"/>
              </a:lnSpc>
              <a:buNone/>
            </a:pPr>
            <a:endParaRPr lang="en-GB" sz="2000" dirty="0">
              <a:solidFill>
                <a:schemeClr val="tx1"/>
              </a:solidFill>
              <a:latin typeface="Times New Roman" panose="02020603050405020304" pitchFamily="18" charset="0"/>
              <a:cs typeface="Times New Roman" panose="02020603050405020304" pitchFamily="18" charset="0"/>
            </a:endParaRPr>
          </a:p>
        </p:txBody>
      </p:sp>
      <p:pic>
        <p:nvPicPr>
          <p:cNvPr id="2050" name="Picture 2" descr="6 Conditions For Creating Effective Team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18764" y="2255377"/>
            <a:ext cx="3782291" cy="26906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5756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04504"/>
            <a:ext cx="8438957" cy="1005840"/>
          </a:xfrm>
        </p:spPr>
        <p:txBody>
          <a:bodyPr>
            <a:noAutofit/>
          </a:bodyPr>
          <a:lstStyle/>
          <a:p>
            <a:pPr algn="ctr">
              <a:lnSpc>
                <a:spcPct val="150000"/>
              </a:lnSpc>
            </a:pPr>
            <a:r>
              <a:rPr lang="en-GB" sz="3200" b="1" dirty="0">
                <a:solidFill>
                  <a:schemeClr val="tx1"/>
                </a:solidFill>
                <a:latin typeface="Times New Roman" panose="02020603050405020304" pitchFamily="18" charset="0"/>
                <a:cs typeface="Times New Roman" panose="02020603050405020304" pitchFamily="18" charset="0"/>
              </a:rPr>
              <a:t>Team Models and Theories </a:t>
            </a:r>
            <a:br>
              <a:rPr lang="en-GB" sz="3200" b="1" dirty="0">
                <a:solidFill>
                  <a:schemeClr val="tx1"/>
                </a:solidFill>
                <a:latin typeface="Times New Roman" panose="02020603050405020304" pitchFamily="18" charset="0"/>
                <a:cs typeface="Times New Roman" panose="02020603050405020304" pitchFamily="18" charset="0"/>
              </a:rPr>
            </a:b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72534" y="1269543"/>
            <a:ext cx="6873393" cy="4945606"/>
          </a:xfrm>
        </p:spPr>
        <p:txBody>
          <a:bodyPr>
            <a:normAutofit/>
          </a:bodyPr>
          <a:lstStyle/>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The Belbin’s roles ensure a balanced team composition by </a:t>
            </a:r>
            <a:r>
              <a:rPr lang="en-US" sz="2000" dirty="0" err="1">
                <a:solidFill>
                  <a:schemeClr val="tx1"/>
                </a:solidFill>
                <a:latin typeface="Times New Roman" panose="02020603050405020304" pitchFamily="18" charset="0"/>
                <a:cs typeface="Times New Roman" panose="02020603050405020304" pitchFamily="18" charset="0"/>
              </a:rPr>
              <a:t>recognising</a:t>
            </a:r>
            <a:r>
              <a:rPr lang="en-US" sz="2000" dirty="0">
                <a:solidFill>
                  <a:schemeClr val="tx1"/>
                </a:solidFill>
                <a:latin typeface="Times New Roman" panose="02020603050405020304" pitchFamily="18" charset="0"/>
                <a:cs typeface="Times New Roman" panose="02020603050405020304" pitchFamily="18" charset="0"/>
              </a:rPr>
              <a:t> individual strengths (</a:t>
            </a:r>
            <a:r>
              <a:rPr lang="en-US" sz="2000" dirty="0" err="1">
                <a:solidFill>
                  <a:schemeClr val="tx1"/>
                </a:solidFill>
                <a:latin typeface="Times New Roman" panose="02020603050405020304" pitchFamily="18" charset="0"/>
                <a:cs typeface="Times New Roman" panose="02020603050405020304" pitchFamily="18" charset="0"/>
              </a:rPr>
              <a:t>Aranzabal</a:t>
            </a:r>
            <a:r>
              <a:rPr lang="en-US" sz="2000" dirty="0">
                <a:solidFill>
                  <a:schemeClr val="tx1"/>
                </a:solidFill>
                <a:latin typeface="Times New Roman" panose="02020603050405020304" pitchFamily="18" charset="0"/>
                <a:cs typeface="Times New Roman" panose="02020603050405020304" pitchFamily="18" charset="0"/>
              </a:rPr>
              <a:t> </a:t>
            </a:r>
            <a:r>
              <a:rPr lang="en-US" sz="2000" i="1" dirty="0">
                <a:solidFill>
                  <a:schemeClr val="tx1"/>
                </a:solidFill>
                <a:latin typeface="Times New Roman" panose="02020603050405020304" pitchFamily="18" charset="0"/>
                <a:cs typeface="Times New Roman" panose="02020603050405020304" pitchFamily="18" charset="0"/>
              </a:rPr>
              <a:t>et al., </a:t>
            </a:r>
            <a:r>
              <a:rPr lang="en-US" sz="2000" dirty="0">
                <a:solidFill>
                  <a:schemeClr val="tx1"/>
                </a:solidFill>
                <a:latin typeface="Times New Roman" panose="02020603050405020304" pitchFamily="18" charset="0"/>
                <a:cs typeface="Times New Roman" panose="02020603050405020304" pitchFamily="18" charset="0"/>
              </a:rPr>
              <a:t>2020</a:t>
            </a:r>
            <a:r>
              <a:rPr lang="en-US" sz="2000" dirty="0" smtClean="0">
                <a:solidFill>
                  <a:schemeClr val="tx1"/>
                </a:solidFill>
                <a:latin typeface="Times New Roman" panose="02020603050405020304" pitchFamily="18" charset="0"/>
                <a:cs typeface="Times New Roman" panose="02020603050405020304" pitchFamily="18" charset="0"/>
              </a:rPr>
              <a:t>)</a:t>
            </a:r>
          </a:p>
          <a:p>
            <a:pPr algn="just">
              <a:lnSpc>
                <a:spcPct val="150000"/>
              </a:lnSpc>
            </a:pPr>
            <a:r>
              <a:rPr lang="en-US" sz="2000" dirty="0" smtClean="0">
                <a:solidFill>
                  <a:schemeClr val="tx1"/>
                </a:solidFill>
                <a:latin typeface="Times New Roman" panose="02020603050405020304" pitchFamily="18" charset="0"/>
                <a:cs typeface="Times New Roman" panose="02020603050405020304" pitchFamily="18" charset="0"/>
              </a:rPr>
              <a:t>The </a:t>
            </a:r>
            <a:r>
              <a:rPr lang="en-US" sz="2000" dirty="0">
                <a:solidFill>
                  <a:schemeClr val="tx1"/>
                </a:solidFill>
                <a:latin typeface="Times New Roman" panose="02020603050405020304" pitchFamily="18" charset="0"/>
                <a:cs typeface="Times New Roman" panose="02020603050405020304" pitchFamily="18" charset="0"/>
              </a:rPr>
              <a:t>Tuckman’s model allows teams to navigate challenges or issues </a:t>
            </a:r>
            <a:r>
              <a:rPr lang="en-US" sz="2000" dirty="0" smtClean="0">
                <a:solidFill>
                  <a:schemeClr val="tx1"/>
                </a:solidFill>
                <a:latin typeface="Times New Roman" panose="02020603050405020304" pitchFamily="18" charset="0"/>
                <a:cs typeface="Times New Roman" panose="02020603050405020304" pitchFamily="18" charset="0"/>
              </a:rPr>
              <a:t>effectively</a:t>
            </a: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By incorporating these models, teams can be effective and foster better communication, </a:t>
            </a:r>
            <a:r>
              <a:rPr lang="en-US" sz="2000" dirty="0" err="1">
                <a:solidFill>
                  <a:schemeClr val="tx1"/>
                </a:solidFill>
                <a:latin typeface="Times New Roman" panose="02020603050405020304" pitchFamily="18" charset="0"/>
                <a:cs typeface="Times New Roman" panose="02020603050405020304" pitchFamily="18" charset="0"/>
              </a:rPr>
              <a:t>optimise</a:t>
            </a:r>
            <a:r>
              <a:rPr lang="en-US" sz="2000" dirty="0">
                <a:solidFill>
                  <a:schemeClr val="tx1"/>
                </a:solidFill>
                <a:latin typeface="Times New Roman" panose="02020603050405020304" pitchFamily="18" charset="0"/>
                <a:cs typeface="Times New Roman" panose="02020603050405020304" pitchFamily="18" charset="0"/>
              </a:rPr>
              <a:t> role allocation and improve productivity (</a:t>
            </a:r>
            <a:r>
              <a:rPr lang="en-US" sz="2000" dirty="0" err="1">
                <a:solidFill>
                  <a:schemeClr val="tx1"/>
                </a:solidFill>
                <a:latin typeface="Times New Roman" panose="02020603050405020304" pitchFamily="18" charset="0"/>
                <a:cs typeface="Times New Roman" panose="02020603050405020304" pitchFamily="18" charset="0"/>
              </a:rPr>
              <a:t>Igbinenikaro</a:t>
            </a:r>
            <a:r>
              <a:rPr lang="en-US" sz="2000" dirty="0">
                <a:solidFill>
                  <a:schemeClr val="tx1"/>
                </a:solidFill>
                <a:latin typeface="Times New Roman" panose="02020603050405020304" pitchFamily="18" charset="0"/>
                <a:cs typeface="Times New Roman" panose="02020603050405020304" pitchFamily="18" charset="0"/>
              </a:rPr>
              <a:t> </a:t>
            </a:r>
            <a:r>
              <a:rPr lang="en-US" sz="2000" i="1" dirty="0">
                <a:solidFill>
                  <a:schemeClr val="tx1"/>
                </a:solidFill>
                <a:latin typeface="Times New Roman" panose="02020603050405020304" pitchFamily="18" charset="0"/>
                <a:cs typeface="Times New Roman" panose="02020603050405020304" pitchFamily="18" charset="0"/>
              </a:rPr>
              <a:t>et al., </a:t>
            </a:r>
            <a:r>
              <a:rPr lang="en-US" sz="2000" dirty="0">
                <a:solidFill>
                  <a:schemeClr val="tx1"/>
                </a:solidFill>
                <a:latin typeface="Times New Roman" panose="02020603050405020304" pitchFamily="18" charset="0"/>
                <a:cs typeface="Times New Roman" panose="02020603050405020304" pitchFamily="18" charset="0"/>
              </a:rPr>
              <a:t>2024) </a:t>
            </a:r>
            <a:endParaRPr lang="en-US" sz="2000"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In the storming stage, I as a team-worker assisted in mediating conflicts, while others drove focus towards resolutions</a:t>
            </a:r>
            <a:endParaRPr lang="en-GB" sz="2000" dirty="0">
              <a:solidFill>
                <a:schemeClr val="tx1"/>
              </a:solidFill>
              <a:latin typeface="Times New Roman" panose="02020603050405020304" pitchFamily="18" charset="0"/>
              <a:cs typeface="Times New Roman" panose="02020603050405020304" pitchFamily="18" charset="0"/>
            </a:endParaRPr>
          </a:p>
        </p:txBody>
      </p:sp>
      <p:pic>
        <p:nvPicPr>
          <p:cNvPr id="3074" name="Picture 2" descr="Belbin Team Roles Model - Experiant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78437" y="741814"/>
            <a:ext cx="3700966" cy="28697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3076" name="Picture 4" descr="Tuckman Theory | Psychology of Teams | Funktion Event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8437" y="3742346"/>
            <a:ext cx="3718681" cy="28662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1264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04504"/>
            <a:ext cx="10047272" cy="1005840"/>
          </a:xfrm>
        </p:spPr>
        <p:txBody>
          <a:bodyPr>
            <a:noAutofit/>
          </a:bodyPr>
          <a:lstStyle/>
          <a:p>
            <a:pPr algn="ctr">
              <a:lnSpc>
                <a:spcPct val="150000"/>
              </a:lnSpc>
            </a:pPr>
            <a:r>
              <a:rPr lang="en-US" sz="3200" b="1" dirty="0">
                <a:solidFill>
                  <a:schemeClr val="tx1"/>
                </a:solidFill>
                <a:latin typeface="Times New Roman" panose="02020603050405020304" pitchFamily="18" charset="0"/>
                <a:cs typeface="Times New Roman" panose="02020603050405020304" pitchFamily="18" charset="0"/>
              </a:rPr>
              <a:t>Individual Learning from the Module</a:t>
            </a:r>
            <a:br>
              <a:rPr lang="en-US" sz="3200" b="1" dirty="0">
                <a:solidFill>
                  <a:schemeClr val="tx1"/>
                </a:solidFill>
                <a:latin typeface="Times New Roman" panose="02020603050405020304" pitchFamily="18" charset="0"/>
                <a:cs typeface="Times New Roman" panose="02020603050405020304" pitchFamily="18" charset="0"/>
              </a:rPr>
            </a:b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1546634"/>
            <a:ext cx="7275175" cy="4945606"/>
          </a:xfrm>
        </p:spPr>
        <p:txBody>
          <a:bodyPr>
            <a:normAutofit/>
          </a:bodyPr>
          <a:lstStyle/>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I learned to </a:t>
            </a:r>
            <a:r>
              <a:rPr lang="en-US" sz="2000" dirty="0" err="1">
                <a:solidFill>
                  <a:schemeClr val="tx1"/>
                </a:solidFill>
                <a:latin typeface="Times New Roman" panose="02020603050405020304" pitchFamily="18" charset="0"/>
                <a:cs typeface="Times New Roman" panose="02020603050405020304" pitchFamily="18" charset="0"/>
              </a:rPr>
              <a:t>recognise</a:t>
            </a:r>
            <a:r>
              <a:rPr lang="en-US" sz="2000" dirty="0">
                <a:solidFill>
                  <a:schemeClr val="tx1"/>
                </a:solidFill>
                <a:latin typeface="Times New Roman" panose="02020603050405020304" pitchFamily="18" charset="0"/>
                <a:cs typeface="Times New Roman" panose="02020603050405020304" pitchFamily="18" charset="0"/>
              </a:rPr>
              <a:t> my strengths and weaknesses via Belbin team roles while working as a team </a:t>
            </a:r>
            <a:r>
              <a:rPr lang="en-US" sz="2000" dirty="0" smtClean="0">
                <a:solidFill>
                  <a:schemeClr val="tx1"/>
                </a:solidFill>
                <a:latin typeface="Times New Roman" panose="02020603050405020304" pitchFamily="18" charset="0"/>
                <a:cs typeface="Times New Roman" panose="02020603050405020304" pitchFamily="18" charset="0"/>
              </a:rPr>
              <a:t>worker</a:t>
            </a:r>
            <a:endParaRPr lang="en-US" sz="2000"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The Tuckman’s stages taught me how to navigate team issues, highlighting the significance of open communication and conflict </a:t>
            </a:r>
            <a:r>
              <a:rPr lang="en-US" sz="2000" dirty="0" smtClean="0">
                <a:solidFill>
                  <a:schemeClr val="tx1"/>
                </a:solidFill>
                <a:latin typeface="Times New Roman" panose="02020603050405020304" pitchFamily="18" charset="0"/>
                <a:cs typeface="Times New Roman" panose="02020603050405020304" pitchFamily="18" charset="0"/>
              </a:rPr>
              <a:t>resolution</a:t>
            </a: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 It has helped me to build stronger relationships and contribute positively to group objectives in future collaborative </a:t>
            </a:r>
            <a:r>
              <a:rPr lang="en-US" sz="2000" dirty="0" err="1">
                <a:solidFill>
                  <a:schemeClr val="tx1"/>
                </a:solidFill>
                <a:latin typeface="Times New Roman" panose="02020603050405020304" pitchFamily="18" charset="0"/>
                <a:cs typeface="Times New Roman" panose="02020603050405020304" pitchFamily="18" charset="0"/>
              </a:rPr>
              <a:t>endeavours</a:t>
            </a:r>
            <a:endParaRPr lang="en-US" sz="2000"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The particular module has importantly improved my understanding of teamwork and effective </a:t>
            </a:r>
            <a:r>
              <a:rPr lang="en-US" sz="2000" dirty="0" smtClean="0">
                <a:solidFill>
                  <a:schemeClr val="tx1"/>
                </a:solidFill>
                <a:latin typeface="Times New Roman" panose="02020603050405020304" pitchFamily="18" charset="0"/>
                <a:cs typeface="Times New Roman" panose="02020603050405020304" pitchFamily="18" charset="0"/>
              </a:rPr>
              <a:t>teams</a:t>
            </a:r>
          </a:p>
          <a:p>
            <a:pPr algn="just">
              <a:lnSpc>
                <a:spcPct val="150000"/>
              </a:lnSpc>
            </a:pPr>
            <a:endParaRPr lang="en-GB" sz="2000" dirty="0">
              <a:solidFill>
                <a:schemeClr val="tx1"/>
              </a:solidFill>
              <a:latin typeface="Times New Roman" panose="02020603050405020304" pitchFamily="18" charset="0"/>
              <a:cs typeface="Times New Roman" panose="02020603050405020304" pitchFamily="18" charset="0"/>
            </a:endParaRPr>
          </a:p>
        </p:txBody>
      </p:sp>
      <p:pic>
        <p:nvPicPr>
          <p:cNvPr id="4098" name="Picture 2" descr="Advantages of Personalized Learning: Nurturing Individual Excell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68" y="2287979"/>
            <a:ext cx="3819894" cy="250569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6901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04504"/>
            <a:ext cx="10047272" cy="1005840"/>
          </a:xfrm>
        </p:spPr>
        <p:txBody>
          <a:bodyPr>
            <a:normAutofit/>
          </a:bodyPr>
          <a:lstStyle/>
          <a:p>
            <a:pPr algn="ctr">
              <a:lnSpc>
                <a:spcPct val="150000"/>
              </a:lnSpc>
            </a:pPr>
            <a:r>
              <a:rPr lang="en-GB" b="1" dirty="0" smtClean="0">
                <a:solidFill>
                  <a:schemeClr val="tx1"/>
                </a:solidFill>
                <a:latin typeface="Times New Roman" panose="02020603050405020304" pitchFamily="18" charset="0"/>
                <a:cs typeface="Times New Roman" panose="02020603050405020304" pitchFamily="18" charset="0"/>
              </a:rPr>
              <a:t>Conclusion </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44825" y="1366183"/>
            <a:ext cx="7178193" cy="4945606"/>
          </a:xfrm>
        </p:spPr>
        <p:txBody>
          <a:bodyPr>
            <a:normAutofit/>
          </a:bodyPr>
          <a:lstStyle/>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 The individual has participated in this module to understand their contribution to effective learning about </a:t>
            </a:r>
            <a:r>
              <a:rPr lang="en-US" sz="2000" dirty="0" smtClean="0">
                <a:solidFill>
                  <a:schemeClr val="tx1"/>
                </a:solidFill>
                <a:latin typeface="Times New Roman" panose="02020603050405020304" pitchFamily="18" charset="0"/>
                <a:cs typeface="Times New Roman" panose="02020603050405020304" pitchFamily="18" charset="0"/>
              </a:rPr>
              <a:t>teamwork</a:t>
            </a: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The overall learnings have also been incorporated in the above study in </a:t>
            </a:r>
            <a:r>
              <a:rPr lang="en-US" sz="2000" dirty="0" smtClean="0">
                <a:solidFill>
                  <a:schemeClr val="tx1"/>
                </a:solidFill>
                <a:latin typeface="Times New Roman" panose="02020603050405020304" pitchFamily="18" charset="0"/>
                <a:cs typeface="Times New Roman" panose="02020603050405020304" pitchFamily="18" charset="0"/>
              </a:rPr>
              <a:t>detail</a:t>
            </a: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The incorporation of theories like Belbin and Tuckman’s allows to improve the overall contribution and working within a </a:t>
            </a:r>
            <a:r>
              <a:rPr lang="en-US" sz="2000" dirty="0" smtClean="0">
                <a:solidFill>
                  <a:schemeClr val="tx1"/>
                </a:solidFill>
                <a:latin typeface="Times New Roman" panose="02020603050405020304" pitchFamily="18" charset="0"/>
                <a:cs typeface="Times New Roman" panose="02020603050405020304" pitchFamily="18" charset="0"/>
              </a:rPr>
              <a:t>team</a:t>
            </a:r>
            <a:endParaRPr lang="en-US" sz="2000"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Overall, it is understood that effective teams can improve productivity and overall effectiveness of work and their timely delivery</a:t>
            </a:r>
            <a:endParaRPr lang="en-GB" sz="2000" dirty="0">
              <a:solidFill>
                <a:schemeClr val="tx1"/>
              </a:solidFill>
              <a:latin typeface="Times New Roman" panose="02020603050405020304" pitchFamily="18" charset="0"/>
              <a:cs typeface="Times New Roman" panose="02020603050405020304" pitchFamily="18" charset="0"/>
            </a:endParaRPr>
          </a:p>
        </p:txBody>
      </p:sp>
      <p:pic>
        <p:nvPicPr>
          <p:cNvPr id="5122" name="Picture 2" descr="Conclusion Speech Stock Illustrations – 446 Conclusion Speech Stock  Illustrations, Vectors &amp; Clipart - Dreamsti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2827" y="2214017"/>
            <a:ext cx="4092967" cy="27320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8993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04504"/>
            <a:ext cx="10047272" cy="1005840"/>
          </a:xfrm>
        </p:spPr>
        <p:txBody>
          <a:bodyPr>
            <a:normAutofit/>
          </a:bodyPr>
          <a:lstStyle/>
          <a:p>
            <a:pPr algn="ctr">
              <a:lnSpc>
                <a:spcPct val="150000"/>
              </a:lnSpc>
            </a:pPr>
            <a:r>
              <a:rPr lang="en-GB" b="1" dirty="0" smtClean="0">
                <a:solidFill>
                  <a:schemeClr val="tx1"/>
                </a:solidFill>
                <a:latin typeface="Times New Roman" panose="02020603050405020304" pitchFamily="18" charset="0"/>
                <a:cs typeface="Times New Roman" panose="02020603050405020304" pitchFamily="18" charset="0"/>
              </a:rPr>
              <a:t>References</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64715" y="1726743"/>
            <a:ext cx="11902593" cy="4945606"/>
          </a:xfrm>
        </p:spPr>
        <p:txBody>
          <a:bodyPr>
            <a:normAutofit/>
          </a:bodyPr>
          <a:lstStyle/>
          <a:p>
            <a:pPr algn="just">
              <a:lnSpc>
                <a:spcPct val="150000"/>
              </a:lnSpc>
            </a:pPr>
            <a:r>
              <a:rPr lang="en-GB" sz="2000" dirty="0" err="1">
                <a:solidFill>
                  <a:schemeClr val="tx1"/>
                </a:solidFill>
                <a:latin typeface="Times New Roman" panose="02020603050405020304" pitchFamily="18" charset="0"/>
                <a:cs typeface="Times New Roman" panose="02020603050405020304" pitchFamily="18" charset="0"/>
              </a:rPr>
              <a:t>Aranzabal</a:t>
            </a:r>
            <a:r>
              <a:rPr lang="en-GB" sz="2000" dirty="0">
                <a:solidFill>
                  <a:schemeClr val="tx1"/>
                </a:solidFill>
                <a:latin typeface="Times New Roman" panose="02020603050405020304" pitchFamily="18" charset="0"/>
                <a:cs typeface="Times New Roman" panose="02020603050405020304" pitchFamily="18" charset="0"/>
              </a:rPr>
              <a:t>, A., </a:t>
            </a:r>
            <a:r>
              <a:rPr lang="en-GB" sz="2000" dirty="0" err="1">
                <a:solidFill>
                  <a:schemeClr val="tx1"/>
                </a:solidFill>
                <a:latin typeface="Times New Roman" panose="02020603050405020304" pitchFamily="18" charset="0"/>
                <a:cs typeface="Times New Roman" panose="02020603050405020304" pitchFamily="18" charset="0"/>
              </a:rPr>
              <a:t>Epelde</a:t>
            </a:r>
            <a:r>
              <a:rPr lang="en-GB" sz="2000" dirty="0">
                <a:solidFill>
                  <a:schemeClr val="tx1"/>
                </a:solidFill>
                <a:latin typeface="Times New Roman" panose="02020603050405020304" pitchFamily="18" charset="0"/>
                <a:cs typeface="Times New Roman" panose="02020603050405020304" pitchFamily="18" charset="0"/>
              </a:rPr>
              <a:t>, E. and </a:t>
            </a:r>
            <a:r>
              <a:rPr lang="en-GB" sz="2000" dirty="0" err="1">
                <a:solidFill>
                  <a:schemeClr val="tx1"/>
                </a:solidFill>
                <a:latin typeface="Times New Roman" panose="02020603050405020304" pitchFamily="18" charset="0"/>
                <a:cs typeface="Times New Roman" panose="02020603050405020304" pitchFamily="18" charset="0"/>
              </a:rPr>
              <a:t>Artetxe</a:t>
            </a:r>
            <a:r>
              <a:rPr lang="en-GB" sz="2000" dirty="0">
                <a:solidFill>
                  <a:schemeClr val="tx1"/>
                </a:solidFill>
                <a:latin typeface="Times New Roman" panose="02020603050405020304" pitchFamily="18" charset="0"/>
                <a:cs typeface="Times New Roman" panose="02020603050405020304" pitchFamily="18" charset="0"/>
              </a:rPr>
              <a:t>, M., 2022. Team formation on the basis of Belbin’s roles to enhance students’ performance in project based learning. Education for Chemical Engineers, 38, pp.22-37.</a:t>
            </a:r>
          </a:p>
          <a:p>
            <a:pPr algn="just">
              <a:lnSpc>
                <a:spcPct val="150000"/>
              </a:lnSpc>
            </a:pPr>
            <a:r>
              <a:rPr lang="en-GB" sz="2000" dirty="0" err="1">
                <a:solidFill>
                  <a:schemeClr val="tx1"/>
                </a:solidFill>
                <a:latin typeface="Times New Roman" panose="02020603050405020304" pitchFamily="18" charset="0"/>
                <a:cs typeface="Times New Roman" panose="02020603050405020304" pitchFamily="18" charset="0"/>
              </a:rPr>
              <a:t>Igbinenikaro</a:t>
            </a:r>
            <a:r>
              <a:rPr lang="en-GB" sz="2000" dirty="0">
                <a:solidFill>
                  <a:schemeClr val="tx1"/>
                </a:solidFill>
                <a:latin typeface="Times New Roman" panose="02020603050405020304" pitchFamily="18" charset="0"/>
                <a:cs typeface="Times New Roman" panose="02020603050405020304" pitchFamily="18" charset="0"/>
              </a:rPr>
              <a:t>, O.P., </a:t>
            </a:r>
            <a:r>
              <a:rPr lang="en-GB" sz="2000" dirty="0" err="1">
                <a:solidFill>
                  <a:schemeClr val="tx1"/>
                </a:solidFill>
                <a:latin typeface="Times New Roman" panose="02020603050405020304" pitchFamily="18" charset="0"/>
                <a:cs typeface="Times New Roman" panose="02020603050405020304" pitchFamily="18" charset="0"/>
              </a:rPr>
              <a:t>Adekoya</a:t>
            </a:r>
            <a:r>
              <a:rPr lang="en-GB" sz="2000" dirty="0">
                <a:solidFill>
                  <a:schemeClr val="tx1"/>
                </a:solidFill>
                <a:latin typeface="Times New Roman" panose="02020603050405020304" pitchFamily="18" charset="0"/>
                <a:cs typeface="Times New Roman" panose="02020603050405020304" pitchFamily="18" charset="0"/>
              </a:rPr>
              <a:t>, O.O. and </a:t>
            </a:r>
            <a:r>
              <a:rPr lang="en-GB" sz="2000" dirty="0" err="1">
                <a:solidFill>
                  <a:schemeClr val="tx1"/>
                </a:solidFill>
                <a:latin typeface="Times New Roman" panose="02020603050405020304" pitchFamily="18" charset="0"/>
                <a:cs typeface="Times New Roman" panose="02020603050405020304" pitchFamily="18" charset="0"/>
              </a:rPr>
              <a:t>Etukudoh</a:t>
            </a:r>
            <a:r>
              <a:rPr lang="en-GB" sz="2000" dirty="0">
                <a:solidFill>
                  <a:schemeClr val="tx1"/>
                </a:solidFill>
                <a:latin typeface="Times New Roman" panose="02020603050405020304" pitchFamily="18" charset="0"/>
                <a:cs typeface="Times New Roman" panose="02020603050405020304" pitchFamily="18" charset="0"/>
              </a:rPr>
              <a:t>, E.A., 2024. Fostering cross-disciplinary collaboration in offshore projects: strategies and best practices. International Journal of Management &amp; Entrepreneurship Research, 6(4), pp.1176-1189.</a:t>
            </a:r>
          </a:p>
          <a:p>
            <a:pPr algn="just">
              <a:lnSpc>
                <a:spcPct val="150000"/>
              </a:lnSpc>
            </a:pPr>
            <a:r>
              <a:rPr lang="en-GB" sz="2000" dirty="0" err="1">
                <a:solidFill>
                  <a:schemeClr val="tx1"/>
                </a:solidFill>
                <a:latin typeface="Times New Roman" panose="02020603050405020304" pitchFamily="18" charset="0"/>
                <a:cs typeface="Times New Roman" panose="02020603050405020304" pitchFamily="18" charset="0"/>
              </a:rPr>
              <a:t>Mercader</a:t>
            </a:r>
            <a:r>
              <a:rPr lang="en-GB" sz="2000" dirty="0">
                <a:solidFill>
                  <a:schemeClr val="tx1"/>
                </a:solidFill>
                <a:latin typeface="Times New Roman" panose="02020603050405020304" pitchFamily="18" charset="0"/>
                <a:cs typeface="Times New Roman" panose="02020603050405020304" pitchFamily="18" charset="0"/>
              </a:rPr>
              <a:t>, V., </a:t>
            </a:r>
            <a:r>
              <a:rPr lang="en-GB" sz="2000" dirty="0" err="1">
                <a:solidFill>
                  <a:schemeClr val="tx1"/>
                </a:solidFill>
                <a:latin typeface="Times New Roman" panose="02020603050405020304" pitchFamily="18" charset="0"/>
                <a:cs typeface="Times New Roman" panose="02020603050405020304" pitchFamily="18" charset="0"/>
              </a:rPr>
              <a:t>Galván</a:t>
            </a:r>
            <a:r>
              <a:rPr lang="en-GB" sz="2000" dirty="0">
                <a:solidFill>
                  <a:schemeClr val="tx1"/>
                </a:solidFill>
                <a:latin typeface="Times New Roman" panose="02020603050405020304" pitchFamily="18" charset="0"/>
                <a:cs typeface="Times New Roman" panose="02020603050405020304" pitchFamily="18" charset="0"/>
              </a:rPr>
              <a:t>-Vela, E., </a:t>
            </a:r>
            <a:r>
              <a:rPr lang="en-GB" sz="2000" dirty="0" err="1">
                <a:solidFill>
                  <a:schemeClr val="tx1"/>
                </a:solidFill>
                <a:latin typeface="Times New Roman" panose="02020603050405020304" pitchFamily="18" charset="0"/>
                <a:cs typeface="Times New Roman" panose="02020603050405020304" pitchFamily="18" charset="0"/>
              </a:rPr>
              <a:t>Ravina</a:t>
            </a:r>
            <a:r>
              <a:rPr lang="en-GB" sz="2000" dirty="0">
                <a:solidFill>
                  <a:schemeClr val="tx1"/>
                </a:solidFill>
                <a:latin typeface="Times New Roman" panose="02020603050405020304" pitchFamily="18" charset="0"/>
                <a:cs typeface="Times New Roman" panose="02020603050405020304" pitchFamily="18" charset="0"/>
              </a:rPr>
              <a:t>-Ripoll, R. and </a:t>
            </a:r>
            <a:r>
              <a:rPr lang="en-GB" sz="2000" dirty="0" err="1">
                <a:solidFill>
                  <a:schemeClr val="tx1"/>
                </a:solidFill>
                <a:latin typeface="Times New Roman" panose="02020603050405020304" pitchFamily="18" charset="0"/>
                <a:cs typeface="Times New Roman" panose="02020603050405020304" pitchFamily="18" charset="0"/>
              </a:rPr>
              <a:t>Popescu</a:t>
            </a:r>
            <a:r>
              <a:rPr lang="en-GB" sz="2000" dirty="0">
                <a:solidFill>
                  <a:schemeClr val="tx1"/>
                </a:solidFill>
                <a:latin typeface="Times New Roman" panose="02020603050405020304" pitchFamily="18" charset="0"/>
                <a:cs typeface="Times New Roman" panose="02020603050405020304" pitchFamily="18" charset="0"/>
              </a:rPr>
              <a:t>, C.R.G., 2021. A focus on ethical value under the vision of leadership, teamwork, effective communication and productivity. Journal of Risk and Financial Management, 14(11), p.522.</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Sinek, S. 2023. Trust: the Basis of High Performing Teams</a:t>
            </a:r>
          </a:p>
        </p:txBody>
      </p:sp>
    </p:spTree>
    <p:extLst>
      <p:ext uri="{BB962C8B-B14F-4D97-AF65-F5344CB8AC3E}">
        <p14:creationId xmlns:p14="http://schemas.microsoft.com/office/powerpoint/2010/main" val="1178610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6715" y="2321231"/>
            <a:ext cx="10047272" cy="1005840"/>
          </a:xfrm>
        </p:spPr>
        <p:txBody>
          <a:bodyPr>
            <a:noAutofit/>
          </a:bodyPr>
          <a:lstStyle/>
          <a:p>
            <a:pPr algn="ctr">
              <a:lnSpc>
                <a:spcPct val="150000"/>
              </a:lnSpc>
            </a:pPr>
            <a:r>
              <a:rPr lang="en-GB" sz="9600" b="1" dirty="0" smtClean="0">
                <a:solidFill>
                  <a:schemeClr val="tx1"/>
                </a:solidFill>
                <a:latin typeface="Times New Roman" panose="02020603050405020304" pitchFamily="18" charset="0"/>
                <a:cs typeface="Times New Roman" panose="02020603050405020304" pitchFamily="18" charset="0"/>
              </a:rPr>
              <a:t>THANK YOU</a:t>
            </a:r>
            <a:endParaRPr lang="en-GB" sz="96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58659217"/>
      </p:ext>
    </p:extLst>
  </p:cSld>
  <p:clrMapOvr>
    <a:masterClrMapping/>
  </p:clrMapOvr>
</p:sld>
</file>

<file path=ppt/theme/theme1.xml><?xml version="1.0" encoding="utf-8"?>
<a:theme xmlns:a="http://schemas.openxmlformats.org/drawingml/2006/main" name="Facet">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47</TotalTime>
  <Words>1097</Words>
  <PresentationFormat>Widescreen</PresentationFormat>
  <Paragraphs>54</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Times New Roman</vt:lpstr>
      <vt:lpstr>Trebuchet MS</vt:lpstr>
      <vt:lpstr>Wingdings 3</vt:lpstr>
      <vt:lpstr>Facet</vt:lpstr>
      <vt:lpstr>Module Name: Effective Team Working and Communication Module Code: BMSW4009</vt:lpstr>
      <vt:lpstr>Table of Contents</vt:lpstr>
      <vt:lpstr>Introduction</vt:lpstr>
      <vt:lpstr>Effective Team working and its Importance  </vt:lpstr>
      <vt:lpstr>Team Models and Theories  </vt:lpstr>
      <vt:lpstr>Individual Learning from the Module </vt:lpstr>
      <vt:lpstr>Conclusion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2023-11-02T04:49:31Z</dcterms:created>
  <dcterms:modified xsi:type="dcterms:W3CDTF">2024-11-26T10:13:20Z</dcterms:modified>
</cp:coreProperties>
</file>