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8"/>
  </p:notesMasterIdLst>
  <p:sldIdLst>
    <p:sldId id="28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80" r:id="rId21"/>
    <p:sldId id="281" r:id="rId22"/>
    <p:sldId id="278" r:id="rId23"/>
    <p:sldId id="279" r:id="rId24"/>
    <p:sldId id="282" r:id="rId25"/>
    <p:sldId id="283" r:id="rId26"/>
    <p:sldId id="286" r:id="rId27"/>
    <p:sldId id="287" r:id="rId28"/>
    <p:sldId id="284" r:id="rId29"/>
    <p:sldId id="285" r:id="rId30"/>
    <p:sldId id="257" r:id="rId31"/>
    <p:sldId id="258" r:id="rId32"/>
    <p:sldId id="256" r:id="rId33"/>
    <p:sldId id="259" r:id="rId34"/>
    <p:sldId id="289" r:id="rId35"/>
    <p:sldId id="290" r:id="rId36"/>
    <p:sldId id="291" r:id="rId37"/>
  </p:sldIdLst>
  <p:sldSz cx="18288000" cy="10287000"/>
  <p:notesSz cx="6858000" cy="9144000"/>
  <p:embeddedFontLst>
    <p:embeddedFont>
      <p:font typeface="Glacial Indifference" pitchFamily="2" charset="0"/>
      <p:regular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290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78" autoAdjust="0"/>
    <p:restoredTop sz="94639" autoAdjust="0"/>
  </p:normalViewPr>
  <p:slideViewPr>
    <p:cSldViewPr>
      <p:cViewPr varScale="1">
        <p:scale>
          <a:sx n="54" d="100"/>
          <a:sy n="54" d="100"/>
        </p:scale>
        <p:origin x="832" y="2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EB148E-C73D-FB4A-BC36-32E4C3911311}" type="datetimeFigureOut">
              <a:rPr lang="cy-GB" smtClean="0"/>
              <a:t>19/11/24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BB7ACE-ECCE-9749-BBA9-77825D7A3D2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33817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https://www.youtube.com/watch?v=3ONnZDKQoS0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BB7ACE-ECCE-9749-BBA9-77825D7A3D26}" type="slidenum">
              <a:rPr lang="cy-GB" smtClean="0"/>
              <a:t>31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06496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11/19/24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20.sv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3.sv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sv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svg"/><Relationship Id="rId18" Type="http://schemas.openxmlformats.org/officeDocument/2006/relationships/image" Target="../media/image55.png"/><Relationship Id="rId3" Type="http://schemas.openxmlformats.org/officeDocument/2006/relationships/image" Target="../media/image42.png"/><Relationship Id="rId21" Type="http://schemas.openxmlformats.org/officeDocument/2006/relationships/image" Target="../media/image58.svg"/><Relationship Id="rId7" Type="http://schemas.openxmlformats.org/officeDocument/2006/relationships/image" Target="../media/image45.svg"/><Relationship Id="rId12" Type="http://schemas.openxmlformats.org/officeDocument/2006/relationships/image" Target="../media/image50.png"/><Relationship Id="rId17" Type="http://schemas.openxmlformats.org/officeDocument/2006/relationships/image" Target="../media/image54.svg"/><Relationship Id="rId2" Type="http://schemas.openxmlformats.org/officeDocument/2006/relationships/image" Target="../media/image41.png"/><Relationship Id="rId16" Type="http://schemas.openxmlformats.org/officeDocument/2006/relationships/image" Target="../media/image11.png"/><Relationship Id="rId20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49.svg"/><Relationship Id="rId5" Type="http://schemas.openxmlformats.org/officeDocument/2006/relationships/image" Target="../media/image44.png"/><Relationship Id="rId15" Type="http://schemas.openxmlformats.org/officeDocument/2006/relationships/image" Target="../media/image53.svg"/><Relationship Id="rId23" Type="http://schemas.openxmlformats.org/officeDocument/2006/relationships/image" Target="../media/image60.svg"/><Relationship Id="rId10" Type="http://schemas.openxmlformats.org/officeDocument/2006/relationships/image" Target="../media/image48.png"/><Relationship Id="rId19" Type="http://schemas.openxmlformats.org/officeDocument/2006/relationships/image" Target="../media/image56.svg"/><Relationship Id="rId4" Type="http://schemas.openxmlformats.org/officeDocument/2006/relationships/image" Target="../media/image43.svg"/><Relationship Id="rId9" Type="http://schemas.openxmlformats.org/officeDocument/2006/relationships/image" Target="../media/image47.svg"/><Relationship Id="rId14" Type="http://schemas.openxmlformats.org/officeDocument/2006/relationships/image" Target="../media/image52.png"/><Relationship Id="rId22" Type="http://schemas.openxmlformats.org/officeDocument/2006/relationships/image" Target="../media/image59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13" Type="http://schemas.openxmlformats.org/officeDocument/2006/relationships/image" Target="../media/image67.png"/><Relationship Id="rId3" Type="http://schemas.openxmlformats.org/officeDocument/2006/relationships/image" Target="../media/image41.png"/><Relationship Id="rId7" Type="http://schemas.openxmlformats.org/officeDocument/2006/relationships/image" Target="../media/image61.png"/><Relationship Id="rId12" Type="http://schemas.openxmlformats.org/officeDocument/2006/relationships/image" Target="../media/image66.sv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70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image" Target="../media/image65.png"/><Relationship Id="rId5" Type="http://schemas.openxmlformats.org/officeDocument/2006/relationships/image" Target="../media/image43.svg"/><Relationship Id="rId15" Type="http://schemas.openxmlformats.org/officeDocument/2006/relationships/image" Target="../media/image69.png"/><Relationship Id="rId10" Type="http://schemas.openxmlformats.org/officeDocument/2006/relationships/image" Target="../media/image64.svg"/><Relationship Id="rId4" Type="http://schemas.openxmlformats.org/officeDocument/2006/relationships/image" Target="../media/image42.png"/><Relationship Id="rId9" Type="http://schemas.openxmlformats.org/officeDocument/2006/relationships/image" Target="../media/image63.png"/><Relationship Id="rId14" Type="http://schemas.openxmlformats.org/officeDocument/2006/relationships/image" Target="../media/image68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72.svg"/><Relationship Id="rId7" Type="http://schemas.openxmlformats.org/officeDocument/2006/relationships/image" Target="../media/image4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74.svg"/><Relationship Id="rId4" Type="http://schemas.openxmlformats.org/officeDocument/2006/relationships/image" Target="../media/image73.png"/><Relationship Id="rId9" Type="http://schemas.openxmlformats.org/officeDocument/2006/relationships/image" Target="../media/image4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png"/><Relationship Id="rId13" Type="http://schemas.openxmlformats.org/officeDocument/2006/relationships/image" Target="../media/image86.svg"/><Relationship Id="rId18" Type="http://schemas.openxmlformats.org/officeDocument/2006/relationships/image" Target="../media/image91.png"/><Relationship Id="rId26" Type="http://schemas.openxmlformats.org/officeDocument/2006/relationships/image" Target="../media/image99.png"/><Relationship Id="rId3" Type="http://schemas.openxmlformats.org/officeDocument/2006/relationships/image" Target="../media/image76.svg"/><Relationship Id="rId21" Type="http://schemas.openxmlformats.org/officeDocument/2006/relationships/image" Target="../media/image94.svg"/><Relationship Id="rId7" Type="http://schemas.openxmlformats.org/officeDocument/2006/relationships/image" Target="../media/image80.svg"/><Relationship Id="rId12" Type="http://schemas.openxmlformats.org/officeDocument/2006/relationships/image" Target="../media/image85.png"/><Relationship Id="rId17" Type="http://schemas.openxmlformats.org/officeDocument/2006/relationships/image" Target="../media/image90.svg"/><Relationship Id="rId25" Type="http://schemas.openxmlformats.org/officeDocument/2006/relationships/image" Target="../media/image98.svg"/><Relationship Id="rId2" Type="http://schemas.openxmlformats.org/officeDocument/2006/relationships/image" Target="../media/image75.png"/><Relationship Id="rId16" Type="http://schemas.openxmlformats.org/officeDocument/2006/relationships/image" Target="../media/image89.png"/><Relationship Id="rId20" Type="http://schemas.openxmlformats.org/officeDocument/2006/relationships/image" Target="../media/image93.png"/><Relationship Id="rId29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11" Type="http://schemas.openxmlformats.org/officeDocument/2006/relationships/image" Target="../media/image84.svg"/><Relationship Id="rId24" Type="http://schemas.openxmlformats.org/officeDocument/2006/relationships/image" Target="../media/image97.png"/><Relationship Id="rId5" Type="http://schemas.openxmlformats.org/officeDocument/2006/relationships/image" Target="../media/image78.svg"/><Relationship Id="rId15" Type="http://schemas.openxmlformats.org/officeDocument/2006/relationships/image" Target="../media/image88.svg"/><Relationship Id="rId23" Type="http://schemas.openxmlformats.org/officeDocument/2006/relationships/image" Target="../media/image96.svg"/><Relationship Id="rId28" Type="http://schemas.openxmlformats.org/officeDocument/2006/relationships/image" Target="../media/image101.png"/><Relationship Id="rId10" Type="http://schemas.openxmlformats.org/officeDocument/2006/relationships/image" Target="../media/image83.png"/><Relationship Id="rId19" Type="http://schemas.openxmlformats.org/officeDocument/2006/relationships/image" Target="../media/image92.svg"/><Relationship Id="rId31" Type="http://schemas.openxmlformats.org/officeDocument/2006/relationships/image" Target="../media/image104.svg"/><Relationship Id="rId4" Type="http://schemas.openxmlformats.org/officeDocument/2006/relationships/image" Target="../media/image77.png"/><Relationship Id="rId9" Type="http://schemas.openxmlformats.org/officeDocument/2006/relationships/image" Target="../media/image82.svg"/><Relationship Id="rId14" Type="http://schemas.openxmlformats.org/officeDocument/2006/relationships/image" Target="../media/image87.png"/><Relationship Id="rId22" Type="http://schemas.openxmlformats.org/officeDocument/2006/relationships/image" Target="../media/image95.png"/><Relationship Id="rId27" Type="http://schemas.openxmlformats.org/officeDocument/2006/relationships/image" Target="../media/image100.svg"/><Relationship Id="rId30" Type="http://schemas.openxmlformats.org/officeDocument/2006/relationships/image" Target="../media/image10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8.svg"/><Relationship Id="rId3" Type="http://schemas.openxmlformats.org/officeDocument/2006/relationships/image" Target="../media/image42.png"/><Relationship Id="rId7" Type="http://schemas.openxmlformats.org/officeDocument/2006/relationships/image" Target="../media/image107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6.svg"/><Relationship Id="rId5" Type="http://schemas.openxmlformats.org/officeDocument/2006/relationships/image" Target="../media/image105.png"/><Relationship Id="rId10" Type="http://schemas.openxmlformats.org/officeDocument/2006/relationships/image" Target="../media/image110.svg"/><Relationship Id="rId4" Type="http://schemas.openxmlformats.org/officeDocument/2006/relationships/image" Target="../media/image43.svg"/><Relationship Id="rId9" Type="http://schemas.openxmlformats.org/officeDocument/2006/relationships/image" Target="../media/image10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63980" y="6999236"/>
            <a:ext cx="13530796" cy="2895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FFFFF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Taith yr Ifaciwi</a:t>
            </a:r>
          </a:p>
        </p:txBody>
      </p:sp>
      <p:sp>
        <p:nvSpPr>
          <p:cNvPr id="3" name="Freeform 3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5247030" y="580578"/>
            <a:ext cx="8764696" cy="6573522"/>
          </a:xfrm>
          <a:custGeom>
            <a:avLst/>
            <a:gdLst/>
            <a:ahLst/>
            <a:cxnLst/>
            <a:rect l="l" t="t" r="r" b="b"/>
            <a:pathLst>
              <a:path w="8764696" h="6573522">
                <a:moveTo>
                  <a:pt x="0" y="0"/>
                </a:moveTo>
                <a:lnTo>
                  <a:pt x="8764696" y="0"/>
                </a:lnTo>
                <a:lnTo>
                  <a:pt x="8764696" y="6573522"/>
                </a:lnTo>
                <a:lnTo>
                  <a:pt x="0" y="65735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001632" y="361193"/>
            <a:ext cx="3913563" cy="7004140"/>
          </a:xfrm>
          <a:custGeom>
            <a:avLst/>
            <a:gdLst/>
            <a:ahLst/>
            <a:cxnLst/>
            <a:rect l="l" t="t" r="r" b="b"/>
            <a:pathLst>
              <a:path w="3913563" h="7004140">
                <a:moveTo>
                  <a:pt x="0" y="0"/>
                </a:moveTo>
                <a:lnTo>
                  <a:pt x="3913563" y="0"/>
                </a:lnTo>
                <a:lnTo>
                  <a:pt x="3913563" y="7004140"/>
                </a:lnTo>
                <a:lnTo>
                  <a:pt x="0" y="70041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2378602" y="6830250"/>
            <a:ext cx="13530796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mwgwd nwy</a:t>
            </a:r>
          </a:p>
        </p:txBody>
      </p:sp>
      <p:sp>
        <p:nvSpPr>
          <p:cNvPr id="4" name="Freeform 4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947920" y="451966"/>
            <a:ext cx="6392160" cy="6702134"/>
          </a:xfrm>
          <a:custGeom>
            <a:avLst/>
            <a:gdLst/>
            <a:ahLst/>
            <a:cxnLst/>
            <a:rect l="l" t="t" r="r" b="b"/>
            <a:pathLst>
              <a:path w="6392160" h="6702134">
                <a:moveTo>
                  <a:pt x="0" y="0"/>
                </a:moveTo>
                <a:lnTo>
                  <a:pt x="6392160" y="0"/>
                </a:lnTo>
                <a:lnTo>
                  <a:pt x="6392160" y="6702134"/>
                </a:lnTo>
                <a:lnTo>
                  <a:pt x="0" y="67021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2378602" y="6830250"/>
            <a:ext cx="13530796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bomio</a:t>
            </a:r>
          </a:p>
        </p:txBody>
      </p:sp>
      <p:sp>
        <p:nvSpPr>
          <p:cNvPr id="4" name="Freeform 4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741779" y="634268"/>
            <a:ext cx="3292515" cy="6519832"/>
          </a:xfrm>
          <a:custGeom>
            <a:avLst/>
            <a:gdLst/>
            <a:ahLst/>
            <a:cxnLst/>
            <a:rect l="l" t="t" r="r" b="b"/>
            <a:pathLst>
              <a:path w="3292515" h="6519832">
                <a:moveTo>
                  <a:pt x="0" y="0"/>
                </a:moveTo>
                <a:lnTo>
                  <a:pt x="3292515" y="0"/>
                </a:lnTo>
                <a:lnTo>
                  <a:pt x="3292515" y="6519832"/>
                </a:lnTo>
                <a:lnTo>
                  <a:pt x="0" y="65198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7259300" y="9330740"/>
            <a:ext cx="686112" cy="689560"/>
          </a:xfrm>
          <a:custGeom>
            <a:avLst/>
            <a:gdLst/>
            <a:ahLst/>
            <a:cxnLst/>
            <a:rect l="l" t="t" r="r" b="b"/>
            <a:pathLst>
              <a:path w="686112" h="689560">
                <a:moveTo>
                  <a:pt x="0" y="0"/>
                </a:moveTo>
                <a:lnTo>
                  <a:pt x="686112" y="0"/>
                </a:lnTo>
                <a:lnTo>
                  <a:pt x="686112" y="689560"/>
                </a:lnTo>
                <a:lnTo>
                  <a:pt x="0" y="689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2378602" y="6830250"/>
            <a:ext cx="13530796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cannwyll</a:t>
            </a:r>
            <a:endParaRPr lang="en-US" sz="16895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671368" y="404728"/>
            <a:ext cx="8678564" cy="6516812"/>
          </a:xfrm>
          <a:custGeom>
            <a:avLst/>
            <a:gdLst/>
            <a:ahLst/>
            <a:cxnLst/>
            <a:rect l="l" t="t" r="r" b="b"/>
            <a:pathLst>
              <a:path w="8678564" h="6516812">
                <a:moveTo>
                  <a:pt x="0" y="0"/>
                </a:moveTo>
                <a:lnTo>
                  <a:pt x="8678564" y="0"/>
                </a:lnTo>
                <a:lnTo>
                  <a:pt x="8678564" y="6516812"/>
                </a:lnTo>
                <a:lnTo>
                  <a:pt x="0" y="65168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762000" y="7061115"/>
            <a:ext cx="16497300" cy="28211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lloches</a:t>
            </a:r>
            <a:r>
              <a:rPr lang="en-US" sz="16895" dirty="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Anderson</a:t>
            </a:r>
          </a:p>
        </p:txBody>
      </p:sp>
      <p:sp>
        <p:nvSpPr>
          <p:cNvPr id="4" name="Freeform 4"/>
          <p:cNvSpPr/>
          <p:nvPr/>
        </p:nvSpPr>
        <p:spPr>
          <a:xfrm>
            <a:off x="17259300" y="9258300"/>
            <a:ext cx="686112" cy="689560"/>
          </a:xfrm>
          <a:custGeom>
            <a:avLst/>
            <a:gdLst/>
            <a:ahLst/>
            <a:cxnLst/>
            <a:rect l="l" t="t" r="r" b="b"/>
            <a:pathLst>
              <a:path w="686112" h="689560">
                <a:moveTo>
                  <a:pt x="0" y="0"/>
                </a:moveTo>
                <a:lnTo>
                  <a:pt x="686112" y="0"/>
                </a:lnTo>
                <a:lnTo>
                  <a:pt x="686112" y="689560"/>
                </a:lnTo>
                <a:lnTo>
                  <a:pt x="0" y="6895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27304" y="403440"/>
            <a:ext cx="7354455" cy="6812064"/>
          </a:xfrm>
          <a:custGeom>
            <a:avLst/>
            <a:gdLst/>
            <a:ahLst/>
            <a:cxnLst/>
            <a:rect l="l" t="t" r="r" b="b"/>
            <a:pathLst>
              <a:path w="7354455" h="6812064">
                <a:moveTo>
                  <a:pt x="0" y="0"/>
                </a:moveTo>
                <a:lnTo>
                  <a:pt x="7354455" y="0"/>
                </a:lnTo>
                <a:lnTo>
                  <a:pt x="7354455" y="6812063"/>
                </a:lnTo>
                <a:lnTo>
                  <a:pt x="0" y="68120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rhyfel</a:t>
            </a:r>
          </a:p>
        </p:txBody>
      </p:sp>
      <p:sp>
        <p:nvSpPr>
          <p:cNvPr id="4" name="Freeform 4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782760" y="332176"/>
            <a:ext cx="2722480" cy="6806201"/>
          </a:xfrm>
          <a:custGeom>
            <a:avLst/>
            <a:gdLst/>
            <a:ahLst/>
            <a:cxnLst/>
            <a:rect l="l" t="t" r="r" b="b"/>
            <a:pathLst>
              <a:path w="2722480" h="6806201">
                <a:moveTo>
                  <a:pt x="0" y="0"/>
                </a:moveTo>
                <a:lnTo>
                  <a:pt x="2722480" y="0"/>
                </a:lnTo>
                <a:lnTo>
                  <a:pt x="2722480" y="6806201"/>
                </a:lnTo>
                <a:lnTo>
                  <a:pt x="0" y="680620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703651" y="6814527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milwr / soldiwr</a:t>
            </a:r>
          </a:p>
        </p:txBody>
      </p:sp>
      <p:sp>
        <p:nvSpPr>
          <p:cNvPr id="4" name="Freeform 4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16670" y="873433"/>
            <a:ext cx="6385556" cy="6385556"/>
          </a:xfrm>
          <a:custGeom>
            <a:avLst/>
            <a:gdLst/>
            <a:ahLst/>
            <a:cxnLst/>
            <a:rect l="l" t="t" r="r" b="b"/>
            <a:pathLst>
              <a:path w="6385556" h="6385556">
                <a:moveTo>
                  <a:pt x="0" y="0"/>
                </a:moveTo>
                <a:lnTo>
                  <a:pt x="6385556" y="0"/>
                </a:lnTo>
                <a:lnTo>
                  <a:pt x="6385556" y="6385556"/>
                </a:lnTo>
                <a:lnTo>
                  <a:pt x="0" y="63855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9521061" y="2530019"/>
            <a:ext cx="7315200" cy="3072384"/>
          </a:xfrm>
          <a:custGeom>
            <a:avLst/>
            <a:gdLst/>
            <a:ahLst/>
            <a:cxnLst/>
            <a:rect l="l" t="t" r="r" b="b"/>
            <a:pathLst>
              <a:path w="7315200" h="3072384">
                <a:moveTo>
                  <a:pt x="0" y="0"/>
                </a:moveTo>
                <a:lnTo>
                  <a:pt x="7315200" y="0"/>
                </a:lnTo>
                <a:lnTo>
                  <a:pt x="7315200" y="3072384"/>
                </a:lnTo>
                <a:lnTo>
                  <a:pt x="0" y="30723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4"/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cyrch awyr</a:t>
            </a:r>
          </a:p>
        </p:txBody>
      </p:sp>
      <p:sp>
        <p:nvSpPr>
          <p:cNvPr id="5" name="Freeform 5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523821" y="1028700"/>
            <a:ext cx="11240358" cy="4720950"/>
          </a:xfrm>
          <a:custGeom>
            <a:avLst/>
            <a:gdLst/>
            <a:ahLst/>
            <a:cxnLst/>
            <a:rect l="l" t="t" r="r" b="b"/>
            <a:pathLst>
              <a:path w="11240358" h="4720950">
                <a:moveTo>
                  <a:pt x="0" y="0"/>
                </a:moveTo>
                <a:lnTo>
                  <a:pt x="11240358" y="0"/>
                </a:lnTo>
                <a:lnTo>
                  <a:pt x="11240358" y="4720950"/>
                </a:lnTo>
                <a:lnTo>
                  <a:pt x="0" y="47209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seiran</a:t>
            </a:r>
          </a:p>
        </p:txBody>
      </p:sp>
      <p:sp>
        <p:nvSpPr>
          <p:cNvPr id="4" name="Freeform 4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392813" y="1028700"/>
            <a:ext cx="7331338" cy="5825081"/>
          </a:xfrm>
          <a:custGeom>
            <a:avLst/>
            <a:gdLst/>
            <a:ahLst/>
            <a:cxnLst/>
            <a:rect l="l" t="t" r="r" b="b"/>
            <a:pathLst>
              <a:path w="7331338" h="5825081">
                <a:moveTo>
                  <a:pt x="0" y="0"/>
                </a:moveTo>
                <a:lnTo>
                  <a:pt x="7331338" y="0"/>
                </a:lnTo>
                <a:lnTo>
                  <a:pt x="7331338" y="5825081"/>
                </a:lnTo>
                <a:lnTo>
                  <a:pt x="0" y="58250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TextBox 3"/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hiraeth</a:t>
            </a:r>
          </a:p>
        </p:txBody>
      </p:sp>
      <p:sp>
        <p:nvSpPr>
          <p:cNvPr id="4" name="Freeform 4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6589228" y="15240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 rot="-4188622">
            <a:off x="6558501" y="-1199071"/>
            <a:ext cx="4526324" cy="9604932"/>
          </a:xfrm>
          <a:custGeom>
            <a:avLst/>
            <a:gdLst/>
            <a:ahLst/>
            <a:cxnLst/>
            <a:rect l="l" t="t" r="r" b="b"/>
            <a:pathLst>
              <a:path w="4526324" h="9604932">
                <a:moveTo>
                  <a:pt x="0" y="0"/>
                </a:moveTo>
                <a:lnTo>
                  <a:pt x="4526325" y="0"/>
                </a:lnTo>
                <a:lnTo>
                  <a:pt x="4526325" y="9604932"/>
                </a:lnTo>
                <a:lnTo>
                  <a:pt x="0" y="960493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label enw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6589228" y="15240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9144000" y="1851172"/>
            <a:ext cx="3713878" cy="5372699"/>
          </a:xfrm>
          <a:custGeom>
            <a:avLst/>
            <a:gdLst/>
            <a:ahLst/>
            <a:cxnLst/>
            <a:rect l="l" t="t" r="r" b="b"/>
            <a:pathLst>
              <a:path w="3713878" h="5372699">
                <a:moveTo>
                  <a:pt x="0" y="0"/>
                </a:moveTo>
                <a:lnTo>
                  <a:pt x="3713878" y="0"/>
                </a:lnTo>
                <a:lnTo>
                  <a:pt x="3713878" y="5372699"/>
                </a:lnTo>
                <a:lnTo>
                  <a:pt x="0" y="537269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 flipH="1">
            <a:off x="4623588" y="1269495"/>
            <a:ext cx="4082555" cy="5209002"/>
          </a:xfrm>
          <a:custGeom>
            <a:avLst/>
            <a:gdLst/>
            <a:ahLst/>
            <a:cxnLst/>
            <a:rect l="l" t="t" r="r" b="b"/>
            <a:pathLst>
              <a:path w="4082555" h="5209002">
                <a:moveTo>
                  <a:pt x="4082555" y="0"/>
                </a:moveTo>
                <a:lnTo>
                  <a:pt x="0" y="0"/>
                </a:lnTo>
                <a:lnTo>
                  <a:pt x="0" y="5209003"/>
                </a:lnTo>
                <a:lnTo>
                  <a:pt x="4082555" y="5209003"/>
                </a:lnTo>
                <a:lnTo>
                  <a:pt x="4082555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TextBox 6"/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ieir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16589228" y="15240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6674789" y="528636"/>
            <a:ext cx="4473709" cy="6356958"/>
          </a:xfrm>
          <a:custGeom>
            <a:avLst/>
            <a:gdLst/>
            <a:ahLst/>
            <a:cxnLst/>
            <a:rect l="l" t="t" r="r" b="b"/>
            <a:pathLst>
              <a:path w="4473709" h="6356958">
                <a:moveTo>
                  <a:pt x="0" y="0"/>
                </a:moveTo>
                <a:lnTo>
                  <a:pt x="4473709" y="0"/>
                </a:lnTo>
                <a:lnTo>
                  <a:pt x="4473709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/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llyfr dogni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142999" y="3352800"/>
            <a:ext cx="13716000" cy="3581400"/>
          </a:xfrm>
        </p:spPr>
        <p:txBody>
          <a:bodyPr>
            <a:noAutofit/>
          </a:bodyPr>
          <a:lstStyle/>
          <a:p>
            <a:r>
              <a:rPr lang="en-US" sz="32250" dirty="0" err="1"/>
              <a:t>ofnus</a:t>
            </a:r>
            <a:endParaRPr lang="en-US" sz="32250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2D181914-235D-5882-047F-181298308E6C}"/>
              </a:ext>
            </a:extLst>
          </p:cNvPr>
          <p:cNvSpPr/>
          <p:nvPr/>
        </p:nvSpPr>
        <p:spPr>
          <a:xfrm>
            <a:off x="12954000" y="2349175"/>
            <a:ext cx="3862603" cy="5588650"/>
          </a:xfrm>
          <a:custGeom>
            <a:avLst/>
            <a:gdLst/>
            <a:ahLst/>
            <a:cxnLst/>
            <a:rect l="l" t="t" r="r" b="b"/>
            <a:pathLst>
              <a:path w="5565267" h="8229600">
                <a:moveTo>
                  <a:pt x="0" y="0"/>
                </a:moveTo>
                <a:lnTo>
                  <a:pt x="5565267" y="0"/>
                </a:lnTo>
                <a:lnTo>
                  <a:pt x="556526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17518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915" y="3354683"/>
            <a:ext cx="15773400" cy="3822294"/>
          </a:xfrm>
        </p:spPr>
        <p:txBody>
          <a:bodyPr>
            <a:normAutofit fontScale="90000"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ofnus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ofnus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47631930-33D4-8F38-60DD-D5C3F460AE64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7B4A19-EAAA-DCD4-4EBD-0B0A642AD40F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507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76177" y="3118940"/>
            <a:ext cx="13716000" cy="3581400"/>
          </a:xfrm>
        </p:spPr>
        <p:txBody>
          <a:bodyPr>
            <a:noAutofit/>
          </a:bodyPr>
          <a:lstStyle/>
          <a:p>
            <a:r>
              <a:rPr lang="en-US" sz="32250" dirty="0" err="1"/>
              <a:t>hapus</a:t>
            </a:r>
            <a:endParaRPr lang="en-US" sz="32250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63839C9-F48E-FEE3-F272-F0A3D44C16F5}"/>
              </a:ext>
            </a:extLst>
          </p:cNvPr>
          <p:cNvSpPr/>
          <p:nvPr/>
        </p:nvSpPr>
        <p:spPr>
          <a:xfrm>
            <a:off x="12496800" y="1943100"/>
            <a:ext cx="3849608" cy="5574652"/>
          </a:xfrm>
          <a:custGeom>
            <a:avLst/>
            <a:gdLst/>
            <a:ahLst/>
            <a:cxnLst/>
            <a:rect l="l" t="t" r="r" b="b"/>
            <a:pathLst>
              <a:path w="4082846" h="6305553">
                <a:moveTo>
                  <a:pt x="0" y="0"/>
                </a:moveTo>
                <a:lnTo>
                  <a:pt x="4082845" y="0"/>
                </a:lnTo>
                <a:lnTo>
                  <a:pt x="4082845" y="6305553"/>
                </a:lnTo>
                <a:lnTo>
                  <a:pt x="0" y="630555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653599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915" y="3354683"/>
            <a:ext cx="15773400" cy="3822294"/>
          </a:xfrm>
        </p:spPr>
        <p:txBody>
          <a:bodyPr>
            <a:normAutofit fontScale="90000"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hapus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hapus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9AC8EFB4-1501-4122-D6FB-62D9E0757AF3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9F8D724-CF90-62E1-8CC9-713521010CE7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325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51497" y="2981014"/>
            <a:ext cx="13716000" cy="3581400"/>
          </a:xfrm>
        </p:spPr>
        <p:txBody>
          <a:bodyPr>
            <a:noAutofit/>
          </a:bodyPr>
          <a:lstStyle/>
          <a:p>
            <a:r>
              <a:rPr lang="en-US" sz="32250" dirty="0" err="1"/>
              <a:t>nerfus</a:t>
            </a:r>
            <a:endParaRPr lang="en-US" sz="32250" dirty="0"/>
          </a:p>
        </p:txBody>
      </p:sp>
      <p:sp>
        <p:nvSpPr>
          <p:cNvPr id="5" name="Freeform 6">
            <a:extLst>
              <a:ext uri="{FF2B5EF4-FFF2-40B4-BE49-F238E27FC236}">
                <a16:creationId xmlns:a16="http://schemas.microsoft.com/office/drawing/2014/main" id="{553AB846-B60B-BB90-4F13-88D38F86EA92}"/>
              </a:ext>
            </a:extLst>
          </p:cNvPr>
          <p:cNvSpPr/>
          <p:nvPr/>
        </p:nvSpPr>
        <p:spPr>
          <a:xfrm>
            <a:off x="12185866" y="2428709"/>
            <a:ext cx="3961257" cy="6324600"/>
          </a:xfrm>
          <a:custGeom>
            <a:avLst/>
            <a:gdLst/>
            <a:ahLst/>
            <a:cxnLst/>
            <a:rect l="l" t="t" r="r" b="b"/>
            <a:pathLst>
              <a:path w="5256657" h="8229600">
                <a:moveTo>
                  <a:pt x="0" y="0"/>
                </a:moveTo>
                <a:lnTo>
                  <a:pt x="5256657" y="0"/>
                </a:lnTo>
                <a:lnTo>
                  <a:pt x="525665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 dirty="0"/>
          </a:p>
        </p:txBody>
      </p:sp>
      <p:sp>
        <p:nvSpPr>
          <p:cNvPr id="7" name="Freeform 3">
            <a:extLst>
              <a:ext uri="{FF2B5EF4-FFF2-40B4-BE49-F238E27FC236}">
                <a16:creationId xmlns:a16="http://schemas.microsoft.com/office/drawing/2014/main" id="{950D429E-3475-82A1-51F6-81067424B840}"/>
              </a:ext>
            </a:extLst>
          </p:cNvPr>
          <p:cNvSpPr/>
          <p:nvPr/>
        </p:nvSpPr>
        <p:spPr>
          <a:xfrm rot="903132">
            <a:off x="16327674" y="3682669"/>
            <a:ext cx="2306040" cy="1875692"/>
          </a:xfrm>
          <a:custGeom>
            <a:avLst/>
            <a:gdLst/>
            <a:ahLst/>
            <a:cxnLst/>
            <a:rect l="l" t="t" r="r" b="b"/>
            <a:pathLst>
              <a:path w="5920576" h="4114800">
                <a:moveTo>
                  <a:pt x="0" y="0"/>
                </a:moveTo>
                <a:lnTo>
                  <a:pt x="5920575" y="0"/>
                </a:lnTo>
                <a:lnTo>
                  <a:pt x="59205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B5BB92ED-5510-A973-AE2A-9F574CEC4530}"/>
              </a:ext>
            </a:extLst>
          </p:cNvPr>
          <p:cNvSpPr/>
          <p:nvPr/>
        </p:nvSpPr>
        <p:spPr>
          <a:xfrm rot="19509244">
            <a:off x="15162521" y="811534"/>
            <a:ext cx="2306040" cy="1875692"/>
          </a:xfrm>
          <a:custGeom>
            <a:avLst/>
            <a:gdLst/>
            <a:ahLst/>
            <a:cxnLst/>
            <a:rect l="l" t="t" r="r" b="b"/>
            <a:pathLst>
              <a:path w="5920576" h="4114800">
                <a:moveTo>
                  <a:pt x="0" y="0"/>
                </a:moveTo>
                <a:lnTo>
                  <a:pt x="5920575" y="0"/>
                </a:lnTo>
                <a:lnTo>
                  <a:pt x="59205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dirty="0"/>
          </a:p>
        </p:txBody>
      </p:sp>
      <p:sp>
        <p:nvSpPr>
          <p:cNvPr id="9" name="Freeform 3">
            <a:extLst>
              <a:ext uri="{FF2B5EF4-FFF2-40B4-BE49-F238E27FC236}">
                <a16:creationId xmlns:a16="http://schemas.microsoft.com/office/drawing/2014/main" id="{E8F875B1-9B23-0183-893F-59FDD7E7D27B}"/>
              </a:ext>
            </a:extLst>
          </p:cNvPr>
          <p:cNvSpPr/>
          <p:nvPr/>
        </p:nvSpPr>
        <p:spPr>
          <a:xfrm rot="9711034">
            <a:off x="10597970" y="6138123"/>
            <a:ext cx="2306040" cy="1875692"/>
          </a:xfrm>
          <a:custGeom>
            <a:avLst/>
            <a:gdLst/>
            <a:ahLst/>
            <a:cxnLst/>
            <a:rect l="l" t="t" r="r" b="b"/>
            <a:pathLst>
              <a:path w="5920576" h="4114800">
                <a:moveTo>
                  <a:pt x="0" y="0"/>
                </a:moveTo>
                <a:lnTo>
                  <a:pt x="5920575" y="0"/>
                </a:lnTo>
                <a:lnTo>
                  <a:pt x="59205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9A473FE2-AA7B-5676-66F6-5DCC6A34FEDF}"/>
              </a:ext>
            </a:extLst>
          </p:cNvPr>
          <p:cNvSpPr/>
          <p:nvPr/>
        </p:nvSpPr>
        <p:spPr>
          <a:xfrm rot="12925836">
            <a:off x="10233759" y="1583548"/>
            <a:ext cx="2306040" cy="1875692"/>
          </a:xfrm>
          <a:custGeom>
            <a:avLst/>
            <a:gdLst/>
            <a:ahLst/>
            <a:cxnLst/>
            <a:rect l="l" t="t" r="r" b="b"/>
            <a:pathLst>
              <a:path w="5920576" h="4114800">
                <a:moveTo>
                  <a:pt x="0" y="0"/>
                </a:moveTo>
                <a:lnTo>
                  <a:pt x="5920575" y="0"/>
                </a:lnTo>
                <a:lnTo>
                  <a:pt x="592057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972797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915" y="3354683"/>
            <a:ext cx="15773400" cy="3822294"/>
          </a:xfrm>
        </p:spPr>
        <p:txBody>
          <a:bodyPr>
            <a:normAutofit fontScale="90000"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nerfus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nerfus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06050FB9-809A-0247-FFD0-E36CB4E39956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5CD403-7D7F-86C7-1962-4D3F7C393D65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0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35676" y="2955143"/>
            <a:ext cx="13716000" cy="3581400"/>
          </a:xfrm>
        </p:spPr>
        <p:txBody>
          <a:bodyPr>
            <a:noAutofit/>
          </a:bodyPr>
          <a:lstStyle/>
          <a:p>
            <a:r>
              <a:rPr lang="en-US" sz="32250" dirty="0" err="1"/>
              <a:t>ansicr</a:t>
            </a:r>
            <a:endParaRPr lang="en-US" sz="32250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39C0F403-902F-20AB-14B2-193E2BAABC07}"/>
              </a:ext>
            </a:extLst>
          </p:cNvPr>
          <p:cNvSpPr/>
          <p:nvPr/>
        </p:nvSpPr>
        <p:spPr>
          <a:xfrm>
            <a:off x="12480324" y="1638300"/>
            <a:ext cx="3958637" cy="6096000"/>
          </a:xfrm>
          <a:custGeom>
            <a:avLst/>
            <a:gdLst/>
            <a:ahLst/>
            <a:cxnLst/>
            <a:rect l="l" t="t" r="r" b="b"/>
            <a:pathLst>
              <a:path w="5205222" h="8229600">
                <a:moveTo>
                  <a:pt x="0" y="0"/>
                </a:moveTo>
                <a:lnTo>
                  <a:pt x="5205222" y="0"/>
                </a:lnTo>
                <a:lnTo>
                  <a:pt x="5205222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65194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915" y="3354683"/>
            <a:ext cx="15773400" cy="3822294"/>
          </a:xfrm>
        </p:spPr>
        <p:txBody>
          <a:bodyPr>
            <a:normAutofit fontScale="90000"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ansicr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/>
              <a:t>ansicr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282342FC-92E6-1A14-B127-1FD56E2DB615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A6CAC7-6BD7-E2AA-84BD-797A3C2879D0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57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28600" y="3352799"/>
            <a:ext cx="13716000" cy="3581400"/>
          </a:xfrm>
        </p:spPr>
        <p:txBody>
          <a:bodyPr>
            <a:noAutofit/>
          </a:bodyPr>
          <a:lstStyle/>
          <a:p>
            <a:r>
              <a:rPr lang="en-US" sz="32250" dirty="0" err="1"/>
              <a:t>cyffrous</a:t>
            </a:r>
            <a:endParaRPr lang="en-US" sz="32250" dirty="0"/>
          </a:p>
        </p:txBody>
      </p:sp>
      <p:sp>
        <p:nvSpPr>
          <p:cNvPr id="9" name="Freeform 5">
            <a:extLst>
              <a:ext uri="{FF2B5EF4-FFF2-40B4-BE49-F238E27FC236}">
                <a16:creationId xmlns:a16="http://schemas.microsoft.com/office/drawing/2014/main" id="{623E1688-F5A9-9343-E806-8456899438C2}"/>
              </a:ext>
            </a:extLst>
          </p:cNvPr>
          <p:cNvSpPr/>
          <p:nvPr/>
        </p:nvSpPr>
        <p:spPr>
          <a:xfrm>
            <a:off x="13824995" y="2247900"/>
            <a:ext cx="4433697" cy="5410200"/>
          </a:xfrm>
          <a:custGeom>
            <a:avLst/>
            <a:gdLst/>
            <a:ahLst/>
            <a:cxnLst/>
            <a:rect l="l" t="t" r="r" b="b"/>
            <a:pathLst>
              <a:path w="6491097" h="8229600">
                <a:moveTo>
                  <a:pt x="0" y="0"/>
                </a:moveTo>
                <a:lnTo>
                  <a:pt x="6491097" y="0"/>
                </a:lnTo>
                <a:lnTo>
                  <a:pt x="6491097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9171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915" y="3354683"/>
            <a:ext cx="15773400" cy="3822294"/>
          </a:xfrm>
        </p:spPr>
        <p:txBody>
          <a:bodyPr>
            <a:normAutofit fontScale="90000"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g</a:t>
            </a:r>
            <a:r>
              <a:rPr lang="en-US" sz="9900" dirty="0" err="1"/>
              <a:t>yffrous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g</a:t>
            </a:r>
            <a:r>
              <a:rPr lang="en-US" sz="9900" dirty="0" err="1"/>
              <a:t>yffrous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AC310CE0-0133-9230-F0EF-0241AD851977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1EF9D3-00D7-DD7B-3DF5-4894A405ACD9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782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86946" y="3177564"/>
            <a:ext cx="13716000" cy="3581400"/>
          </a:xfrm>
        </p:spPr>
        <p:txBody>
          <a:bodyPr>
            <a:noAutofit/>
          </a:bodyPr>
          <a:lstStyle/>
          <a:p>
            <a:r>
              <a:rPr lang="en-US" sz="32250" dirty="0" err="1"/>
              <a:t>dryslyd</a:t>
            </a:r>
            <a:endParaRPr lang="en-US" sz="32250" dirty="0"/>
          </a:p>
        </p:txBody>
      </p:sp>
      <p:sp>
        <p:nvSpPr>
          <p:cNvPr id="5" name="Freeform 2">
            <a:extLst>
              <a:ext uri="{FF2B5EF4-FFF2-40B4-BE49-F238E27FC236}">
                <a16:creationId xmlns:a16="http://schemas.microsoft.com/office/drawing/2014/main" id="{AD0CD331-8956-09FD-F302-6205422E4DE2}"/>
              </a:ext>
            </a:extLst>
          </p:cNvPr>
          <p:cNvSpPr/>
          <p:nvPr/>
        </p:nvSpPr>
        <p:spPr>
          <a:xfrm>
            <a:off x="13792200" y="3467100"/>
            <a:ext cx="3467100" cy="5257800"/>
          </a:xfrm>
          <a:custGeom>
            <a:avLst/>
            <a:gdLst/>
            <a:ahLst/>
            <a:cxnLst/>
            <a:rect l="l" t="t" r="r" b="b"/>
            <a:pathLst>
              <a:path w="5266944" h="8229600">
                <a:moveTo>
                  <a:pt x="0" y="0"/>
                </a:moveTo>
                <a:lnTo>
                  <a:pt x="5266944" y="0"/>
                </a:lnTo>
                <a:lnTo>
                  <a:pt x="526694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3">
            <a:extLst>
              <a:ext uri="{FF2B5EF4-FFF2-40B4-BE49-F238E27FC236}">
                <a16:creationId xmlns:a16="http://schemas.microsoft.com/office/drawing/2014/main" id="{4CF62CFB-F241-935B-2CDB-AFE357BF10BA}"/>
              </a:ext>
            </a:extLst>
          </p:cNvPr>
          <p:cNvSpPr/>
          <p:nvPr/>
        </p:nvSpPr>
        <p:spPr>
          <a:xfrm>
            <a:off x="14001884" y="1028700"/>
            <a:ext cx="3047732" cy="2628900"/>
          </a:xfrm>
          <a:custGeom>
            <a:avLst/>
            <a:gdLst/>
            <a:ahLst/>
            <a:cxnLst/>
            <a:rect l="l" t="t" r="r" b="b"/>
            <a:pathLst>
              <a:path w="4629873" h="4114800">
                <a:moveTo>
                  <a:pt x="0" y="0"/>
                </a:moveTo>
                <a:lnTo>
                  <a:pt x="4629874" y="0"/>
                </a:lnTo>
                <a:lnTo>
                  <a:pt x="462987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562881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915" y="3354683"/>
            <a:ext cx="15773400" cy="3822294"/>
          </a:xfrm>
        </p:spPr>
        <p:txBody>
          <a:bodyPr>
            <a:normAutofit fontScale="90000"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dd</a:t>
            </a:r>
            <a:r>
              <a:rPr lang="en-US" sz="9900" dirty="0" err="1"/>
              <a:t>ryslyd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dd</a:t>
            </a:r>
            <a:r>
              <a:rPr lang="en-US" sz="9900" dirty="0" err="1"/>
              <a:t>ryslyd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27709C5F-53E6-D0C4-6C6E-BD1456A2A537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962FDC-0574-52AF-D878-A2A53C800EF1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58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83060" y="3352800"/>
            <a:ext cx="13716000" cy="3581400"/>
          </a:xfrm>
        </p:spPr>
        <p:txBody>
          <a:bodyPr>
            <a:noAutofit/>
          </a:bodyPr>
          <a:lstStyle/>
          <a:p>
            <a:r>
              <a:rPr lang="en-US" sz="22350" dirty="0" err="1"/>
              <a:t>trist</a:t>
            </a:r>
            <a:endParaRPr lang="en-US" sz="22350" dirty="0"/>
          </a:p>
        </p:txBody>
      </p:sp>
      <p:sp>
        <p:nvSpPr>
          <p:cNvPr id="3" name="Freeform 8">
            <a:extLst>
              <a:ext uri="{FF2B5EF4-FFF2-40B4-BE49-F238E27FC236}">
                <a16:creationId xmlns:a16="http://schemas.microsoft.com/office/drawing/2014/main" id="{A85C0DD5-5754-50AE-62AC-341494E1B235}"/>
              </a:ext>
            </a:extLst>
          </p:cNvPr>
          <p:cNvSpPr/>
          <p:nvPr/>
        </p:nvSpPr>
        <p:spPr>
          <a:xfrm>
            <a:off x="12039600" y="2400300"/>
            <a:ext cx="3813048" cy="5486400"/>
          </a:xfrm>
          <a:custGeom>
            <a:avLst/>
            <a:gdLst/>
            <a:ahLst/>
            <a:cxnLst/>
            <a:rect l="l" t="t" r="r" b="b"/>
            <a:pathLst>
              <a:path w="5184648" h="8229600">
                <a:moveTo>
                  <a:pt x="0" y="0"/>
                </a:moveTo>
                <a:lnTo>
                  <a:pt x="5184648" y="0"/>
                </a:lnTo>
                <a:lnTo>
                  <a:pt x="51846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01485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671" y="3354683"/>
            <a:ext cx="16424645" cy="3822294"/>
          </a:xfrm>
        </p:spPr>
        <p:txBody>
          <a:bodyPr>
            <a:normAutofit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d</a:t>
            </a:r>
            <a:r>
              <a:rPr lang="en-US" sz="9900" dirty="0" err="1"/>
              <a:t>rist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d</a:t>
            </a:r>
            <a:r>
              <a:rPr lang="en-US" sz="9900" dirty="0" err="1"/>
              <a:t>rist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601611A8-30BF-0A7F-E95E-9248B22B77A4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264508D-52B3-EE15-0118-F739D3282BF7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282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A9E79-24F5-091F-C59C-4C9B5352C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83060" y="3352800"/>
            <a:ext cx="13716000" cy="3581400"/>
          </a:xfrm>
        </p:spPr>
        <p:txBody>
          <a:bodyPr>
            <a:noAutofit/>
          </a:bodyPr>
          <a:lstStyle/>
          <a:p>
            <a:r>
              <a:rPr lang="en-US" sz="22350" dirty="0" err="1"/>
              <a:t>brwdfrydig</a:t>
            </a:r>
            <a:endParaRPr lang="en-US" sz="22350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55EDBE9-FD70-19AC-50A3-7602AACC539C}"/>
              </a:ext>
            </a:extLst>
          </p:cNvPr>
          <p:cNvSpPr/>
          <p:nvPr/>
        </p:nvSpPr>
        <p:spPr>
          <a:xfrm>
            <a:off x="13327078" y="2844475"/>
            <a:ext cx="4675587" cy="4598050"/>
          </a:xfrm>
          <a:custGeom>
            <a:avLst/>
            <a:gdLst/>
            <a:ahLst/>
            <a:cxnLst/>
            <a:rect l="l" t="t" r="r" b="b"/>
            <a:pathLst>
              <a:path w="9169471" h="8229600">
                <a:moveTo>
                  <a:pt x="0" y="0"/>
                </a:moveTo>
                <a:lnTo>
                  <a:pt x="9169471" y="0"/>
                </a:lnTo>
                <a:lnTo>
                  <a:pt x="916947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906986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2906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A3EAA-6186-BEFB-1BD3-FBF0CDAB0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354683"/>
            <a:ext cx="18059399" cy="3822294"/>
          </a:xfrm>
        </p:spPr>
        <p:txBody>
          <a:bodyPr>
            <a:normAutofit fontScale="90000"/>
          </a:bodyPr>
          <a:lstStyle/>
          <a:p>
            <a:r>
              <a:rPr lang="en-US" sz="9900" dirty="0" err="1"/>
              <a:t>Roedd</a:t>
            </a:r>
            <a:r>
              <a:rPr lang="en-US" sz="9900" dirty="0"/>
              <a:t> </a:t>
            </a:r>
            <a:r>
              <a:rPr lang="en-US" sz="9900" dirty="0" err="1"/>
              <a:t>e’n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f</a:t>
            </a:r>
            <a:r>
              <a:rPr lang="en-US" sz="9900" dirty="0" err="1"/>
              <a:t>rwdfrydig</a:t>
            </a:r>
            <a:br>
              <a:rPr lang="en-US" sz="9900" dirty="0"/>
            </a:br>
            <a:r>
              <a:rPr lang="en-US" sz="9900" dirty="0" err="1"/>
              <a:t>Roedden</a:t>
            </a:r>
            <a:r>
              <a:rPr lang="en-US" sz="9900" dirty="0"/>
              <a:t> </a:t>
            </a:r>
            <a:r>
              <a:rPr lang="en-US" sz="9900" dirty="0" err="1"/>
              <a:t>nhw’n</a:t>
            </a:r>
            <a:r>
              <a:rPr lang="en-US" sz="9900" dirty="0"/>
              <a:t> </a:t>
            </a:r>
            <a:r>
              <a:rPr lang="en-US" sz="9900" dirty="0" err="1"/>
              <a:t>teimlo’n</a:t>
            </a:r>
            <a:r>
              <a:rPr lang="en-US" sz="9900" dirty="0"/>
              <a:t> </a:t>
            </a:r>
            <a:r>
              <a:rPr lang="en-US" sz="9900" dirty="0" err="1">
                <a:solidFill>
                  <a:srgbClr val="FF0000"/>
                </a:solidFill>
              </a:rPr>
              <a:t>f</a:t>
            </a:r>
            <a:r>
              <a:rPr lang="en-US" sz="9900" dirty="0" err="1"/>
              <a:t>rwdfrydig</a:t>
            </a:r>
            <a:endParaRPr lang="en-US" sz="9900" dirty="0"/>
          </a:p>
        </p:txBody>
      </p:sp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D64DAFC7-8AF4-F766-2ED6-9B12FC8F2B4D}"/>
              </a:ext>
            </a:extLst>
          </p:cNvPr>
          <p:cNvSpPr/>
          <p:nvPr/>
        </p:nvSpPr>
        <p:spPr>
          <a:xfrm>
            <a:off x="609600" y="432824"/>
            <a:ext cx="12038714" cy="2207271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F8150A0-AD68-3820-01F8-89E2B5178620}"/>
              </a:ext>
            </a:extLst>
          </p:cNvPr>
          <p:cNvSpPr txBox="1">
            <a:spLocks/>
          </p:cNvSpPr>
          <p:nvPr/>
        </p:nvSpPr>
        <p:spPr>
          <a:xfrm>
            <a:off x="990599" y="1113323"/>
            <a:ext cx="12344399" cy="2207271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charset="0"/>
              <a:buNone/>
            </a:pPr>
            <a:r>
              <a:rPr lang="en-GB" sz="12800" dirty="0">
                <a:solidFill>
                  <a:schemeClr val="bg1"/>
                </a:solidFill>
              </a:rPr>
              <a:t>Sut </a:t>
            </a:r>
            <a:r>
              <a:rPr lang="en-GB" sz="12800" dirty="0" err="1">
                <a:solidFill>
                  <a:schemeClr val="bg1"/>
                </a:solidFill>
              </a:rPr>
              <a:t>roedd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e’n</a:t>
            </a:r>
            <a:r>
              <a:rPr lang="en-GB" sz="12800" dirty="0">
                <a:solidFill>
                  <a:schemeClr val="bg1"/>
                </a:solidFill>
              </a:rPr>
              <a:t> </a:t>
            </a:r>
            <a:r>
              <a:rPr lang="en-GB" sz="12800" dirty="0" err="1">
                <a:solidFill>
                  <a:schemeClr val="bg1"/>
                </a:solidFill>
              </a:rPr>
              <a:t>teimlo</a:t>
            </a:r>
            <a:r>
              <a:rPr lang="en-GB" sz="12800" dirty="0">
                <a:solidFill>
                  <a:schemeClr val="bg1"/>
                </a:solidFill>
              </a:rPr>
              <a:t>, </a:t>
            </a:r>
            <a:r>
              <a:rPr lang="en-GB" sz="12800" dirty="0" err="1">
                <a:solidFill>
                  <a:schemeClr val="bg1"/>
                </a:solidFill>
              </a:rPr>
              <a:t>blant</a:t>
            </a:r>
            <a:r>
              <a:rPr lang="en-GB" sz="12800" dirty="0">
                <a:solidFill>
                  <a:schemeClr val="bg1"/>
                </a:solidFill>
              </a:rPr>
              <a:t>?</a:t>
            </a:r>
          </a:p>
          <a:p>
            <a:pPr>
              <a:buFont typeface="Arial" charset="0"/>
              <a:buNone/>
            </a:pPr>
            <a:r>
              <a:rPr lang="en-GB" dirty="0"/>
              <a:t>	</a:t>
            </a:r>
          </a:p>
          <a:p>
            <a:pPr>
              <a:buFont typeface="Arial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28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DBE22FF3-A168-E641-00C9-8B7081AAA5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8369360"/>
              </p:ext>
            </p:extLst>
          </p:nvPr>
        </p:nvGraphicFramePr>
        <p:xfrm>
          <a:off x="669756" y="5413352"/>
          <a:ext cx="7247678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84654">
                  <a:extLst>
                    <a:ext uri="{9D8B030D-6E8A-4147-A177-3AD203B41FA5}">
                      <a16:colId xmlns:a16="http://schemas.microsoft.com/office/drawing/2014/main" val="3325441416"/>
                    </a:ext>
                  </a:extLst>
                </a:gridCol>
                <a:gridCol w="3563024">
                  <a:extLst>
                    <a:ext uri="{9D8B030D-6E8A-4147-A177-3AD203B41FA5}">
                      <a16:colId xmlns:a16="http://schemas.microsoft.com/office/drawing/2014/main" val="256792625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ifaciwi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evacuee</a:t>
                      </a:r>
                    </a:p>
                    <a:p>
                      <a:endParaRPr lang="cy-GB" sz="2400" i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9834193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rhyfel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war</a:t>
                      </a:r>
                    </a:p>
                    <a:p>
                      <a:endParaRPr lang="cy-GB" sz="2400" i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93149711"/>
                  </a:ext>
                </a:extLst>
              </a:tr>
              <a:tr h="453829">
                <a:tc>
                  <a:txBody>
                    <a:bodyPr/>
                    <a:lstStyle/>
                    <a:p>
                      <a:r>
                        <a:rPr lang="cy-GB" sz="2400" dirty="0"/>
                        <a:t>mwgwd nwy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gas mask</a:t>
                      </a:r>
                    </a:p>
                    <a:p>
                      <a:endParaRPr lang="cy-GB" sz="2400" i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574590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cês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case</a:t>
                      </a:r>
                    </a:p>
                    <a:p>
                      <a:endParaRPr lang="cy-GB" sz="2400" i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76497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hiraeth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longing / home-sickness</a:t>
                      </a:r>
                    </a:p>
                    <a:p>
                      <a:endParaRPr lang="cy-GB" sz="2400" i="1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9298731"/>
                  </a:ext>
                </a:extLst>
              </a:tr>
            </a:tbl>
          </a:graphicData>
        </a:graphic>
      </p:graphicFrame>
      <p:sp>
        <p:nvSpPr>
          <p:cNvPr id="5" name="Freeform 5"/>
          <p:cNvSpPr/>
          <p:nvPr/>
        </p:nvSpPr>
        <p:spPr>
          <a:xfrm>
            <a:off x="15697200" y="7658101"/>
            <a:ext cx="2209800" cy="2286000"/>
          </a:xfrm>
          <a:custGeom>
            <a:avLst/>
            <a:gdLst/>
            <a:ahLst/>
            <a:cxnLst/>
            <a:rect l="l" t="t" r="r" b="b"/>
            <a:pathLst>
              <a:path w="3602559" h="3602559">
                <a:moveTo>
                  <a:pt x="0" y="0"/>
                </a:moveTo>
                <a:lnTo>
                  <a:pt x="3602559" y="0"/>
                </a:lnTo>
                <a:lnTo>
                  <a:pt x="3602559" y="3602559"/>
                </a:lnTo>
                <a:lnTo>
                  <a:pt x="0" y="36025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257" t="-9932" r="-13158" b="-1235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5400000">
            <a:off x="4214308" y="-3787232"/>
            <a:ext cx="9859384" cy="17884903"/>
          </a:xfrm>
          <a:custGeom>
            <a:avLst/>
            <a:gdLst/>
            <a:ahLst/>
            <a:cxnLst/>
            <a:rect l="l" t="t" r="r" b="b"/>
            <a:pathLst>
              <a:path w="9781135" h="13561365">
                <a:moveTo>
                  <a:pt x="0" y="0"/>
                </a:moveTo>
                <a:lnTo>
                  <a:pt x="9781134" y="0"/>
                </a:lnTo>
                <a:lnTo>
                  <a:pt x="9781134" y="13561365"/>
                </a:lnTo>
                <a:lnTo>
                  <a:pt x="0" y="1356136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cy-GB" dirty="0"/>
          </a:p>
        </p:txBody>
      </p:sp>
      <p:sp>
        <p:nvSpPr>
          <p:cNvPr id="7" name="Freeform 7"/>
          <p:cNvSpPr/>
          <p:nvPr/>
        </p:nvSpPr>
        <p:spPr>
          <a:xfrm>
            <a:off x="15021295" y="1512572"/>
            <a:ext cx="2787739" cy="3774309"/>
          </a:xfrm>
          <a:custGeom>
            <a:avLst/>
            <a:gdLst/>
            <a:ahLst/>
            <a:cxnLst/>
            <a:rect l="l" t="t" r="r" b="b"/>
            <a:pathLst>
              <a:path w="2787739" h="3774309">
                <a:moveTo>
                  <a:pt x="0" y="0"/>
                </a:moveTo>
                <a:lnTo>
                  <a:pt x="2787739" y="0"/>
                </a:lnTo>
                <a:lnTo>
                  <a:pt x="2787739" y="3774309"/>
                </a:lnTo>
                <a:lnTo>
                  <a:pt x="0" y="37743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TextBox 9"/>
          <p:cNvSpPr txBox="1"/>
          <p:nvPr/>
        </p:nvSpPr>
        <p:spPr>
          <a:xfrm>
            <a:off x="15155911" y="215464"/>
            <a:ext cx="2606576" cy="1086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79"/>
              </a:lnSpc>
            </a:pPr>
            <a:r>
              <a:rPr lang="en-US" sz="6342" dirty="0">
                <a:solidFill>
                  <a:srgbClr val="000000"/>
                </a:solidFill>
                <a:latin typeface="Glacial Indifference"/>
              </a:rPr>
              <a:t>Ifaciwis</a:t>
            </a: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5FF83FE3-23A6-5EE1-EF3F-404113C173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02523"/>
              </p:ext>
            </p:extLst>
          </p:nvPr>
        </p:nvGraphicFramePr>
        <p:xfrm>
          <a:off x="685798" y="2439607"/>
          <a:ext cx="13411201" cy="192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57430">
                  <a:extLst>
                    <a:ext uri="{9D8B030D-6E8A-4147-A177-3AD203B41FA5}">
                      <a16:colId xmlns:a16="http://schemas.microsoft.com/office/drawing/2014/main" val="405132035"/>
                    </a:ext>
                  </a:extLst>
                </a:gridCol>
                <a:gridCol w="3700370">
                  <a:extLst>
                    <a:ext uri="{9D8B030D-6E8A-4147-A177-3AD203B41FA5}">
                      <a16:colId xmlns:a16="http://schemas.microsoft.com/office/drawing/2014/main" val="4189444583"/>
                    </a:ext>
                  </a:extLst>
                </a:gridCol>
                <a:gridCol w="8153401">
                  <a:extLst>
                    <a:ext uri="{9D8B030D-6E8A-4147-A177-3AD203B41FA5}">
                      <a16:colId xmlns:a16="http://schemas.microsoft.com/office/drawing/2014/main" val="16624704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2400" u="sng" dirty="0"/>
                        <a:t>Oes</a:t>
                      </a:r>
                    </a:p>
                    <a:p>
                      <a:endParaRPr lang="cy-GB" sz="2400" dirty="0"/>
                    </a:p>
                    <a:p>
                      <a:endParaRPr lang="cy-GB" sz="2400" dirty="0"/>
                    </a:p>
                    <a:p>
                      <a:r>
                        <a:rPr lang="cy-GB" sz="2400" u="sng" dirty="0"/>
                        <a:t>Oedd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ofn arno fe?</a:t>
                      </a:r>
                    </a:p>
                    <a:p>
                      <a:endParaRPr lang="cy-GB" sz="2400" dirty="0"/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hiraeth arni hi?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Oes, mae ofn arno fe.</a:t>
                      </a:r>
                    </a:p>
                    <a:p>
                      <a:r>
                        <a:rPr lang="cy-GB" sz="2400" dirty="0"/>
                        <a:t>Nac oes, does dim ofn arno fe.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Oedd, roedd hiraeth arni hi.</a:t>
                      </a:r>
                    </a:p>
                    <a:p>
                      <a:r>
                        <a:rPr lang="cy-GB" sz="2400" dirty="0"/>
                        <a:t>Nac oedd, doedd dim hiraeth arni hi.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0107389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9B88931-CEB8-2096-38F9-B0C8C819CB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109258"/>
              </p:ext>
            </p:extLst>
          </p:nvPr>
        </p:nvGraphicFramePr>
        <p:xfrm>
          <a:off x="685799" y="524894"/>
          <a:ext cx="13411201" cy="1554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  <a:gridCol w="4953001">
                  <a:extLst>
                    <a:ext uri="{9D8B030D-6E8A-4147-A177-3AD203B41FA5}">
                      <a16:colId xmlns:a16="http://schemas.microsoft.com/office/drawing/2014/main" val="2921544708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dirty="0"/>
                        <a:t>Sut </a:t>
                      </a:r>
                      <a:r>
                        <a:rPr lang="cy-GB" sz="2400" u="sng" dirty="0"/>
                        <a:t>mae</a:t>
                      </a:r>
                      <a:r>
                        <a:rPr lang="cy-GB" sz="2400" dirty="0"/>
                        <a:t> e’n teimlo?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Sut </a:t>
                      </a:r>
                      <a:r>
                        <a:rPr lang="cy-GB" sz="2400" u="sng" dirty="0"/>
                        <a:t>oedd</a:t>
                      </a:r>
                      <a:r>
                        <a:rPr lang="cy-GB" sz="2400" dirty="0"/>
                        <a:t> e’n teimlo?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sng" dirty="0"/>
                        <a:t>Mae</a:t>
                      </a:r>
                      <a:r>
                        <a:rPr lang="cy-GB" sz="2400" dirty="0"/>
                        <a:t> e’n teimlo’n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u="sng" dirty="0"/>
                        <a:t>Roedd</a:t>
                      </a:r>
                      <a:r>
                        <a:rPr lang="cy-GB" sz="2400" dirty="0"/>
                        <a:t> e’n teimlo’n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hapus.</a:t>
                      </a:r>
                    </a:p>
                    <a:p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2400" dirty="0"/>
                        <a:t>rist.</a:t>
                      </a:r>
                    </a:p>
                    <a:p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2400" dirty="0"/>
                        <a:t>yffrous.</a:t>
                      </a:r>
                    </a:p>
                    <a:p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2400" dirty="0"/>
                        <a:t>iflas.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</a:tbl>
          </a:graphicData>
        </a:graphic>
      </p:graphicFrame>
      <p:sp>
        <p:nvSpPr>
          <p:cNvPr id="14" name="Freeform 7">
            <a:extLst>
              <a:ext uri="{FF2B5EF4-FFF2-40B4-BE49-F238E27FC236}">
                <a16:creationId xmlns:a16="http://schemas.microsoft.com/office/drawing/2014/main" id="{EAC28B9B-DF93-DD20-E6E3-BA72A4A82450}"/>
              </a:ext>
            </a:extLst>
          </p:cNvPr>
          <p:cNvSpPr/>
          <p:nvPr/>
        </p:nvSpPr>
        <p:spPr>
          <a:xfrm>
            <a:off x="2828881" y="5155220"/>
            <a:ext cx="457199" cy="962677"/>
          </a:xfrm>
          <a:custGeom>
            <a:avLst/>
            <a:gdLst/>
            <a:ahLst/>
            <a:cxnLst/>
            <a:rect l="l" t="t" r="r" b="b"/>
            <a:pathLst>
              <a:path w="2787739" h="3774309">
                <a:moveTo>
                  <a:pt x="0" y="0"/>
                </a:moveTo>
                <a:lnTo>
                  <a:pt x="2787739" y="0"/>
                </a:lnTo>
                <a:lnTo>
                  <a:pt x="2787739" y="3774309"/>
                </a:lnTo>
                <a:lnTo>
                  <a:pt x="0" y="37743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96855" r="1"/>
            </a:stretch>
          </a:blipFill>
        </p:spPr>
        <p:txBody>
          <a:bodyPr/>
          <a:lstStyle/>
          <a:p>
            <a:endParaRPr lang="cy-GB" dirty="0"/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B54B068B-3446-E0E8-F815-9FFBE503D8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1467915"/>
              </p:ext>
            </p:extLst>
          </p:nvPr>
        </p:nvGraphicFramePr>
        <p:xfrm>
          <a:off x="8439762" y="5413352"/>
          <a:ext cx="7867037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66638">
                  <a:extLst>
                    <a:ext uri="{9D8B030D-6E8A-4147-A177-3AD203B41FA5}">
                      <a16:colId xmlns:a16="http://schemas.microsoft.com/office/drawing/2014/main" val="3381632117"/>
                    </a:ext>
                  </a:extLst>
                </a:gridCol>
                <a:gridCol w="3200399">
                  <a:extLst>
                    <a:ext uri="{9D8B030D-6E8A-4147-A177-3AD203B41FA5}">
                      <a16:colId xmlns:a16="http://schemas.microsoft.com/office/drawing/2014/main" val="27871412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Llundain</a:t>
                      </a:r>
                    </a:p>
                    <a:p>
                      <a:endParaRPr lang="cy-GB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London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133566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bomio</a:t>
                      </a:r>
                    </a:p>
                    <a:p>
                      <a:endParaRPr lang="cy-GB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bombing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6296728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Lloches Anderson</a:t>
                      </a:r>
                    </a:p>
                    <a:p>
                      <a:endParaRPr lang="cy-GB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Anderson Shelter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670418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seiran</a:t>
                      </a:r>
                    </a:p>
                    <a:p>
                      <a:endParaRPr lang="cy-GB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siren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4281402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2400" dirty="0"/>
                        <a:t>cyrch awyr</a:t>
                      </a:r>
                    </a:p>
                    <a:p>
                      <a:endParaRPr lang="cy-GB" sz="24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air raid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65180928"/>
                  </a:ext>
                </a:extLst>
              </a:tr>
            </a:tbl>
          </a:graphicData>
        </a:graphic>
      </p:graphicFrame>
      <p:sp>
        <p:nvSpPr>
          <p:cNvPr id="16" name="Freeform 2">
            <a:extLst>
              <a:ext uri="{FF2B5EF4-FFF2-40B4-BE49-F238E27FC236}">
                <a16:creationId xmlns:a16="http://schemas.microsoft.com/office/drawing/2014/main" id="{25C6959D-68DE-F658-42F4-634883BDCAAA}"/>
              </a:ext>
            </a:extLst>
          </p:cNvPr>
          <p:cNvSpPr/>
          <p:nvPr/>
        </p:nvSpPr>
        <p:spPr>
          <a:xfrm>
            <a:off x="2770463" y="6171755"/>
            <a:ext cx="758945" cy="697416"/>
          </a:xfrm>
          <a:custGeom>
            <a:avLst/>
            <a:gdLst/>
            <a:ahLst/>
            <a:cxnLst/>
            <a:rect l="l" t="t" r="r" b="b"/>
            <a:pathLst>
              <a:path w="1707830" h="1581877">
                <a:moveTo>
                  <a:pt x="0" y="0"/>
                </a:moveTo>
                <a:lnTo>
                  <a:pt x="1707829" y="0"/>
                </a:lnTo>
                <a:lnTo>
                  <a:pt x="1707829" y="1581877"/>
                </a:lnTo>
                <a:lnTo>
                  <a:pt x="0" y="158187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7" name="Freeform 3">
            <a:extLst>
              <a:ext uri="{FF2B5EF4-FFF2-40B4-BE49-F238E27FC236}">
                <a16:creationId xmlns:a16="http://schemas.microsoft.com/office/drawing/2014/main" id="{31EDA2FB-64CF-24FC-0CD6-3EE263665BF4}"/>
              </a:ext>
            </a:extLst>
          </p:cNvPr>
          <p:cNvSpPr/>
          <p:nvPr/>
        </p:nvSpPr>
        <p:spPr>
          <a:xfrm>
            <a:off x="2770463" y="6966807"/>
            <a:ext cx="758945" cy="697416"/>
          </a:xfrm>
          <a:custGeom>
            <a:avLst/>
            <a:gdLst/>
            <a:ahLst/>
            <a:cxnLst/>
            <a:rect l="l" t="t" r="r" b="b"/>
            <a:pathLst>
              <a:path w="2073136" h="1951339">
                <a:moveTo>
                  <a:pt x="0" y="0"/>
                </a:moveTo>
                <a:lnTo>
                  <a:pt x="2073136" y="0"/>
                </a:lnTo>
                <a:lnTo>
                  <a:pt x="2073136" y="1951339"/>
                </a:lnTo>
                <a:lnTo>
                  <a:pt x="0" y="1951339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8" name="Freeform 4">
            <a:extLst>
              <a:ext uri="{FF2B5EF4-FFF2-40B4-BE49-F238E27FC236}">
                <a16:creationId xmlns:a16="http://schemas.microsoft.com/office/drawing/2014/main" id="{BCBF7E2A-3A57-DE5C-D23C-5ABE6503DBAF}"/>
              </a:ext>
            </a:extLst>
          </p:cNvPr>
          <p:cNvSpPr/>
          <p:nvPr/>
        </p:nvSpPr>
        <p:spPr>
          <a:xfrm>
            <a:off x="2731599" y="7781234"/>
            <a:ext cx="836671" cy="672776"/>
          </a:xfrm>
          <a:custGeom>
            <a:avLst/>
            <a:gdLst/>
            <a:ahLst/>
            <a:cxnLst/>
            <a:rect l="l" t="t" r="r" b="b"/>
            <a:pathLst>
              <a:path w="3074669" h="2225292">
                <a:moveTo>
                  <a:pt x="0" y="0"/>
                </a:moveTo>
                <a:lnTo>
                  <a:pt x="3074669" y="0"/>
                </a:lnTo>
                <a:lnTo>
                  <a:pt x="3074669" y="2225291"/>
                </a:lnTo>
                <a:lnTo>
                  <a:pt x="0" y="222529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90232EA1-182D-1259-8A0F-7688B4532BCC}"/>
              </a:ext>
            </a:extLst>
          </p:cNvPr>
          <p:cNvSpPr/>
          <p:nvPr/>
        </p:nvSpPr>
        <p:spPr>
          <a:xfrm>
            <a:off x="11271620" y="7805155"/>
            <a:ext cx="710413" cy="516908"/>
          </a:xfrm>
          <a:custGeom>
            <a:avLst/>
            <a:gdLst/>
            <a:ahLst/>
            <a:cxnLst/>
            <a:rect l="l" t="t" r="r" b="b"/>
            <a:pathLst>
              <a:path w="2747121" h="1881778">
                <a:moveTo>
                  <a:pt x="0" y="0"/>
                </a:moveTo>
                <a:lnTo>
                  <a:pt x="2747121" y="0"/>
                </a:lnTo>
                <a:lnTo>
                  <a:pt x="2747121" y="1881778"/>
                </a:lnTo>
                <a:lnTo>
                  <a:pt x="0" y="188177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0" name="Freeform 6">
            <a:extLst>
              <a:ext uri="{FF2B5EF4-FFF2-40B4-BE49-F238E27FC236}">
                <a16:creationId xmlns:a16="http://schemas.microsoft.com/office/drawing/2014/main" id="{5D09F65C-0719-FD2F-D4FA-3781B1CCC421}"/>
              </a:ext>
            </a:extLst>
          </p:cNvPr>
          <p:cNvSpPr/>
          <p:nvPr/>
        </p:nvSpPr>
        <p:spPr>
          <a:xfrm>
            <a:off x="11192224" y="5909224"/>
            <a:ext cx="846732" cy="779910"/>
          </a:xfrm>
          <a:custGeom>
            <a:avLst/>
            <a:gdLst/>
            <a:ahLst/>
            <a:cxnLst/>
            <a:rect l="l" t="t" r="r" b="b"/>
            <a:pathLst>
              <a:path w="2248313" h="2211778">
                <a:moveTo>
                  <a:pt x="0" y="0"/>
                </a:moveTo>
                <a:lnTo>
                  <a:pt x="2248313" y="0"/>
                </a:lnTo>
                <a:lnTo>
                  <a:pt x="2248313" y="2211778"/>
                </a:lnTo>
                <a:lnTo>
                  <a:pt x="0" y="2211778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 dirty="0"/>
          </a:p>
        </p:txBody>
      </p:sp>
      <p:sp>
        <p:nvSpPr>
          <p:cNvPr id="21" name="Freeform 7">
            <a:extLst>
              <a:ext uri="{FF2B5EF4-FFF2-40B4-BE49-F238E27FC236}">
                <a16:creationId xmlns:a16="http://schemas.microsoft.com/office/drawing/2014/main" id="{B3454EC5-6CE8-FAE6-01E8-9D185145414D}"/>
              </a:ext>
            </a:extLst>
          </p:cNvPr>
          <p:cNvSpPr/>
          <p:nvPr/>
        </p:nvSpPr>
        <p:spPr>
          <a:xfrm>
            <a:off x="11028660" y="6808684"/>
            <a:ext cx="1010296" cy="752644"/>
          </a:xfrm>
          <a:custGeom>
            <a:avLst/>
            <a:gdLst/>
            <a:ahLst/>
            <a:cxnLst/>
            <a:rect l="l" t="t" r="r" b="b"/>
            <a:pathLst>
              <a:path w="2273437" h="1707144">
                <a:moveTo>
                  <a:pt x="0" y="0"/>
                </a:moveTo>
                <a:lnTo>
                  <a:pt x="2273437" y="0"/>
                </a:lnTo>
                <a:lnTo>
                  <a:pt x="2273437" y="1707144"/>
                </a:lnTo>
                <a:lnTo>
                  <a:pt x="0" y="1707144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42588CAE-150E-561D-B2F3-D6BC30743524}"/>
              </a:ext>
            </a:extLst>
          </p:cNvPr>
          <p:cNvSpPr/>
          <p:nvPr/>
        </p:nvSpPr>
        <p:spPr>
          <a:xfrm>
            <a:off x="11271620" y="5100430"/>
            <a:ext cx="909797" cy="807137"/>
          </a:xfrm>
          <a:custGeom>
            <a:avLst/>
            <a:gdLst/>
            <a:ahLst/>
            <a:cxnLst/>
            <a:rect l="l" t="t" r="r" b="b"/>
            <a:pathLst>
              <a:path w="2076233" h="1526031">
                <a:moveTo>
                  <a:pt x="0" y="0"/>
                </a:moveTo>
                <a:lnTo>
                  <a:pt x="2076233" y="0"/>
                </a:lnTo>
                <a:lnTo>
                  <a:pt x="2076233" y="1526031"/>
                </a:lnTo>
                <a:lnTo>
                  <a:pt x="0" y="1526031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3" name="Freeform 9">
            <a:extLst>
              <a:ext uri="{FF2B5EF4-FFF2-40B4-BE49-F238E27FC236}">
                <a16:creationId xmlns:a16="http://schemas.microsoft.com/office/drawing/2014/main" id="{F908F4B6-E6E7-080C-E9FC-B55FB10AC1FC}"/>
              </a:ext>
            </a:extLst>
          </p:cNvPr>
          <p:cNvSpPr/>
          <p:nvPr/>
        </p:nvSpPr>
        <p:spPr>
          <a:xfrm>
            <a:off x="2770463" y="8677517"/>
            <a:ext cx="751290" cy="627128"/>
          </a:xfrm>
          <a:custGeom>
            <a:avLst/>
            <a:gdLst/>
            <a:ahLst/>
            <a:cxnLst/>
            <a:rect l="l" t="t" r="r" b="b"/>
            <a:pathLst>
              <a:path w="1454419" h="1190806">
                <a:moveTo>
                  <a:pt x="0" y="0"/>
                </a:moveTo>
                <a:lnTo>
                  <a:pt x="1454419" y="0"/>
                </a:lnTo>
                <a:lnTo>
                  <a:pt x="1454419" y="1190806"/>
                </a:lnTo>
                <a:lnTo>
                  <a:pt x="0" y="1190806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4" name="Freeform 10">
            <a:extLst>
              <a:ext uri="{FF2B5EF4-FFF2-40B4-BE49-F238E27FC236}">
                <a16:creationId xmlns:a16="http://schemas.microsoft.com/office/drawing/2014/main" id="{A02F70E7-3B39-3A72-AB7C-D7E8B28461AB}"/>
              </a:ext>
            </a:extLst>
          </p:cNvPr>
          <p:cNvSpPr/>
          <p:nvPr/>
        </p:nvSpPr>
        <p:spPr>
          <a:xfrm>
            <a:off x="11192224" y="8565890"/>
            <a:ext cx="766992" cy="738755"/>
          </a:xfrm>
          <a:custGeom>
            <a:avLst/>
            <a:gdLst/>
            <a:ahLst/>
            <a:cxnLst/>
            <a:rect l="l" t="t" r="r" b="b"/>
            <a:pathLst>
              <a:path w="2057400" h="2057400">
                <a:moveTo>
                  <a:pt x="0" y="0"/>
                </a:moveTo>
                <a:lnTo>
                  <a:pt x="2057400" y="0"/>
                </a:lnTo>
                <a:lnTo>
                  <a:pt x="2057400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311779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92504-4AB8-4EC5-6229-285525BBA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CC098EC8-9D15-AF58-A68B-FB6F83DFFA8D}"/>
              </a:ext>
            </a:extLst>
          </p:cNvPr>
          <p:cNvSpPr/>
          <p:nvPr/>
        </p:nvSpPr>
        <p:spPr>
          <a:xfrm>
            <a:off x="15697200" y="7658101"/>
            <a:ext cx="2209800" cy="2286000"/>
          </a:xfrm>
          <a:custGeom>
            <a:avLst/>
            <a:gdLst/>
            <a:ahLst/>
            <a:cxnLst/>
            <a:rect l="l" t="t" r="r" b="b"/>
            <a:pathLst>
              <a:path w="3602559" h="3602559">
                <a:moveTo>
                  <a:pt x="0" y="0"/>
                </a:moveTo>
                <a:lnTo>
                  <a:pt x="3602559" y="0"/>
                </a:lnTo>
                <a:lnTo>
                  <a:pt x="3602559" y="3602559"/>
                </a:lnTo>
                <a:lnTo>
                  <a:pt x="0" y="36025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257" t="-9932" r="-13158" b="-1235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A185A33B-41E8-2341-F93A-1B2A5CDE5A16}"/>
              </a:ext>
            </a:extLst>
          </p:cNvPr>
          <p:cNvSpPr/>
          <p:nvPr/>
        </p:nvSpPr>
        <p:spPr>
          <a:xfrm rot="5400000">
            <a:off x="4214308" y="-3787232"/>
            <a:ext cx="9859384" cy="17884903"/>
          </a:xfrm>
          <a:custGeom>
            <a:avLst/>
            <a:gdLst/>
            <a:ahLst/>
            <a:cxnLst/>
            <a:rect l="l" t="t" r="r" b="b"/>
            <a:pathLst>
              <a:path w="9781135" h="13561365">
                <a:moveTo>
                  <a:pt x="0" y="0"/>
                </a:moveTo>
                <a:lnTo>
                  <a:pt x="9781134" y="0"/>
                </a:lnTo>
                <a:lnTo>
                  <a:pt x="9781134" y="13561365"/>
                </a:lnTo>
                <a:lnTo>
                  <a:pt x="0" y="1356136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cy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7D1EB4EA-6B92-0F32-E307-5DB4F4A16ED8}"/>
              </a:ext>
            </a:extLst>
          </p:cNvPr>
          <p:cNvSpPr/>
          <p:nvPr/>
        </p:nvSpPr>
        <p:spPr>
          <a:xfrm>
            <a:off x="15021295" y="1512572"/>
            <a:ext cx="2787739" cy="3774309"/>
          </a:xfrm>
          <a:custGeom>
            <a:avLst/>
            <a:gdLst/>
            <a:ahLst/>
            <a:cxnLst/>
            <a:rect l="l" t="t" r="r" b="b"/>
            <a:pathLst>
              <a:path w="2787739" h="3774309">
                <a:moveTo>
                  <a:pt x="0" y="0"/>
                </a:moveTo>
                <a:lnTo>
                  <a:pt x="2787739" y="0"/>
                </a:lnTo>
                <a:lnTo>
                  <a:pt x="2787739" y="3774309"/>
                </a:lnTo>
                <a:lnTo>
                  <a:pt x="0" y="377430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41C4367B-08F5-9AA4-B8ED-DD661F177E8B}"/>
              </a:ext>
            </a:extLst>
          </p:cNvPr>
          <p:cNvSpPr txBox="1"/>
          <p:nvPr/>
        </p:nvSpPr>
        <p:spPr>
          <a:xfrm>
            <a:off x="15155911" y="215464"/>
            <a:ext cx="2606576" cy="1086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79"/>
              </a:lnSpc>
            </a:pPr>
            <a:r>
              <a:rPr lang="en-US" sz="6342" dirty="0">
                <a:solidFill>
                  <a:srgbClr val="000000"/>
                </a:solidFill>
                <a:latin typeface="Glacial Indifference"/>
              </a:rPr>
              <a:t>Ifaciwis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AE0AF75-A00C-D6C5-5807-79B63F7F48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359708"/>
              </p:ext>
            </p:extLst>
          </p:nvPr>
        </p:nvGraphicFramePr>
        <p:xfrm>
          <a:off x="2063164" y="493992"/>
          <a:ext cx="12039600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0200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6629400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dirty="0"/>
                        <a:t>Beth </a:t>
                      </a:r>
                      <a:r>
                        <a:rPr lang="cy-GB" sz="2400" u="sng" dirty="0"/>
                        <a:t>wyt</a:t>
                      </a:r>
                      <a:r>
                        <a:rPr lang="cy-GB" sz="2400" dirty="0"/>
                        <a:t> ti’n gallu </a:t>
                      </a:r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2400" dirty="0"/>
                        <a:t>lywed?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Beth wyt ti’n gallu arogli?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Beth wyt chi’n gallu </a:t>
                      </a:r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sz="2400" dirty="0"/>
                        <a:t>weld?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i="0" u="sng" dirty="0"/>
                        <a:t>Rydw</a:t>
                      </a:r>
                      <a:r>
                        <a:rPr lang="cy-GB" sz="2400" i="0" u="none" dirty="0"/>
                        <a:t> i’n gallu clywed seiran / awyren / pobl</a:t>
                      </a:r>
                    </a:p>
                    <a:p>
                      <a:endParaRPr lang="cy-GB" sz="2400" i="0" u="none" dirty="0"/>
                    </a:p>
                    <a:p>
                      <a:r>
                        <a:rPr lang="cy-GB" sz="2400" i="0" u="none" dirty="0"/>
                        <a:t>Rydw i’n gallu arogli nwy / gwair / glo</a:t>
                      </a:r>
                    </a:p>
                    <a:p>
                      <a:endParaRPr lang="cy-GB" sz="2400" i="0" u="none" dirty="0"/>
                    </a:p>
                    <a:p>
                      <a:r>
                        <a:rPr lang="cy-GB" sz="2400" i="0" u="none" dirty="0"/>
                        <a:t>Rydw i’n gallu gweld adeiladau / trên / tedi / fferm</a:t>
                      </a:r>
                    </a:p>
                    <a:p>
                      <a:endParaRPr lang="cy-GB" sz="2400" i="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6F1494-7EEC-4B3C-3DD5-65EA57DF39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6852232"/>
              </p:ext>
            </p:extLst>
          </p:nvPr>
        </p:nvGraphicFramePr>
        <p:xfrm>
          <a:off x="2071185" y="3137227"/>
          <a:ext cx="12023557" cy="192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0200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6613357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dirty="0"/>
                        <a:t>Beth </a:t>
                      </a:r>
                      <a:r>
                        <a:rPr lang="cy-GB" sz="2400" u="sng" dirty="0"/>
                        <a:t>oeddet</a:t>
                      </a:r>
                      <a:r>
                        <a:rPr lang="cy-GB" sz="2400" dirty="0"/>
                        <a:t> ti’n gallu </a:t>
                      </a:r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2400" dirty="0"/>
                        <a:t>lywed?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Beth oeddet ti’n gallu arogli?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Beth oeddech chi’n gallu </a:t>
                      </a:r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_</a:t>
                      </a:r>
                      <a:r>
                        <a:rPr lang="cy-GB" sz="2400" dirty="0"/>
                        <a:t>weld?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i="0" u="sng" dirty="0"/>
                        <a:t>Roeddwn</a:t>
                      </a:r>
                      <a:r>
                        <a:rPr lang="cy-GB" sz="2400" i="0" u="none" dirty="0"/>
                        <a:t> i’n gallu clywed seiran</a:t>
                      </a:r>
                    </a:p>
                    <a:p>
                      <a:endParaRPr lang="cy-GB" sz="2400" i="0" u="none" dirty="0"/>
                    </a:p>
                    <a:p>
                      <a:r>
                        <a:rPr lang="cy-GB" sz="2400" i="0" u="none" dirty="0"/>
                        <a:t>Roeddwn i’n gallu arogli nwy</a:t>
                      </a:r>
                    </a:p>
                    <a:p>
                      <a:endParaRPr lang="cy-GB" sz="2400" i="0" u="none" dirty="0"/>
                    </a:p>
                    <a:p>
                      <a:r>
                        <a:rPr lang="cy-GB" sz="2400" i="0" u="none" dirty="0"/>
                        <a:t>Roeddwn i’n gallu gweld adeiladau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BD49F96-FCF1-BE72-B19D-385F331B4A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2796471"/>
              </p:ext>
            </p:extLst>
          </p:nvPr>
        </p:nvGraphicFramePr>
        <p:xfrm>
          <a:off x="2063164" y="5554536"/>
          <a:ext cx="11811000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38392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5972608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b="1" dirty="0"/>
                        <a:t>Cân yr Ifaciwi </a:t>
                      </a:r>
                      <a:r>
                        <a:rPr lang="cy-GB" sz="2400" b="0" i="1" dirty="0"/>
                        <a:t>(Diolch i Mary Phillips)</a:t>
                      </a:r>
                      <a:br>
                        <a:rPr lang="cy-GB" sz="2400" b="1" dirty="0"/>
                      </a:br>
                      <a:endParaRPr lang="cy-GB" sz="2400" b="1" dirty="0"/>
                    </a:p>
                    <a:p>
                      <a:r>
                        <a:rPr lang="cy-GB" sz="2400" dirty="0"/>
                        <a:t>Dw i’n gwisgo label enw</a:t>
                      </a:r>
                      <a:br>
                        <a:rPr lang="cy-GB" sz="2400" dirty="0"/>
                      </a:br>
                      <a:r>
                        <a:rPr lang="cy-GB" sz="2400" dirty="0"/>
                        <a:t>Dw i’n teithio ar y trên.</a:t>
                      </a:r>
                      <a:br>
                        <a:rPr lang="cy-GB" sz="2400" dirty="0"/>
                      </a:br>
                      <a:r>
                        <a:rPr lang="cy-GB" sz="2400" dirty="0"/>
                        <a:t>Dw i’n dweud ffarwel wrth Mami</a:t>
                      </a:r>
                      <a:br>
                        <a:rPr lang="cy-GB" sz="2400" dirty="0"/>
                      </a:br>
                      <a:r>
                        <a:rPr lang="cy-GB" sz="2400" dirty="0"/>
                        <a:t>Ac yn chwifio gyda gwên.</a:t>
                      </a:r>
                    </a:p>
                    <a:p>
                      <a:r>
                        <a:rPr lang="cy-GB" sz="2400" dirty="0"/>
                        <a:t>Dw i’n mynd ar wyliau hyfryd</a:t>
                      </a:r>
                    </a:p>
                    <a:p>
                      <a:r>
                        <a:rPr lang="cy-GB" sz="2400" dirty="0"/>
                        <a:t>I wlad sy'n sâff a braf</a:t>
                      </a:r>
                      <a:br>
                        <a:rPr lang="cy-GB" sz="2400" dirty="0"/>
                      </a:br>
                      <a:r>
                        <a:rPr lang="cy-GB" sz="2400" dirty="0"/>
                        <a:t>Dw i’n teithio draw i Gymru</a:t>
                      </a:r>
                      <a:br>
                        <a:rPr lang="cy-GB" sz="2400" dirty="0"/>
                      </a:br>
                      <a:r>
                        <a:rPr lang="cy-GB" sz="2400" dirty="0"/>
                        <a:t>Felly hwyl fawr am nawr.</a:t>
                      </a:r>
                    </a:p>
                    <a:p>
                      <a:endParaRPr lang="cy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y-GB" sz="2400" dirty="0"/>
                    </a:p>
                    <a:p>
                      <a:br>
                        <a:rPr lang="cy-GB" sz="2400" dirty="0"/>
                      </a:br>
                      <a:r>
                        <a:rPr lang="cy-GB" sz="2400" dirty="0"/>
                        <a:t>Dw i’n gwisgo label enw</a:t>
                      </a:r>
                    </a:p>
                    <a:p>
                      <a:r>
                        <a:rPr lang="cy-GB" sz="2400" dirty="0"/>
                        <a:t>Dw i’n teithio ar y trên</a:t>
                      </a:r>
                    </a:p>
                    <a:p>
                      <a:r>
                        <a:rPr lang="cy-GB" sz="2400" dirty="0"/>
                        <a:t>Dw i’n dweud ffarwel wrth Mami</a:t>
                      </a:r>
                    </a:p>
                    <a:p>
                      <a:r>
                        <a:rPr lang="cy-GB" sz="2400" dirty="0"/>
                        <a:t>Ond mae Mrs Jones yn glên</a:t>
                      </a:r>
                    </a:p>
                    <a:p>
                      <a:r>
                        <a:rPr lang="cy-GB" sz="2400" dirty="0"/>
                        <a:t>Dw i’n bwyta bwyd blasus</a:t>
                      </a:r>
                    </a:p>
                    <a:p>
                      <a:r>
                        <a:rPr lang="cy-GB" sz="2400" dirty="0"/>
                        <a:t>Dw i’n siarad Cymrâg</a:t>
                      </a:r>
                    </a:p>
                    <a:p>
                      <a:r>
                        <a:rPr lang="cy-GB" sz="2400" dirty="0"/>
                        <a:t>Dw i’n hoffi byw yng Nghymru</a:t>
                      </a:r>
                    </a:p>
                    <a:p>
                      <a:r>
                        <a:rPr lang="cy-GB" sz="2400" dirty="0"/>
                        <a:t>Ac mae bywyd yn braf!</a:t>
                      </a:r>
                    </a:p>
                    <a:p>
                      <a:r>
                        <a:rPr lang="cy-GB" sz="2400" dirty="0"/>
                        <a:t>                                     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</a:tbl>
          </a:graphicData>
        </a:graphic>
      </p:graphicFrame>
      <p:sp>
        <p:nvSpPr>
          <p:cNvPr id="4" name="Freeform 2">
            <a:extLst>
              <a:ext uri="{FF2B5EF4-FFF2-40B4-BE49-F238E27FC236}">
                <a16:creationId xmlns:a16="http://schemas.microsoft.com/office/drawing/2014/main" id="{ACC6C5C6-4AAB-016C-FAC9-C5F88C2D64B7}"/>
              </a:ext>
            </a:extLst>
          </p:cNvPr>
          <p:cNvSpPr/>
          <p:nvPr/>
        </p:nvSpPr>
        <p:spPr>
          <a:xfrm>
            <a:off x="6234205" y="666174"/>
            <a:ext cx="304800" cy="479899"/>
          </a:xfrm>
          <a:custGeom>
            <a:avLst/>
            <a:gdLst/>
            <a:ahLst/>
            <a:cxnLst/>
            <a:rect l="l" t="t" r="r" b="b"/>
            <a:pathLst>
              <a:path w="1268400" h="2016242">
                <a:moveTo>
                  <a:pt x="0" y="0"/>
                </a:moveTo>
                <a:lnTo>
                  <a:pt x="1268400" y="0"/>
                </a:lnTo>
                <a:lnTo>
                  <a:pt x="1268400" y="2016243"/>
                </a:lnTo>
                <a:lnTo>
                  <a:pt x="0" y="201624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ED38DCF3-C4D2-22CF-0454-17642FF8C55B}"/>
              </a:ext>
            </a:extLst>
          </p:cNvPr>
          <p:cNvSpPr/>
          <p:nvPr/>
        </p:nvSpPr>
        <p:spPr>
          <a:xfrm>
            <a:off x="6108315" y="2041762"/>
            <a:ext cx="556580" cy="365717"/>
          </a:xfrm>
          <a:custGeom>
            <a:avLst/>
            <a:gdLst/>
            <a:ahLst/>
            <a:cxnLst/>
            <a:rect l="l" t="t" r="r" b="b"/>
            <a:pathLst>
              <a:path w="1847289" h="1262874">
                <a:moveTo>
                  <a:pt x="0" y="0"/>
                </a:moveTo>
                <a:lnTo>
                  <a:pt x="1847289" y="0"/>
                </a:lnTo>
                <a:lnTo>
                  <a:pt x="1847289" y="1262874"/>
                </a:lnTo>
                <a:lnTo>
                  <a:pt x="0" y="126287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3" name="Freeform 4">
            <a:extLst>
              <a:ext uri="{FF2B5EF4-FFF2-40B4-BE49-F238E27FC236}">
                <a16:creationId xmlns:a16="http://schemas.microsoft.com/office/drawing/2014/main" id="{C8E37B71-4DC1-E887-3C00-149213B4D2B3}"/>
              </a:ext>
            </a:extLst>
          </p:cNvPr>
          <p:cNvSpPr/>
          <p:nvPr/>
        </p:nvSpPr>
        <p:spPr>
          <a:xfrm>
            <a:off x="6198712" y="1310062"/>
            <a:ext cx="383991" cy="405019"/>
          </a:xfrm>
          <a:custGeom>
            <a:avLst/>
            <a:gdLst/>
            <a:ahLst/>
            <a:cxnLst/>
            <a:rect l="l" t="t" r="r" b="b"/>
            <a:pathLst>
              <a:path w="1274466" h="1398591">
                <a:moveTo>
                  <a:pt x="0" y="0"/>
                </a:moveTo>
                <a:lnTo>
                  <a:pt x="1274466" y="0"/>
                </a:lnTo>
                <a:lnTo>
                  <a:pt x="1274466" y="1398591"/>
                </a:lnTo>
                <a:lnTo>
                  <a:pt x="0" y="1398591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45D19E67-9ED4-749D-AD29-5D8AF0DB3FAE}"/>
              </a:ext>
            </a:extLst>
          </p:cNvPr>
          <p:cNvSpPr/>
          <p:nvPr/>
        </p:nvSpPr>
        <p:spPr>
          <a:xfrm>
            <a:off x="609600" y="6819900"/>
            <a:ext cx="1016802" cy="1143000"/>
          </a:xfrm>
          <a:custGeom>
            <a:avLst/>
            <a:gdLst/>
            <a:ahLst/>
            <a:cxnLst/>
            <a:rect l="l" t="t" r="r" b="b"/>
            <a:pathLst>
              <a:path w="2861896" h="4114800">
                <a:moveTo>
                  <a:pt x="0" y="0"/>
                </a:moveTo>
                <a:lnTo>
                  <a:pt x="2861896" y="0"/>
                </a:lnTo>
                <a:lnTo>
                  <a:pt x="286189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26" name="Freeform 6">
            <a:extLst>
              <a:ext uri="{FF2B5EF4-FFF2-40B4-BE49-F238E27FC236}">
                <a16:creationId xmlns:a16="http://schemas.microsoft.com/office/drawing/2014/main" id="{29E3D4A8-C06F-D55F-970A-906C39CAD276}"/>
              </a:ext>
            </a:extLst>
          </p:cNvPr>
          <p:cNvSpPr/>
          <p:nvPr/>
        </p:nvSpPr>
        <p:spPr>
          <a:xfrm>
            <a:off x="609600" y="3467100"/>
            <a:ext cx="1184167" cy="1143001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32887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740100" y="3481058"/>
            <a:ext cx="6807800" cy="6592134"/>
            <a:chOff x="0" y="0"/>
            <a:chExt cx="9077066" cy="87895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077066" cy="8112628"/>
            </a:xfrm>
            <a:custGeom>
              <a:avLst/>
              <a:gdLst/>
              <a:ahLst/>
              <a:cxnLst/>
              <a:rect l="l" t="t" r="r" b="b"/>
              <a:pathLst>
                <a:path w="9077066" h="8112628">
                  <a:moveTo>
                    <a:pt x="0" y="0"/>
                  </a:moveTo>
                  <a:lnTo>
                    <a:pt x="9077066" y="0"/>
                  </a:lnTo>
                  <a:lnTo>
                    <a:pt x="9077066" y="8112628"/>
                  </a:lnTo>
                  <a:lnTo>
                    <a:pt x="0" y="81126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/>
            </a:p>
          </p:txBody>
        </p:sp>
        <p:sp>
          <p:nvSpPr>
            <p:cNvPr id="4" name="Freeform 4"/>
            <p:cNvSpPr/>
            <p:nvPr/>
          </p:nvSpPr>
          <p:spPr>
            <a:xfrm rot="-6470096">
              <a:off x="5423260" y="6458505"/>
              <a:ext cx="2056981" cy="2069918"/>
            </a:xfrm>
            <a:custGeom>
              <a:avLst/>
              <a:gdLst/>
              <a:ahLst/>
              <a:cxnLst/>
              <a:rect l="l" t="t" r="r" b="b"/>
              <a:pathLst>
                <a:path w="2056981" h="2069918">
                  <a:moveTo>
                    <a:pt x="0" y="0"/>
                  </a:moveTo>
                  <a:lnTo>
                    <a:pt x="2056981" y="0"/>
                  </a:lnTo>
                  <a:lnTo>
                    <a:pt x="2056981" y="2069919"/>
                  </a:lnTo>
                  <a:lnTo>
                    <a:pt x="0" y="20699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/>
            </a:p>
          </p:txBody>
        </p:sp>
      </p:grpSp>
      <p:sp>
        <p:nvSpPr>
          <p:cNvPr id="5" name="Freeform 5"/>
          <p:cNvSpPr/>
          <p:nvPr/>
        </p:nvSpPr>
        <p:spPr>
          <a:xfrm>
            <a:off x="15011400" y="6998207"/>
            <a:ext cx="2895600" cy="2945894"/>
          </a:xfrm>
          <a:custGeom>
            <a:avLst/>
            <a:gdLst/>
            <a:ahLst/>
            <a:cxnLst/>
            <a:rect l="l" t="t" r="r" b="b"/>
            <a:pathLst>
              <a:path w="3602559" h="3602559">
                <a:moveTo>
                  <a:pt x="0" y="0"/>
                </a:moveTo>
                <a:lnTo>
                  <a:pt x="3602559" y="0"/>
                </a:lnTo>
                <a:lnTo>
                  <a:pt x="3602559" y="3602559"/>
                </a:lnTo>
                <a:lnTo>
                  <a:pt x="0" y="360255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11257" t="-9932" r="-13158" b="-1235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 rot="5400000">
            <a:off x="4187255" y="-3798951"/>
            <a:ext cx="9859384" cy="17884903"/>
          </a:xfrm>
          <a:custGeom>
            <a:avLst/>
            <a:gdLst/>
            <a:ahLst/>
            <a:cxnLst/>
            <a:rect l="l" t="t" r="r" b="b"/>
            <a:pathLst>
              <a:path w="9781135" h="13561365">
                <a:moveTo>
                  <a:pt x="0" y="0"/>
                </a:moveTo>
                <a:lnTo>
                  <a:pt x="9781134" y="0"/>
                </a:lnTo>
                <a:lnTo>
                  <a:pt x="9781134" y="13561365"/>
                </a:lnTo>
                <a:lnTo>
                  <a:pt x="0" y="1356136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656050" y="1689416"/>
            <a:ext cx="2787739" cy="3774309"/>
          </a:xfrm>
          <a:custGeom>
            <a:avLst/>
            <a:gdLst/>
            <a:ahLst/>
            <a:cxnLst/>
            <a:rect l="l" t="t" r="r" b="b"/>
            <a:pathLst>
              <a:path w="2787739" h="3774309">
                <a:moveTo>
                  <a:pt x="0" y="0"/>
                </a:moveTo>
                <a:lnTo>
                  <a:pt x="2787739" y="0"/>
                </a:lnTo>
                <a:lnTo>
                  <a:pt x="2787739" y="3774309"/>
                </a:lnTo>
                <a:lnTo>
                  <a:pt x="0" y="377430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8" name="TextBox 8"/>
          <p:cNvSpPr txBox="1"/>
          <p:nvPr/>
        </p:nvSpPr>
        <p:spPr>
          <a:xfrm>
            <a:off x="6812975" y="4076700"/>
            <a:ext cx="4741106" cy="5241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cy-GB" sz="3150" dirty="0">
                <a:solidFill>
                  <a:srgbClr val="000000"/>
                </a:solidFill>
                <a:latin typeface="Glacial Indifference"/>
              </a:rPr>
              <a:t>Beth oedd yn y cês?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7213" y="423453"/>
            <a:ext cx="2606576" cy="1086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79"/>
              </a:lnSpc>
            </a:pPr>
            <a:r>
              <a:rPr lang="en-US" sz="6342" dirty="0">
                <a:solidFill>
                  <a:srgbClr val="000000"/>
                </a:solidFill>
                <a:latin typeface="Glacial Indifference"/>
              </a:rPr>
              <a:t>Ifaciwis</a:t>
            </a:r>
          </a:p>
        </p:txBody>
      </p:sp>
    </p:spTree>
    <p:extLst>
      <p:ext uri="{BB962C8B-B14F-4D97-AF65-F5344CB8AC3E}">
        <p14:creationId xmlns:p14="http://schemas.microsoft.com/office/powerpoint/2010/main" val="14475992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22028" y="1094273"/>
            <a:ext cx="1227225" cy="2368330"/>
          </a:xfrm>
          <a:custGeom>
            <a:avLst/>
            <a:gdLst/>
            <a:ahLst/>
            <a:cxnLst/>
            <a:rect l="l" t="t" r="r" b="b"/>
            <a:pathLst>
              <a:path w="1227225" h="2368330">
                <a:moveTo>
                  <a:pt x="0" y="0"/>
                </a:moveTo>
                <a:lnTo>
                  <a:pt x="1227225" y="0"/>
                </a:lnTo>
                <a:lnTo>
                  <a:pt x="1227225" y="2368329"/>
                </a:lnTo>
                <a:lnTo>
                  <a:pt x="0" y="23683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/>
          <p:cNvSpPr/>
          <p:nvPr/>
        </p:nvSpPr>
        <p:spPr>
          <a:xfrm>
            <a:off x="4556915" y="1390779"/>
            <a:ext cx="1652442" cy="1574714"/>
          </a:xfrm>
          <a:custGeom>
            <a:avLst/>
            <a:gdLst/>
            <a:ahLst/>
            <a:cxnLst/>
            <a:rect l="l" t="t" r="r" b="b"/>
            <a:pathLst>
              <a:path w="1652442" h="1574714">
                <a:moveTo>
                  <a:pt x="0" y="0"/>
                </a:moveTo>
                <a:lnTo>
                  <a:pt x="1652442" y="0"/>
                </a:lnTo>
                <a:lnTo>
                  <a:pt x="1652442" y="1574714"/>
                </a:lnTo>
                <a:lnTo>
                  <a:pt x="0" y="15747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/>
          <p:cNvSpPr/>
          <p:nvPr/>
        </p:nvSpPr>
        <p:spPr>
          <a:xfrm>
            <a:off x="6695132" y="1094273"/>
            <a:ext cx="1954326" cy="2482400"/>
          </a:xfrm>
          <a:custGeom>
            <a:avLst/>
            <a:gdLst/>
            <a:ahLst/>
            <a:cxnLst/>
            <a:rect l="l" t="t" r="r" b="b"/>
            <a:pathLst>
              <a:path w="1954326" h="2482400">
                <a:moveTo>
                  <a:pt x="0" y="0"/>
                </a:moveTo>
                <a:lnTo>
                  <a:pt x="1954325" y="0"/>
                </a:lnTo>
                <a:lnTo>
                  <a:pt x="1954325" y="2482399"/>
                </a:lnTo>
                <a:lnTo>
                  <a:pt x="0" y="24823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Freeform 5"/>
          <p:cNvSpPr/>
          <p:nvPr/>
        </p:nvSpPr>
        <p:spPr>
          <a:xfrm>
            <a:off x="559152" y="6125539"/>
            <a:ext cx="1946014" cy="1717357"/>
          </a:xfrm>
          <a:custGeom>
            <a:avLst/>
            <a:gdLst/>
            <a:ahLst/>
            <a:cxnLst/>
            <a:rect l="l" t="t" r="r" b="b"/>
            <a:pathLst>
              <a:path w="1946014" h="1717357">
                <a:moveTo>
                  <a:pt x="0" y="0"/>
                </a:moveTo>
                <a:lnTo>
                  <a:pt x="1946014" y="0"/>
                </a:lnTo>
                <a:lnTo>
                  <a:pt x="1946014" y="1717357"/>
                </a:lnTo>
                <a:lnTo>
                  <a:pt x="0" y="17173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/>
          <p:cNvSpPr/>
          <p:nvPr/>
        </p:nvSpPr>
        <p:spPr>
          <a:xfrm>
            <a:off x="5077933" y="5964142"/>
            <a:ext cx="2244606" cy="1756404"/>
          </a:xfrm>
          <a:custGeom>
            <a:avLst/>
            <a:gdLst/>
            <a:ahLst/>
            <a:cxnLst/>
            <a:rect l="l" t="t" r="r" b="b"/>
            <a:pathLst>
              <a:path w="2244606" h="1756404">
                <a:moveTo>
                  <a:pt x="0" y="0"/>
                </a:moveTo>
                <a:lnTo>
                  <a:pt x="2244606" y="0"/>
                </a:lnTo>
                <a:lnTo>
                  <a:pt x="2244606" y="1756404"/>
                </a:lnTo>
                <a:lnTo>
                  <a:pt x="0" y="175640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7" name="Freeform 7"/>
          <p:cNvSpPr/>
          <p:nvPr/>
        </p:nvSpPr>
        <p:spPr>
          <a:xfrm>
            <a:off x="12848975" y="6267930"/>
            <a:ext cx="2106385" cy="1419177"/>
          </a:xfrm>
          <a:custGeom>
            <a:avLst/>
            <a:gdLst/>
            <a:ahLst/>
            <a:cxnLst/>
            <a:rect l="l" t="t" r="r" b="b"/>
            <a:pathLst>
              <a:path w="2106385" h="1419177">
                <a:moveTo>
                  <a:pt x="0" y="0"/>
                </a:moveTo>
                <a:lnTo>
                  <a:pt x="2106385" y="0"/>
                </a:lnTo>
                <a:lnTo>
                  <a:pt x="2106385" y="1419177"/>
                </a:lnTo>
                <a:lnTo>
                  <a:pt x="0" y="141917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8" name="Freeform 8"/>
          <p:cNvSpPr/>
          <p:nvPr/>
        </p:nvSpPr>
        <p:spPr>
          <a:xfrm>
            <a:off x="9937382" y="5964142"/>
            <a:ext cx="2047981" cy="1740784"/>
          </a:xfrm>
          <a:custGeom>
            <a:avLst/>
            <a:gdLst/>
            <a:ahLst/>
            <a:cxnLst/>
            <a:rect l="l" t="t" r="r" b="b"/>
            <a:pathLst>
              <a:path w="2047981" h="1740784">
                <a:moveTo>
                  <a:pt x="0" y="0"/>
                </a:moveTo>
                <a:lnTo>
                  <a:pt x="2047981" y="0"/>
                </a:lnTo>
                <a:lnTo>
                  <a:pt x="2047981" y="1740784"/>
                </a:lnTo>
                <a:lnTo>
                  <a:pt x="0" y="1740784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Freeform 9"/>
          <p:cNvSpPr/>
          <p:nvPr/>
        </p:nvSpPr>
        <p:spPr>
          <a:xfrm>
            <a:off x="13916784" y="1499479"/>
            <a:ext cx="1714947" cy="1524159"/>
          </a:xfrm>
          <a:custGeom>
            <a:avLst/>
            <a:gdLst/>
            <a:ahLst/>
            <a:cxnLst/>
            <a:rect l="l" t="t" r="r" b="b"/>
            <a:pathLst>
              <a:path w="1714947" h="1524159">
                <a:moveTo>
                  <a:pt x="0" y="0"/>
                </a:moveTo>
                <a:lnTo>
                  <a:pt x="1714947" y="0"/>
                </a:lnTo>
                <a:lnTo>
                  <a:pt x="1714947" y="1524159"/>
                </a:lnTo>
                <a:lnTo>
                  <a:pt x="0" y="1524159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0" name="Freeform 10"/>
          <p:cNvSpPr/>
          <p:nvPr/>
        </p:nvSpPr>
        <p:spPr>
          <a:xfrm>
            <a:off x="9365574" y="1499479"/>
            <a:ext cx="1286055" cy="1357314"/>
          </a:xfrm>
          <a:custGeom>
            <a:avLst/>
            <a:gdLst/>
            <a:ahLst/>
            <a:cxnLst/>
            <a:rect l="l" t="t" r="r" b="b"/>
            <a:pathLst>
              <a:path w="1286055" h="1357314">
                <a:moveTo>
                  <a:pt x="0" y="0"/>
                </a:moveTo>
                <a:lnTo>
                  <a:pt x="1286056" y="0"/>
                </a:lnTo>
                <a:lnTo>
                  <a:pt x="1286056" y="1357314"/>
                </a:lnTo>
                <a:lnTo>
                  <a:pt x="0" y="1357314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1" name="Freeform 11"/>
          <p:cNvSpPr/>
          <p:nvPr/>
        </p:nvSpPr>
        <p:spPr>
          <a:xfrm>
            <a:off x="2324064" y="981891"/>
            <a:ext cx="1708356" cy="2559335"/>
          </a:xfrm>
          <a:custGeom>
            <a:avLst/>
            <a:gdLst/>
            <a:ahLst/>
            <a:cxnLst/>
            <a:rect l="l" t="t" r="r" b="b"/>
            <a:pathLst>
              <a:path w="1708356" h="2559335">
                <a:moveTo>
                  <a:pt x="0" y="0"/>
                </a:moveTo>
                <a:lnTo>
                  <a:pt x="1708356" y="0"/>
                </a:lnTo>
                <a:lnTo>
                  <a:pt x="1708356" y="2559335"/>
                </a:lnTo>
                <a:lnTo>
                  <a:pt x="0" y="2559335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2" name="Freeform 12"/>
          <p:cNvSpPr/>
          <p:nvPr/>
        </p:nvSpPr>
        <p:spPr>
          <a:xfrm>
            <a:off x="15560511" y="6076702"/>
            <a:ext cx="2168337" cy="1628224"/>
          </a:xfrm>
          <a:custGeom>
            <a:avLst/>
            <a:gdLst/>
            <a:ahLst/>
            <a:cxnLst/>
            <a:rect l="l" t="t" r="r" b="b"/>
            <a:pathLst>
              <a:path w="2168337" h="1628224">
                <a:moveTo>
                  <a:pt x="0" y="0"/>
                </a:moveTo>
                <a:lnTo>
                  <a:pt x="2168337" y="0"/>
                </a:lnTo>
                <a:lnTo>
                  <a:pt x="2168337" y="1628224"/>
                </a:lnTo>
                <a:lnTo>
                  <a:pt x="0" y="1628224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3" name="Freeform 13"/>
          <p:cNvSpPr/>
          <p:nvPr/>
        </p:nvSpPr>
        <p:spPr>
          <a:xfrm>
            <a:off x="3133183" y="6235893"/>
            <a:ext cx="1483251" cy="1483251"/>
          </a:xfrm>
          <a:custGeom>
            <a:avLst/>
            <a:gdLst/>
            <a:ahLst/>
            <a:cxnLst/>
            <a:rect l="l" t="t" r="r" b="b"/>
            <a:pathLst>
              <a:path w="1483251" h="1483251">
                <a:moveTo>
                  <a:pt x="0" y="0"/>
                </a:moveTo>
                <a:lnTo>
                  <a:pt x="1483251" y="0"/>
                </a:lnTo>
                <a:lnTo>
                  <a:pt x="1483251" y="1483251"/>
                </a:lnTo>
                <a:lnTo>
                  <a:pt x="0" y="1483251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4" name="Freeform 14"/>
          <p:cNvSpPr/>
          <p:nvPr/>
        </p:nvSpPr>
        <p:spPr>
          <a:xfrm>
            <a:off x="8069982" y="5674195"/>
            <a:ext cx="1087822" cy="2143491"/>
          </a:xfrm>
          <a:custGeom>
            <a:avLst/>
            <a:gdLst/>
            <a:ahLst/>
            <a:cxnLst/>
            <a:rect l="l" t="t" r="r" b="b"/>
            <a:pathLst>
              <a:path w="1087822" h="2143491">
                <a:moveTo>
                  <a:pt x="0" y="0"/>
                </a:moveTo>
                <a:lnTo>
                  <a:pt x="1087821" y="0"/>
                </a:lnTo>
                <a:lnTo>
                  <a:pt x="1087821" y="2143491"/>
                </a:lnTo>
                <a:lnTo>
                  <a:pt x="0" y="2143491"/>
                </a:lnTo>
                <a:lnTo>
                  <a:pt x="0" y="0"/>
                </a:lnTo>
                <a:close/>
              </a:path>
            </a:pathLst>
          </a:custGeom>
          <a:blipFill>
            <a:blip r:embed="rId26">
              <a:extLst>
                <a:ext uri="{96DAC541-7B7A-43D3-8B79-37D633B846F1}">
                  <asvg:svgBlip xmlns:asvg="http://schemas.microsoft.com/office/drawing/2016/SVG/main" r:embed="rId2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5" name="Freeform 15"/>
          <p:cNvSpPr/>
          <p:nvPr/>
        </p:nvSpPr>
        <p:spPr>
          <a:xfrm>
            <a:off x="11999110" y="1641503"/>
            <a:ext cx="1203299" cy="1816300"/>
          </a:xfrm>
          <a:custGeom>
            <a:avLst/>
            <a:gdLst/>
            <a:ahLst/>
            <a:cxnLst/>
            <a:rect l="l" t="t" r="r" b="b"/>
            <a:pathLst>
              <a:path w="1203299" h="1816300">
                <a:moveTo>
                  <a:pt x="0" y="0"/>
                </a:moveTo>
                <a:lnTo>
                  <a:pt x="1203299" y="0"/>
                </a:lnTo>
                <a:lnTo>
                  <a:pt x="1203299" y="1816300"/>
                </a:lnTo>
                <a:lnTo>
                  <a:pt x="0" y="1816300"/>
                </a:lnTo>
                <a:lnTo>
                  <a:pt x="0" y="0"/>
                </a:lnTo>
                <a:close/>
              </a:path>
            </a:pathLst>
          </a:custGeom>
          <a:blipFill>
            <a:blip r:embed="rId28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6" name="Freeform 16"/>
          <p:cNvSpPr/>
          <p:nvPr/>
        </p:nvSpPr>
        <p:spPr>
          <a:xfrm>
            <a:off x="11071687" y="898468"/>
            <a:ext cx="1676732" cy="1527922"/>
          </a:xfrm>
          <a:custGeom>
            <a:avLst/>
            <a:gdLst/>
            <a:ahLst/>
            <a:cxnLst/>
            <a:rect l="l" t="t" r="r" b="b"/>
            <a:pathLst>
              <a:path w="1676732" h="1527922">
                <a:moveTo>
                  <a:pt x="0" y="0"/>
                </a:moveTo>
                <a:lnTo>
                  <a:pt x="1676733" y="0"/>
                </a:lnTo>
                <a:lnTo>
                  <a:pt x="1676733" y="1527923"/>
                </a:lnTo>
                <a:lnTo>
                  <a:pt x="0" y="1527923"/>
                </a:lnTo>
                <a:lnTo>
                  <a:pt x="0" y="0"/>
                </a:lnTo>
                <a:close/>
              </a:path>
            </a:pathLst>
          </a:custGeom>
          <a:blipFill>
            <a:blip r:embed="rId29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7" name="Freeform 17"/>
          <p:cNvSpPr/>
          <p:nvPr/>
        </p:nvSpPr>
        <p:spPr>
          <a:xfrm>
            <a:off x="16121495" y="1312030"/>
            <a:ext cx="1913406" cy="1899055"/>
          </a:xfrm>
          <a:custGeom>
            <a:avLst/>
            <a:gdLst/>
            <a:ahLst/>
            <a:cxnLst/>
            <a:rect l="l" t="t" r="r" b="b"/>
            <a:pathLst>
              <a:path w="1913406" h="1899055">
                <a:moveTo>
                  <a:pt x="0" y="0"/>
                </a:moveTo>
                <a:lnTo>
                  <a:pt x="1913406" y="0"/>
                </a:lnTo>
                <a:lnTo>
                  <a:pt x="1913406" y="1899056"/>
                </a:lnTo>
                <a:lnTo>
                  <a:pt x="0" y="1899056"/>
                </a:lnTo>
                <a:lnTo>
                  <a:pt x="0" y="0"/>
                </a:lnTo>
                <a:close/>
              </a:path>
            </a:pathLst>
          </a:custGeom>
          <a:blipFill>
            <a:blip r:embed="rId30">
              <a:extLst>
                <a:ext uri="{96DAC541-7B7A-43D3-8B79-37D633B846F1}">
                  <asvg:svgBlip xmlns:asvg="http://schemas.microsoft.com/office/drawing/2016/SVG/main" r:embed="rId3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18" name="TextBox 18"/>
          <p:cNvSpPr txBox="1"/>
          <p:nvPr/>
        </p:nvSpPr>
        <p:spPr>
          <a:xfrm>
            <a:off x="272632" y="3926799"/>
            <a:ext cx="1382921" cy="11084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ffôn </a:t>
            </a:r>
          </a:p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symudol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246103" y="3866712"/>
            <a:ext cx="1864278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cot gynnes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896831" y="3866712"/>
            <a:ext cx="1016990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tegan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35898" y="3866712"/>
            <a:ext cx="672792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tedi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983590" y="3866712"/>
            <a:ext cx="1545379" cy="11084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bwrsh</a:t>
            </a:r>
          </a:p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dannedd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545083" y="3866712"/>
            <a:ext cx="1421520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pyjamas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791300" y="3866712"/>
            <a:ext cx="1727564" cy="11084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sgidiau </a:t>
            </a:r>
          </a:p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pêl-droed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515469" y="4064349"/>
            <a:ext cx="763253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iPad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07707" y="8212158"/>
            <a:ext cx="985608" cy="5246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llyfr</a:t>
            </a:r>
            <a:endParaRPr lang="en-US" sz="3166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359344" y="8212158"/>
            <a:ext cx="655889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crib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01770" y="8169451"/>
            <a:ext cx="985608" cy="5246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 dirty="0" err="1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llun</a:t>
            </a:r>
            <a:endParaRPr lang="en-US" sz="3166" dirty="0">
              <a:solidFill>
                <a:srgbClr val="000000"/>
              </a:solidFill>
              <a:latin typeface="Glacial Indifference"/>
              <a:ea typeface="Glacial Indifference"/>
              <a:cs typeface="Glacial Indifference"/>
              <a:sym typeface="Glacial Indifference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7989275" y="8169451"/>
            <a:ext cx="1008148" cy="11084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gwisg</a:t>
            </a:r>
          </a:p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nofio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087402" y="8169451"/>
            <a:ext cx="1029473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sanau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128066" y="8212158"/>
            <a:ext cx="1548203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dillad isa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6042298" y="8169451"/>
            <a:ext cx="1035900" cy="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3"/>
              </a:lnSpc>
            </a:pPr>
            <a:r>
              <a:rPr lang="en-US" sz="3166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sebon</a:t>
            </a:r>
          </a:p>
        </p:txBody>
      </p:sp>
      <p:sp>
        <p:nvSpPr>
          <p:cNvPr id="33" name="TextBox 8">
            <a:extLst>
              <a:ext uri="{FF2B5EF4-FFF2-40B4-BE49-F238E27FC236}">
                <a16:creationId xmlns:a16="http://schemas.microsoft.com/office/drawing/2014/main" id="{A9295EAA-719B-6AEA-C38D-A6F2DB350809}"/>
              </a:ext>
            </a:extLst>
          </p:cNvPr>
          <p:cNvSpPr txBox="1"/>
          <p:nvPr/>
        </p:nvSpPr>
        <p:spPr>
          <a:xfrm>
            <a:off x="6644551" y="204856"/>
            <a:ext cx="4741106" cy="5241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cy-GB" sz="3150" b="1" dirty="0">
                <a:solidFill>
                  <a:srgbClr val="000000"/>
                </a:solidFill>
                <a:latin typeface="Glacial Indifference"/>
              </a:rPr>
              <a:t>Beth oedd yn y cês?</a:t>
            </a:r>
          </a:p>
        </p:txBody>
      </p:sp>
      <p:sp>
        <p:nvSpPr>
          <p:cNvPr id="34" name="TextBox 8">
            <a:extLst>
              <a:ext uri="{FF2B5EF4-FFF2-40B4-BE49-F238E27FC236}">
                <a16:creationId xmlns:a16="http://schemas.microsoft.com/office/drawing/2014/main" id="{73E622DC-0BF0-BDA2-923A-1209D19D4669}"/>
              </a:ext>
            </a:extLst>
          </p:cNvPr>
          <p:cNvSpPr txBox="1"/>
          <p:nvPr/>
        </p:nvSpPr>
        <p:spPr>
          <a:xfrm>
            <a:off x="2499864" y="9540961"/>
            <a:ext cx="4741106" cy="5241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cy-GB" sz="3150" dirty="0">
                <a:solidFill>
                  <a:srgbClr val="000000"/>
                </a:solidFill>
                <a:latin typeface="Glacial Indifference"/>
              </a:rPr>
              <a:t>Oedd sebon yn y cês?</a:t>
            </a:r>
          </a:p>
        </p:txBody>
      </p:sp>
      <p:sp>
        <p:nvSpPr>
          <p:cNvPr id="35" name="TextBox 8">
            <a:extLst>
              <a:ext uri="{FF2B5EF4-FFF2-40B4-BE49-F238E27FC236}">
                <a16:creationId xmlns:a16="http://schemas.microsoft.com/office/drawing/2014/main" id="{82E9C2B3-F3C8-3924-FE48-8E97ACDBCF9D}"/>
              </a:ext>
            </a:extLst>
          </p:cNvPr>
          <p:cNvSpPr txBox="1"/>
          <p:nvPr/>
        </p:nvSpPr>
        <p:spPr>
          <a:xfrm>
            <a:off x="7908823" y="9552730"/>
            <a:ext cx="8584848" cy="5241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09"/>
              </a:lnSpc>
            </a:pPr>
            <a:r>
              <a:rPr lang="cy-GB" sz="3150" dirty="0">
                <a:solidFill>
                  <a:srgbClr val="00B050"/>
                </a:solidFill>
                <a:latin typeface="Glacial Indifference"/>
              </a:rPr>
              <a:t>Oedd, roedd..... </a:t>
            </a:r>
            <a:r>
              <a:rPr lang="cy-GB" sz="3150" dirty="0">
                <a:solidFill>
                  <a:srgbClr val="000000"/>
                </a:solidFill>
                <a:latin typeface="Glacial Indifference"/>
              </a:rPr>
              <a:t>/ </a:t>
            </a:r>
            <a:r>
              <a:rPr lang="cy-GB" sz="3150" dirty="0">
                <a:solidFill>
                  <a:srgbClr val="C00000"/>
                </a:solidFill>
                <a:latin typeface="Glacial Indifference"/>
              </a:rPr>
              <a:t>Nac oedd, doedd dim....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5D9F79-B2E7-501A-C2E7-B3330A7197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8B3C413-91DF-A392-23CF-556ECA855D56}"/>
              </a:ext>
            </a:extLst>
          </p:cNvPr>
          <p:cNvSpPr/>
          <p:nvPr/>
        </p:nvSpPr>
        <p:spPr>
          <a:xfrm>
            <a:off x="16436828" y="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A43A6D0E-6AB5-4D4B-46FE-E3F040810BDA}"/>
              </a:ext>
            </a:extLst>
          </p:cNvPr>
          <p:cNvSpPr/>
          <p:nvPr/>
        </p:nvSpPr>
        <p:spPr>
          <a:xfrm>
            <a:off x="16589228" y="152400"/>
            <a:ext cx="1851172" cy="1851172"/>
          </a:xfrm>
          <a:custGeom>
            <a:avLst/>
            <a:gdLst/>
            <a:ahLst/>
            <a:cxnLst/>
            <a:rect l="l" t="t" r="r" b="b"/>
            <a:pathLst>
              <a:path w="1851172" h="1851172">
                <a:moveTo>
                  <a:pt x="0" y="0"/>
                </a:moveTo>
                <a:lnTo>
                  <a:pt x="1851172" y="0"/>
                </a:lnTo>
                <a:lnTo>
                  <a:pt x="1851172" y="1851172"/>
                </a:lnTo>
                <a:lnTo>
                  <a:pt x="0" y="185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76A4C1B5-7192-742B-DDB2-73EF87058C11}"/>
              </a:ext>
            </a:extLst>
          </p:cNvPr>
          <p:cNvSpPr/>
          <p:nvPr/>
        </p:nvSpPr>
        <p:spPr>
          <a:xfrm>
            <a:off x="6674789" y="528636"/>
            <a:ext cx="4473709" cy="6356958"/>
          </a:xfrm>
          <a:custGeom>
            <a:avLst/>
            <a:gdLst/>
            <a:ahLst/>
            <a:cxnLst/>
            <a:rect l="l" t="t" r="r" b="b"/>
            <a:pathLst>
              <a:path w="4473709" h="6356958">
                <a:moveTo>
                  <a:pt x="0" y="0"/>
                </a:moveTo>
                <a:lnTo>
                  <a:pt x="4473709" y="0"/>
                </a:lnTo>
                <a:lnTo>
                  <a:pt x="4473709" y="6356958"/>
                </a:lnTo>
                <a:lnTo>
                  <a:pt x="0" y="635695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DD3289D2-79F3-00EF-CBC5-4978B3BA0D30}"/>
              </a:ext>
            </a:extLst>
          </p:cNvPr>
          <p:cNvSpPr txBox="1"/>
          <p:nvPr/>
        </p:nvSpPr>
        <p:spPr>
          <a:xfrm>
            <a:off x="1703651" y="7061115"/>
            <a:ext cx="14880698" cy="2857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653"/>
              </a:lnSpc>
            </a:pPr>
            <a:r>
              <a:rPr lang="en-US" sz="16895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llyfr dogni</a:t>
            </a:r>
          </a:p>
        </p:txBody>
      </p:sp>
    </p:spTree>
    <p:extLst>
      <p:ext uri="{BB962C8B-B14F-4D97-AF65-F5344CB8AC3E}">
        <p14:creationId xmlns:p14="http://schemas.microsoft.com/office/powerpoint/2010/main" val="24209780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91D4D1-471A-7C81-F651-96FB1BAD5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C028AF88-3855-1F5D-44CF-2EF9ABFECBC3}"/>
              </a:ext>
            </a:extLst>
          </p:cNvPr>
          <p:cNvSpPr/>
          <p:nvPr/>
        </p:nvSpPr>
        <p:spPr>
          <a:xfrm>
            <a:off x="15697200" y="7658101"/>
            <a:ext cx="2209800" cy="2286000"/>
          </a:xfrm>
          <a:custGeom>
            <a:avLst/>
            <a:gdLst/>
            <a:ahLst/>
            <a:cxnLst/>
            <a:rect l="l" t="t" r="r" b="b"/>
            <a:pathLst>
              <a:path w="3602559" h="3602559">
                <a:moveTo>
                  <a:pt x="0" y="0"/>
                </a:moveTo>
                <a:lnTo>
                  <a:pt x="3602559" y="0"/>
                </a:lnTo>
                <a:lnTo>
                  <a:pt x="3602559" y="3602559"/>
                </a:lnTo>
                <a:lnTo>
                  <a:pt x="0" y="36025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257" t="-9932" r="-13158" b="-1235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3E6E7C52-678C-E259-AB07-DF8568BC680E}"/>
              </a:ext>
            </a:extLst>
          </p:cNvPr>
          <p:cNvSpPr/>
          <p:nvPr/>
        </p:nvSpPr>
        <p:spPr>
          <a:xfrm rot="5400000">
            <a:off x="4214308" y="-3787232"/>
            <a:ext cx="9859384" cy="17884903"/>
          </a:xfrm>
          <a:custGeom>
            <a:avLst/>
            <a:gdLst/>
            <a:ahLst/>
            <a:cxnLst/>
            <a:rect l="l" t="t" r="r" b="b"/>
            <a:pathLst>
              <a:path w="9781135" h="13561365">
                <a:moveTo>
                  <a:pt x="0" y="0"/>
                </a:moveTo>
                <a:lnTo>
                  <a:pt x="9781134" y="0"/>
                </a:lnTo>
                <a:lnTo>
                  <a:pt x="9781134" y="13561365"/>
                </a:lnTo>
                <a:lnTo>
                  <a:pt x="0" y="1356136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cy-GB" dirty="0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4F977875-6680-0D50-14D3-127DDA94DD57}"/>
              </a:ext>
            </a:extLst>
          </p:cNvPr>
          <p:cNvSpPr/>
          <p:nvPr/>
        </p:nvSpPr>
        <p:spPr>
          <a:xfrm>
            <a:off x="15021295" y="1512572"/>
            <a:ext cx="2787739" cy="3774309"/>
          </a:xfrm>
          <a:custGeom>
            <a:avLst/>
            <a:gdLst/>
            <a:ahLst/>
            <a:cxnLst/>
            <a:rect l="l" t="t" r="r" b="b"/>
            <a:pathLst>
              <a:path w="2787739" h="3774309">
                <a:moveTo>
                  <a:pt x="0" y="0"/>
                </a:moveTo>
                <a:lnTo>
                  <a:pt x="2787739" y="0"/>
                </a:lnTo>
                <a:lnTo>
                  <a:pt x="2787739" y="3774309"/>
                </a:lnTo>
                <a:lnTo>
                  <a:pt x="0" y="377430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DB915E45-ECF0-C2AF-4158-B303D9888E44}"/>
              </a:ext>
            </a:extLst>
          </p:cNvPr>
          <p:cNvSpPr txBox="1"/>
          <p:nvPr/>
        </p:nvSpPr>
        <p:spPr>
          <a:xfrm>
            <a:off x="15155911" y="215464"/>
            <a:ext cx="2606576" cy="1086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79"/>
              </a:lnSpc>
            </a:pPr>
            <a:r>
              <a:rPr lang="en-US" sz="6342" dirty="0">
                <a:solidFill>
                  <a:srgbClr val="000000"/>
                </a:solidFill>
                <a:latin typeface="Glacial Indifference"/>
              </a:rPr>
              <a:t>Ifaciwis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60C4BE0E-7698-34C9-FD5F-343A60D2C9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175666"/>
              </p:ext>
            </p:extLst>
          </p:nvPr>
        </p:nvGraphicFramePr>
        <p:xfrm>
          <a:off x="685800" y="1383520"/>
          <a:ext cx="13411201" cy="192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8153401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dirty="0"/>
                        <a:t>Beth oedden nhw’n fwyta?</a:t>
                      </a:r>
                    </a:p>
                    <a:p>
                      <a:endParaRPr lang="cy-GB" sz="2400" dirty="0"/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Beth doedden nhw ddim yn fwyta?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Roedden nhw’n bwyta wyau powdwr.</a:t>
                      </a:r>
                    </a:p>
                    <a:p>
                      <a:r>
                        <a:rPr lang="cy-GB" sz="2400" u="none" dirty="0"/>
                        <a:t>Roedden nhw’n tyfu llysiau.</a:t>
                      </a:r>
                    </a:p>
                    <a:p>
                      <a:endParaRPr lang="cy-GB" sz="2400" u="none" dirty="0"/>
                    </a:p>
                    <a:p>
                      <a:r>
                        <a:rPr lang="cy-GB" sz="2400" u="none" dirty="0"/>
                        <a:t>Doedden nhw ddim yn bwyta bananas.</a:t>
                      </a:r>
                    </a:p>
                    <a:p>
                      <a:r>
                        <a:rPr lang="cy-GB" sz="2400" u="none" dirty="0"/>
                        <a:t>Doedden nhw ddim yn bwyta llawer o siwgr.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79FCC27-BDCE-02FF-03A6-0CA0EE7312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5871413"/>
              </p:ext>
            </p:extLst>
          </p:nvPr>
        </p:nvGraphicFramePr>
        <p:xfrm>
          <a:off x="702365" y="4483455"/>
          <a:ext cx="13411201" cy="3017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8153401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dirty="0"/>
                        <a:t>Beth oedden nhw’n dyfu?</a:t>
                      </a:r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Beth oedden nhw’n wneud?</a:t>
                      </a:r>
                    </a:p>
                    <a:p>
                      <a:endParaRPr lang="cy-GB" sz="2400" dirty="0"/>
                    </a:p>
                    <a:p>
                      <a:endParaRPr lang="cy-GB" sz="2400" dirty="0"/>
                    </a:p>
                    <a:p>
                      <a:r>
                        <a:rPr lang="cy-GB" sz="2400" dirty="0"/>
                        <a:t>Beth doedden nhw ddim yn wneud?</a:t>
                      </a:r>
                    </a:p>
                    <a:p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Roedden nhw’n tyfu llysiau.</a:t>
                      </a:r>
                    </a:p>
                    <a:p>
                      <a:endParaRPr lang="cy-GB" sz="2400" u="none" dirty="0"/>
                    </a:p>
                    <a:p>
                      <a:r>
                        <a:rPr lang="cy-GB" sz="2400" u="none" dirty="0"/>
                        <a:t>Roedden nhw’n garddio.</a:t>
                      </a:r>
                    </a:p>
                    <a:p>
                      <a:r>
                        <a:rPr lang="cy-GB" sz="2400" u="none" dirty="0"/>
                        <a:t>Roedden nhw’n chwarae marblis.</a:t>
                      </a:r>
                    </a:p>
                    <a:p>
                      <a:endParaRPr lang="cy-GB" sz="2400" u="none" dirty="0"/>
                    </a:p>
                    <a:p>
                      <a:r>
                        <a:rPr lang="cy-GB" sz="2400" u="none" dirty="0"/>
                        <a:t>Doedden nhw ddim yn prynu dillad crand.</a:t>
                      </a:r>
                    </a:p>
                    <a:p>
                      <a:r>
                        <a:rPr lang="cy-GB" sz="2400" u="none" dirty="0"/>
                        <a:t>Doedden nhw ddim yn chwarae Xbox.</a:t>
                      </a:r>
                    </a:p>
                    <a:p>
                      <a:endParaRPr lang="cy-GB" sz="240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40493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C050C-7EA7-9B2D-7E68-04F03DE39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739F9D45-2C63-43C8-8BEE-C99322A9CB9D}"/>
              </a:ext>
            </a:extLst>
          </p:cNvPr>
          <p:cNvSpPr/>
          <p:nvPr/>
        </p:nvSpPr>
        <p:spPr>
          <a:xfrm>
            <a:off x="15697200" y="7658101"/>
            <a:ext cx="2209800" cy="2286000"/>
          </a:xfrm>
          <a:custGeom>
            <a:avLst/>
            <a:gdLst/>
            <a:ahLst/>
            <a:cxnLst/>
            <a:rect l="l" t="t" r="r" b="b"/>
            <a:pathLst>
              <a:path w="3602559" h="3602559">
                <a:moveTo>
                  <a:pt x="0" y="0"/>
                </a:moveTo>
                <a:lnTo>
                  <a:pt x="3602559" y="0"/>
                </a:lnTo>
                <a:lnTo>
                  <a:pt x="3602559" y="3602559"/>
                </a:lnTo>
                <a:lnTo>
                  <a:pt x="0" y="36025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257" t="-9932" r="-13158" b="-12358"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021C0AFD-9132-8037-611C-78ABC758791F}"/>
              </a:ext>
            </a:extLst>
          </p:cNvPr>
          <p:cNvSpPr/>
          <p:nvPr/>
        </p:nvSpPr>
        <p:spPr>
          <a:xfrm rot="5400000">
            <a:off x="4214308" y="-3787232"/>
            <a:ext cx="9859384" cy="17884903"/>
          </a:xfrm>
          <a:custGeom>
            <a:avLst/>
            <a:gdLst/>
            <a:ahLst/>
            <a:cxnLst/>
            <a:rect l="l" t="t" r="r" b="b"/>
            <a:pathLst>
              <a:path w="9781135" h="13561365">
                <a:moveTo>
                  <a:pt x="0" y="0"/>
                </a:moveTo>
                <a:lnTo>
                  <a:pt x="9781134" y="0"/>
                </a:lnTo>
                <a:lnTo>
                  <a:pt x="9781134" y="13561365"/>
                </a:lnTo>
                <a:lnTo>
                  <a:pt x="0" y="1356136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cy-GB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7D5C7345-D9B1-3338-5105-3B616D6C83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4013250"/>
              </p:ext>
            </p:extLst>
          </p:nvPr>
        </p:nvGraphicFramePr>
        <p:xfrm>
          <a:off x="735496" y="1409700"/>
          <a:ext cx="11718235" cy="230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9835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6248400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i="1" dirty="0"/>
                        <a:t>Sut oeddet ti’n teimlo yn gadael Llundain?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Roeddwn i’n teimlo’n </a:t>
                      </a:r>
                      <a:r>
                        <a:rPr lang="cy-GB" sz="2400" u="none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2400" u="none" dirty="0"/>
                        <a:t>rist / ofnus / hapus.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cy-GB" sz="2400" i="1" dirty="0"/>
                        <a:t>Sut oedd y daith?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Roedd y daith yn hir / yn swnllyd / yn </a:t>
                      </a:r>
                      <a:r>
                        <a:rPr lang="cy-GB" sz="2400" u="none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2400" u="none" dirty="0"/>
                        <a:t>ell.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0544109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cy-GB" sz="2400" i="1" dirty="0"/>
                        <a:t>Sut oedd y plant ar y trên?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Roedden nhw’n </a:t>
                      </a:r>
                      <a:r>
                        <a:rPr lang="cy-GB" sz="2400" u="none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2400" u="none" dirty="0"/>
                        <a:t>rist.</a:t>
                      </a:r>
                    </a:p>
                    <a:p>
                      <a:r>
                        <a:rPr lang="cy-GB" sz="2400" u="none" dirty="0"/>
                        <a:t>Roedd y plant yn </a:t>
                      </a:r>
                      <a:r>
                        <a:rPr lang="cy-GB" sz="2400" u="none" dirty="0">
                          <a:solidFill>
                            <a:srgbClr val="FF0000"/>
                          </a:solidFill>
                        </a:rPr>
                        <a:t>d</a:t>
                      </a:r>
                      <a:r>
                        <a:rPr lang="cy-GB" sz="2400" u="none" dirty="0"/>
                        <a:t>rist.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3466098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0F5F5A6-12B6-0528-E633-B300FA9146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948667"/>
              </p:ext>
            </p:extLst>
          </p:nvPr>
        </p:nvGraphicFramePr>
        <p:xfrm>
          <a:off x="738809" y="4152900"/>
          <a:ext cx="11714922" cy="4307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33391">
                  <a:extLst>
                    <a:ext uri="{9D8B030D-6E8A-4147-A177-3AD203B41FA5}">
                      <a16:colId xmlns:a16="http://schemas.microsoft.com/office/drawing/2014/main" val="4043594994"/>
                    </a:ext>
                  </a:extLst>
                </a:gridCol>
                <a:gridCol w="6281531">
                  <a:extLst>
                    <a:ext uri="{9D8B030D-6E8A-4147-A177-3AD203B41FA5}">
                      <a16:colId xmlns:a16="http://schemas.microsoft.com/office/drawing/2014/main" val="2060829982"/>
                    </a:ext>
                  </a:extLst>
                </a:gridCol>
              </a:tblGrid>
              <a:tr h="741680">
                <a:tc>
                  <a:txBody>
                    <a:bodyPr/>
                    <a:lstStyle/>
                    <a:p>
                      <a:r>
                        <a:rPr lang="cy-GB" sz="2400" i="1" dirty="0"/>
                        <a:t>Gyda phwy wyt ti’n byw?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Rydw i’n byw gyda....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83962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cy-GB" sz="2400" i="1" dirty="0"/>
                        <a:t>Disgrifiwch nhw.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Mae Mrs Jones yn </a:t>
                      </a:r>
                      <a:r>
                        <a:rPr lang="cy-GB" sz="2400" u="sng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2400" u="sng" dirty="0"/>
                        <a:t>aredig</a:t>
                      </a:r>
                      <a:r>
                        <a:rPr lang="cy-GB" sz="2400" u="none" dirty="0"/>
                        <a:t>.</a:t>
                      </a:r>
                    </a:p>
                    <a:p>
                      <a:r>
                        <a:rPr lang="cy-GB" sz="2400" u="none" dirty="0"/>
                        <a:t>Mae Mr Jones yn </a:t>
                      </a:r>
                      <a:r>
                        <a:rPr lang="cy-GB" sz="2400" u="sng" dirty="0"/>
                        <a:t>hapus</a:t>
                      </a:r>
                      <a:r>
                        <a:rPr lang="cy-GB" sz="2400" u="none" dirty="0"/>
                        <a:t>.</a:t>
                      </a:r>
                    </a:p>
                    <a:p>
                      <a:r>
                        <a:rPr lang="cy-GB" sz="2400" u="none" dirty="0"/>
                        <a:t>Mae’r plant yn </a:t>
                      </a:r>
                      <a:r>
                        <a:rPr lang="cy-GB" sz="2400" u="sng" dirty="0"/>
                        <a:t>hwyl</a:t>
                      </a:r>
                      <a:r>
                        <a:rPr lang="cy-GB" sz="2400" u="none" dirty="0"/>
                        <a:t>.</a:t>
                      </a:r>
                    </a:p>
                    <a:p>
                      <a:endParaRPr lang="cy-GB" sz="240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0544109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cy-GB" sz="2400" i="1" dirty="0"/>
                        <a:t>Ble wyt ti’n byw?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Rydw i’n byw ar fferm.</a:t>
                      </a:r>
                    </a:p>
                    <a:p>
                      <a:r>
                        <a:rPr lang="cy-GB" sz="2400" u="none" dirty="0"/>
                        <a:t>Rydw i’n byw yn y cefn gwlad.</a:t>
                      </a:r>
                    </a:p>
                    <a:p>
                      <a:r>
                        <a:rPr lang="cy-GB" sz="2400" u="none" dirty="0"/>
                        <a:t>Rydw i’n byw mewn pentref.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3466098"/>
                  </a:ext>
                </a:extLst>
              </a:tr>
              <a:tr h="741680">
                <a:tc>
                  <a:txBody>
                    <a:bodyPr/>
                    <a:lstStyle/>
                    <a:p>
                      <a:r>
                        <a:rPr lang="cy-GB" sz="2400" i="1" dirty="0"/>
                        <a:t>Sut wyt ti’n teimlo nawr?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u="none" dirty="0"/>
                        <a:t>Rydw i’n teimlo hiraeth.</a:t>
                      </a:r>
                    </a:p>
                    <a:p>
                      <a:r>
                        <a:rPr lang="cy-GB" sz="2400" u="none" dirty="0"/>
                        <a:t>Rydw i’n teimlo’n </a:t>
                      </a:r>
                      <a:r>
                        <a:rPr lang="cy-GB" sz="2400" u="none" dirty="0">
                          <a:solidFill>
                            <a:srgbClr val="FF0000"/>
                          </a:solidFill>
                        </a:rPr>
                        <a:t>dd</a:t>
                      </a:r>
                      <a:r>
                        <a:rPr lang="cy-GB" sz="2400" u="none" dirty="0"/>
                        <a:t>iogel.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0249693"/>
                  </a:ext>
                </a:extLst>
              </a:tr>
            </a:tbl>
          </a:graphicData>
        </a:graphic>
      </p:graphicFrame>
      <p:sp>
        <p:nvSpPr>
          <p:cNvPr id="3" name="Freeform 2">
            <a:extLst>
              <a:ext uri="{FF2B5EF4-FFF2-40B4-BE49-F238E27FC236}">
                <a16:creationId xmlns:a16="http://schemas.microsoft.com/office/drawing/2014/main" id="{D88ABE68-AB56-BB74-48C1-EA4422DDF37D}"/>
              </a:ext>
            </a:extLst>
          </p:cNvPr>
          <p:cNvSpPr/>
          <p:nvPr/>
        </p:nvSpPr>
        <p:spPr>
          <a:xfrm>
            <a:off x="13999539" y="830338"/>
            <a:ext cx="2541104" cy="2593294"/>
          </a:xfrm>
          <a:custGeom>
            <a:avLst/>
            <a:gdLst/>
            <a:ahLst/>
            <a:cxnLst/>
            <a:rect l="l" t="t" r="r" b="b"/>
            <a:pathLst>
              <a:path w="4078795" h="4114800">
                <a:moveTo>
                  <a:pt x="0" y="0"/>
                </a:moveTo>
                <a:lnTo>
                  <a:pt x="4078796" y="0"/>
                </a:lnTo>
                <a:lnTo>
                  <a:pt x="407879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cy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8009EA-F0F4-4B22-3C03-74C3EEA929B9}"/>
              </a:ext>
            </a:extLst>
          </p:cNvPr>
          <p:cNvSpPr txBox="1"/>
          <p:nvPr/>
        </p:nvSpPr>
        <p:spPr>
          <a:xfrm>
            <a:off x="735496" y="537951"/>
            <a:ext cx="3996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dirty="0">
                <a:latin typeface="Bradley Hand" pitchFamily="2" charset="77"/>
              </a:rPr>
              <a:t>Annwyl Mam a Dad</a:t>
            </a:r>
            <a:r>
              <a:rPr lang="cy-GB" sz="3200" dirty="0"/>
              <a:t>,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29B7AF-9040-6E0D-8C11-AE6F819C9947}"/>
              </a:ext>
            </a:extLst>
          </p:cNvPr>
          <p:cNvSpPr txBox="1"/>
          <p:nvPr/>
        </p:nvSpPr>
        <p:spPr>
          <a:xfrm>
            <a:off x="755374" y="8980438"/>
            <a:ext cx="6167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dirty="0">
                <a:latin typeface="Bradley Hand" pitchFamily="2" charset="77"/>
              </a:rPr>
              <a:t>Llawer o gariad, oddi wrth Twm x</a:t>
            </a:r>
            <a:endParaRPr lang="cy-GB" sz="320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294A7B8-5D91-8413-D373-7375A87AEC4A}"/>
              </a:ext>
            </a:extLst>
          </p:cNvPr>
          <p:cNvGrpSpPr/>
          <p:nvPr/>
        </p:nvGrpSpPr>
        <p:grpSpPr>
          <a:xfrm rot="1148092">
            <a:off x="13718023" y="4051097"/>
            <a:ext cx="2892103" cy="3556318"/>
            <a:chOff x="531750" y="407685"/>
            <a:chExt cx="6735738" cy="9470282"/>
          </a:xfrm>
        </p:grpSpPr>
        <p:sp>
          <p:nvSpPr>
            <p:cNvPr id="12" name="Freeform 3">
              <a:extLst>
                <a:ext uri="{FF2B5EF4-FFF2-40B4-BE49-F238E27FC236}">
                  <a16:creationId xmlns:a16="http://schemas.microsoft.com/office/drawing/2014/main" id="{2D1171ED-B5D2-D84F-0E96-E0D1FFE92B76}"/>
                </a:ext>
              </a:extLst>
            </p:cNvPr>
            <p:cNvSpPr/>
            <p:nvPr/>
          </p:nvSpPr>
          <p:spPr>
            <a:xfrm>
              <a:off x="531750" y="407685"/>
              <a:ext cx="6735738" cy="9470282"/>
            </a:xfrm>
            <a:custGeom>
              <a:avLst/>
              <a:gdLst/>
              <a:ahLst/>
              <a:cxnLst/>
              <a:rect l="l" t="t" r="r" b="b"/>
              <a:pathLst>
                <a:path w="6735738" h="9470282">
                  <a:moveTo>
                    <a:pt x="0" y="0"/>
                  </a:moveTo>
                  <a:lnTo>
                    <a:pt x="6735738" y="0"/>
                  </a:lnTo>
                  <a:lnTo>
                    <a:pt x="6735738" y="9470282"/>
                  </a:lnTo>
                  <a:lnTo>
                    <a:pt x="0" y="947028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/>
            </a:p>
          </p:txBody>
        </p:sp>
        <p:sp>
          <p:nvSpPr>
            <p:cNvPr id="13" name="Freeform 4">
              <a:extLst>
                <a:ext uri="{FF2B5EF4-FFF2-40B4-BE49-F238E27FC236}">
                  <a16:creationId xmlns:a16="http://schemas.microsoft.com/office/drawing/2014/main" id="{144EEFF2-F968-993D-F418-582267E0F1A6}"/>
                </a:ext>
              </a:extLst>
            </p:cNvPr>
            <p:cNvSpPr/>
            <p:nvPr/>
          </p:nvSpPr>
          <p:spPr>
            <a:xfrm>
              <a:off x="849737" y="1290619"/>
              <a:ext cx="6048742" cy="4854116"/>
            </a:xfrm>
            <a:custGeom>
              <a:avLst/>
              <a:gdLst/>
              <a:ahLst/>
              <a:cxnLst/>
              <a:rect l="l" t="t" r="r" b="b"/>
              <a:pathLst>
                <a:path w="6048742" h="4854116">
                  <a:moveTo>
                    <a:pt x="0" y="0"/>
                  </a:moveTo>
                  <a:lnTo>
                    <a:pt x="6048742" y="0"/>
                  </a:lnTo>
                  <a:lnTo>
                    <a:pt x="6048742" y="4854116"/>
                  </a:lnTo>
                  <a:lnTo>
                    <a:pt x="0" y="48541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cy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AD3180A-9F44-F047-1DB1-253EEBFB5CD4}"/>
                </a:ext>
              </a:extLst>
            </p:cNvPr>
            <p:cNvSpPr/>
            <p:nvPr/>
          </p:nvSpPr>
          <p:spPr>
            <a:xfrm>
              <a:off x="875248" y="6512613"/>
              <a:ext cx="6048742" cy="3240162"/>
            </a:xfrm>
            <a:custGeom>
              <a:avLst/>
              <a:gdLst/>
              <a:ahLst/>
              <a:cxnLst/>
              <a:rect l="l" t="t" r="r" b="b"/>
              <a:pathLst>
                <a:path w="6048742" h="3240162">
                  <a:moveTo>
                    <a:pt x="0" y="0"/>
                  </a:moveTo>
                  <a:lnTo>
                    <a:pt x="6048742" y="0"/>
                  </a:lnTo>
                  <a:lnTo>
                    <a:pt x="6048742" y="3240162"/>
                  </a:lnTo>
                  <a:lnTo>
                    <a:pt x="0" y="324016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 b="-49810"/>
              </a:stretch>
            </a:blipFill>
          </p:spPr>
          <p:txBody>
            <a:bodyPr/>
            <a:lstStyle/>
            <a:p>
              <a:endParaRPr lang="cy-GB"/>
            </a:p>
          </p:txBody>
        </p:sp>
      </p:grpSp>
    </p:spTree>
    <p:extLst>
      <p:ext uri="{BB962C8B-B14F-4D97-AF65-F5344CB8AC3E}">
        <p14:creationId xmlns:p14="http://schemas.microsoft.com/office/powerpoint/2010/main" val="701630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2451</TotalTime>
  <Words>743</Words>
  <Application>Microsoft Macintosh PowerPoint</Application>
  <PresentationFormat>Custom</PresentationFormat>
  <Paragraphs>196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Bradley Hand</vt:lpstr>
      <vt:lpstr>Calibri</vt:lpstr>
      <vt:lpstr>Glacial Indifference</vt:lpstr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ofnus</vt:lpstr>
      <vt:lpstr>Roedd e’n teimlo’n ofnus Roedden nhw’n teimlo’n ofnus</vt:lpstr>
      <vt:lpstr>hapus</vt:lpstr>
      <vt:lpstr>Roedd e’n teimlo’n hapus Roedden nhw’n teimlo’n hapus</vt:lpstr>
      <vt:lpstr>nerfus</vt:lpstr>
      <vt:lpstr>Roedd e’n teimlo’n nerfus Roedden nhw’n teimlo’n nerfus</vt:lpstr>
      <vt:lpstr>ansicr</vt:lpstr>
      <vt:lpstr>Roedd e’n teimlo’n ansicr Roedden nhw’n teimlo’n ansicr</vt:lpstr>
      <vt:lpstr>cyffrous</vt:lpstr>
      <vt:lpstr>Roedd e’n teimlo’n gyffrous Roedden nhw’n teimlo’n gyffrous</vt:lpstr>
      <vt:lpstr>dryslyd</vt:lpstr>
      <vt:lpstr>Roedd e’n teimlo’n ddryslyd Roedden nhw’n teimlo’n ddryslyd</vt:lpstr>
      <vt:lpstr>trist</vt:lpstr>
      <vt:lpstr>Roedd e’n teimlo’n drist Roedden nhw’n teimlo’n drist</vt:lpstr>
      <vt:lpstr>brwdfrydig</vt:lpstr>
      <vt:lpstr>Roedd e’n teimlo’n frwdfrydig Roedden nhw’n teimlo’n frwdfrydig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Beth wyt ti eisiau pacio?</dc:title>
  <cp:lastModifiedBy>Catrin Evans-Thomas</cp:lastModifiedBy>
  <cp:revision>6</cp:revision>
  <dcterms:created xsi:type="dcterms:W3CDTF">2006-08-16T00:00:00Z</dcterms:created>
  <dcterms:modified xsi:type="dcterms:W3CDTF">2024-11-19T13:34:17Z</dcterms:modified>
  <dc:identifier>DAGI9NbYlz0</dc:identifier>
</cp:coreProperties>
</file>