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43" r:id="rId1"/>
  </p:sldMasterIdLst>
  <p:notesMasterIdLst>
    <p:notesMasterId r:id="rId19"/>
  </p:notesMasterIdLst>
  <p:sldIdLst>
    <p:sldId id="256" r:id="rId2"/>
    <p:sldId id="320" r:id="rId3"/>
    <p:sldId id="259" r:id="rId4"/>
    <p:sldId id="260" r:id="rId5"/>
    <p:sldId id="314" r:id="rId6"/>
    <p:sldId id="315" r:id="rId7"/>
    <p:sldId id="319" r:id="rId8"/>
    <p:sldId id="310" r:id="rId9"/>
    <p:sldId id="318" r:id="rId10"/>
    <p:sldId id="316" r:id="rId11"/>
    <p:sldId id="279" r:id="rId12"/>
    <p:sldId id="321" r:id="rId13"/>
    <p:sldId id="311" r:id="rId14"/>
    <p:sldId id="312" r:id="rId15"/>
    <p:sldId id="265" r:id="rId16"/>
    <p:sldId id="313" r:id="rId17"/>
    <p:sldId id="317" r:id="rId18"/>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593"/>
    <p:restoredTop sz="84742" autoAdjust="0"/>
  </p:normalViewPr>
  <p:slideViewPr>
    <p:cSldViewPr>
      <p:cViewPr varScale="1">
        <p:scale>
          <a:sx n="84" d="100"/>
          <a:sy n="84" d="100"/>
        </p:scale>
        <p:origin x="1080" y="96"/>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B01640-2882-485C-B956-DE1FB3498D77}" type="doc">
      <dgm:prSet loTypeId="urn:microsoft.com/office/officeart/2008/layout/RadialCluster" loCatId="cycle" qsTypeId="urn:microsoft.com/office/officeart/2005/8/quickstyle/simple3" qsCatId="simple" csTypeId="urn:microsoft.com/office/officeart/2005/8/colors/accent1_2" csCatId="accent1" phldr="1"/>
      <dgm:spPr/>
      <dgm:t>
        <a:bodyPr/>
        <a:lstStyle/>
        <a:p>
          <a:endParaRPr lang="en-GB"/>
        </a:p>
      </dgm:t>
    </dgm:pt>
    <dgm:pt modelId="{DB21303C-B572-43F6-98A8-4362C46F4A19}">
      <dgm:prSet phldrT="[Text]" custT="1"/>
      <dgm:spPr>
        <a:xfrm>
          <a:off x="1612803" y="882440"/>
          <a:ext cx="1034283" cy="863618"/>
        </a:xfr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pPr algn="ctr"/>
          <a:r>
            <a:rPr lang="en-GB" sz="1400" b="1" dirty="0">
              <a:solidFill>
                <a:sysClr val="windowText" lastClr="000000"/>
              </a:solidFill>
              <a:latin typeface="Calibri"/>
              <a:ea typeface="+mn-ea"/>
              <a:cs typeface="+mn-cs"/>
            </a:rPr>
            <a:t>1</a:t>
          </a:r>
          <a:r>
            <a:rPr lang="en-GB" sz="1400" dirty="0">
              <a:solidFill>
                <a:sysClr val="windowText" lastClr="000000"/>
              </a:solidFill>
              <a:latin typeface="Calibri"/>
              <a:ea typeface="+mn-ea"/>
              <a:cs typeface="+mn-cs"/>
            </a:rPr>
            <a:t> .Identify Emerging Themes &amp; leadership styles</a:t>
          </a:r>
        </a:p>
      </dgm:t>
    </dgm:pt>
    <dgm:pt modelId="{B806121B-8B07-45CB-9283-A5AE324A563B}" type="parTrans" cxnId="{5CD7E042-1527-4C5F-96B7-11B6358B1B4A}">
      <dgm:prSet/>
      <dgm:spPr/>
      <dgm:t>
        <a:bodyPr/>
        <a:lstStyle/>
        <a:p>
          <a:pPr algn="ctr"/>
          <a:endParaRPr lang="en-GB"/>
        </a:p>
      </dgm:t>
    </dgm:pt>
    <dgm:pt modelId="{6746B4CA-DC0F-41BB-95F1-8419D64F24CC}" type="sibTrans" cxnId="{5CD7E042-1527-4C5F-96B7-11B6358B1B4A}">
      <dgm:prSet/>
      <dgm:spPr/>
      <dgm:t>
        <a:bodyPr/>
        <a:lstStyle/>
        <a:p>
          <a:pPr algn="ctr"/>
          <a:endParaRPr lang="en-GB"/>
        </a:p>
      </dgm:t>
    </dgm:pt>
    <dgm:pt modelId="{BBC34667-33D8-4CB9-857F-43FA8EC75FE8}">
      <dgm:prSet phldrT="[Text]" custT="1"/>
      <dgm:spPr>
        <a:xfrm>
          <a:off x="1599994" y="0"/>
          <a:ext cx="1059894" cy="568938"/>
        </a:xfr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pPr algn="ctr"/>
          <a:r>
            <a:rPr lang="en-GB" sz="1200" b="1">
              <a:solidFill>
                <a:sysClr val="windowText" lastClr="000000"/>
              </a:solidFill>
              <a:latin typeface="Calibri"/>
              <a:ea typeface="+mn-ea"/>
              <a:cs typeface="+mn-cs"/>
            </a:rPr>
            <a:t>4</a:t>
          </a:r>
          <a:r>
            <a:rPr lang="en-GB" sz="1200">
              <a:solidFill>
                <a:sysClr val="windowText" lastClr="000000"/>
              </a:solidFill>
              <a:latin typeface="Calibri"/>
              <a:ea typeface="+mn-ea"/>
              <a:cs typeface="+mn-cs"/>
            </a:rPr>
            <a:t>. Presenation</a:t>
          </a:r>
        </a:p>
        <a:p>
          <a:pPr algn="ctr"/>
          <a:r>
            <a:rPr lang="en-GB" sz="1200">
              <a:solidFill>
                <a:sysClr val="windowText" lastClr="000000"/>
              </a:solidFill>
              <a:latin typeface="Calibri"/>
              <a:ea typeface="+mn-ea"/>
              <a:cs typeface="+mn-cs"/>
            </a:rPr>
            <a:t>of themes</a:t>
          </a:r>
        </a:p>
      </dgm:t>
    </dgm:pt>
    <dgm:pt modelId="{E2F63C93-E3CE-48B2-A8B9-A713B16277A6}" type="parTrans" cxnId="{CF41A8FC-C41D-4487-9FD9-0BAA29B00128}">
      <dgm:prSet/>
      <dgm:spPr>
        <a:xfrm rot="16199990">
          <a:off x="1973192" y="725689"/>
          <a:ext cx="313501" cy="0"/>
        </a:xfrm>
        <a:noFill/>
        <a:ln w="25400" cap="flat" cmpd="sng" algn="ctr">
          <a:solidFill>
            <a:srgbClr val="4F81BD">
              <a:shade val="60000"/>
              <a:hueOff val="0"/>
              <a:satOff val="0"/>
              <a:lumOff val="0"/>
              <a:alphaOff val="0"/>
            </a:srgbClr>
          </a:solidFill>
          <a:prstDash val="solid"/>
        </a:ln>
        <a:effectLst/>
      </dgm:spPr>
      <dgm:t>
        <a:bodyPr/>
        <a:lstStyle/>
        <a:p>
          <a:pPr algn="ctr"/>
          <a:endParaRPr lang="en-GB"/>
        </a:p>
      </dgm:t>
    </dgm:pt>
    <dgm:pt modelId="{2EBD32F5-6AB8-4260-A0A5-3A5965D31D4E}" type="sibTrans" cxnId="{CF41A8FC-C41D-4487-9FD9-0BAA29B00128}">
      <dgm:prSet/>
      <dgm:spPr/>
      <dgm:t>
        <a:bodyPr/>
        <a:lstStyle/>
        <a:p>
          <a:pPr algn="ctr"/>
          <a:endParaRPr lang="en-GB"/>
        </a:p>
      </dgm:t>
    </dgm:pt>
    <dgm:pt modelId="{2337823A-1B5A-4177-AE86-419B0242B85B}">
      <dgm:prSet phldrT="[Text]" custT="1"/>
      <dgm:spPr>
        <a:xfrm>
          <a:off x="2898918" y="1119570"/>
          <a:ext cx="776650" cy="653261"/>
        </a:xfr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pPr algn="ctr"/>
          <a:r>
            <a:rPr lang="en-GB" sz="1200" b="1">
              <a:solidFill>
                <a:sysClr val="windowText" lastClr="000000"/>
              </a:solidFill>
              <a:latin typeface="Calibri"/>
              <a:ea typeface="+mn-ea"/>
              <a:cs typeface="+mn-cs"/>
            </a:rPr>
            <a:t>2</a:t>
          </a:r>
          <a:r>
            <a:rPr lang="en-GB" sz="1100">
              <a:solidFill>
                <a:sysClr val="windowText" lastClr="000000"/>
              </a:solidFill>
              <a:latin typeface="Calibri"/>
              <a:ea typeface="+mn-ea"/>
              <a:cs typeface="+mn-cs"/>
            </a:rPr>
            <a:t>. Relevent to Learner workplace</a:t>
          </a:r>
        </a:p>
      </dgm:t>
    </dgm:pt>
    <dgm:pt modelId="{1FE6C8B4-49B7-4F96-9BE3-E368B297CAFB}" type="parTrans" cxnId="{4FCAFD9D-594E-4EFE-A21F-42674BACB806}">
      <dgm:prSet/>
      <dgm:spPr>
        <a:xfrm rot="390276">
          <a:off x="2646271" y="1387568"/>
          <a:ext cx="253462" cy="0"/>
        </a:xfrm>
        <a:noFill/>
        <a:ln w="25400" cap="flat" cmpd="sng" algn="ctr">
          <a:solidFill>
            <a:srgbClr val="4F81BD">
              <a:shade val="60000"/>
              <a:hueOff val="0"/>
              <a:satOff val="0"/>
              <a:lumOff val="0"/>
              <a:alphaOff val="0"/>
            </a:srgbClr>
          </a:solidFill>
          <a:prstDash val="solid"/>
        </a:ln>
        <a:effectLst/>
      </dgm:spPr>
      <dgm:t>
        <a:bodyPr/>
        <a:lstStyle/>
        <a:p>
          <a:pPr algn="ctr"/>
          <a:endParaRPr lang="en-GB"/>
        </a:p>
      </dgm:t>
    </dgm:pt>
    <dgm:pt modelId="{8CE82FBD-48C5-4B86-8185-0BD8431F415D}" type="sibTrans" cxnId="{4FCAFD9D-594E-4EFE-A21F-42674BACB806}">
      <dgm:prSet/>
      <dgm:spPr/>
      <dgm:t>
        <a:bodyPr/>
        <a:lstStyle/>
        <a:p>
          <a:pPr algn="ctr"/>
          <a:endParaRPr lang="en-GB"/>
        </a:p>
      </dgm:t>
    </dgm:pt>
    <dgm:pt modelId="{1D404632-54C7-459C-8DAA-AF8769CC1D29}">
      <dgm:prSet phldrT="[Text]" custT="1"/>
      <dgm:spPr>
        <a:xfrm>
          <a:off x="552267" y="1186028"/>
          <a:ext cx="701065" cy="583827"/>
        </a:xfr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pPr algn="ctr"/>
          <a:r>
            <a:rPr lang="en-GB" sz="1200" b="1">
              <a:solidFill>
                <a:sysClr val="windowText" lastClr="000000"/>
              </a:solidFill>
              <a:latin typeface="Calibri"/>
              <a:ea typeface="+mn-ea"/>
              <a:cs typeface="+mn-cs"/>
            </a:rPr>
            <a:t>3</a:t>
          </a:r>
          <a:r>
            <a:rPr lang="en-GB" sz="1200">
              <a:solidFill>
                <a:sysClr val="windowText" lastClr="000000"/>
              </a:solidFill>
              <a:latin typeface="Calibri"/>
              <a:ea typeface="+mn-ea"/>
              <a:cs typeface="+mn-cs"/>
            </a:rPr>
            <a:t>. </a:t>
          </a:r>
          <a:r>
            <a:rPr lang="en-GB" sz="1100">
              <a:solidFill>
                <a:sysClr val="windowText" lastClr="000000"/>
              </a:solidFill>
              <a:latin typeface="Calibri"/>
              <a:ea typeface="+mn-ea"/>
              <a:cs typeface="+mn-cs"/>
            </a:rPr>
            <a:t>Desk Research</a:t>
          </a:r>
        </a:p>
      </dgm:t>
    </dgm:pt>
    <dgm:pt modelId="{E0CD27DB-14E6-4299-978A-311671C7BD97}" type="parTrans" cxnId="{6363FE2E-4490-43F3-B129-95B77D833995}">
      <dgm:prSet/>
      <dgm:spPr>
        <a:xfrm rot="10344119">
          <a:off x="1251740" y="1407208"/>
          <a:ext cx="362654" cy="0"/>
        </a:xfrm>
        <a:noFill/>
        <a:ln w="25400" cap="flat" cmpd="sng" algn="ctr">
          <a:solidFill>
            <a:srgbClr val="4F81BD">
              <a:shade val="60000"/>
              <a:hueOff val="0"/>
              <a:satOff val="0"/>
              <a:lumOff val="0"/>
              <a:alphaOff val="0"/>
            </a:srgbClr>
          </a:solidFill>
          <a:prstDash val="solid"/>
        </a:ln>
        <a:effectLst/>
      </dgm:spPr>
      <dgm:t>
        <a:bodyPr/>
        <a:lstStyle/>
        <a:p>
          <a:pPr algn="ctr"/>
          <a:endParaRPr lang="en-GB"/>
        </a:p>
      </dgm:t>
    </dgm:pt>
    <dgm:pt modelId="{399B1C8C-98E5-46D1-AAE4-E0BCD083C2EA}" type="sibTrans" cxnId="{6363FE2E-4490-43F3-B129-95B77D833995}">
      <dgm:prSet/>
      <dgm:spPr/>
      <dgm:t>
        <a:bodyPr/>
        <a:lstStyle/>
        <a:p>
          <a:pPr algn="ctr"/>
          <a:endParaRPr lang="en-GB"/>
        </a:p>
      </dgm:t>
    </dgm:pt>
    <dgm:pt modelId="{1B19946F-C5E8-4A4D-89AB-2BB5579547AF}" type="pres">
      <dgm:prSet presAssocID="{04B01640-2882-485C-B956-DE1FB3498D77}" presName="Name0" presStyleCnt="0">
        <dgm:presLayoutVars>
          <dgm:chMax val="1"/>
          <dgm:chPref val="1"/>
          <dgm:dir/>
          <dgm:animOne val="branch"/>
          <dgm:animLvl val="lvl"/>
        </dgm:presLayoutVars>
      </dgm:prSet>
      <dgm:spPr/>
    </dgm:pt>
    <dgm:pt modelId="{DDA2A9E7-2F12-4369-9CFD-1B0321455077}" type="pres">
      <dgm:prSet presAssocID="{DB21303C-B572-43F6-98A8-4362C46F4A19}" presName="singleCycle" presStyleCnt="0"/>
      <dgm:spPr/>
    </dgm:pt>
    <dgm:pt modelId="{4B7C586F-2627-428F-9903-CBA1D68A1F8A}" type="pres">
      <dgm:prSet presAssocID="{DB21303C-B572-43F6-98A8-4362C46F4A19}" presName="singleCenter" presStyleLbl="node1" presStyleIdx="0" presStyleCnt="4" custScaleX="183009" custScaleY="157974" custLinFactNeighborX="-21774" custLinFactNeighborY="2639">
        <dgm:presLayoutVars>
          <dgm:chMax val="7"/>
          <dgm:chPref val="7"/>
        </dgm:presLayoutVars>
      </dgm:prSet>
      <dgm:spPr>
        <a:prstGeom prst="roundRect">
          <a:avLst/>
        </a:prstGeom>
      </dgm:spPr>
    </dgm:pt>
    <dgm:pt modelId="{E5EF6538-5D9F-4EE3-B575-F342C6B7B120}" type="pres">
      <dgm:prSet presAssocID="{E2F63C93-E3CE-48B2-A8B9-A713B16277A6}" presName="Name56" presStyleLbl="parChTrans1D2" presStyleIdx="0" presStyleCnt="3"/>
      <dgm:spPr>
        <a:custGeom>
          <a:avLst/>
          <a:gdLst/>
          <a:ahLst/>
          <a:cxnLst/>
          <a:rect l="0" t="0" r="0" b="0"/>
          <a:pathLst>
            <a:path>
              <a:moveTo>
                <a:pt x="0" y="0"/>
              </a:moveTo>
              <a:lnTo>
                <a:pt x="313501" y="0"/>
              </a:lnTo>
            </a:path>
          </a:pathLst>
        </a:custGeom>
      </dgm:spPr>
    </dgm:pt>
    <dgm:pt modelId="{191C3684-9B08-446F-8795-747E5C1A3BBF}" type="pres">
      <dgm:prSet presAssocID="{BBC34667-33D8-4CB9-857F-43FA8EC75FE8}" presName="text0" presStyleLbl="node1" presStyleIdx="1" presStyleCnt="4" custScaleX="252558" custScaleY="135570" custRadScaleRad="110655" custRadScaleInc="-38626">
        <dgm:presLayoutVars>
          <dgm:bulletEnabled val="1"/>
        </dgm:presLayoutVars>
      </dgm:prSet>
      <dgm:spPr>
        <a:prstGeom prst="roundRect">
          <a:avLst/>
        </a:prstGeom>
      </dgm:spPr>
    </dgm:pt>
    <dgm:pt modelId="{FB13AC45-5975-45DC-B79F-FC6DBDAEA8BC}" type="pres">
      <dgm:prSet presAssocID="{1FE6C8B4-49B7-4F96-9BE3-E368B297CAFB}" presName="Name56" presStyleLbl="parChTrans1D2" presStyleIdx="1" presStyleCnt="3"/>
      <dgm:spPr>
        <a:custGeom>
          <a:avLst/>
          <a:gdLst/>
          <a:ahLst/>
          <a:cxnLst/>
          <a:rect l="0" t="0" r="0" b="0"/>
          <a:pathLst>
            <a:path>
              <a:moveTo>
                <a:pt x="0" y="0"/>
              </a:moveTo>
              <a:lnTo>
                <a:pt x="253462" y="0"/>
              </a:lnTo>
            </a:path>
          </a:pathLst>
        </a:custGeom>
      </dgm:spPr>
    </dgm:pt>
    <dgm:pt modelId="{807DEE04-9FE4-4807-B3FA-A14570ABC916}" type="pres">
      <dgm:prSet presAssocID="{2337823A-1B5A-4177-AE86-419B0242B85B}" presName="text0" presStyleLbl="node1" presStyleIdx="2" presStyleCnt="4" custScaleX="185065" custScaleY="155663" custRadScaleRad="79021" custRadScaleInc="-26826">
        <dgm:presLayoutVars>
          <dgm:bulletEnabled val="1"/>
        </dgm:presLayoutVars>
      </dgm:prSet>
      <dgm:spPr>
        <a:prstGeom prst="roundRect">
          <a:avLst/>
        </a:prstGeom>
      </dgm:spPr>
    </dgm:pt>
    <dgm:pt modelId="{B8363681-7656-45F2-A19B-AD0484C59916}" type="pres">
      <dgm:prSet presAssocID="{E0CD27DB-14E6-4299-978A-311671C7BD97}" presName="Name56" presStyleLbl="parChTrans1D2" presStyleIdx="2" presStyleCnt="3"/>
      <dgm:spPr>
        <a:custGeom>
          <a:avLst/>
          <a:gdLst/>
          <a:ahLst/>
          <a:cxnLst/>
          <a:rect l="0" t="0" r="0" b="0"/>
          <a:pathLst>
            <a:path>
              <a:moveTo>
                <a:pt x="0" y="0"/>
              </a:moveTo>
              <a:lnTo>
                <a:pt x="362654" y="0"/>
              </a:lnTo>
            </a:path>
          </a:pathLst>
        </a:custGeom>
      </dgm:spPr>
    </dgm:pt>
    <dgm:pt modelId="{3958696B-5A45-4989-B907-FA70E5D18D6D}" type="pres">
      <dgm:prSet presAssocID="{1D404632-54C7-459C-8DAA-AF8769CC1D29}" presName="text0" presStyleLbl="node1" presStyleIdx="3" presStyleCnt="4" custScaleX="167054" custScaleY="139118" custRadScaleRad="172505" custRadScaleInc="37628">
        <dgm:presLayoutVars>
          <dgm:bulletEnabled val="1"/>
        </dgm:presLayoutVars>
      </dgm:prSet>
      <dgm:spPr>
        <a:prstGeom prst="roundRect">
          <a:avLst/>
        </a:prstGeom>
      </dgm:spPr>
    </dgm:pt>
  </dgm:ptLst>
  <dgm:cxnLst>
    <dgm:cxn modelId="{6363FE2E-4490-43F3-B129-95B77D833995}" srcId="{DB21303C-B572-43F6-98A8-4362C46F4A19}" destId="{1D404632-54C7-459C-8DAA-AF8769CC1D29}" srcOrd="2" destOrd="0" parTransId="{E0CD27DB-14E6-4299-978A-311671C7BD97}" sibTransId="{399B1C8C-98E5-46D1-AAE4-E0BCD083C2EA}"/>
    <dgm:cxn modelId="{5CD7E042-1527-4C5F-96B7-11B6358B1B4A}" srcId="{04B01640-2882-485C-B956-DE1FB3498D77}" destId="{DB21303C-B572-43F6-98A8-4362C46F4A19}" srcOrd="0" destOrd="0" parTransId="{B806121B-8B07-45CB-9283-A5AE324A563B}" sibTransId="{6746B4CA-DC0F-41BB-95F1-8419D64F24CC}"/>
    <dgm:cxn modelId="{6139E163-67CC-48CF-8177-E5EA5E51DA51}" type="presOf" srcId="{DB21303C-B572-43F6-98A8-4362C46F4A19}" destId="{4B7C586F-2627-428F-9903-CBA1D68A1F8A}" srcOrd="0" destOrd="0" presId="urn:microsoft.com/office/officeart/2008/layout/RadialCluster"/>
    <dgm:cxn modelId="{D4742E44-AE37-40B3-8A61-FAF8ED6239BF}" type="presOf" srcId="{04B01640-2882-485C-B956-DE1FB3498D77}" destId="{1B19946F-C5E8-4A4D-89AB-2BB5579547AF}" srcOrd="0" destOrd="0" presId="urn:microsoft.com/office/officeart/2008/layout/RadialCluster"/>
    <dgm:cxn modelId="{E4CF7454-E9EE-475D-8337-EB506370B69D}" type="presOf" srcId="{2337823A-1B5A-4177-AE86-419B0242B85B}" destId="{807DEE04-9FE4-4807-B3FA-A14570ABC916}" srcOrd="0" destOrd="0" presId="urn:microsoft.com/office/officeart/2008/layout/RadialCluster"/>
    <dgm:cxn modelId="{15933988-8025-4707-846D-13DFC361BAD8}" type="presOf" srcId="{E2F63C93-E3CE-48B2-A8B9-A713B16277A6}" destId="{E5EF6538-5D9F-4EE3-B575-F342C6B7B120}" srcOrd="0" destOrd="0" presId="urn:microsoft.com/office/officeart/2008/layout/RadialCluster"/>
    <dgm:cxn modelId="{4FCAFD9D-594E-4EFE-A21F-42674BACB806}" srcId="{DB21303C-B572-43F6-98A8-4362C46F4A19}" destId="{2337823A-1B5A-4177-AE86-419B0242B85B}" srcOrd="1" destOrd="0" parTransId="{1FE6C8B4-49B7-4F96-9BE3-E368B297CAFB}" sibTransId="{8CE82FBD-48C5-4B86-8185-0BD8431F415D}"/>
    <dgm:cxn modelId="{31426C9F-1928-443B-B85B-55D963E12624}" type="presOf" srcId="{E0CD27DB-14E6-4299-978A-311671C7BD97}" destId="{B8363681-7656-45F2-A19B-AD0484C59916}" srcOrd="0" destOrd="0" presId="urn:microsoft.com/office/officeart/2008/layout/RadialCluster"/>
    <dgm:cxn modelId="{B30AE0AD-4793-4F63-97FE-159CB079EF54}" type="presOf" srcId="{BBC34667-33D8-4CB9-857F-43FA8EC75FE8}" destId="{191C3684-9B08-446F-8795-747E5C1A3BBF}" srcOrd="0" destOrd="0" presId="urn:microsoft.com/office/officeart/2008/layout/RadialCluster"/>
    <dgm:cxn modelId="{3FD099C8-06D2-4EA1-A956-562F83E4A18E}" type="presOf" srcId="{1FE6C8B4-49B7-4F96-9BE3-E368B297CAFB}" destId="{FB13AC45-5975-45DC-B79F-FC6DBDAEA8BC}" srcOrd="0" destOrd="0" presId="urn:microsoft.com/office/officeart/2008/layout/RadialCluster"/>
    <dgm:cxn modelId="{DF8197EE-2B4F-4C5E-B19E-31AE68836BA6}" type="presOf" srcId="{1D404632-54C7-459C-8DAA-AF8769CC1D29}" destId="{3958696B-5A45-4989-B907-FA70E5D18D6D}" srcOrd="0" destOrd="0" presId="urn:microsoft.com/office/officeart/2008/layout/RadialCluster"/>
    <dgm:cxn modelId="{CF41A8FC-C41D-4487-9FD9-0BAA29B00128}" srcId="{DB21303C-B572-43F6-98A8-4362C46F4A19}" destId="{BBC34667-33D8-4CB9-857F-43FA8EC75FE8}" srcOrd="0" destOrd="0" parTransId="{E2F63C93-E3CE-48B2-A8B9-A713B16277A6}" sibTransId="{2EBD32F5-6AB8-4260-A0A5-3A5965D31D4E}"/>
    <dgm:cxn modelId="{66378611-782F-493F-B565-0DBD6FA4FCAD}" type="presParOf" srcId="{1B19946F-C5E8-4A4D-89AB-2BB5579547AF}" destId="{DDA2A9E7-2F12-4369-9CFD-1B0321455077}" srcOrd="0" destOrd="0" presId="urn:microsoft.com/office/officeart/2008/layout/RadialCluster"/>
    <dgm:cxn modelId="{5263B8C4-E62C-4F81-B8AD-ACD94C475B64}" type="presParOf" srcId="{DDA2A9E7-2F12-4369-9CFD-1B0321455077}" destId="{4B7C586F-2627-428F-9903-CBA1D68A1F8A}" srcOrd="0" destOrd="0" presId="urn:microsoft.com/office/officeart/2008/layout/RadialCluster"/>
    <dgm:cxn modelId="{7495E4A3-1226-416A-A9D8-2C499FE966F2}" type="presParOf" srcId="{DDA2A9E7-2F12-4369-9CFD-1B0321455077}" destId="{E5EF6538-5D9F-4EE3-B575-F342C6B7B120}" srcOrd="1" destOrd="0" presId="urn:microsoft.com/office/officeart/2008/layout/RadialCluster"/>
    <dgm:cxn modelId="{F77F90BC-46B2-4F6C-A239-07152DAB79D7}" type="presParOf" srcId="{DDA2A9E7-2F12-4369-9CFD-1B0321455077}" destId="{191C3684-9B08-446F-8795-747E5C1A3BBF}" srcOrd="2" destOrd="0" presId="urn:microsoft.com/office/officeart/2008/layout/RadialCluster"/>
    <dgm:cxn modelId="{568F530B-1E76-43B4-A3FE-7719737BF4E5}" type="presParOf" srcId="{DDA2A9E7-2F12-4369-9CFD-1B0321455077}" destId="{FB13AC45-5975-45DC-B79F-FC6DBDAEA8BC}" srcOrd="3" destOrd="0" presId="urn:microsoft.com/office/officeart/2008/layout/RadialCluster"/>
    <dgm:cxn modelId="{72870A4A-5F7B-4185-B9DE-A6913BAD67C5}" type="presParOf" srcId="{DDA2A9E7-2F12-4369-9CFD-1B0321455077}" destId="{807DEE04-9FE4-4807-B3FA-A14570ABC916}" srcOrd="4" destOrd="0" presId="urn:microsoft.com/office/officeart/2008/layout/RadialCluster"/>
    <dgm:cxn modelId="{F0AA527D-70B9-440A-A732-93F1414E7BE1}" type="presParOf" srcId="{DDA2A9E7-2F12-4369-9CFD-1B0321455077}" destId="{B8363681-7656-45F2-A19B-AD0484C59916}" srcOrd="5" destOrd="0" presId="urn:microsoft.com/office/officeart/2008/layout/RadialCluster"/>
    <dgm:cxn modelId="{535BA235-11FA-4B2E-8330-22D67AC3967A}" type="presParOf" srcId="{DDA2A9E7-2F12-4369-9CFD-1B0321455077}" destId="{3958696B-5A45-4989-B907-FA70E5D18D6D}" srcOrd="6"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7C586F-2627-428F-9903-CBA1D68A1F8A}">
      <dsp:nvSpPr>
        <dsp:cNvPr id="0" name=""/>
        <dsp:cNvSpPr/>
      </dsp:nvSpPr>
      <dsp:spPr>
        <a:xfrm>
          <a:off x="1364682" y="805378"/>
          <a:ext cx="1126544" cy="972437"/>
        </a:xfrm>
        <a:prstGeom prst="round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ysClr val="windowText" lastClr="000000"/>
              </a:solidFill>
              <a:latin typeface="Calibri"/>
              <a:ea typeface="+mn-ea"/>
              <a:cs typeface="+mn-cs"/>
            </a:rPr>
            <a:t>1</a:t>
          </a:r>
          <a:r>
            <a:rPr lang="en-GB" sz="1400" kern="1200" dirty="0">
              <a:solidFill>
                <a:sysClr val="windowText" lastClr="000000"/>
              </a:solidFill>
              <a:latin typeface="Calibri"/>
              <a:ea typeface="+mn-ea"/>
              <a:cs typeface="+mn-cs"/>
            </a:rPr>
            <a:t> .Identify Emerging Themes &amp; leadership styles</a:t>
          </a:r>
        </a:p>
      </dsp:txBody>
      <dsp:txXfrm>
        <a:off x="1412152" y="852848"/>
        <a:ext cx="1031604" cy="877497"/>
      </dsp:txXfrm>
    </dsp:sp>
    <dsp:sp modelId="{E5EF6538-5D9F-4EE3-B575-F342C6B7B120}">
      <dsp:nvSpPr>
        <dsp:cNvPr id="0" name=""/>
        <dsp:cNvSpPr/>
      </dsp:nvSpPr>
      <dsp:spPr>
        <a:xfrm rot="16199990">
          <a:off x="1804830" y="682255"/>
          <a:ext cx="246246" cy="0"/>
        </a:xfrm>
        <a:custGeom>
          <a:avLst/>
          <a:gdLst/>
          <a:ahLst/>
          <a:cxnLst/>
          <a:rect l="0" t="0" r="0" b="0"/>
          <a:pathLst>
            <a:path>
              <a:moveTo>
                <a:pt x="0" y="0"/>
              </a:moveTo>
              <a:lnTo>
                <a:pt x="313501" y="0"/>
              </a:lnTo>
            </a:path>
          </a:pathLst>
        </a:custGeom>
        <a:noFill/>
        <a:ln w="25400" cap="flat" cmpd="sng" algn="ctr">
          <a:solidFill>
            <a:srgbClr val="4F81BD">
              <a:shade val="6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191C3684-9B08-446F-8795-747E5C1A3BBF}">
      <dsp:nvSpPr>
        <dsp:cNvPr id="0" name=""/>
        <dsp:cNvSpPr/>
      </dsp:nvSpPr>
      <dsp:spPr>
        <a:xfrm>
          <a:off x="1407139" y="0"/>
          <a:ext cx="1041626" cy="559132"/>
        </a:xfrm>
        <a:prstGeom prst="round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ctr" anchorCtr="0">
          <a:noAutofit/>
        </a:bodyPr>
        <a:lstStyle/>
        <a:p>
          <a:pPr marL="0" lvl="0" indent="0" algn="ctr" defTabSz="533400">
            <a:lnSpc>
              <a:spcPct val="90000"/>
            </a:lnSpc>
            <a:spcBef>
              <a:spcPct val="0"/>
            </a:spcBef>
            <a:spcAft>
              <a:spcPct val="35000"/>
            </a:spcAft>
            <a:buNone/>
          </a:pPr>
          <a:r>
            <a:rPr lang="en-GB" sz="1200" b="1" kern="1200">
              <a:solidFill>
                <a:sysClr val="windowText" lastClr="000000"/>
              </a:solidFill>
              <a:latin typeface="Calibri"/>
              <a:ea typeface="+mn-ea"/>
              <a:cs typeface="+mn-cs"/>
            </a:rPr>
            <a:t>4</a:t>
          </a:r>
          <a:r>
            <a:rPr lang="en-GB" sz="1200" kern="1200">
              <a:solidFill>
                <a:sysClr val="windowText" lastClr="000000"/>
              </a:solidFill>
              <a:latin typeface="Calibri"/>
              <a:ea typeface="+mn-ea"/>
              <a:cs typeface="+mn-cs"/>
            </a:rPr>
            <a:t>. Presenation</a:t>
          </a:r>
        </a:p>
        <a:p>
          <a:pPr marL="0" lvl="0" indent="0" algn="ctr" defTabSz="533400">
            <a:lnSpc>
              <a:spcPct val="90000"/>
            </a:lnSpc>
            <a:spcBef>
              <a:spcPct val="0"/>
            </a:spcBef>
            <a:spcAft>
              <a:spcPct val="35000"/>
            </a:spcAft>
            <a:buNone/>
          </a:pPr>
          <a:r>
            <a:rPr lang="en-GB" sz="1200" kern="1200">
              <a:solidFill>
                <a:sysClr val="windowText" lastClr="000000"/>
              </a:solidFill>
              <a:latin typeface="Calibri"/>
              <a:ea typeface="+mn-ea"/>
              <a:cs typeface="+mn-cs"/>
            </a:rPr>
            <a:t>of themes</a:t>
          </a:r>
        </a:p>
      </dsp:txBody>
      <dsp:txXfrm>
        <a:off x="1434434" y="27295"/>
        <a:ext cx="987036" cy="504542"/>
      </dsp:txXfrm>
    </dsp:sp>
    <dsp:sp modelId="{FB13AC45-5975-45DC-B79F-FC6DBDAEA8BC}">
      <dsp:nvSpPr>
        <dsp:cNvPr id="0" name=""/>
        <dsp:cNvSpPr/>
      </dsp:nvSpPr>
      <dsp:spPr>
        <a:xfrm rot="390276">
          <a:off x="2490604" y="1366790"/>
          <a:ext cx="193693" cy="0"/>
        </a:xfrm>
        <a:custGeom>
          <a:avLst/>
          <a:gdLst/>
          <a:ahLst/>
          <a:cxnLst/>
          <a:rect l="0" t="0" r="0" b="0"/>
          <a:pathLst>
            <a:path>
              <a:moveTo>
                <a:pt x="0" y="0"/>
              </a:moveTo>
              <a:lnTo>
                <a:pt x="253462" y="0"/>
              </a:lnTo>
            </a:path>
          </a:pathLst>
        </a:custGeom>
        <a:noFill/>
        <a:ln w="25400" cap="flat" cmpd="sng" algn="ctr">
          <a:solidFill>
            <a:srgbClr val="4F81BD">
              <a:shade val="6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807DEE04-9FE4-4807-B3FA-A14570ABC916}">
      <dsp:nvSpPr>
        <dsp:cNvPr id="0" name=""/>
        <dsp:cNvSpPr/>
      </dsp:nvSpPr>
      <dsp:spPr>
        <a:xfrm>
          <a:off x="2683674" y="1100273"/>
          <a:ext cx="763264" cy="642001"/>
        </a:xfrm>
        <a:prstGeom prst="round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ctr" anchorCtr="0">
          <a:noAutofit/>
        </a:bodyPr>
        <a:lstStyle/>
        <a:p>
          <a:pPr marL="0" lvl="0" indent="0" algn="ctr" defTabSz="533400">
            <a:lnSpc>
              <a:spcPct val="90000"/>
            </a:lnSpc>
            <a:spcBef>
              <a:spcPct val="0"/>
            </a:spcBef>
            <a:spcAft>
              <a:spcPct val="35000"/>
            </a:spcAft>
            <a:buNone/>
          </a:pPr>
          <a:r>
            <a:rPr lang="en-GB" sz="1200" b="1" kern="1200">
              <a:solidFill>
                <a:sysClr val="windowText" lastClr="000000"/>
              </a:solidFill>
              <a:latin typeface="Calibri"/>
              <a:ea typeface="+mn-ea"/>
              <a:cs typeface="+mn-cs"/>
            </a:rPr>
            <a:t>2</a:t>
          </a:r>
          <a:r>
            <a:rPr lang="en-GB" sz="1100" kern="1200">
              <a:solidFill>
                <a:sysClr val="windowText" lastClr="000000"/>
              </a:solidFill>
              <a:latin typeface="Calibri"/>
              <a:ea typeface="+mn-ea"/>
              <a:cs typeface="+mn-cs"/>
            </a:rPr>
            <a:t>. Relevent to Learner workplace</a:t>
          </a:r>
        </a:p>
      </dsp:txBody>
      <dsp:txXfrm>
        <a:off x="2715014" y="1131613"/>
        <a:ext cx="700584" cy="579321"/>
      </dsp:txXfrm>
    </dsp:sp>
    <dsp:sp modelId="{B8363681-7656-45F2-A19B-AD0484C59916}">
      <dsp:nvSpPr>
        <dsp:cNvPr id="0" name=""/>
        <dsp:cNvSpPr/>
      </dsp:nvSpPr>
      <dsp:spPr>
        <a:xfrm rot="10344119">
          <a:off x="1065131" y="1386624"/>
          <a:ext cx="300872" cy="0"/>
        </a:xfrm>
        <a:custGeom>
          <a:avLst/>
          <a:gdLst/>
          <a:ahLst/>
          <a:cxnLst/>
          <a:rect l="0" t="0" r="0" b="0"/>
          <a:pathLst>
            <a:path>
              <a:moveTo>
                <a:pt x="0" y="0"/>
              </a:moveTo>
              <a:lnTo>
                <a:pt x="362654" y="0"/>
              </a:lnTo>
            </a:path>
          </a:pathLst>
        </a:custGeom>
        <a:noFill/>
        <a:ln w="25400" cap="flat" cmpd="sng" algn="ctr">
          <a:solidFill>
            <a:srgbClr val="4F81BD">
              <a:shade val="6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3958696B-5A45-4989-B907-FA70E5D18D6D}">
      <dsp:nvSpPr>
        <dsp:cNvPr id="0" name=""/>
        <dsp:cNvSpPr/>
      </dsp:nvSpPr>
      <dsp:spPr>
        <a:xfrm>
          <a:off x="377470" y="1165585"/>
          <a:ext cx="688981" cy="573765"/>
        </a:xfrm>
        <a:prstGeom prst="round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ctr" anchorCtr="0">
          <a:noAutofit/>
        </a:bodyPr>
        <a:lstStyle/>
        <a:p>
          <a:pPr marL="0" lvl="0" indent="0" algn="ctr" defTabSz="533400">
            <a:lnSpc>
              <a:spcPct val="90000"/>
            </a:lnSpc>
            <a:spcBef>
              <a:spcPct val="0"/>
            </a:spcBef>
            <a:spcAft>
              <a:spcPct val="35000"/>
            </a:spcAft>
            <a:buNone/>
          </a:pPr>
          <a:r>
            <a:rPr lang="en-GB" sz="1200" b="1" kern="1200">
              <a:solidFill>
                <a:sysClr val="windowText" lastClr="000000"/>
              </a:solidFill>
              <a:latin typeface="Calibri"/>
              <a:ea typeface="+mn-ea"/>
              <a:cs typeface="+mn-cs"/>
            </a:rPr>
            <a:t>3</a:t>
          </a:r>
          <a:r>
            <a:rPr lang="en-GB" sz="1200" kern="1200">
              <a:solidFill>
                <a:sysClr val="windowText" lastClr="000000"/>
              </a:solidFill>
              <a:latin typeface="Calibri"/>
              <a:ea typeface="+mn-ea"/>
              <a:cs typeface="+mn-cs"/>
            </a:rPr>
            <a:t>. </a:t>
          </a:r>
          <a:r>
            <a:rPr lang="en-GB" sz="1100" kern="1200">
              <a:solidFill>
                <a:sysClr val="windowText" lastClr="000000"/>
              </a:solidFill>
              <a:latin typeface="Calibri"/>
              <a:ea typeface="+mn-ea"/>
              <a:cs typeface="+mn-cs"/>
            </a:rPr>
            <a:t>Desk Research</a:t>
          </a:r>
        </a:p>
      </dsp:txBody>
      <dsp:txXfrm>
        <a:off x="405479" y="1193594"/>
        <a:ext cx="632963" cy="517747"/>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AAB76A7-0BF8-9548-B848-78A4195FB7E8}"/>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A50C4815-9C67-0C43-807D-E4678EB37C54}"/>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6721A433-C691-0D45-9503-A48D8299E027}" type="datetimeFigureOut">
              <a:rPr lang="en-US"/>
              <a:pPr>
                <a:defRPr/>
              </a:pPr>
              <a:t>5/1/2018</a:t>
            </a:fld>
            <a:endParaRPr lang="en-GB"/>
          </a:p>
        </p:txBody>
      </p:sp>
      <p:sp>
        <p:nvSpPr>
          <p:cNvPr id="4" name="Slide Image Placeholder 3">
            <a:extLst>
              <a:ext uri="{FF2B5EF4-FFF2-40B4-BE49-F238E27FC236}">
                <a16:creationId xmlns:a16="http://schemas.microsoft.com/office/drawing/2014/main" id="{B4BA7364-E236-6A44-833F-D611732D6C31}"/>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7AAFF658-8778-EB4C-99D3-DDCDECB26F0E}"/>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DC658A78-B114-8740-9019-FBFE666AE950}"/>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7" name="Slide Number Placeholder 6">
            <a:extLst>
              <a:ext uri="{FF2B5EF4-FFF2-40B4-BE49-F238E27FC236}">
                <a16:creationId xmlns:a16="http://schemas.microsoft.com/office/drawing/2014/main" id="{424DB80B-CB5F-4945-8680-4C1DBCC5CEF6}"/>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4B72C0DA-2A90-8241-9310-78A2F14435F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youtu.be/v8iG5CE3U7A"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90CCC511-7110-A04F-86F5-6FDB14A4B1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3" name="Notes Placeholder 2">
            <a:extLst>
              <a:ext uri="{FF2B5EF4-FFF2-40B4-BE49-F238E27FC236}">
                <a16:creationId xmlns:a16="http://schemas.microsoft.com/office/drawing/2014/main" id="{6123F24A-FDF7-B946-A071-B4F73BBF0D5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5124" name="Slide Number Placeholder 3">
            <a:extLst>
              <a:ext uri="{FF2B5EF4-FFF2-40B4-BE49-F238E27FC236}">
                <a16:creationId xmlns:a16="http://schemas.microsoft.com/office/drawing/2014/main" id="{F2BFF90A-D7F8-8542-8CB8-1E5EE32C52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D164E8-82E5-8E47-9C8E-9E9A0F116D69}" type="slidenum">
              <a:rPr lang="en-GB" altLang="en-US">
                <a:latin typeface="Calibri" panose="020F0502020204030204" pitchFamily="34" charset="0"/>
              </a:rPr>
              <a:pPr/>
              <a:t>1</a:t>
            </a:fld>
            <a:endParaRPr lang="en-GB"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B72C0DA-2A90-8241-9310-78A2F14435FA}" type="slidenum">
              <a:rPr lang="en-GB" altLang="en-US" smtClean="0"/>
              <a:pPr>
                <a:defRPr/>
              </a:pPr>
              <a:t>4</a:t>
            </a:fld>
            <a:endParaRPr lang="en-GB" altLang="en-US"/>
          </a:p>
        </p:txBody>
      </p:sp>
    </p:spTree>
    <p:extLst>
      <p:ext uri="{BB962C8B-B14F-4D97-AF65-F5344CB8AC3E}">
        <p14:creationId xmlns:p14="http://schemas.microsoft.com/office/powerpoint/2010/main" val="20750196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t>URL  </a:t>
            </a:r>
            <a:r>
              <a:rPr lang="en-GB" sz="1200" u="sng" kern="1200">
                <a:solidFill>
                  <a:schemeClr val="tx1"/>
                </a:solidFill>
                <a:effectLst/>
                <a:latin typeface="+mn-lt"/>
                <a:ea typeface="+mn-ea"/>
                <a:cs typeface="+mn-cs"/>
                <a:hlinkClick r:id="rId3"/>
              </a:rPr>
              <a:t>https://youtu.be/v8iG5CE3U7A</a:t>
            </a:r>
            <a:r>
              <a:rPr lang="en-GB" sz="1200" kern="120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pPr>
              <a:defRPr/>
            </a:pPr>
            <a:fld id="{4B72C0DA-2A90-8241-9310-78A2F14435FA}" type="slidenum">
              <a:rPr lang="en-GB" altLang="en-US" smtClean="0"/>
              <a:pPr>
                <a:defRPr/>
              </a:pPr>
              <a:t>7</a:t>
            </a:fld>
            <a:endParaRPr lang="en-GB" altLang="en-US"/>
          </a:p>
        </p:txBody>
      </p:sp>
    </p:spTree>
    <p:extLst>
      <p:ext uri="{BB962C8B-B14F-4D97-AF65-F5344CB8AC3E}">
        <p14:creationId xmlns:p14="http://schemas.microsoft.com/office/powerpoint/2010/main" val="19873565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9DC18268-0D8D-0B4D-89F9-9CB9290D558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00D0B440-13F6-A047-8FF8-CD3B89C4F51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1 -3 is about visioning and setting and example</a:t>
            </a:r>
          </a:p>
          <a:p>
            <a:pPr eaLnBrk="1" hangingPunct="1">
              <a:spcBef>
                <a:spcPct val="0"/>
              </a:spcBef>
            </a:pPr>
            <a:r>
              <a:rPr lang="en-GB" altLang="en-US" dirty="0"/>
              <a:t>4-8 is about empowering and energising people</a:t>
            </a:r>
          </a:p>
          <a:p>
            <a:pPr eaLnBrk="1" hangingPunct="1">
              <a:spcBef>
                <a:spcPct val="0"/>
              </a:spcBef>
            </a:pPr>
            <a:r>
              <a:rPr lang="en-GB" altLang="en-US" dirty="0"/>
              <a:t>9-12 is about leading your team</a:t>
            </a:r>
          </a:p>
        </p:txBody>
      </p:sp>
      <p:sp>
        <p:nvSpPr>
          <p:cNvPr id="10244" name="Slide Number Placeholder 3">
            <a:extLst>
              <a:ext uri="{FF2B5EF4-FFF2-40B4-BE49-F238E27FC236}">
                <a16:creationId xmlns:a16="http://schemas.microsoft.com/office/drawing/2014/main" id="{FA1C6051-8D25-0D44-B4DD-AB0A237EF6B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540599A-5F0B-1A4E-9D7F-E8799A21B679}" type="slidenum">
              <a:rPr lang="en-GB" altLang="en-US">
                <a:solidFill>
                  <a:srgbClr val="000000"/>
                </a:solidFill>
                <a:latin typeface="Calibri" panose="020F0502020204030204" pitchFamily="34" charset="0"/>
              </a:rPr>
              <a:pPr/>
              <a:t>8</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link, in case the embedded video doesn’t work - </a:t>
            </a:r>
            <a:r>
              <a:rPr lang="en-GB" b="1" dirty="0">
                <a:solidFill>
                  <a:srgbClr val="0070C0"/>
                </a:solidFill>
              </a:rPr>
              <a:t>https://www.youtube.com/watch?v=psAXMqxwol8</a:t>
            </a:r>
          </a:p>
          <a:p>
            <a:endParaRPr lang="en-GB" dirty="0"/>
          </a:p>
        </p:txBody>
      </p:sp>
      <p:sp>
        <p:nvSpPr>
          <p:cNvPr id="4" name="Slide Number Placeholder 3"/>
          <p:cNvSpPr>
            <a:spLocks noGrp="1"/>
          </p:cNvSpPr>
          <p:nvPr>
            <p:ph type="sldNum" sz="quarter" idx="10"/>
          </p:nvPr>
        </p:nvSpPr>
        <p:spPr/>
        <p:txBody>
          <a:bodyPr/>
          <a:lstStyle/>
          <a:p>
            <a:pPr>
              <a:defRPr/>
            </a:pPr>
            <a:fld id="{4B72C0DA-2A90-8241-9310-78A2F14435FA}" type="slidenum">
              <a:rPr lang="en-GB" altLang="en-US" smtClean="0"/>
              <a:pPr>
                <a:defRPr/>
              </a:pPr>
              <a:t>10</a:t>
            </a:fld>
            <a:endParaRPr lang="en-GB" altLang="en-US"/>
          </a:p>
        </p:txBody>
      </p:sp>
    </p:spTree>
    <p:extLst>
      <p:ext uri="{BB962C8B-B14F-4D97-AF65-F5344CB8AC3E}">
        <p14:creationId xmlns:p14="http://schemas.microsoft.com/office/powerpoint/2010/main" val="27063653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B72C0DA-2A90-8241-9310-78A2F14435FA}" type="slidenum">
              <a:rPr lang="en-GB" altLang="en-US" smtClean="0"/>
              <a:pPr>
                <a:defRPr/>
              </a:pPr>
              <a:t>15</a:t>
            </a:fld>
            <a:endParaRPr lang="en-GB" altLang="en-US"/>
          </a:p>
        </p:txBody>
      </p:sp>
    </p:spTree>
    <p:extLst>
      <p:ext uri="{BB962C8B-B14F-4D97-AF65-F5344CB8AC3E}">
        <p14:creationId xmlns:p14="http://schemas.microsoft.com/office/powerpoint/2010/main" val="34563883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CD1B060C-0B25-3944-95CF-195499A5E35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6FEDF651-082F-694A-BAD3-783491D0351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dirty="0"/>
          </a:p>
        </p:txBody>
      </p:sp>
      <p:sp>
        <p:nvSpPr>
          <p:cNvPr id="16388" name="Slide Number Placeholder 3">
            <a:extLst>
              <a:ext uri="{FF2B5EF4-FFF2-40B4-BE49-F238E27FC236}">
                <a16:creationId xmlns:a16="http://schemas.microsoft.com/office/drawing/2014/main" id="{0D94561C-D082-9A49-9ADB-1677658CD53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5FF06F3-353B-9D47-BC9E-56A9BE7D7A9C}" type="slidenum">
              <a:rPr lang="en-GB" altLang="en-US">
                <a:latin typeface="Calibri" panose="020F0502020204030204" pitchFamily="34" charset="0"/>
              </a:rPr>
              <a:pPr/>
              <a:t>16</a:t>
            </a:fld>
            <a:endParaRPr lang="en-GB" altLang="en-US">
              <a:latin typeface="Calibri" panose="020F0502020204030204" pitchFamily="34" charset="0"/>
            </a:endParaRPr>
          </a:p>
        </p:txBody>
      </p:sp>
    </p:spTree>
    <p:extLst>
      <p:ext uri="{BB962C8B-B14F-4D97-AF65-F5344CB8AC3E}">
        <p14:creationId xmlns:p14="http://schemas.microsoft.com/office/powerpoint/2010/main" val="31167815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B72C0DA-2A90-8241-9310-78A2F14435FA}" type="slidenum">
              <a:rPr lang="en-GB" altLang="en-US" smtClean="0"/>
              <a:pPr>
                <a:defRPr/>
              </a:pPr>
              <a:t>17</a:t>
            </a:fld>
            <a:endParaRPr lang="en-GB" altLang="en-US"/>
          </a:p>
        </p:txBody>
      </p:sp>
    </p:spTree>
    <p:extLst>
      <p:ext uri="{BB962C8B-B14F-4D97-AF65-F5344CB8AC3E}">
        <p14:creationId xmlns:p14="http://schemas.microsoft.com/office/powerpoint/2010/main" val="19690792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fld id="{43FC55E4-FC01-8A43-A7F0-831AAB05BDBA}" type="datetime1">
              <a:rPr lang="en-US" smtClean="0"/>
              <a:pPr>
                <a:defRPr/>
              </a:pPr>
              <a:t>5/1/2018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r>
              <a:rPr lang="en-GB"/>
              <a:t>Emerging issues in leadership                                            TSD60011014</a:t>
            </a:r>
          </a:p>
        </p:txBody>
      </p:sp>
      <p:sp>
        <p:nvSpPr>
          <p:cNvPr id="6" name="Slide Number Placeholder 5"/>
          <p:cNvSpPr>
            <a:spLocks noGrp="1"/>
          </p:cNvSpPr>
          <p:nvPr>
            <p:ph type="sldNum" sz="quarter" idx="12"/>
          </p:nvPr>
        </p:nvSpPr>
        <p:spPr/>
        <p:txBody>
          <a:bodyPr/>
          <a:lstStyle/>
          <a:p>
            <a:pPr>
              <a:defRPr/>
            </a:pPr>
            <a:fld id="{89322815-AF6A-1042-96D6-85B5CD5EA367}" type="slidenum">
              <a:rPr lang="en-GB" altLang="en-US" smtClean="0"/>
              <a:pPr>
                <a:defRPr/>
              </a:pPr>
              <a:t>‹#›</a:t>
            </a:fld>
            <a:endParaRPr lang="en-GB" altLang="en-US"/>
          </a:p>
        </p:txBody>
      </p:sp>
    </p:spTree>
    <p:extLst>
      <p:ext uri="{BB962C8B-B14F-4D97-AF65-F5344CB8AC3E}">
        <p14:creationId xmlns:p14="http://schemas.microsoft.com/office/powerpoint/2010/main" val="4150737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2C27C570-53FE-D34D-8836-1E5DC9B8404C}" type="datetime1">
              <a:rPr lang="en-US" smtClean="0"/>
              <a:pPr>
                <a:defRPr/>
              </a:pPr>
              <a:t>5/1/2018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r>
              <a:rPr lang="en-GB"/>
              <a:t>Emerging issues in leadership                                            TSD60011014</a:t>
            </a:r>
          </a:p>
        </p:txBody>
      </p:sp>
      <p:sp>
        <p:nvSpPr>
          <p:cNvPr id="6" name="Slide Number Placeholder 5"/>
          <p:cNvSpPr>
            <a:spLocks noGrp="1"/>
          </p:cNvSpPr>
          <p:nvPr>
            <p:ph type="sldNum" sz="quarter" idx="12"/>
          </p:nvPr>
        </p:nvSpPr>
        <p:spPr/>
        <p:txBody>
          <a:bodyPr/>
          <a:lstStyle/>
          <a:p>
            <a:pPr>
              <a:defRPr/>
            </a:pPr>
            <a:fld id="{6A24026C-22B8-5B41-8A5F-75A5354CC9C9}" type="slidenum">
              <a:rPr lang="en-GB" altLang="en-US" smtClean="0"/>
              <a:pPr>
                <a:defRPr/>
              </a:pPr>
              <a:t>‹#›</a:t>
            </a:fld>
            <a:endParaRPr lang="en-GB" altLang="en-US"/>
          </a:p>
        </p:txBody>
      </p:sp>
    </p:spTree>
    <p:extLst>
      <p:ext uri="{BB962C8B-B14F-4D97-AF65-F5344CB8AC3E}">
        <p14:creationId xmlns:p14="http://schemas.microsoft.com/office/powerpoint/2010/main" val="380953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84FD46B5-4C6E-DE49-BE3F-7771910AB135}" type="datetime1">
              <a:rPr lang="en-US" smtClean="0"/>
              <a:pPr>
                <a:defRPr/>
              </a:pPr>
              <a:t>5/1/2018</a:t>
            </a:fld>
            <a:endParaRPr lang="en-GB"/>
          </a:p>
        </p:txBody>
      </p:sp>
      <p:sp>
        <p:nvSpPr>
          <p:cNvPr id="6" name="Slide Number Placeholder 5"/>
          <p:cNvSpPr>
            <a:spLocks noGrp="1"/>
          </p:cNvSpPr>
          <p:nvPr>
            <p:ph type="sldNum" sz="quarter" idx="12"/>
          </p:nvPr>
        </p:nvSpPr>
        <p:spPr/>
        <p:txBody>
          <a:bodyPr/>
          <a:lstStyle/>
          <a:p>
            <a:pPr>
              <a:defRPr/>
            </a:pPr>
            <a:fld id="{BC93A0F4-5F61-BE40-9381-AD06BB34D612}" type="slidenum">
              <a:rPr lang="en-GB" altLang="en-US" smtClean="0"/>
              <a:pPr>
                <a:defRPr/>
              </a:pPr>
              <a:t>‹#›</a:t>
            </a:fld>
            <a:endParaRPr lang="en-GB" altLang="en-US"/>
          </a:p>
        </p:txBody>
      </p:sp>
    </p:spTree>
    <p:extLst>
      <p:ext uri="{BB962C8B-B14F-4D97-AF65-F5344CB8AC3E}">
        <p14:creationId xmlns:p14="http://schemas.microsoft.com/office/powerpoint/2010/main" val="33428829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fld id="{827A2459-3C01-824C-BFB2-FC5E80512E52}" type="datetime1">
              <a:rPr lang="en-US" smtClean="0"/>
              <a:pPr>
                <a:defRPr/>
              </a:pPr>
              <a:t>5/1/2018</a:t>
            </a:fld>
            <a:endParaRPr lang="en-GB"/>
          </a:p>
        </p:txBody>
      </p:sp>
      <p:sp>
        <p:nvSpPr>
          <p:cNvPr id="7" name="Slide Number Placeholder 6"/>
          <p:cNvSpPr>
            <a:spLocks noGrp="1"/>
          </p:cNvSpPr>
          <p:nvPr>
            <p:ph type="sldNum" sz="quarter" idx="12"/>
          </p:nvPr>
        </p:nvSpPr>
        <p:spPr/>
        <p:txBody>
          <a:bodyPr/>
          <a:lstStyle/>
          <a:p>
            <a:pPr>
              <a:defRPr/>
            </a:pPr>
            <a:fld id="{89EC83FA-1CBD-B347-9EFF-C0E7EC001C5E}" type="slidenum">
              <a:rPr lang="en-GB" altLang="en-US" smtClean="0"/>
              <a:pPr>
                <a:defRPr/>
              </a:pPr>
              <a:t>‹#›</a:t>
            </a:fld>
            <a:endParaRPr lang="en-GB" altLang="en-US"/>
          </a:p>
        </p:txBody>
      </p:sp>
    </p:spTree>
    <p:extLst>
      <p:ext uri="{BB962C8B-B14F-4D97-AF65-F5344CB8AC3E}">
        <p14:creationId xmlns:p14="http://schemas.microsoft.com/office/powerpoint/2010/main" val="6093110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fld id="{4E9CBC42-AF54-D641-8818-3BA434F83CF9}" type="datetime1">
              <a:rPr lang="en-US" smtClean="0"/>
              <a:pPr>
                <a:defRPr/>
              </a:pPr>
              <a:t>5/1/2018</a:t>
            </a:fld>
            <a:endParaRPr lang="en-GB"/>
          </a:p>
        </p:txBody>
      </p:sp>
      <p:sp>
        <p:nvSpPr>
          <p:cNvPr id="9" name="Slide Number Placeholder 8"/>
          <p:cNvSpPr>
            <a:spLocks noGrp="1"/>
          </p:cNvSpPr>
          <p:nvPr>
            <p:ph type="sldNum" sz="quarter" idx="12"/>
          </p:nvPr>
        </p:nvSpPr>
        <p:spPr/>
        <p:txBody>
          <a:bodyPr/>
          <a:lstStyle/>
          <a:p>
            <a:pPr>
              <a:defRPr/>
            </a:pPr>
            <a:fld id="{0D381293-6E92-6F40-A91F-8A79FAC7F5E2}" type="slidenum">
              <a:rPr lang="en-GB" altLang="en-US" smtClean="0"/>
              <a:pPr>
                <a:defRPr/>
              </a:pPr>
              <a:t>‹#›</a:t>
            </a:fld>
            <a:endParaRPr lang="en-GB" altLang="en-US"/>
          </a:p>
        </p:txBody>
      </p:sp>
    </p:spTree>
    <p:extLst>
      <p:ext uri="{BB962C8B-B14F-4D97-AF65-F5344CB8AC3E}">
        <p14:creationId xmlns:p14="http://schemas.microsoft.com/office/powerpoint/2010/main" val="29719495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fld id="{6FDA6E4E-4DDA-2E4A-B512-4AFA587C0A43}" type="datetime1">
              <a:rPr lang="en-US" smtClean="0"/>
              <a:pPr>
                <a:defRPr/>
              </a:pPr>
              <a:t>5/1/2018</a:t>
            </a:fld>
            <a:endParaRPr lang="en-GB"/>
          </a:p>
        </p:txBody>
      </p:sp>
      <p:sp>
        <p:nvSpPr>
          <p:cNvPr id="5" name="Slide Number Placeholder 4"/>
          <p:cNvSpPr>
            <a:spLocks noGrp="1"/>
          </p:cNvSpPr>
          <p:nvPr>
            <p:ph type="sldNum" sz="quarter" idx="12"/>
          </p:nvPr>
        </p:nvSpPr>
        <p:spPr/>
        <p:txBody>
          <a:bodyPr/>
          <a:lstStyle/>
          <a:p>
            <a:pPr>
              <a:defRPr/>
            </a:pPr>
            <a:fld id="{03EE7811-71B9-854B-A55F-FDC5FD277702}" type="slidenum">
              <a:rPr lang="en-GB" altLang="en-US" smtClean="0"/>
              <a:pPr>
                <a:defRPr/>
              </a:pPr>
              <a:t>‹#›</a:t>
            </a:fld>
            <a:endParaRPr lang="en-GB" altLang="en-US"/>
          </a:p>
        </p:txBody>
      </p:sp>
    </p:spTree>
    <p:extLst>
      <p:ext uri="{BB962C8B-B14F-4D97-AF65-F5344CB8AC3E}">
        <p14:creationId xmlns:p14="http://schemas.microsoft.com/office/powerpoint/2010/main" val="3472619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EC400C9-51AA-A242-8BD3-12D8DCAC44FE}" type="datetime1">
              <a:rPr lang="en-US" smtClean="0"/>
              <a:pPr>
                <a:defRPr/>
              </a:pPr>
              <a:t>5/1/2018</a:t>
            </a:fld>
            <a:endParaRPr lang="en-GB"/>
          </a:p>
        </p:txBody>
      </p:sp>
      <p:sp>
        <p:nvSpPr>
          <p:cNvPr id="4" name="Slide Number Placeholder 3"/>
          <p:cNvSpPr>
            <a:spLocks noGrp="1"/>
          </p:cNvSpPr>
          <p:nvPr>
            <p:ph type="sldNum" sz="quarter" idx="12"/>
          </p:nvPr>
        </p:nvSpPr>
        <p:spPr/>
        <p:txBody>
          <a:bodyPr/>
          <a:lstStyle/>
          <a:p>
            <a:pPr>
              <a:defRPr/>
            </a:pPr>
            <a:fld id="{5BF44AD6-C318-114C-A51A-F7368A8E1B90}" type="slidenum">
              <a:rPr lang="en-GB" altLang="en-US" smtClean="0"/>
              <a:pPr>
                <a:defRPr/>
              </a:pPr>
              <a:t>‹#›</a:t>
            </a:fld>
            <a:endParaRPr lang="en-GB" altLang="en-US"/>
          </a:p>
        </p:txBody>
      </p:sp>
    </p:spTree>
    <p:extLst>
      <p:ext uri="{BB962C8B-B14F-4D97-AF65-F5344CB8AC3E}">
        <p14:creationId xmlns:p14="http://schemas.microsoft.com/office/powerpoint/2010/main" val="8547075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4CD55AA6-CD84-2640-9591-41697F756728}" type="datetime1">
              <a:rPr lang="en-US" smtClean="0"/>
              <a:pPr>
                <a:defRPr/>
              </a:pPr>
              <a:t>5/1/2018</a:t>
            </a:fld>
            <a:endParaRPr lang="en-GB"/>
          </a:p>
        </p:txBody>
      </p:sp>
      <p:sp>
        <p:nvSpPr>
          <p:cNvPr id="7" name="Slide Number Placeholder 6"/>
          <p:cNvSpPr>
            <a:spLocks noGrp="1"/>
          </p:cNvSpPr>
          <p:nvPr>
            <p:ph type="sldNum" sz="quarter" idx="12"/>
          </p:nvPr>
        </p:nvSpPr>
        <p:spPr/>
        <p:txBody>
          <a:bodyPr/>
          <a:lstStyle/>
          <a:p>
            <a:pPr>
              <a:defRPr/>
            </a:pPr>
            <a:fld id="{7D62D6E6-5B33-7041-8FD7-DADDD94B7658}" type="slidenum">
              <a:rPr lang="en-GB" altLang="en-US" smtClean="0"/>
              <a:pPr>
                <a:defRPr/>
              </a:pPr>
              <a:t>‹#›</a:t>
            </a:fld>
            <a:endParaRPr lang="en-GB" altLang="en-US"/>
          </a:p>
        </p:txBody>
      </p:sp>
    </p:spTree>
    <p:extLst>
      <p:ext uri="{BB962C8B-B14F-4D97-AF65-F5344CB8AC3E}">
        <p14:creationId xmlns:p14="http://schemas.microsoft.com/office/powerpoint/2010/main" val="13755961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45434A3B-4EE9-3B4C-AB56-E91C79DD0689}" type="datetime1">
              <a:rPr lang="en-US" smtClean="0"/>
              <a:pPr>
                <a:defRPr/>
              </a:pPr>
              <a:t>5/1/2018</a:t>
            </a:fld>
            <a:endParaRPr lang="en-GB"/>
          </a:p>
        </p:txBody>
      </p:sp>
      <p:sp>
        <p:nvSpPr>
          <p:cNvPr id="7" name="Slide Number Placeholder 6"/>
          <p:cNvSpPr>
            <a:spLocks noGrp="1"/>
          </p:cNvSpPr>
          <p:nvPr>
            <p:ph type="sldNum" sz="quarter" idx="12"/>
          </p:nvPr>
        </p:nvSpPr>
        <p:spPr/>
        <p:txBody>
          <a:bodyPr/>
          <a:lstStyle/>
          <a:p>
            <a:pPr>
              <a:defRPr/>
            </a:pPr>
            <a:fld id="{41DBF698-A3B9-5A44-AB72-E395634E80F2}" type="slidenum">
              <a:rPr lang="en-GB" altLang="en-US" smtClean="0"/>
              <a:pPr>
                <a:defRPr/>
              </a:pPr>
              <a:t>‹#›</a:t>
            </a:fld>
            <a:endParaRPr lang="en-GB" altLang="en-US"/>
          </a:p>
        </p:txBody>
      </p:sp>
    </p:spTree>
    <p:extLst>
      <p:ext uri="{BB962C8B-B14F-4D97-AF65-F5344CB8AC3E}">
        <p14:creationId xmlns:p14="http://schemas.microsoft.com/office/powerpoint/2010/main" val="21839122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D24E2D62-45D0-A548-8ACD-9CCAE8D05AB8}" type="datetime1">
              <a:rPr lang="en-US" smtClean="0"/>
              <a:pPr>
                <a:defRPr/>
              </a:pPr>
              <a:t>5/1/2018</a:t>
            </a:fld>
            <a:endParaRPr lang="en-GB"/>
          </a:p>
        </p:txBody>
      </p:sp>
      <p:sp>
        <p:nvSpPr>
          <p:cNvPr id="6" name="Slide Number Placeholder 5"/>
          <p:cNvSpPr>
            <a:spLocks noGrp="1"/>
          </p:cNvSpPr>
          <p:nvPr>
            <p:ph type="sldNum" sz="quarter" idx="12"/>
          </p:nvPr>
        </p:nvSpPr>
        <p:spPr/>
        <p:txBody>
          <a:bodyPr/>
          <a:lstStyle/>
          <a:p>
            <a:pPr>
              <a:defRPr/>
            </a:pPr>
            <a:fld id="{85373844-BED9-4E4D-B2BD-008D94CDF87F}" type="slidenum">
              <a:rPr lang="en-GB" altLang="en-US" smtClean="0"/>
              <a:pPr>
                <a:defRPr/>
              </a:pPr>
              <a:t>‹#›</a:t>
            </a:fld>
            <a:endParaRPr lang="en-GB" altLang="en-US"/>
          </a:p>
        </p:txBody>
      </p:sp>
    </p:spTree>
    <p:extLst>
      <p:ext uri="{BB962C8B-B14F-4D97-AF65-F5344CB8AC3E}">
        <p14:creationId xmlns:p14="http://schemas.microsoft.com/office/powerpoint/2010/main" val="9462833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7829EAF6-794B-8B48-B268-31FF476C4A57}" type="datetime1">
              <a:rPr lang="en-US" smtClean="0"/>
              <a:pPr>
                <a:defRPr/>
              </a:pPr>
              <a:t>5/1/2018</a:t>
            </a:fld>
            <a:endParaRPr lang="en-GB"/>
          </a:p>
        </p:txBody>
      </p:sp>
      <p:sp>
        <p:nvSpPr>
          <p:cNvPr id="6" name="Slide Number Placeholder 5"/>
          <p:cNvSpPr>
            <a:spLocks noGrp="1"/>
          </p:cNvSpPr>
          <p:nvPr>
            <p:ph type="sldNum" sz="quarter" idx="12"/>
          </p:nvPr>
        </p:nvSpPr>
        <p:spPr/>
        <p:txBody>
          <a:bodyPr/>
          <a:lstStyle/>
          <a:p>
            <a:pPr>
              <a:defRPr/>
            </a:pPr>
            <a:fld id="{AEE15A82-FBCB-AD4D-9029-7A85AB390D6E}" type="slidenum">
              <a:rPr lang="en-GB" altLang="en-US" smtClean="0"/>
              <a:pPr>
                <a:defRPr/>
              </a:pPr>
              <a:t>‹#›</a:t>
            </a:fld>
            <a:endParaRPr lang="en-GB" altLang="en-US"/>
          </a:p>
        </p:txBody>
      </p:sp>
    </p:spTree>
    <p:extLst>
      <p:ext uri="{BB962C8B-B14F-4D97-AF65-F5344CB8AC3E}">
        <p14:creationId xmlns:p14="http://schemas.microsoft.com/office/powerpoint/2010/main" val="18759092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fld id="{DB531399-592F-4B44-83EE-72F5E9516830}" type="datetime1">
              <a:rPr lang="en-US" smtClean="0"/>
              <a:pPr>
                <a:defRPr/>
              </a:pPr>
              <a:t>5/1/2018</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3F1A07FE-018A-CD4B-865D-28AE26881136}" type="slidenum">
              <a:rPr lang="en-GB" altLang="en-US" smtClean="0"/>
              <a:pPr>
                <a:defRPr/>
              </a:pPr>
              <a:t>‹#›</a:t>
            </a:fld>
            <a:endParaRPr lang="en-GB" altLang="en-US"/>
          </a:p>
        </p:txBody>
      </p:sp>
    </p:spTree>
    <p:extLst>
      <p:ext uri="{BB962C8B-B14F-4D97-AF65-F5344CB8AC3E}">
        <p14:creationId xmlns:p14="http://schemas.microsoft.com/office/powerpoint/2010/main" val="3416800199"/>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hyperlink" Target="http://diabeteseducation.wikispaces.com/Diabetes+Education+Lesson+Plan+Objectives,Goals,+and+Outcomes"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pdhpe-explosion.wikispaces.com/Assessment++Info"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ttoes.wordpress.com/2012/01/" TargetMode="External"/><Relationship Id="rId2" Type="http://schemas.openxmlformats.org/officeDocument/2006/relationships/image" Target="../media/image7.jp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v8iG5CE3U7A" TargetMode="Externa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tickyjesus.com/2010/12/seven-ways-to-condition-your-mind/" TargetMode="Externa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psAXMqxwol8" TargetMode="External"/><Relationship Id="rId5" Type="http://schemas.openxmlformats.org/officeDocument/2006/relationships/image" Target="../media/image3.png"/><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leadershipfreak.blog/2015/08/22/solution-saturday-how-to-convince-the-older-generation-to-change/"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87744DB2-CFDF-B646-82AD-CEEC1DC7E7A2}"/>
              </a:ext>
            </a:extLst>
          </p:cNvPr>
          <p:cNvSpPr>
            <a:spLocks noGrp="1"/>
          </p:cNvSpPr>
          <p:nvPr>
            <p:ph type="ctrTitle"/>
          </p:nvPr>
        </p:nvSpPr>
        <p:spPr/>
        <p:txBody>
          <a:bodyPr>
            <a:normAutofit fontScale="90000"/>
          </a:bodyPr>
          <a:lstStyle/>
          <a:p>
            <a:r>
              <a:rPr lang="en-GB" altLang="en-US" b="1" dirty="0">
                <a:solidFill>
                  <a:schemeClr val="bg1">
                    <a:lumMod val="95000"/>
                  </a:schemeClr>
                </a:solidFill>
              </a:rPr>
              <a:t>BMSK6001</a:t>
            </a:r>
            <a:br>
              <a:rPr lang="en-GB" altLang="en-US" b="1" dirty="0">
                <a:solidFill>
                  <a:schemeClr val="bg1">
                    <a:lumMod val="95000"/>
                  </a:schemeClr>
                </a:solidFill>
              </a:rPr>
            </a:br>
            <a:r>
              <a:rPr lang="en-GB" altLang="en-US" dirty="0">
                <a:solidFill>
                  <a:schemeClr val="bg1">
                    <a:lumMod val="95000"/>
                  </a:schemeClr>
                </a:solidFill>
              </a:rPr>
              <a:t>EMERGENT LEADERSHIP SKILLS  FOR THE WORKPLACE</a:t>
            </a:r>
          </a:p>
        </p:txBody>
      </p:sp>
      <p:sp>
        <p:nvSpPr>
          <p:cNvPr id="4099" name="Subtitle 2">
            <a:extLst>
              <a:ext uri="{FF2B5EF4-FFF2-40B4-BE49-F238E27FC236}">
                <a16:creationId xmlns:a16="http://schemas.microsoft.com/office/drawing/2014/main" id="{DA6156D2-8135-0B41-8A9A-3BB63F8CB45E}"/>
              </a:ext>
            </a:extLst>
          </p:cNvPr>
          <p:cNvSpPr>
            <a:spLocks noGrp="1"/>
          </p:cNvSpPr>
          <p:nvPr>
            <p:ph type="subTitle" idx="1"/>
          </p:nvPr>
        </p:nvSpPr>
        <p:spPr bwMode="auto"/>
        <p:txBody>
          <a:bodyPr wrap="square" numCol="1" anchor="t" anchorCtr="0" compatLnSpc="1">
            <a:prstTxWarp prst="textNoShape">
              <a:avLst/>
            </a:prstTxWarp>
          </a:bodyPr>
          <a:lstStyle/>
          <a:p>
            <a:r>
              <a:rPr lang="en-GB" altLang="en-US" b="1" dirty="0">
                <a:solidFill>
                  <a:schemeClr val="bg1">
                    <a:lumMod val="95000"/>
                  </a:schemeClr>
                </a:solidFill>
              </a:rPr>
              <a:t>Workshop Day 1</a:t>
            </a:r>
          </a:p>
        </p:txBody>
      </p:sp>
      <p:pic>
        <p:nvPicPr>
          <p:cNvPr id="4101" name="Picture 2">
            <a:extLst>
              <a:ext uri="{FF2B5EF4-FFF2-40B4-BE49-F238E27FC236}">
                <a16:creationId xmlns:a16="http://schemas.microsoft.com/office/drawing/2014/main" id="{78357C8F-21F9-2842-9AC5-B5F2CED01B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5397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1ED3F-066C-4ADA-99EC-4FCDE4614B4F}"/>
              </a:ext>
            </a:extLst>
          </p:cNvPr>
          <p:cNvSpPr>
            <a:spLocks noGrp="1"/>
          </p:cNvSpPr>
          <p:nvPr>
            <p:ph type="title"/>
          </p:nvPr>
        </p:nvSpPr>
        <p:spPr/>
        <p:txBody>
          <a:bodyPr/>
          <a:lstStyle/>
          <a:p>
            <a:r>
              <a:rPr lang="en-GB" dirty="0"/>
              <a:t>Development Activity</a:t>
            </a:r>
          </a:p>
        </p:txBody>
      </p:sp>
      <p:sp>
        <p:nvSpPr>
          <p:cNvPr id="3" name="Content Placeholder 2">
            <a:extLst>
              <a:ext uri="{FF2B5EF4-FFF2-40B4-BE49-F238E27FC236}">
                <a16:creationId xmlns:a16="http://schemas.microsoft.com/office/drawing/2014/main" id="{AB58B1ED-8922-4D2E-A850-162BDE2F4B6A}"/>
              </a:ext>
            </a:extLst>
          </p:cNvPr>
          <p:cNvSpPr>
            <a:spLocks noGrp="1"/>
          </p:cNvSpPr>
          <p:nvPr>
            <p:ph idx="1"/>
          </p:nvPr>
        </p:nvSpPr>
        <p:spPr/>
        <p:txBody>
          <a:bodyPr>
            <a:normAutofit lnSpcReduction="10000"/>
          </a:bodyPr>
          <a:lstStyle/>
          <a:p>
            <a:pPr marL="0" indent="0">
              <a:buNone/>
            </a:pPr>
            <a:r>
              <a:rPr lang="en-GB" b="1" dirty="0"/>
              <a:t>Read</a:t>
            </a:r>
            <a:r>
              <a:rPr lang="en-GB" dirty="0"/>
              <a:t> and </a:t>
            </a:r>
            <a:r>
              <a:rPr lang="en-GB" b="1" dirty="0"/>
              <a:t>assess</a:t>
            </a:r>
            <a:r>
              <a:rPr lang="en-GB" dirty="0"/>
              <a:t> the assignment you have been given.  </a:t>
            </a:r>
            <a:r>
              <a:rPr lang="en-GB" b="1" i="1" dirty="0"/>
              <a:t>Return your copy upon completion of the task</a:t>
            </a:r>
            <a:r>
              <a:rPr lang="en-GB" dirty="0"/>
              <a:t>.</a:t>
            </a:r>
          </a:p>
          <a:p>
            <a:pPr marL="0" indent="0">
              <a:buNone/>
            </a:pPr>
            <a:endParaRPr lang="en-GB" dirty="0"/>
          </a:p>
          <a:p>
            <a:pPr marL="0" indent="0">
              <a:buNone/>
            </a:pPr>
            <a:r>
              <a:rPr lang="en-GB" dirty="0"/>
              <a:t>This will involve allocating a mark to each section on the marksheet, as well as an overall total.  You will also need to provide feedback as a rationale for your marks.</a:t>
            </a:r>
          </a:p>
        </p:txBody>
      </p:sp>
    </p:spTree>
    <p:extLst>
      <p:ext uri="{BB962C8B-B14F-4D97-AF65-F5344CB8AC3E}">
        <p14:creationId xmlns:p14="http://schemas.microsoft.com/office/powerpoint/2010/main" val="28246974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8EBB6C5A-36CB-7845-AA63-D364D30C2893}"/>
              </a:ext>
            </a:extLst>
          </p:cNvPr>
          <p:cNvSpPr>
            <a:spLocks noGrp="1"/>
          </p:cNvSpPr>
          <p:nvPr>
            <p:ph type="title"/>
          </p:nvPr>
        </p:nvSpPr>
        <p:spPr/>
        <p:txBody>
          <a:bodyPr/>
          <a:lstStyle/>
          <a:p>
            <a:r>
              <a:rPr lang="en-GB" altLang="en-US" dirty="0"/>
              <a:t>Module Aim</a:t>
            </a:r>
          </a:p>
        </p:txBody>
      </p:sp>
      <p:sp>
        <p:nvSpPr>
          <p:cNvPr id="4099" name="Content Placeholder 2">
            <a:extLst>
              <a:ext uri="{FF2B5EF4-FFF2-40B4-BE49-F238E27FC236}">
                <a16:creationId xmlns:a16="http://schemas.microsoft.com/office/drawing/2014/main" id="{DA748D02-CF44-EC43-AEE3-E41566535488}"/>
              </a:ext>
            </a:extLst>
          </p:cNvPr>
          <p:cNvSpPr>
            <a:spLocks noGrp="1"/>
          </p:cNvSpPr>
          <p:nvPr>
            <p:ph idx="1"/>
          </p:nvPr>
        </p:nvSpPr>
        <p:spPr bwMode="auto"/>
        <p:txBody>
          <a:bodyPr wrap="square" numCol="1" anchor="t" anchorCtr="0" compatLnSpc="1">
            <a:prstTxWarp prst="textNoShape">
              <a:avLst/>
            </a:prstTxWarp>
          </a:bodyPr>
          <a:lstStyle/>
          <a:p>
            <a:r>
              <a:rPr lang="en-GB" altLang="en-US" dirty="0"/>
              <a:t>To explore the key responsibilities of leadership in the workplace and the critical importance of the objective analysis of personal strengths and limitations</a:t>
            </a:r>
          </a:p>
        </p:txBody>
      </p:sp>
      <p:pic>
        <p:nvPicPr>
          <p:cNvPr id="7173" name="Picture 2">
            <a:extLst>
              <a:ext uri="{FF2B5EF4-FFF2-40B4-BE49-F238E27FC236}">
                <a16:creationId xmlns:a16="http://schemas.microsoft.com/office/drawing/2014/main" id="{0E3E18FF-1C1D-034F-B831-55003220E1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10500" y="5397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1">
            <a:extLst>
              <a:ext uri="{FF2B5EF4-FFF2-40B4-BE49-F238E27FC236}">
                <a16:creationId xmlns:a16="http://schemas.microsoft.com/office/drawing/2014/main" id="{46B7CBEA-16B3-4B9B-A9D2-A06373A1C0A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379985" y="3645024"/>
            <a:ext cx="2743378" cy="20547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BAFF8EE-16FB-4B4F-A4DC-3275CAC0ABF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341294" y="2155129"/>
            <a:ext cx="1775762" cy="1820156"/>
          </a:xfrm>
          <a:prstGeom prst="rect">
            <a:avLst/>
          </a:prstGeom>
        </p:spPr>
      </p:pic>
      <p:sp>
        <p:nvSpPr>
          <p:cNvPr id="8194" name="Title 1">
            <a:extLst>
              <a:ext uri="{FF2B5EF4-FFF2-40B4-BE49-F238E27FC236}">
                <a16:creationId xmlns:a16="http://schemas.microsoft.com/office/drawing/2014/main" id="{FB687138-4C07-9C4C-91BF-7AA2C19D76E7}"/>
              </a:ext>
            </a:extLst>
          </p:cNvPr>
          <p:cNvSpPr>
            <a:spLocks noGrp="1"/>
          </p:cNvSpPr>
          <p:nvPr>
            <p:ph type="title"/>
          </p:nvPr>
        </p:nvSpPr>
        <p:spPr/>
        <p:txBody>
          <a:bodyPr/>
          <a:lstStyle/>
          <a:p>
            <a:r>
              <a:rPr lang="en-GB" altLang="en-US"/>
              <a:t>Module objectives</a:t>
            </a:r>
          </a:p>
        </p:txBody>
      </p:sp>
      <p:sp>
        <p:nvSpPr>
          <p:cNvPr id="5123" name="Content Placeholder 2">
            <a:extLst>
              <a:ext uri="{FF2B5EF4-FFF2-40B4-BE49-F238E27FC236}">
                <a16:creationId xmlns:a16="http://schemas.microsoft.com/office/drawing/2014/main" id="{C14C2FD4-E6AC-1742-844E-8DB717235BB5}"/>
              </a:ext>
            </a:extLst>
          </p:cNvPr>
          <p:cNvSpPr>
            <a:spLocks noGrp="1"/>
          </p:cNvSpPr>
          <p:nvPr>
            <p:ph idx="1"/>
          </p:nvPr>
        </p:nvSpPr>
        <p:spPr>
          <a:xfrm>
            <a:off x="186242" y="1304763"/>
            <a:ext cx="8229600" cy="4248473"/>
          </a:xfrm>
        </p:spPr>
        <p:txBody>
          <a:bodyPr>
            <a:normAutofit fontScale="77500" lnSpcReduction="20000"/>
          </a:bodyPr>
          <a:lstStyle/>
          <a:p>
            <a:pPr marL="0" fontAlgn="auto">
              <a:spcAft>
                <a:spcPts val="0"/>
              </a:spcAft>
              <a:buFontTx/>
              <a:buNone/>
              <a:defRPr/>
            </a:pPr>
            <a:r>
              <a:rPr lang="en-GB" altLang="en-US" sz="3600" b="1" i="1" dirty="0"/>
              <a:t>Upon the successful completion of this module, the student should be able to demonstrate the ability to</a:t>
            </a:r>
            <a:r>
              <a:rPr lang="en-GB" altLang="en-US" sz="3600" i="1" dirty="0"/>
              <a:t>:</a:t>
            </a:r>
          </a:p>
          <a:p>
            <a:pPr marL="0" indent="0" fontAlgn="auto">
              <a:spcAft>
                <a:spcPts val="0"/>
              </a:spcAft>
              <a:buNone/>
              <a:defRPr/>
            </a:pPr>
            <a:endParaRPr lang="en-GB" altLang="en-US" i="1" dirty="0"/>
          </a:p>
          <a:p>
            <a:pPr fontAlgn="auto">
              <a:spcAft>
                <a:spcPts val="0"/>
              </a:spcAft>
              <a:defRPr/>
            </a:pPr>
            <a:r>
              <a:rPr lang="en-GB" altLang="en-US" dirty="0">
                <a:solidFill>
                  <a:srgbClr val="7030A0"/>
                </a:solidFill>
              </a:rPr>
              <a:t>critically evaluate personal ability to fulfil key responsibilities of the leadership role within the context of established leadership styles; </a:t>
            </a:r>
          </a:p>
          <a:p>
            <a:pPr fontAlgn="auto">
              <a:spcAft>
                <a:spcPts val="0"/>
              </a:spcAft>
              <a:defRPr/>
            </a:pPr>
            <a:r>
              <a:rPr lang="en-GB" altLang="en-US" dirty="0">
                <a:solidFill>
                  <a:srgbClr val="0070C0"/>
                </a:solidFill>
              </a:rPr>
              <a:t>analyse and critically assess strategies for leadership in relation to others;</a:t>
            </a:r>
          </a:p>
          <a:p>
            <a:pPr fontAlgn="auto">
              <a:spcAft>
                <a:spcPts val="0"/>
              </a:spcAft>
              <a:defRPr/>
            </a:pPr>
            <a:r>
              <a:rPr lang="en-GB" altLang="en-US" dirty="0">
                <a:solidFill>
                  <a:srgbClr val="00B050"/>
                </a:solidFill>
              </a:rPr>
              <a:t>plan for the leadership of change of an appropriate level of complexity within the workplace.</a:t>
            </a:r>
          </a:p>
          <a:p>
            <a:pPr marL="457200" indent="-457200" fontAlgn="auto">
              <a:spcAft>
                <a:spcPts val="0"/>
              </a:spcAft>
              <a:buFont typeface="+mj-lt"/>
              <a:buAutoNum type="arabicPeriod"/>
              <a:defRPr/>
            </a:pPr>
            <a:endParaRPr lang="en-GB" altLang="en-US" i="1" dirty="0"/>
          </a:p>
        </p:txBody>
      </p:sp>
      <p:pic>
        <p:nvPicPr>
          <p:cNvPr id="8197" name="Picture 2">
            <a:extLst>
              <a:ext uri="{FF2B5EF4-FFF2-40B4-BE49-F238E27FC236}">
                <a16:creationId xmlns:a16="http://schemas.microsoft.com/office/drawing/2014/main" id="{8F8072A8-0271-FF4E-BBDD-1E03F2B142A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40650" y="5397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FB57A-05C3-B849-AB53-1AEB6E621990}"/>
              </a:ext>
            </a:extLst>
          </p:cNvPr>
          <p:cNvSpPr>
            <a:spLocks noGrp="1"/>
          </p:cNvSpPr>
          <p:nvPr>
            <p:ph type="title"/>
          </p:nvPr>
        </p:nvSpPr>
        <p:spPr/>
        <p:txBody>
          <a:bodyPr/>
          <a:lstStyle/>
          <a:p>
            <a:r>
              <a:rPr lang="en-GB" dirty="0"/>
              <a:t>Assessment Criteria.                              </a:t>
            </a:r>
            <a:r>
              <a:rPr lang="en-GB" sz="1600" dirty="0"/>
              <a:t>(BMSK6001)</a:t>
            </a:r>
            <a:r>
              <a:rPr lang="en-GB" sz="1600" dirty="0">
                <a:effectLst/>
              </a:rPr>
              <a:t> </a:t>
            </a:r>
            <a:endParaRPr lang="en-GB" sz="1600" dirty="0"/>
          </a:p>
        </p:txBody>
      </p:sp>
      <p:sp>
        <p:nvSpPr>
          <p:cNvPr id="3" name="Content Placeholder 2">
            <a:extLst>
              <a:ext uri="{FF2B5EF4-FFF2-40B4-BE49-F238E27FC236}">
                <a16:creationId xmlns:a16="http://schemas.microsoft.com/office/drawing/2014/main" id="{1AF7AD5D-7586-D044-9076-564A9101BB18}"/>
              </a:ext>
            </a:extLst>
          </p:cNvPr>
          <p:cNvSpPr>
            <a:spLocks noGrp="1"/>
          </p:cNvSpPr>
          <p:nvPr>
            <p:ph idx="1"/>
          </p:nvPr>
        </p:nvSpPr>
        <p:spPr>
          <a:xfrm>
            <a:off x="179512" y="1470484"/>
            <a:ext cx="8874001" cy="3917032"/>
          </a:xfrm>
        </p:spPr>
        <p:txBody>
          <a:bodyPr>
            <a:noAutofit/>
          </a:bodyPr>
          <a:lstStyle/>
          <a:p>
            <a:r>
              <a:rPr lang="en-GB" sz="1800" dirty="0">
                <a:solidFill>
                  <a:srgbClr val="FF0000"/>
                </a:solidFill>
              </a:rPr>
              <a:t>Evaluate own ability to use a range of leadership styles, in different situations and with different types of people, to fulfil the leadership role.                                                                                  </a:t>
            </a:r>
            <a:r>
              <a:rPr lang="en-GB" sz="1800" b="1" dirty="0">
                <a:solidFill>
                  <a:srgbClr val="FF0000"/>
                </a:solidFill>
              </a:rPr>
              <a:t>30%</a:t>
            </a:r>
            <a:endParaRPr lang="en-GB" sz="1800" dirty="0">
              <a:solidFill>
                <a:srgbClr val="FF0000"/>
              </a:solidFill>
            </a:endParaRPr>
          </a:p>
          <a:p>
            <a:r>
              <a:rPr lang="en-GB" sz="1800" dirty="0">
                <a:solidFill>
                  <a:schemeClr val="accent6">
                    <a:lumMod val="75000"/>
                  </a:schemeClr>
                </a:solidFill>
              </a:rPr>
              <a:t>Critically assess a recognised leadership model or theory in relation to its ability to impact on individual’s workplace performance.                                                                                      </a:t>
            </a:r>
            <a:r>
              <a:rPr lang="en-GB" sz="1800" b="1" dirty="0">
                <a:solidFill>
                  <a:schemeClr val="accent6">
                    <a:lumMod val="75000"/>
                  </a:schemeClr>
                </a:solidFill>
              </a:rPr>
              <a:t>30%</a:t>
            </a:r>
          </a:p>
          <a:p>
            <a:r>
              <a:rPr lang="en-GB" sz="1800" dirty="0">
                <a:solidFill>
                  <a:srgbClr val="00B050"/>
                </a:solidFill>
              </a:rPr>
              <a:t>Assess your own ability to set direction, motivate, delegate and empower others to bring about a workplace change.                 </a:t>
            </a:r>
            <a:r>
              <a:rPr lang="en-GB" sz="1800" b="1" dirty="0">
                <a:solidFill>
                  <a:srgbClr val="00B050"/>
                </a:solidFill>
              </a:rPr>
              <a:t>20%</a:t>
            </a:r>
          </a:p>
          <a:p>
            <a:r>
              <a:rPr lang="en-GB" sz="1800" dirty="0">
                <a:solidFill>
                  <a:srgbClr val="0070C0"/>
                </a:solidFill>
              </a:rPr>
              <a:t>Evidence of wide reading and research, encompassing application of relevant academic theories and models                                    </a:t>
            </a:r>
            <a:r>
              <a:rPr lang="en-GB" sz="1800" b="1" dirty="0">
                <a:solidFill>
                  <a:srgbClr val="0070C0"/>
                </a:solidFill>
              </a:rPr>
              <a:t>10%</a:t>
            </a:r>
          </a:p>
          <a:p>
            <a:r>
              <a:rPr lang="en-GB" sz="1800" dirty="0">
                <a:solidFill>
                  <a:srgbClr val="7030A0"/>
                </a:solidFill>
              </a:rPr>
              <a:t>Citation/ referencing, report structure, syntax, grammar and punctuation                                                                                         </a:t>
            </a:r>
            <a:r>
              <a:rPr lang="en-GB" sz="1800" b="1" dirty="0">
                <a:solidFill>
                  <a:srgbClr val="7030A0"/>
                </a:solidFill>
              </a:rPr>
              <a:t>10%</a:t>
            </a:r>
            <a:endParaRPr lang="en-GB" sz="1800" dirty="0">
              <a:solidFill>
                <a:srgbClr val="7030A0"/>
              </a:solidFill>
            </a:endParaRPr>
          </a:p>
        </p:txBody>
      </p:sp>
      <p:pic>
        <p:nvPicPr>
          <p:cNvPr id="5" name="Picture 2">
            <a:extLst>
              <a:ext uri="{FF2B5EF4-FFF2-40B4-BE49-F238E27FC236}">
                <a16:creationId xmlns:a16="http://schemas.microsoft.com/office/drawing/2014/main" id="{ED68917E-B109-0A4D-9A2F-D5721F1EDFD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5397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a:extLst>
              <a:ext uri="{FF2B5EF4-FFF2-40B4-BE49-F238E27FC236}">
                <a16:creationId xmlns:a16="http://schemas.microsoft.com/office/drawing/2014/main" id="{2BFEC99D-F596-44A7-A14A-F56F739D3E9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 y="-11112"/>
            <a:ext cx="1691680" cy="1542565"/>
          </a:xfrm>
          <a:prstGeom prst="rect">
            <a:avLst/>
          </a:prstGeom>
        </p:spPr>
      </p:pic>
    </p:spTree>
    <p:extLst>
      <p:ext uri="{BB962C8B-B14F-4D97-AF65-F5344CB8AC3E}">
        <p14:creationId xmlns:p14="http://schemas.microsoft.com/office/powerpoint/2010/main" val="3789430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3E893FC-8118-40D2-9248-52854FEFF74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915816" y="3717032"/>
            <a:ext cx="2535560" cy="1963248"/>
          </a:xfrm>
          <a:prstGeom prst="rect">
            <a:avLst/>
          </a:prstGeom>
        </p:spPr>
      </p:pic>
      <p:sp>
        <p:nvSpPr>
          <p:cNvPr id="2" name="Title 1">
            <a:extLst>
              <a:ext uri="{FF2B5EF4-FFF2-40B4-BE49-F238E27FC236}">
                <a16:creationId xmlns:a16="http://schemas.microsoft.com/office/drawing/2014/main" id="{0EF26FE9-C47D-C248-820F-AF3BC32E0F1E}"/>
              </a:ext>
            </a:extLst>
          </p:cNvPr>
          <p:cNvSpPr>
            <a:spLocks noGrp="1"/>
          </p:cNvSpPr>
          <p:nvPr>
            <p:ph type="title"/>
          </p:nvPr>
        </p:nvSpPr>
        <p:spPr>
          <a:xfrm>
            <a:off x="628650" y="365125"/>
            <a:ext cx="8047806" cy="1325563"/>
          </a:xfrm>
        </p:spPr>
        <p:txBody>
          <a:bodyPr/>
          <a:lstStyle/>
          <a:p>
            <a:r>
              <a:rPr lang="en-GB" dirty="0"/>
              <a:t>The Role of a Leader</a:t>
            </a:r>
          </a:p>
        </p:txBody>
      </p:sp>
      <p:sp>
        <p:nvSpPr>
          <p:cNvPr id="3" name="Content Placeholder 2">
            <a:extLst>
              <a:ext uri="{FF2B5EF4-FFF2-40B4-BE49-F238E27FC236}">
                <a16:creationId xmlns:a16="http://schemas.microsoft.com/office/drawing/2014/main" id="{A660A9DF-4090-0C47-9680-EEC2B75ACEEC}"/>
              </a:ext>
            </a:extLst>
          </p:cNvPr>
          <p:cNvSpPr>
            <a:spLocks noGrp="1"/>
          </p:cNvSpPr>
          <p:nvPr>
            <p:ph idx="1"/>
          </p:nvPr>
        </p:nvSpPr>
        <p:spPr>
          <a:xfrm>
            <a:off x="467544" y="1600201"/>
            <a:ext cx="8219256" cy="3917032"/>
          </a:xfrm>
        </p:spPr>
        <p:txBody>
          <a:bodyPr/>
          <a:lstStyle/>
          <a:p>
            <a:r>
              <a:rPr lang="en-GB" b="1" i="1" dirty="0">
                <a:solidFill>
                  <a:srgbClr val="00B050"/>
                </a:solidFill>
              </a:rPr>
              <a:t>Exercise:</a:t>
            </a:r>
            <a:r>
              <a:rPr lang="en-GB" dirty="0">
                <a:solidFill>
                  <a:srgbClr val="00B050"/>
                </a:solidFill>
              </a:rPr>
              <a:t> in your groups identify and explain the key elements/dimensions of the leader’s role.</a:t>
            </a:r>
          </a:p>
          <a:p>
            <a:pPr marL="0" indent="0">
              <a:buNone/>
            </a:pPr>
            <a:r>
              <a:rPr lang="en-GB" dirty="0">
                <a:solidFill>
                  <a:srgbClr val="0070C0"/>
                </a:solidFill>
              </a:rPr>
              <a:t>Record your findings ready for discussion</a:t>
            </a:r>
          </a:p>
        </p:txBody>
      </p:sp>
      <p:pic>
        <p:nvPicPr>
          <p:cNvPr id="8" name="Picture 2">
            <a:extLst>
              <a:ext uri="{FF2B5EF4-FFF2-40B4-BE49-F238E27FC236}">
                <a16:creationId xmlns:a16="http://schemas.microsoft.com/office/drawing/2014/main" id="{53F77143-FDFC-4740-BC54-2311605E291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40650" y="5397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69603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DB731-3F8D-4617-AFF0-FB5F1625CE94}"/>
              </a:ext>
            </a:extLst>
          </p:cNvPr>
          <p:cNvSpPr>
            <a:spLocks noGrp="1"/>
          </p:cNvSpPr>
          <p:nvPr>
            <p:ph type="title"/>
          </p:nvPr>
        </p:nvSpPr>
        <p:spPr/>
        <p:txBody>
          <a:bodyPr/>
          <a:lstStyle/>
          <a:p>
            <a:r>
              <a:rPr lang="en-GB" dirty="0"/>
              <a:t>Leadership</a:t>
            </a:r>
          </a:p>
        </p:txBody>
      </p:sp>
      <p:pic>
        <p:nvPicPr>
          <p:cNvPr id="8" name="Online Media 7">
            <a:hlinkClick r:id="" action="ppaction://media"/>
            <a:extLst>
              <a:ext uri="{FF2B5EF4-FFF2-40B4-BE49-F238E27FC236}">
                <a16:creationId xmlns:a16="http://schemas.microsoft.com/office/drawing/2014/main" id="{0BDA45F4-BDC9-4F43-8A90-7BCD3B29A995}"/>
              </a:ext>
            </a:extLst>
          </p:cNvPr>
          <p:cNvPicPr>
            <a:picLocks noGrp="1" noRot="1" noChangeAspect="1"/>
          </p:cNvPicPr>
          <p:nvPr>
            <p:ph idx="1"/>
            <a:videoFile r:link="rId1"/>
          </p:nvPr>
        </p:nvPicPr>
        <p:blipFill>
          <a:blip r:embed="rId4"/>
          <a:stretch>
            <a:fillRect/>
          </a:stretch>
        </p:blipFill>
        <p:spPr>
          <a:xfrm>
            <a:off x="1187624" y="1235330"/>
            <a:ext cx="6840760" cy="4482498"/>
          </a:xfrm>
          <a:prstGeom prst="rect">
            <a:avLst/>
          </a:prstGeom>
        </p:spPr>
      </p:pic>
    </p:spTree>
    <p:extLst>
      <p:ext uri="{BB962C8B-B14F-4D97-AF65-F5344CB8AC3E}">
        <p14:creationId xmlns:p14="http://schemas.microsoft.com/office/powerpoint/2010/main" val="1578950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3185A803-4943-A241-95BC-59591459C487}"/>
              </a:ext>
            </a:extLst>
          </p:cNvPr>
          <p:cNvSpPr>
            <a:spLocks noGrp="1"/>
          </p:cNvSpPr>
          <p:nvPr>
            <p:ph type="title"/>
          </p:nvPr>
        </p:nvSpPr>
        <p:spPr/>
        <p:txBody>
          <a:bodyPr>
            <a:normAutofit/>
          </a:bodyPr>
          <a:lstStyle/>
          <a:p>
            <a:pPr fontAlgn="auto">
              <a:spcAft>
                <a:spcPts val="0"/>
              </a:spcAft>
              <a:defRPr/>
            </a:pPr>
            <a:r>
              <a:rPr lang="en-GB" altLang="en-US" dirty="0"/>
              <a:t>Roles of a Leader</a:t>
            </a:r>
          </a:p>
        </p:txBody>
      </p:sp>
      <p:sp>
        <p:nvSpPr>
          <p:cNvPr id="3" name="Content Placeholder 2">
            <a:extLst>
              <a:ext uri="{FF2B5EF4-FFF2-40B4-BE49-F238E27FC236}">
                <a16:creationId xmlns:a16="http://schemas.microsoft.com/office/drawing/2014/main" id="{20008D74-2683-734F-8D41-17FD87DDF9E7}"/>
              </a:ext>
            </a:extLst>
          </p:cNvPr>
          <p:cNvSpPr>
            <a:spLocks noGrp="1"/>
          </p:cNvSpPr>
          <p:nvPr>
            <p:ph idx="1"/>
          </p:nvPr>
        </p:nvSpPr>
        <p:spPr>
          <a:xfrm>
            <a:off x="303212" y="1417638"/>
            <a:ext cx="6172200" cy="3394075"/>
          </a:xfrm>
        </p:spPr>
        <p:txBody>
          <a:bodyPr>
            <a:noAutofit/>
          </a:bodyPr>
          <a:lstStyle/>
          <a:p>
            <a:pPr marL="385763" indent="-385763" fontAlgn="auto">
              <a:spcAft>
                <a:spcPts val="0"/>
              </a:spcAft>
              <a:buFont typeface="Arial Black" panose="020B0A04020102020204" pitchFamily="34" charset="0"/>
              <a:buAutoNum type="arabicPeriod"/>
              <a:defRPr/>
            </a:pPr>
            <a:r>
              <a:rPr lang="en-US" altLang="en-US" sz="1800" dirty="0"/>
              <a:t>Create an inspiring vision &amp; shared value</a:t>
            </a:r>
            <a:endParaRPr lang="en-GB" altLang="en-US" sz="1800" dirty="0"/>
          </a:p>
          <a:p>
            <a:pPr marL="385763" indent="-385763" fontAlgn="auto">
              <a:spcAft>
                <a:spcPts val="0"/>
              </a:spcAft>
              <a:buFont typeface="Arial Black" panose="020B0A04020102020204" pitchFamily="34" charset="0"/>
              <a:buAutoNum type="arabicPeriod"/>
              <a:defRPr/>
            </a:pPr>
            <a:r>
              <a:rPr lang="en-US" altLang="en-US" sz="1800" dirty="0"/>
              <a:t>Lead change</a:t>
            </a:r>
            <a:endParaRPr lang="en-GB" altLang="en-US" sz="1800" dirty="0"/>
          </a:p>
          <a:p>
            <a:pPr marL="385763" indent="-385763" fontAlgn="auto">
              <a:spcAft>
                <a:spcPts val="0"/>
              </a:spcAft>
              <a:buFont typeface="Arial Black" panose="020B0A04020102020204" pitchFamily="34" charset="0"/>
              <a:buAutoNum type="arabicPeriod"/>
              <a:defRPr/>
            </a:pPr>
            <a:r>
              <a:rPr lang="en-US" altLang="en-US" sz="1800" dirty="0"/>
              <a:t>Lead by example</a:t>
            </a:r>
            <a:endParaRPr lang="en-GB" altLang="en-US" sz="1800" dirty="0"/>
          </a:p>
          <a:p>
            <a:pPr marL="385763" indent="-385763" fontAlgn="auto">
              <a:spcAft>
                <a:spcPts val="0"/>
              </a:spcAft>
              <a:buFont typeface="Arial Black" panose="020B0A04020102020204" pitchFamily="34" charset="0"/>
              <a:buAutoNum type="arabicPeriod"/>
              <a:defRPr/>
            </a:pPr>
            <a:r>
              <a:rPr lang="en-US" altLang="en-US" sz="1800" dirty="0"/>
              <a:t>Demonstrate confidence</a:t>
            </a:r>
            <a:endParaRPr lang="en-GB" altLang="en-US" sz="1800" dirty="0"/>
          </a:p>
          <a:p>
            <a:pPr marL="385763" indent="-385763" fontAlgn="auto">
              <a:spcAft>
                <a:spcPts val="0"/>
              </a:spcAft>
              <a:buFont typeface="Arial Black" panose="020B0A04020102020204" pitchFamily="34" charset="0"/>
              <a:buAutoNum type="arabicPeriod"/>
              <a:defRPr/>
            </a:pPr>
            <a:r>
              <a:rPr lang="en-US" altLang="en-US" sz="1800" dirty="0"/>
              <a:t>Aspire to energize people</a:t>
            </a:r>
            <a:endParaRPr lang="en-GB" altLang="en-US" sz="1800" dirty="0"/>
          </a:p>
          <a:p>
            <a:pPr marL="385763" indent="-385763" fontAlgn="auto">
              <a:spcAft>
                <a:spcPts val="0"/>
              </a:spcAft>
              <a:buFont typeface="Arial Black" panose="020B0A04020102020204" pitchFamily="34" charset="0"/>
              <a:buAutoNum type="arabicPeriod"/>
              <a:defRPr/>
            </a:pPr>
            <a:r>
              <a:rPr lang="en-US" altLang="en-US" sz="1800" dirty="0"/>
              <a:t>Empower people</a:t>
            </a:r>
            <a:endParaRPr lang="en-GB" altLang="en-US" sz="1800" dirty="0"/>
          </a:p>
          <a:p>
            <a:pPr marL="385763" indent="-385763" fontAlgn="auto">
              <a:spcAft>
                <a:spcPts val="0"/>
              </a:spcAft>
              <a:buFont typeface="Arial Black" panose="020B0A04020102020204" pitchFamily="34" charset="0"/>
              <a:buAutoNum type="arabicPeriod"/>
              <a:defRPr/>
            </a:pPr>
            <a:r>
              <a:rPr lang="en-US" altLang="en-US" sz="1800" dirty="0"/>
              <a:t>Communicate openly</a:t>
            </a:r>
            <a:endParaRPr lang="en-GB" altLang="en-US" sz="1800" dirty="0"/>
          </a:p>
          <a:p>
            <a:pPr marL="385763" indent="-385763" fontAlgn="auto">
              <a:spcAft>
                <a:spcPts val="0"/>
              </a:spcAft>
              <a:buFont typeface="Arial Black" panose="020B0A04020102020204" pitchFamily="34" charset="0"/>
              <a:buAutoNum type="arabicPeriod"/>
              <a:defRPr/>
            </a:pPr>
            <a:r>
              <a:rPr lang="en-US" altLang="en-US" sz="1800" dirty="0"/>
              <a:t>Listen, support &amp; help</a:t>
            </a:r>
            <a:endParaRPr lang="en-GB" altLang="en-US" sz="1800" dirty="0"/>
          </a:p>
          <a:p>
            <a:pPr marL="385763" indent="-385763" fontAlgn="auto">
              <a:spcAft>
                <a:spcPts val="0"/>
              </a:spcAft>
              <a:buFont typeface="Arial Black" panose="020B0A04020102020204" pitchFamily="34" charset="0"/>
              <a:buAutoNum type="arabicPeriod"/>
              <a:defRPr/>
            </a:pPr>
            <a:r>
              <a:rPr lang="en-US" altLang="en-US" sz="1800" dirty="0"/>
              <a:t>Involve everyone – use a team approach</a:t>
            </a:r>
            <a:endParaRPr lang="en-GB" altLang="en-US" sz="1800" dirty="0"/>
          </a:p>
          <a:p>
            <a:pPr marL="385763" indent="-385763" fontAlgn="auto">
              <a:spcAft>
                <a:spcPts val="0"/>
              </a:spcAft>
              <a:buFont typeface="Arial Black" panose="020B0A04020102020204" pitchFamily="34" charset="0"/>
              <a:buAutoNum type="arabicPeriod"/>
              <a:defRPr/>
            </a:pPr>
            <a:r>
              <a:rPr lang="en-US" altLang="en-US" sz="1800" dirty="0"/>
              <a:t>Coach, bring out the best in people</a:t>
            </a:r>
            <a:endParaRPr lang="en-GB" altLang="en-US" sz="1800" dirty="0"/>
          </a:p>
          <a:p>
            <a:pPr marL="385763" indent="-385763" fontAlgn="auto">
              <a:spcAft>
                <a:spcPts val="0"/>
              </a:spcAft>
              <a:buFont typeface="Arial Black" panose="020B0A04020102020204" pitchFamily="34" charset="0"/>
              <a:buAutoNum type="arabicPeriod"/>
              <a:defRPr/>
            </a:pPr>
            <a:r>
              <a:rPr lang="en-US" altLang="en-US" sz="1800" dirty="0"/>
              <a:t>Encourage Group discussion</a:t>
            </a:r>
            <a:endParaRPr lang="en-GB" altLang="en-US" sz="1800" dirty="0"/>
          </a:p>
          <a:p>
            <a:pPr marL="385763" indent="-385763" fontAlgn="auto">
              <a:spcAft>
                <a:spcPts val="0"/>
              </a:spcAft>
              <a:buFont typeface="Arial Black" panose="020B0A04020102020204" pitchFamily="34" charset="0"/>
              <a:buAutoNum type="arabicPeriod"/>
              <a:defRPr/>
            </a:pPr>
            <a:r>
              <a:rPr lang="en-US" altLang="en-US" sz="1800" dirty="0"/>
              <a:t>Monitor progress, - don’t micromanage</a:t>
            </a:r>
            <a:endParaRPr lang="en-GB" altLang="en-US" sz="1800" dirty="0"/>
          </a:p>
        </p:txBody>
      </p:sp>
      <p:pic>
        <p:nvPicPr>
          <p:cNvPr id="8" name="Picture 7">
            <a:extLst>
              <a:ext uri="{FF2B5EF4-FFF2-40B4-BE49-F238E27FC236}">
                <a16:creationId xmlns:a16="http://schemas.microsoft.com/office/drawing/2014/main" id="{71DFF243-0E70-4A5E-98E5-C2362F7AA91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40074" y="1844824"/>
            <a:ext cx="5599697" cy="2232248"/>
          </a:xfrm>
          <a:prstGeom prst="rect">
            <a:avLst/>
          </a:prstGeom>
        </p:spPr>
      </p:pic>
      <p:pic>
        <p:nvPicPr>
          <p:cNvPr id="11" name="Picture 2">
            <a:extLst>
              <a:ext uri="{FF2B5EF4-FFF2-40B4-BE49-F238E27FC236}">
                <a16:creationId xmlns:a16="http://schemas.microsoft.com/office/drawing/2014/main" id="{E1F80749-5E87-4D3D-8647-AF5FF79FA0C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40650" y="5397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nodeType="clickPar">
                      <p:stCondLst>
                        <p:cond delay="indefinite"/>
                      </p:stCondLst>
                      <p:childTnLst>
                        <p:par>
                          <p:cTn id="64" fill="hold" nodeType="withGroup">
                            <p:stCondLst>
                              <p:cond delay="0"/>
                            </p:stCondLst>
                            <p:childTnLst>
                              <p:par>
                                <p:cTn id="65" presetID="2" presetClass="entr" presetSubtype="4" fill="hold" nodeType="click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 calcmode="lin" valueType="num">
                                      <p:cBhvr additive="base">
                                        <p:cTn id="6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nodeType="clickPar">
                      <p:stCondLst>
                        <p:cond delay="indefinite"/>
                      </p:stCondLst>
                      <p:childTnLst>
                        <p:par>
                          <p:cTn id="70" fill="hold" nodeType="withGroup">
                            <p:stCondLst>
                              <p:cond delay="0"/>
                            </p:stCondLst>
                            <p:childTnLst>
                              <p:par>
                                <p:cTn id="71" presetID="2" presetClass="entr" presetSubtype="4" fill="hold" nodeType="clickEffect">
                                  <p:stCondLst>
                                    <p:cond delay="0"/>
                                  </p:stCondLst>
                                  <p:childTnLst>
                                    <p:set>
                                      <p:cBhvr>
                                        <p:cTn id="72" dur="1" fill="hold">
                                          <p:stCondLst>
                                            <p:cond delay="0"/>
                                          </p:stCondLst>
                                        </p:cTn>
                                        <p:tgtEl>
                                          <p:spTgt spid="3">
                                            <p:txEl>
                                              <p:pRg st="11" end="11"/>
                                            </p:txEl>
                                          </p:spTgt>
                                        </p:tgtEl>
                                        <p:attrNameLst>
                                          <p:attrName>style.visibility</p:attrName>
                                        </p:attrNameLst>
                                      </p:cBhvr>
                                      <p:to>
                                        <p:strVal val="visible"/>
                                      </p:to>
                                    </p:set>
                                    <p:anim calcmode="lin" valueType="num">
                                      <p:cBhvr additive="base">
                                        <p:cTn id="7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69D45-0A25-4712-A023-BC0EBD31E758}"/>
              </a:ext>
            </a:extLst>
          </p:cNvPr>
          <p:cNvSpPr>
            <a:spLocks noGrp="1"/>
          </p:cNvSpPr>
          <p:nvPr>
            <p:ph type="title"/>
          </p:nvPr>
        </p:nvSpPr>
        <p:spPr/>
        <p:txBody>
          <a:bodyPr/>
          <a:lstStyle/>
          <a:p>
            <a:r>
              <a:rPr lang="en-GB" dirty="0"/>
              <a:t>A thought provoker…</a:t>
            </a:r>
          </a:p>
        </p:txBody>
      </p:sp>
      <p:sp>
        <p:nvSpPr>
          <p:cNvPr id="3" name="Content Placeholder 2">
            <a:extLst>
              <a:ext uri="{FF2B5EF4-FFF2-40B4-BE49-F238E27FC236}">
                <a16:creationId xmlns:a16="http://schemas.microsoft.com/office/drawing/2014/main" id="{A2DD73BF-6846-47CE-B8D5-CE622D0D9720}"/>
              </a:ext>
            </a:extLst>
          </p:cNvPr>
          <p:cNvSpPr>
            <a:spLocks noGrp="1"/>
          </p:cNvSpPr>
          <p:nvPr>
            <p:ph idx="1"/>
          </p:nvPr>
        </p:nvSpPr>
        <p:spPr>
          <a:xfrm>
            <a:off x="457200" y="1268760"/>
            <a:ext cx="8229600" cy="4320480"/>
          </a:xfrm>
        </p:spPr>
        <p:txBody>
          <a:bodyPr>
            <a:normAutofit fontScale="85000" lnSpcReduction="10000"/>
          </a:bodyPr>
          <a:lstStyle/>
          <a:p>
            <a:pPr marL="0" indent="0">
              <a:buNone/>
            </a:pPr>
            <a:r>
              <a:rPr lang="en-GB" dirty="0"/>
              <a:t>‘</a:t>
            </a:r>
            <a:r>
              <a:rPr lang="en-GB" i="1" dirty="0"/>
              <a:t>Leadership is the most influential factor in shaping organisational culture, so ensuring the necessary leadership behaviours, strategies and qualities are developed is fundamental. There is clear evidence of the link between leadership and a range of important outcomes within health services, including patient satisfaction, patient mortality, organisational financial performance, staff well-being, engagement, turnover and absenteeism, and overall quality of care.’  </a:t>
            </a:r>
          </a:p>
          <a:p>
            <a:pPr marL="0" indent="0">
              <a:buNone/>
            </a:pPr>
            <a:r>
              <a:rPr lang="en-US" sz="2000" dirty="0"/>
              <a:t>West, M., </a:t>
            </a:r>
            <a:r>
              <a:rPr lang="en-US" sz="2000" dirty="0" err="1"/>
              <a:t>Armit</a:t>
            </a:r>
            <a:r>
              <a:rPr lang="en-US" sz="2000" dirty="0"/>
              <a:t>, K., </a:t>
            </a:r>
            <a:r>
              <a:rPr lang="en-US" sz="2000" dirty="0" err="1"/>
              <a:t>Loewenthal</a:t>
            </a:r>
            <a:r>
              <a:rPr lang="en-US" sz="2000" dirty="0"/>
              <a:t>, L., Eckert, R., West, T. and Lee, A. (2015)  Leadership and Leadership Development in Healthcare: The Evidence Base. London, Faculty of Medical Leadership and Management P.25</a:t>
            </a:r>
            <a:endParaRPr lang="en-GB" sz="2000" dirty="0"/>
          </a:p>
        </p:txBody>
      </p:sp>
      <p:pic>
        <p:nvPicPr>
          <p:cNvPr id="5" name="Picture 2">
            <a:extLst>
              <a:ext uri="{FF2B5EF4-FFF2-40B4-BE49-F238E27FC236}">
                <a16:creationId xmlns:a16="http://schemas.microsoft.com/office/drawing/2014/main" id="{F2F62962-6266-41AB-ACF7-EFA1DA101B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5397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a:extLst>
              <a:ext uri="{FF2B5EF4-FFF2-40B4-BE49-F238E27FC236}">
                <a16:creationId xmlns:a16="http://schemas.microsoft.com/office/drawing/2014/main" id="{4DDC79CE-8AFB-4D90-A03A-8CF0DA54954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51520" y="2138"/>
            <a:ext cx="792088" cy="1187538"/>
          </a:xfrm>
          <a:prstGeom prst="rect">
            <a:avLst/>
          </a:prstGeom>
        </p:spPr>
      </p:pic>
    </p:spTree>
    <p:extLst>
      <p:ext uri="{BB962C8B-B14F-4D97-AF65-F5344CB8AC3E}">
        <p14:creationId xmlns:p14="http://schemas.microsoft.com/office/powerpoint/2010/main" val="3480706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2DADB-16D5-5049-A39D-C380A34EAB93}"/>
              </a:ext>
            </a:extLst>
          </p:cNvPr>
          <p:cNvSpPr>
            <a:spLocks noGrp="1"/>
          </p:cNvSpPr>
          <p:nvPr>
            <p:ph type="title"/>
          </p:nvPr>
        </p:nvSpPr>
        <p:spPr/>
        <p:txBody>
          <a:bodyPr/>
          <a:lstStyle/>
          <a:p>
            <a:r>
              <a:rPr lang="en-GB" dirty="0"/>
              <a:t>One perspective</a:t>
            </a:r>
          </a:p>
        </p:txBody>
      </p:sp>
      <p:pic>
        <p:nvPicPr>
          <p:cNvPr id="5" name="Online Media 4">
            <a:hlinkClick r:id="" action="ppaction://media"/>
            <a:extLst>
              <a:ext uri="{FF2B5EF4-FFF2-40B4-BE49-F238E27FC236}">
                <a16:creationId xmlns:a16="http://schemas.microsoft.com/office/drawing/2014/main" id="{0739D0FB-015C-4F80-A8F0-2F3A26FB3C9C}"/>
              </a:ext>
            </a:extLst>
          </p:cNvPr>
          <p:cNvPicPr>
            <a:picLocks noGrp="1" noRot="1" noChangeAspect="1"/>
          </p:cNvPicPr>
          <p:nvPr>
            <p:ph idx="1"/>
            <a:videoFile r:link="rId1"/>
          </p:nvPr>
        </p:nvPicPr>
        <p:blipFill>
          <a:blip r:embed="rId4"/>
          <a:stretch>
            <a:fillRect/>
          </a:stretch>
        </p:blipFill>
        <p:spPr>
          <a:xfrm>
            <a:off x="1763713" y="1855788"/>
            <a:ext cx="5832475" cy="3281362"/>
          </a:xfrm>
          <a:prstGeom prst="rect">
            <a:avLst/>
          </a:prstGeom>
        </p:spPr>
      </p:pic>
      <p:pic>
        <p:nvPicPr>
          <p:cNvPr id="6" name="Picture 2">
            <a:extLst>
              <a:ext uri="{FF2B5EF4-FFF2-40B4-BE49-F238E27FC236}">
                <a16:creationId xmlns:a16="http://schemas.microsoft.com/office/drawing/2014/main" id="{E2D0276F-0C3D-4FE0-B7EC-CA2018933A9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40650" y="5397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596933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561AB4A-CE00-4057-927A-D7136353EA4D}"/>
              </a:ext>
            </a:extLst>
          </p:cNvPr>
          <p:cNvPicPr>
            <a:picLocks noChangeAspect="1"/>
          </p:cNvPicPr>
          <p:nvPr/>
        </p:nvPicPr>
        <p:blipFill>
          <a:blip r:embed="rId2"/>
          <a:stretch>
            <a:fillRect/>
          </a:stretch>
        </p:blipFill>
        <p:spPr>
          <a:xfrm>
            <a:off x="0" y="1215876"/>
            <a:ext cx="9144000" cy="4426248"/>
          </a:xfrm>
          <a:prstGeom prst="rect">
            <a:avLst/>
          </a:prstGeom>
        </p:spPr>
      </p:pic>
      <p:sp>
        <p:nvSpPr>
          <p:cNvPr id="4" name="Title 3"/>
          <p:cNvSpPr>
            <a:spLocks noGrp="1"/>
          </p:cNvSpPr>
          <p:nvPr>
            <p:ph type="title"/>
          </p:nvPr>
        </p:nvSpPr>
        <p:spPr/>
        <p:txBody>
          <a:bodyPr>
            <a:normAutofit/>
          </a:bodyPr>
          <a:lstStyle/>
          <a:p>
            <a:r>
              <a:rPr lang="en-NZ" dirty="0">
                <a:latin typeface="+mn-lt"/>
                <a:cs typeface="MV Boli" panose="02000500030200090000" pitchFamily="2" charset="0"/>
              </a:rPr>
              <a:t>Differences</a:t>
            </a:r>
          </a:p>
        </p:txBody>
      </p:sp>
      <p:pic>
        <p:nvPicPr>
          <p:cNvPr id="6" name="Picture 2">
            <a:extLst>
              <a:ext uri="{FF2B5EF4-FFF2-40B4-BE49-F238E27FC236}">
                <a16:creationId xmlns:a16="http://schemas.microsoft.com/office/drawing/2014/main" id="{0AC3DD1A-373F-4D14-BF07-527E6AA151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5397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619337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407D5-F6A1-44C0-9A75-A7AC247130F7}"/>
              </a:ext>
            </a:extLst>
          </p:cNvPr>
          <p:cNvSpPr>
            <a:spLocks noGrp="1"/>
          </p:cNvSpPr>
          <p:nvPr>
            <p:ph type="title"/>
          </p:nvPr>
        </p:nvSpPr>
        <p:spPr/>
        <p:txBody>
          <a:bodyPr/>
          <a:lstStyle/>
          <a:p>
            <a:r>
              <a:rPr lang="en-NZ" dirty="0">
                <a:cs typeface="MV Boli" panose="02000500030200090000" pitchFamily="2" charset="0"/>
              </a:rPr>
              <a:t>Differences</a:t>
            </a:r>
            <a:endParaRPr lang="en-GB" dirty="0"/>
          </a:p>
        </p:txBody>
      </p:sp>
      <p:sp>
        <p:nvSpPr>
          <p:cNvPr id="5" name="Content Placeholder 4">
            <a:extLst>
              <a:ext uri="{FF2B5EF4-FFF2-40B4-BE49-F238E27FC236}">
                <a16:creationId xmlns:a16="http://schemas.microsoft.com/office/drawing/2014/main" id="{04395C74-109B-48F6-A1CD-0F22F67209FF}"/>
              </a:ext>
            </a:extLst>
          </p:cNvPr>
          <p:cNvSpPr>
            <a:spLocks noGrp="1"/>
          </p:cNvSpPr>
          <p:nvPr>
            <p:ph idx="1"/>
          </p:nvPr>
        </p:nvSpPr>
        <p:spPr>
          <a:xfrm>
            <a:off x="491497" y="1196752"/>
            <a:ext cx="8229600" cy="3917032"/>
          </a:xfrm>
        </p:spPr>
        <p:txBody>
          <a:bodyPr>
            <a:noAutofit/>
          </a:bodyPr>
          <a:lstStyle/>
          <a:p>
            <a:pPr lvl="0"/>
            <a:r>
              <a:rPr lang="en-GB" sz="2000" b="1" dirty="0">
                <a:solidFill>
                  <a:schemeClr val="accent6"/>
                </a:solidFill>
              </a:rPr>
              <a:t>The main difference between management, leadership and headship is around the organizational purpose they serve and the type of authority and power each relies on </a:t>
            </a:r>
            <a:endParaRPr lang="en-NZ" sz="2000" b="1" dirty="0">
              <a:solidFill>
                <a:schemeClr val="accent6"/>
              </a:solidFill>
            </a:endParaRPr>
          </a:p>
          <a:p>
            <a:pPr lvl="0"/>
            <a:r>
              <a:rPr lang="en-GB" sz="2000" b="1" dirty="0">
                <a:solidFill>
                  <a:schemeClr val="accent4">
                    <a:lumMod val="75000"/>
                  </a:schemeClr>
                </a:solidFill>
              </a:rPr>
              <a:t>Management is about processes that maintain a steady state. Management usually involves a position within an organisation, and draws on Legitimate power.</a:t>
            </a:r>
            <a:endParaRPr lang="en-NZ" sz="2000" b="1" dirty="0">
              <a:solidFill>
                <a:schemeClr val="accent4">
                  <a:lumMod val="75000"/>
                </a:schemeClr>
              </a:solidFill>
            </a:endParaRPr>
          </a:p>
          <a:p>
            <a:pPr lvl="0"/>
            <a:r>
              <a:rPr lang="en-GB" sz="2000" b="1" dirty="0">
                <a:solidFill>
                  <a:schemeClr val="bg2">
                    <a:lumMod val="50000"/>
                  </a:schemeClr>
                </a:solidFill>
              </a:rPr>
              <a:t>Leadership is more mysterious, but is about working with complex problems and change. Leadership requires influence that is given by followers, which involves a psychological contract. It doesn’t necessarily mean position! Instead, it draws on Referent power.</a:t>
            </a:r>
            <a:endParaRPr lang="en-NZ" sz="2000" b="1" dirty="0">
              <a:solidFill>
                <a:schemeClr val="bg2">
                  <a:lumMod val="50000"/>
                </a:schemeClr>
              </a:solidFill>
            </a:endParaRPr>
          </a:p>
          <a:p>
            <a:pPr lvl="0"/>
            <a:r>
              <a:rPr lang="en-GB" sz="2000" b="1" dirty="0">
                <a:solidFill>
                  <a:srgbClr val="FF0000"/>
                </a:solidFill>
              </a:rPr>
              <a:t>Headship is not leadership! It is about the commanding authority that comes from an organisational place of power. It draws on coercion or rewards as its power base.</a:t>
            </a:r>
            <a:endParaRPr lang="en-NZ" sz="2000" b="1" dirty="0">
              <a:solidFill>
                <a:srgbClr val="FF0000"/>
              </a:solidFill>
            </a:endParaRPr>
          </a:p>
        </p:txBody>
      </p:sp>
      <p:pic>
        <p:nvPicPr>
          <p:cNvPr id="6" name="Picture 5">
            <a:extLst>
              <a:ext uri="{FF2B5EF4-FFF2-40B4-BE49-F238E27FC236}">
                <a16:creationId xmlns:a16="http://schemas.microsoft.com/office/drawing/2014/main" id="{C408F11D-6785-4F86-A080-9245C003858D}"/>
              </a:ext>
            </a:extLst>
          </p:cNvPr>
          <p:cNvPicPr>
            <a:picLocks noChangeAspect="1"/>
          </p:cNvPicPr>
          <p:nvPr/>
        </p:nvPicPr>
        <p:blipFill>
          <a:blip r:embed="rId2"/>
          <a:stretch>
            <a:fillRect/>
          </a:stretch>
        </p:blipFill>
        <p:spPr>
          <a:xfrm>
            <a:off x="27334" y="0"/>
            <a:ext cx="1894351" cy="916980"/>
          </a:xfrm>
          <a:prstGeom prst="rect">
            <a:avLst/>
          </a:prstGeom>
        </p:spPr>
      </p:pic>
      <p:pic>
        <p:nvPicPr>
          <p:cNvPr id="7" name="Picture 6">
            <a:extLst>
              <a:ext uri="{FF2B5EF4-FFF2-40B4-BE49-F238E27FC236}">
                <a16:creationId xmlns:a16="http://schemas.microsoft.com/office/drawing/2014/main" id="{4E450908-2118-4120-A4F9-BB01F64CBBD1}"/>
              </a:ext>
            </a:extLst>
          </p:cNvPr>
          <p:cNvPicPr>
            <a:picLocks noChangeAspect="1"/>
          </p:cNvPicPr>
          <p:nvPr/>
        </p:nvPicPr>
        <p:blipFill>
          <a:blip r:embed="rId2"/>
          <a:stretch>
            <a:fillRect/>
          </a:stretch>
        </p:blipFill>
        <p:spPr>
          <a:xfrm>
            <a:off x="7253463" y="550"/>
            <a:ext cx="1894351" cy="916980"/>
          </a:xfrm>
          <a:prstGeom prst="rect">
            <a:avLst/>
          </a:prstGeom>
        </p:spPr>
      </p:pic>
    </p:spTree>
    <p:extLst>
      <p:ext uri="{BB962C8B-B14F-4D97-AF65-F5344CB8AC3E}">
        <p14:creationId xmlns:p14="http://schemas.microsoft.com/office/powerpoint/2010/main" val="208779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6AD0758D-9225-8441-BAE1-BB424E5EAF81}"/>
              </a:ext>
            </a:extLst>
          </p:cNvPr>
          <p:cNvSpPr>
            <a:spLocks noGrp="1"/>
          </p:cNvSpPr>
          <p:nvPr>
            <p:ph type="title"/>
          </p:nvPr>
        </p:nvSpPr>
        <p:spPr>
          <a:xfrm>
            <a:off x="90487" y="230142"/>
            <a:ext cx="8229600" cy="1143000"/>
          </a:xfrm>
        </p:spPr>
        <p:txBody>
          <a:bodyPr>
            <a:normAutofit/>
          </a:bodyPr>
          <a:lstStyle/>
          <a:p>
            <a:pPr fontAlgn="auto">
              <a:spcAft>
                <a:spcPts val="0"/>
              </a:spcAft>
              <a:defRPr/>
            </a:pPr>
            <a:r>
              <a:rPr lang="en-GB" altLang="en-US" dirty="0"/>
              <a:t>Create an inspiring vision</a:t>
            </a:r>
          </a:p>
        </p:txBody>
      </p:sp>
      <p:sp>
        <p:nvSpPr>
          <p:cNvPr id="9219" name="Content Placeholder 2">
            <a:extLst>
              <a:ext uri="{FF2B5EF4-FFF2-40B4-BE49-F238E27FC236}">
                <a16:creationId xmlns:a16="http://schemas.microsoft.com/office/drawing/2014/main" id="{A9C4E5E3-4932-9343-B3A7-14263A86A0B1}"/>
              </a:ext>
            </a:extLst>
          </p:cNvPr>
          <p:cNvSpPr>
            <a:spLocks noGrp="1"/>
          </p:cNvSpPr>
          <p:nvPr>
            <p:ph idx="1"/>
          </p:nvPr>
        </p:nvSpPr>
        <p:spPr>
          <a:xfrm>
            <a:off x="457200" y="1600201"/>
            <a:ext cx="5570240" cy="3917032"/>
          </a:xfrm>
        </p:spPr>
        <p:txBody>
          <a:bodyPr>
            <a:normAutofit/>
          </a:bodyPr>
          <a:lstStyle/>
          <a:p>
            <a:pPr fontAlgn="auto">
              <a:spcAft>
                <a:spcPts val="0"/>
              </a:spcAft>
              <a:defRPr/>
            </a:pPr>
            <a:r>
              <a:rPr lang="en-GB" altLang="en-US" dirty="0">
                <a:solidFill>
                  <a:srgbClr val="FF3300"/>
                </a:solidFill>
              </a:rPr>
              <a:t>Create outstanding value for customers and stakeholders</a:t>
            </a:r>
          </a:p>
          <a:p>
            <a:pPr fontAlgn="auto">
              <a:spcAft>
                <a:spcPts val="0"/>
              </a:spcAft>
              <a:defRPr/>
            </a:pPr>
            <a:r>
              <a:rPr lang="en-GB" altLang="en-US" dirty="0">
                <a:solidFill>
                  <a:srgbClr val="00B050"/>
                </a:solidFill>
              </a:rPr>
              <a:t>Developing a great new product or service</a:t>
            </a:r>
          </a:p>
          <a:p>
            <a:pPr fontAlgn="auto">
              <a:spcAft>
                <a:spcPts val="0"/>
              </a:spcAft>
              <a:defRPr/>
            </a:pPr>
            <a:r>
              <a:rPr lang="en-GB" altLang="en-US" dirty="0">
                <a:solidFill>
                  <a:srgbClr val="0070C0"/>
                </a:solidFill>
              </a:rPr>
              <a:t>Developing a great company</a:t>
            </a:r>
          </a:p>
        </p:txBody>
      </p:sp>
      <p:pic>
        <p:nvPicPr>
          <p:cNvPr id="6" name="Picture 2">
            <a:extLst>
              <a:ext uri="{FF2B5EF4-FFF2-40B4-BE49-F238E27FC236}">
                <a16:creationId xmlns:a16="http://schemas.microsoft.com/office/drawing/2014/main" id="{DD270E19-8AFB-459A-89C7-6F44F9924CF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5397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a:extLst>
              <a:ext uri="{FF2B5EF4-FFF2-40B4-BE49-F238E27FC236}">
                <a16:creationId xmlns:a16="http://schemas.microsoft.com/office/drawing/2014/main" id="{ECAE62D9-5C52-42AF-A57E-7747E3F1F01C}"/>
              </a:ext>
            </a:extLst>
          </p:cNvPr>
          <p:cNvPicPr>
            <a:picLocks noChangeAspect="1"/>
          </p:cNvPicPr>
          <p:nvPr/>
        </p:nvPicPr>
        <p:blipFill>
          <a:blip r:embed="rId3"/>
          <a:stretch>
            <a:fillRect/>
          </a:stretch>
        </p:blipFill>
        <p:spPr>
          <a:xfrm>
            <a:off x="6027440" y="3558717"/>
            <a:ext cx="3070900" cy="202513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500"/>
                                        <p:tgtEl>
                                          <p:spTgt spid="92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219">
                                            <p:txEl>
                                              <p:pRg st="1" end="1"/>
                                            </p:txEl>
                                          </p:spTgt>
                                        </p:tgtEl>
                                        <p:attrNameLst>
                                          <p:attrName>style.visibility</p:attrName>
                                        </p:attrNameLst>
                                      </p:cBhvr>
                                      <p:to>
                                        <p:strVal val="visible"/>
                                      </p:to>
                                    </p:set>
                                    <p:animEffect transition="in" filter="fade">
                                      <p:cBhvr>
                                        <p:cTn id="12" dur="500"/>
                                        <p:tgtEl>
                                          <p:spTgt spid="92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219">
                                            <p:txEl>
                                              <p:pRg st="2" end="2"/>
                                            </p:txEl>
                                          </p:spTgt>
                                        </p:tgtEl>
                                        <p:attrNameLst>
                                          <p:attrName>style.visibility</p:attrName>
                                        </p:attrNameLst>
                                      </p:cBhvr>
                                      <p:to>
                                        <p:strVal val="visible"/>
                                      </p:to>
                                    </p:set>
                                    <p:animEffect transition="in" filter="fade">
                                      <p:cBhvr>
                                        <p:cTn id="17" dur="500"/>
                                        <p:tgtEl>
                                          <p:spTgt spid="92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ED3E9235-C145-3D4C-8F20-F8BD8D508973}"/>
              </a:ext>
            </a:extLst>
          </p:cNvPr>
          <p:cNvSpPr>
            <a:spLocks noGrp="1"/>
          </p:cNvSpPr>
          <p:nvPr>
            <p:ph type="title"/>
          </p:nvPr>
        </p:nvSpPr>
        <p:spPr>
          <a:xfrm>
            <a:off x="90487" y="298450"/>
            <a:ext cx="8963026" cy="1143000"/>
          </a:xfrm>
        </p:spPr>
        <p:txBody>
          <a:bodyPr>
            <a:noAutofit/>
          </a:bodyPr>
          <a:lstStyle/>
          <a:p>
            <a:pPr fontAlgn="auto">
              <a:spcAft>
                <a:spcPts val="0"/>
              </a:spcAft>
              <a:defRPr/>
            </a:pPr>
            <a:r>
              <a:rPr lang="en-GB" altLang="en-US" dirty="0"/>
              <a:t>Leading change &amp; objective setting</a:t>
            </a:r>
          </a:p>
        </p:txBody>
      </p:sp>
      <p:sp>
        <p:nvSpPr>
          <p:cNvPr id="3" name="Content Placeholder 2">
            <a:extLst>
              <a:ext uri="{FF2B5EF4-FFF2-40B4-BE49-F238E27FC236}">
                <a16:creationId xmlns:a16="http://schemas.microsoft.com/office/drawing/2014/main" id="{40F63C66-2432-4244-B102-16E81D9E2DBF}"/>
              </a:ext>
            </a:extLst>
          </p:cNvPr>
          <p:cNvSpPr>
            <a:spLocks noGrp="1"/>
          </p:cNvSpPr>
          <p:nvPr>
            <p:ph idx="1"/>
          </p:nvPr>
        </p:nvSpPr>
        <p:spPr>
          <a:xfrm>
            <a:off x="323528" y="1508437"/>
            <a:ext cx="8229600" cy="3917032"/>
          </a:xfrm>
        </p:spPr>
        <p:txBody>
          <a:bodyPr>
            <a:normAutofit/>
          </a:bodyPr>
          <a:lstStyle/>
          <a:p>
            <a:pPr fontAlgn="auto">
              <a:spcAft>
                <a:spcPts val="0"/>
              </a:spcAft>
              <a:defRPr/>
            </a:pPr>
            <a:r>
              <a:rPr lang="en-GB" altLang="en-US" dirty="0">
                <a:solidFill>
                  <a:srgbClr val="00B050"/>
                </a:solidFill>
              </a:rPr>
              <a:t>Make the goals clear</a:t>
            </a:r>
          </a:p>
          <a:p>
            <a:pPr fontAlgn="auto">
              <a:spcAft>
                <a:spcPts val="0"/>
              </a:spcAft>
              <a:defRPr/>
            </a:pPr>
            <a:r>
              <a:rPr lang="en-GB" altLang="en-US" dirty="0">
                <a:solidFill>
                  <a:srgbClr val="0070C0"/>
                </a:solidFill>
              </a:rPr>
              <a:t>Agree objectives for individuals as well as teams ( SMART)</a:t>
            </a:r>
          </a:p>
          <a:p>
            <a:pPr fontAlgn="auto">
              <a:spcAft>
                <a:spcPts val="0"/>
              </a:spcAft>
              <a:defRPr/>
            </a:pPr>
            <a:r>
              <a:rPr lang="en-GB" altLang="en-US" dirty="0">
                <a:solidFill>
                  <a:srgbClr val="7030A0"/>
                </a:solidFill>
              </a:rPr>
              <a:t>Set and provide guidance of values</a:t>
            </a:r>
          </a:p>
          <a:p>
            <a:pPr fontAlgn="auto">
              <a:spcAft>
                <a:spcPts val="0"/>
              </a:spcAft>
              <a:defRPr/>
            </a:pPr>
            <a:r>
              <a:rPr lang="en-GB" altLang="en-US" dirty="0">
                <a:solidFill>
                  <a:srgbClr val="FF0000"/>
                </a:solidFill>
              </a:rPr>
              <a:t>Take responsibility</a:t>
            </a:r>
          </a:p>
        </p:txBody>
      </p:sp>
      <p:pic>
        <p:nvPicPr>
          <p:cNvPr id="6" name="Picture 2">
            <a:extLst>
              <a:ext uri="{FF2B5EF4-FFF2-40B4-BE49-F238E27FC236}">
                <a16:creationId xmlns:a16="http://schemas.microsoft.com/office/drawing/2014/main" id="{BE326991-49C5-441A-95A2-271A003187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5397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a:extLst>
              <a:ext uri="{FF2B5EF4-FFF2-40B4-BE49-F238E27FC236}">
                <a16:creationId xmlns:a16="http://schemas.microsoft.com/office/drawing/2014/main" id="{B647973D-B278-4FEE-A613-6E73C790082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73133" y="3717032"/>
            <a:ext cx="2270867" cy="19550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64248D77-043B-8240-88FE-EE7B325F9F92}"/>
              </a:ext>
            </a:extLst>
          </p:cNvPr>
          <p:cNvSpPr>
            <a:spLocks noGrp="1"/>
          </p:cNvSpPr>
          <p:nvPr>
            <p:ph type="title"/>
          </p:nvPr>
        </p:nvSpPr>
        <p:spPr>
          <a:xfrm>
            <a:off x="0" y="275369"/>
            <a:ext cx="7886700" cy="923802"/>
          </a:xfrm>
        </p:spPr>
        <p:txBody>
          <a:bodyPr>
            <a:normAutofit fontScale="90000"/>
          </a:bodyPr>
          <a:lstStyle/>
          <a:p>
            <a:r>
              <a:rPr lang="en-GB" altLang="en-US" dirty="0"/>
              <a:t>Leadership performance indicator</a:t>
            </a:r>
          </a:p>
        </p:txBody>
      </p:sp>
      <p:graphicFrame>
        <p:nvGraphicFramePr>
          <p:cNvPr id="3" name="Table 2">
            <a:extLst>
              <a:ext uri="{FF2B5EF4-FFF2-40B4-BE49-F238E27FC236}">
                <a16:creationId xmlns:a16="http://schemas.microsoft.com/office/drawing/2014/main" id="{DFC4DFFE-762E-BB4E-B878-39B8082334CB}"/>
              </a:ext>
            </a:extLst>
          </p:cNvPr>
          <p:cNvGraphicFramePr>
            <a:graphicFrameLocks noGrp="1"/>
          </p:cNvGraphicFramePr>
          <p:nvPr>
            <p:extLst>
              <p:ext uri="{D42A27DB-BD31-4B8C-83A1-F6EECF244321}">
                <p14:modId xmlns:p14="http://schemas.microsoft.com/office/powerpoint/2010/main" val="3653159691"/>
              </p:ext>
            </p:extLst>
          </p:nvPr>
        </p:nvGraphicFramePr>
        <p:xfrm>
          <a:off x="179387" y="1072358"/>
          <a:ext cx="8785225" cy="4506913"/>
        </p:xfrm>
        <a:graphic>
          <a:graphicData uri="http://schemas.openxmlformats.org/drawingml/2006/table">
            <a:tbl>
              <a:tblPr/>
              <a:tblGrid>
                <a:gridCol w="1897464">
                  <a:extLst>
                    <a:ext uri="{9D8B030D-6E8A-4147-A177-3AD203B41FA5}">
                      <a16:colId xmlns:a16="http://schemas.microsoft.com/office/drawing/2014/main" val="20000"/>
                    </a:ext>
                  </a:extLst>
                </a:gridCol>
                <a:gridCol w="1426946">
                  <a:extLst>
                    <a:ext uri="{9D8B030D-6E8A-4147-A177-3AD203B41FA5}">
                      <a16:colId xmlns:a16="http://schemas.microsoft.com/office/drawing/2014/main" val="20001"/>
                    </a:ext>
                  </a:extLst>
                </a:gridCol>
                <a:gridCol w="1509940">
                  <a:extLst>
                    <a:ext uri="{9D8B030D-6E8A-4147-A177-3AD203B41FA5}">
                      <a16:colId xmlns:a16="http://schemas.microsoft.com/office/drawing/2014/main" val="20002"/>
                    </a:ext>
                  </a:extLst>
                </a:gridCol>
                <a:gridCol w="1175291">
                  <a:extLst>
                    <a:ext uri="{9D8B030D-6E8A-4147-A177-3AD203B41FA5}">
                      <a16:colId xmlns:a16="http://schemas.microsoft.com/office/drawing/2014/main" val="20003"/>
                    </a:ext>
                  </a:extLst>
                </a:gridCol>
                <a:gridCol w="1295763">
                  <a:extLst>
                    <a:ext uri="{9D8B030D-6E8A-4147-A177-3AD203B41FA5}">
                      <a16:colId xmlns:a16="http://schemas.microsoft.com/office/drawing/2014/main" val="20004"/>
                    </a:ext>
                  </a:extLst>
                </a:gridCol>
                <a:gridCol w="1479821">
                  <a:extLst>
                    <a:ext uri="{9D8B030D-6E8A-4147-A177-3AD203B41FA5}">
                      <a16:colId xmlns:a16="http://schemas.microsoft.com/office/drawing/2014/main" val="20005"/>
                    </a:ext>
                  </a:extLst>
                </a:gridCol>
              </a:tblGrid>
              <a:tr h="755129">
                <a:tc>
                  <a:txBody>
                    <a:bodyPr/>
                    <a:lstStyle/>
                    <a:p>
                      <a:pPr algn="ctr">
                        <a:spcAft>
                          <a:spcPts val="0"/>
                        </a:spcAft>
                      </a:pPr>
                      <a:endParaRPr lang="en-GB" sz="1400" i="0" dirty="0">
                        <a:solidFill>
                          <a:srgbClr val="FF0000"/>
                        </a:solidFill>
                        <a:latin typeface="Arial" pitchFamily="34" charset="0"/>
                        <a:ea typeface="Times New Roman"/>
                        <a:cs typeface="Arial" pitchFamily="34" charset="0"/>
                      </a:endParaRPr>
                    </a:p>
                    <a:p>
                      <a:pPr algn="ctr">
                        <a:spcAft>
                          <a:spcPts val="0"/>
                        </a:spcAft>
                      </a:pPr>
                      <a:r>
                        <a:rPr lang="en-GB" sz="1400" b="1" i="0" dirty="0">
                          <a:solidFill>
                            <a:srgbClr val="FF0000"/>
                          </a:solidFill>
                          <a:latin typeface="Arial" pitchFamily="34" charset="0"/>
                          <a:ea typeface="Times New Roman"/>
                          <a:cs typeface="Arial" pitchFamily="34" charset="0"/>
                        </a:rPr>
                        <a:t>Performance Factor</a:t>
                      </a:r>
                      <a:endParaRPr lang="en-GB" sz="1400" i="0" dirty="0">
                        <a:solidFill>
                          <a:srgbClr val="FF0000"/>
                        </a:solidFill>
                        <a:latin typeface="Arial" pitchFamily="34" charset="0"/>
                        <a:ea typeface="Times New Roman"/>
                        <a:cs typeface="Arial" pitchFamily="34" charset="0"/>
                      </a:endParaRPr>
                    </a:p>
                  </a:txBody>
                  <a:tcPr marL="50159" marR="50159" marT="0" marB="0" anchor="ctr">
                    <a:lnL w="19050"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dbl"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400" b="1" i="0" dirty="0">
                          <a:solidFill>
                            <a:srgbClr val="FF0000"/>
                          </a:solidFill>
                          <a:latin typeface="Arial" pitchFamily="34" charset="0"/>
                          <a:ea typeface="Times New Roman"/>
                          <a:cs typeface="Arial" pitchFamily="34" charset="0"/>
                        </a:rPr>
                        <a:t>Far exceeds</a:t>
                      </a:r>
                      <a:endParaRPr lang="en-GB" sz="1400" i="0" dirty="0">
                        <a:solidFill>
                          <a:srgbClr val="FF0000"/>
                        </a:solidFill>
                        <a:latin typeface="Arial" pitchFamily="34" charset="0"/>
                        <a:ea typeface="Times New Roman"/>
                        <a:cs typeface="Arial" pitchFamily="34" charset="0"/>
                      </a:endParaRPr>
                    </a:p>
                    <a:p>
                      <a:pPr algn="ctr">
                        <a:spcAft>
                          <a:spcPts val="0"/>
                        </a:spcAft>
                      </a:pPr>
                      <a:r>
                        <a:rPr lang="en-GB" sz="1400" b="1" i="0" dirty="0">
                          <a:solidFill>
                            <a:srgbClr val="FF0000"/>
                          </a:solidFill>
                          <a:latin typeface="Arial" pitchFamily="34" charset="0"/>
                          <a:ea typeface="Times New Roman"/>
                          <a:cs typeface="Arial" pitchFamily="34" charset="0"/>
                        </a:rPr>
                        <a:t>job</a:t>
                      </a:r>
                      <a:endParaRPr lang="en-GB" sz="1400" i="0" dirty="0">
                        <a:solidFill>
                          <a:srgbClr val="FF0000"/>
                        </a:solidFill>
                        <a:latin typeface="Arial" pitchFamily="34" charset="0"/>
                        <a:ea typeface="Times New Roman"/>
                        <a:cs typeface="Arial" pitchFamily="34" charset="0"/>
                      </a:endParaRPr>
                    </a:p>
                    <a:p>
                      <a:pPr algn="ctr">
                        <a:spcAft>
                          <a:spcPts val="0"/>
                        </a:spcAft>
                      </a:pPr>
                      <a:r>
                        <a:rPr lang="en-GB" sz="1400" b="1" i="0" dirty="0">
                          <a:solidFill>
                            <a:srgbClr val="FF0000"/>
                          </a:solidFill>
                          <a:latin typeface="Arial" pitchFamily="34" charset="0"/>
                          <a:ea typeface="Times New Roman"/>
                          <a:cs typeface="Arial" pitchFamily="34" charset="0"/>
                        </a:rPr>
                        <a:t>requirement</a:t>
                      </a:r>
                      <a:endParaRPr lang="en-GB" sz="1400" i="0" dirty="0">
                        <a:solidFill>
                          <a:srgbClr val="FF0000"/>
                        </a:solidFill>
                        <a:latin typeface="Arial" pitchFamily="34" charset="0"/>
                        <a:ea typeface="Times New Roman"/>
                        <a:cs typeface="Arial" pitchFamily="34" charset="0"/>
                      </a:endParaRPr>
                    </a:p>
                  </a:txBody>
                  <a:tcPr marL="50159" marR="5015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dbl"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60000"/>
                        <a:lumOff val="40000"/>
                      </a:schemeClr>
                    </a:solidFill>
                  </a:tcPr>
                </a:tc>
                <a:tc>
                  <a:txBody>
                    <a:bodyPr/>
                    <a:lstStyle/>
                    <a:p>
                      <a:pPr algn="ctr">
                        <a:spcAft>
                          <a:spcPts val="0"/>
                        </a:spcAft>
                      </a:pPr>
                      <a:r>
                        <a:rPr lang="en-GB" sz="1400" b="1" i="0" dirty="0">
                          <a:solidFill>
                            <a:srgbClr val="FF0000"/>
                          </a:solidFill>
                          <a:latin typeface="Arial" pitchFamily="34" charset="0"/>
                          <a:ea typeface="Times New Roman"/>
                          <a:cs typeface="Arial" pitchFamily="34" charset="0"/>
                        </a:rPr>
                        <a:t>Exceeds</a:t>
                      </a:r>
                      <a:endParaRPr lang="en-GB" sz="1400" i="0" dirty="0">
                        <a:solidFill>
                          <a:srgbClr val="FF0000"/>
                        </a:solidFill>
                        <a:latin typeface="Arial" pitchFamily="34" charset="0"/>
                        <a:ea typeface="Times New Roman"/>
                        <a:cs typeface="Arial" pitchFamily="34" charset="0"/>
                      </a:endParaRPr>
                    </a:p>
                    <a:p>
                      <a:pPr algn="ctr">
                        <a:spcAft>
                          <a:spcPts val="0"/>
                        </a:spcAft>
                      </a:pPr>
                      <a:r>
                        <a:rPr lang="en-GB" sz="1400" b="1" i="0" dirty="0">
                          <a:solidFill>
                            <a:srgbClr val="FF0000"/>
                          </a:solidFill>
                          <a:latin typeface="Arial" pitchFamily="34" charset="0"/>
                          <a:ea typeface="Times New Roman"/>
                          <a:cs typeface="Arial" pitchFamily="34" charset="0"/>
                        </a:rPr>
                        <a:t>job</a:t>
                      </a:r>
                      <a:endParaRPr lang="en-GB" sz="1400" i="0" dirty="0">
                        <a:solidFill>
                          <a:srgbClr val="FF0000"/>
                        </a:solidFill>
                        <a:latin typeface="Arial" pitchFamily="34" charset="0"/>
                        <a:ea typeface="Times New Roman"/>
                        <a:cs typeface="Arial" pitchFamily="34" charset="0"/>
                      </a:endParaRPr>
                    </a:p>
                    <a:p>
                      <a:pPr algn="ctr">
                        <a:spcAft>
                          <a:spcPts val="0"/>
                        </a:spcAft>
                      </a:pPr>
                      <a:r>
                        <a:rPr lang="en-GB" sz="1400" b="1" i="0" dirty="0">
                          <a:solidFill>
                            <a:srgbClr val="FF0000"/>
                          </a:solidFill>
                          <a:latin typeface="Arial" pitchFamily="34" charset="0"/>
                          <a:ea typeface="Times New Roman"/>
                          <a:cs typeface="Arial" pitchFamily="34" charset="0"/>
                        </a:rPr>
                        <a:t>requirement</a:t>
                      </a:r>
                      <a:endParaRPr lang="en-GB" sz="1400" i="0" dirty="0">
                        <a:solidFill>
                          <a:srgbClr val="FF0000"/>
                        </a:solidFill>
                        <a:latin typeface="Arial" pitchFamily="34" charset="0"/>
                        <a:ea typeface="Times New Roman"/>
                        <a:cs typeface="Arial" pitchFamily="34" charset="0"/>
                      </a:endParaRPr>
                    </a:p>
                  </a:txBody>
                  <a:tcPr marL="50159" marR="5015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dbl"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50000"/>
                      </a:schemeClr>
                    </a:solidFill>
                  </a:tcPr>
                </a:tc>
                <a:tc>
                  <a:txBody>
                    <a:bodyPr/>
                    <a:lstStyle/>
                    <a:p>
                      <a:pPr algn="ctr">
                        <a:spcAft>
                          <a:spcPts val="0"/>
                        </a:spcAft>
                      </a:pPr>
                      <a:r>
                        <a:rPr lang="en-GB" sz="1400" b="1" i="0" dirty="0">
                          <a:solidFill>
                            <a:srgbClr val="FF0000"/>
                          </a:solidFill>
                          <a:latin typeface="Arial" pitchFamily="34" charset="0"/>
                          <a:ea typeface="Times New Roman"/>
                          <a:cs typeface="Arial" pitchFamily="34" charset="0"/>
                        </a:rPr>
                        <a:t>Meets </a:t>
                      </a:r>
                      <a:endParaRPr lang="en-GB" sz="1400" i="0" dirty="0">
                        <a:solidFill>
                          <a:srgbClr val="FF0000"/>
                        </a:solidFill>
                        <a:latin typeface="Arial" pitchFamily="34" charset="0"/>
                        <a:ea typeface="Times New Roman"/>
                        <a:cs typeface="Arial" pitchFamily="34" charset="0"/>
                      </a:endParaRPr>
                    </a:p>
                    <a:p>
                      <a:pPr algn="ctr">
                        <a:spcAft>
                          <a:spcPts val="0"/>
                        </a:spcAft>
                      </a:pPr>
                      <a:r>
                        <a:rPr lang="en-GB" sz="1400" b="1" i="0" dirty="0">
                          <a:solidFill>
                            <a:srgbClr val="FF0000"/>
                          </a:solidFill>
                          <a:latin typeface="Arial" pitchFamily="34" charset="0"/>
                          <a:ea typeface="Times New Roman"/>
                          <a:cs typeface="Arial" pitchFamily="34" charset="0"/>
                        </a:rPr>
                        <a:t>job </a:t>
                      </a:r>
                      <a:endParaRPr lang="en-GB" sz="1400" i="0" dirty="0">
                        <a:solidFill>
                          <a:srgbClr val="FF0000"/>
                        </a:solidFill>
                        <a:latin typeface="Arial" pitchFamily="34" charset="0"/>
                        <a:ea typeface="Times New Roman"/>
                        <a:cs typeface="Arial" pitchFamily="34" charset="0"/>
                      </a:endParaRPr>
                    </a:p>
                    <a:p>
                      <a:pPr algn="ctr">
                        <a:spcAft>
                          <a:spcPts val="0"/>
                        </a:spcAft>
                      </a:pPr>
                      <a:r>
                        <a:rPr lang="en-GB" sz="1400" b="1" i="0" dirty="0">
                          <a:solidFill>
                            <a:srgbClr val="FF0000"/>
                          </a:solidFill>
                          <a:latin typeface="Arial" pitchFamily="34" charset="0"/>
                          <a:ea typeface="Times New Roman"/>
                          <a:cs typeface="Arial" pitchFamily="34" charset="0"/>
                        </a:rPr>
                        <a:t>requirement</a:t>
                      </a:r>
                      <a:endParaRPr lang="en-GB" sz="1400" i="0" dirty="0">
                        <a:solidFill>
                          <a:srgbClr val="FF0000"/>
                        </a:solidFill>
                        <a:latin typeface="Arial" pitchFamily="34" charset="0"/>
                        <a:ea typeface="Times New Roman"/>
                        <a:cs typeface="Arial" pitchFamily="34" charset="0"/>
                      </a:endParaRPr>
                    </a:p>
                  </a:txBody>
                  <a:tcPr marL="50159" marR="5015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dbl"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75000"/>
                      </a:schemeClr>
                    </a:solidFill>
                  </a:tcPr>
                </a:tc>
                <a:tc>
                  <a:txBody>
                    <a:bodyPr/>
                    <a:lstStyle/>
                    <a:p>
                      <a:pPr algn="ctr">
                        <a:spcAft>
                          <a:spcPts val="0"/>
                        </a:spcAft>
                      </a:pPr>
                      <a:r>
                        <a:rPr lang="en-GB" sz="1400" b="1" i="0" dirty="0">
                          <a:solidFill>
                            <a:srgbClr val="FF0000"/>
                          </a:solidFill>
                          <a:latin typeface="Arial" pitchFamily="34" charset="0"/>
                          <a:ea typeface="Times New Roman"/>
                          <a:cs typeface="Arial" pitchFamily="34" charset="0"/>
                        </a:rPr>
                        <a:t>Needs </a:t>
                      </a:r>
                      <a:endParaRPr lang="en-GB" sz="1400" i="0" dirty="0">
                        <a:solidFill>
                          <a:srgbClr val="FF0000"/>
                        </a:solidFill>
                        <a:latin typeface="Arial" pitchFamily="34" charset="0"/>
                        <a:ea typeface="Times New Roman"/>
                        <a:cs typeface="Arial" pitchFamily="34" charset="0"/>
                      </a:endParaRPr>
                    </a:p>
                    <a:p>
                      <a:pPr algn="ctr">
                        <a:spcAft>
                          <a:spcPts val="0"/>
                        </a:spcAft>
                      </a:pPr>
                      <a:r>
                        <a:rPr lang="en-GB" sz="1400" b="1" i="0" dirty="0">
                          <a:solidFill>
                            <a:srgbClr val="FF0000"/>
                          </a:solidFill>
                          <a:latin typeface="Arial" pitchFamily="34" charset="0"/>
                          <a:ea typeface="Times New Roman"/>
                          <a:cs typeface="Arial" pitchFamily="34" charset="0"/>
                        </a:rPr>
                        <a:t>some</a:t>
                      </a:r>
                      <a:endParaRPr lang="en-GB" sz="1400" i="0" dirty="0">
                        <a:solidFill>
                          <a:srgbClr val="FF0000"/>
                        </a:solidFill>
                        <a:latin typeface="Arial" pitchFamily="34" charset="0"/>
                        <a:ea typeface="Times New Roman"/>
                        <a:cs typeface="Arial" pitchFamily="34" charset="0"/>
                      </a:endParaRPr>
                    </a:p>
                    <a:p>
                      <a:pPr algn="ctr">
                        <a:spcAft>
                          <a:spcPts val="0"/>
                        </a:spcAft>
                      </a:pPr>
                      <a:r>
                        <a:rPr lang="en-GB" sz="1400" b="1" i="0" dirty="0">
                          <a:solidFill>
                            <a:srgbClr val="FF0000"/>
                          </a:solidFill>
                          <a:latin typeface="Arial" pitchFamily="34" charset="0"/>
                          <a:ea typeface="Times New Roman"/>
                          <a:cs typeface="Arial" pitchFamily="34" charset="0"/>
                        </a:rPr>
                        <a:t>improvement</a:t>
                      </a:r>
                      <a:endParaRPr lang="en-GB" sz="1400" i="0" dirty="0">
                        <a:solidFill>
                          <a:srgbClr val="FF0000"/>
                        </a:solidFill>
                        <a:latin typeface="Arial" pitchFamily="34" charset="0"/>
                        <a:ea typeface="Times New Roman"/>
                        <a:cs typeface="Arial" pitchFamily="34" charset="0"/>
                      </a:endParaRPr>
                    </a:p>
                  </a:txBody>
                  <a:tcPr marL="50159" marR="5015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dbl"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pPr algn="ctr">
                        <a:spcAft>
                          <a:spcPts val="0"/>
                        </a:spcAft>
                      </a:pPr>
                      <a:r>
                        <a:rPr lang="en-GB" sz="1400" b="1" i="0" dirty="0">
                          <a:solidFill>
                            <a:srgbClr val="FF0000"/>
                          </a:solidFill>
                          <a:latin typeface="Arial" pitchFamily="34" charset="0"/>
                          <a:ea typeface="Times New Roman"/>
                          <a:cs typeface="Arial" pitchFamily="34" charset="0"/>
                        </a:rPr>
                        <a:t>Does not meet</a:t>
                      </a:r>
                      <a:endParaRPr lang="en-GB" sz="1400" i="0" dirty="0">
                        <a:solidFill>
                          <a:srgbClr val="FF0000"/>
                        </a:solidFill>
                        <a:latin typeface="Arial" pitchFamily="34" charset="0"/>
                        <a:ea typeface="Times New Roman"/>
                        <a:cs typeface="Arial" pitchFamily="34" charset="0"/>
                      </a:endParaRPr>
                    </a:p>
                    <a:p>
                      <a:pPr algn="ctr">
                        <a:spcAft>
                          <a:spcPts val="0"/>
                        </a:spcAft>
                      </a:pPr>
                      <a:r>
                        <a:rPr lang="en-GB" sz="1400" b="1" i="0" dirty="0">
                          <a:solidFill>
                            <a:srgbClr val="FF0000"/>
                          </a:solidFill>
                          <a:latin typeface="Arial" pitchFamily="34" charset="0"/>
                          <a:ea typeface="Times New Roman"/>
                          <a:cs typeface="Arial" pitchFamily="34" charset="0"/>
                        </a:rPr>
                        <a:t>requirement</a:t>
                      </a:r>
                      <a:endParaRPr lang="en-GB" sz="1400" i="0" dirty="0">
                        <a:solidFill>
                          <a:srgbClr val="FF0000"/>
                        </a:solidFill>
                        <a:latin typeface="Arial" pitchFamily="34" charset="0"/>
                        <a:ea typeface="Times New Roman"/>
                        <a:cs typeface="Arial" pitchFamily="34" charset="0"/>
                      </a:endParaRPr>
                    </a:p>
                  </a:txBody>
                  <a:tcPr marL="50159" marR="50159" marT="0" marB="0" anchor="ctr">
                    <a:lnL w="12700" cap="flat" cmpd="sng" algn="ctr">
                      <a:solidFill>
                        <a:srgbClr val="000000"/>
                      </a:solidFill>
                      <a:prstDash val="solid"/>
                      <a:round/>
                      <a:headEnd type="none" w="med" len="med"/>
                      <a:tailEnd type="none" w="med" len="med"/>
                    </a:lnL>
                    <a:lnR w="19050" cap="flat" cmpd="dbl" algn="ctr">
                      <a:solidFill>
                        <a:srgbClr val="000000"/>
                      </a:solidFill>
                      <a:prstDash val="solid"/>
                      <a:round/>
                      <a:headEnd type="none" w="med" len="med"/>
                      <a:tailEnd type="none" w="med" len="med"/>
                    </a:lnR>
                    <a:lnT w="19050" cap="flat" cmpd="dbl"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10000"/>
                  </a:ext>
                </a:extLst>
              </a:tr>
              <a:tr h="1006840">
                <a:tc>
                  <a:txBody>
                    <a:bodyPr/>
                    <a:lstStyle/>
                    <a:p>
                      <a:pPr>
                        <a:spcAft>
                          <a:spcPts val="0"/>
                        </a:spcAft>
                      </a:pPr>
                      <a:r>
                        <a:rPr lang="en-GB" sz="1400" b="1" dirty="0">
                          <a:solidFill>
                            <a:srgbClr val="0070C0"/>
                          </a:solidFill>
                          <a:latin typeface="Arial"/>
                          <a:ea typeface="Times New Roman"/>
                        </a:rPr>
                        <a:t>QUALITY</a:t>
                      </a:r>
                      <a:endParaRPr lang="en-GB" sz="1400" dirty="0">
                        <a:solidFill>
                          <a:srgbClr val="0070C0"/>
                        </a:solidFill>
                        <a:latin typeface="Times New Roman"/>
                        <a:ea typeface="Times New Roman"/>
                      </a:endParaRPr>
                    </a:p>
                  </a:txBody>
                  <a:tcPr marL="50159" marR="50159" marT="0" marB="0" anchor="ctr">
                    <a:lnL w="19050"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200" dirty="0">
                          <a:latin typeface="Arial"/>
                          <a:ea typeface="Times New Roman"/>
                        </a:rPr>
                        <a:t>Leaps tall buildings with a single bound</a:t>
                      </a:r>
                      <a:endParaRPr lang="en-GB" sz="1200" dirty="0">
                        <a:latin typeface="Times New Roman"/>
                        <a:ea typeface="Times New Roman"/>
                      </a:endParaRPr>
                    </a:p>
                  </a:txBody>
                  <a:tcPr marL="50159" marR="5015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60000"/>
                        <a:lumOff val="40000"/>
                      </a:schemeClr>
                    </a:solidFill>
                  </a:tcPr>
                </a:tc>
                <a:tc>
                  <a:txBody>
                    <a:bodyPr/>
                    <a:lstStyle/>
                    <a:p>
                      <a:pPr>
                        <a:spcAft>
                          <a:spcPts val="0"/>
                        </a:spcAft>
                      </a:pPr>
                      <a:r>
                        <a:rPr lang="en-GB" sz="1200" dirty="0">
                          <a:latin typeface="Arial"/>
                          <a:ea typeface="Times New Roman"/>
                        </a:rPr>
                        <a:t>Must take running starts to leap over buildings</a:t>
                      </a:r>
                      <a:endParaRPr lang="en-GB" sz="1200" dirty="0">
                        <a:latin typeface="Times New Roman"/>
                        <a:ea typeface="Times New Roman"/>
                      </a:endParaRPr>
                    </a:p>
                  </a:txBody>
                  <a:tcPr marL="50159" marR="5015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50000"/>
                      </a:schemeClr>
                    </a:solidFill>
                  </a:tcPr>
                </a:tc>
                <a:tc>
                  <a:txBody>
                    <a:bodyPr/>
                    <a:lstStyle/>
                    <a:p>
                      <a:pPr>
                        <a:spcAft>
                          <a:spcPts val="0"/>
                        </a:spcAft>
                      </a:pPr>
                      <a:r>
                        <a:rPr lang="en-GB" sz="1200" dirty="0">
                          <a:latin typeface="Arial"/>
                          <a:ea typeface="Times New Roman"/>
                        </a:rPr>
                        <a:t>Can only leap over buildings with no spires</a:t>
                      </a:r>
                      <a:endParaRPr lang="en-GB" sz="1200" dirty="0">
                        <a:latin typeface="Times New Roman"/>
                        <a:ea typeface="Times New Roman"/>
                      </a:endParaRPr>
                    </a:p>
                  </a:txBody>
                  <a:tcPr marL="50159" marR="5015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75000"/>
                      </a:schemeClr>
                    </a:solidFill>
                  </a:tcPr>
                </a:tc>
                <a:tc>
                  <a:txBody>
                    <a:bodyPr/>
                    <a:lstStyle/>
                    <a:p>
                      <a:pPr>
                        <a:spcAft>
                          <a:spcPts val="0"/>
                        </a:spcAft>
                      </a:pPr>
                      <a:r>
                        <a:rPr lang="en-GB" sz="1200" dirty="0">
                          <a:latin typeface="Arial"/>
                          <a:ea typeface="Times New Roman"/>
                        </a:rPr>
                        <a:t>Crashes into buildings when attempting to jump</a:t>
                      </a:r>
                      <a:endParaRPr lang="en-GB" sz="1200" dirty="0">
                        <a:latin typeface="Times New Roman"/>
                        <a:ea typeface="Times New Roman"/>
                      </a:endParaRPr>
                    </a:p>
                  </a:txBody>
                  <a:tcPr marL="50159" marR="5015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pPr>
                        <a:spcAft>
                          <a:spcPts val="0"/>
                        </a:spcAft>
                      </a:pPr>
                      <a:r>
                        <a:rPr lang="en-GB" sz="1200" dirty="0">
                          <a:latin typeface="Arial"/>
                          <a:ea typeface="Times New Roman"/>
                        </a:rPr>
                        <a:t>Cannot even recognise buildings</a:t>
                      </a:r>
                      <a:endParaRPr lang="en-GB" sz="1200" dirty="0">
                        <a:latin typeface="Times New Roman"/>
                        <a:ea typeface="Times New Roman"/>
                      </a:endParaRPr>
                    </a:p>
                  </a:txBody>
                  <a:tcPr marL="50159" marR="50159" marT="0" marB="0" anchor="ctr">
                    <a:lnL w="12700" cap="flat" cmpd="sng" algn="ctr">
                      <a:solidFill>
                        <a:srgbClr val="000000"/>
                      </a:solidFill>
                      <a:prstDash val="solid"/>
                      <a:round/>
                      <a:headEnd type="none" w="med" len="med"/>
                      <a:tailEnd type="none" w="med" len="med"/>
                    </a:lnL>
                    <a:lnR w="19050"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10001"/>
                  </a:ext>
                </a:extLst>
              </a:tr>
              <a:tr h="1006840">
                <a:tc>
                  <a:txBody>
                    <a:bodyPr/>
                    <a:lstStyle/>
                    <a:p>
                      <a:pPr>
                        <a:spcAft>
                          <a:spcPts val="0"/>
                        </a:spcAft>
                      </a:pPr>
                      <a:r>
                        <a:rPr lang="en-GB" sz="1400" b="1" dirty="0">
                          <a:solidFill>
                            <a:srgbClr val="0070C0"/>
                          </a:solidFill>
                          <a:latin typeface="Arial"/>
                          <a:ea typeface="Times New Roman"/>
                        </a:rPr>
                        <a:t>TIMELINESS</a:t>
                      </a:r>
                      <a:endParaRPr lang="en-GB" sz="1400" dirty="0">
                        <a:solidFill>
                          <a:srgbClr val="0070C0"/>
                        </a:solidFill>
                        <a:latin typeface="Times New Roman"/>
                        <a:ea typeface="Times New Roman"/>
                      </a:endParaRPr>
                    </a:p>
                  </a:txBody>
                  <a:tcPr marL="50159" marR="50159" marT="0" marB="0" anchor="ctr">
                    <a:lnL w="19050"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200" dirty="0">
                          <a:latin typeface="Arial"/>
                          <a:ea typeface="Times New Roman"/>
                        </a:rPr>
                        <a:t>Is faster than a speeding bullet</a:t>
                      </a:r>
                      <a:endParaRPr lang="en-GB" sz="1200" dirty="0">
                        <a:latin typeface="Times New Roman"/>
                        <a:ea typeface="Times New Roman"/>
                      </a:endParaRPr>
                    </a:p>
                  </a:txBody>
                  <a:tcPr marL="50159" marR="5015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60000"/>
                        <a:lumOff val="40000"/>
                      </a:schemeClr>
                    </a:solidFill>
                  </a:tcPr>
                </a:tc>
                <a:tc>
                  <a:txBody>
                    <a:bodyPr/>
                    <a:lstStyle/>
                    <a:p>
                      <a:pPr>
                        <a:spcAft>
                          <a:spcPts val="0"/>
                        </a:spcAft>
                      </a:pPr>
                      <a:r>
                        <a:rPr lang="en-GB" sz="1200" dirty="0">
                          <a:latin typeface="Arial"/>
                          <a:ea typeface="Times New Roman"/>
                        </a:rPr>
                        <a:t>Is as fast as a speeding bullet</a:t>
                      </a:r>
                      <a:endParaRPr lang="en-GB" sz="1200" dirty="0">
                        <a:latin typeface="Times New Roman"/>
                        <a:ea typeface="Times New Roman"/>
                      </a:endParaRPr>
                    </a:p>
                  </a:txBody>
                  <a:tcPr marL="50159" marR="5015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50000"/>
                      </a:schemeClr>
                    </a:solidFill>
                  </a:tcPr>
                </a:tc>
                <a:tc>
                  <a:txBody>
                    <a:bodyPr/>
                    <a:lstStyle/>
                    <a:p>
                      <a:pPr>
                        <a:spcAft>
                          <a:spcPts val="0"/>
                        </a:spcAft>
                      </a:pPr>
                      <a:r>
                        <a:rPr lang="en-GB" sz="1200" dirty="0">
                          <a:latin typeface="Arial"/>
                          <a:ea typeface="Times New Roman"/>
                        </a:rPr>
                        <a:t>Not quite as fast as a speeding bullet</a:t>
                      </a:r>
                      <a:endParaRPr lang="en-GB" sz="1200" dirty="0">
                        <a:latin typeface="Times New Roman"/>
                        <a:ea typeface="Times New Roman"/>
                      </a:endParaRPr>
                    </a:p>
                  </a:txBody>
                  <a:tcPr marL="50159" marR="5015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75000"/>
                      </a:schemeClr>
                    </a:solidFill>
                  </a:tcPr>
                </a:tc>
                <a:tc>
                  <a:txBody>
                    <a:bodyPr/>
                    <a:lstStyle/>
                    <a:p>
                      <a:pPr>
                        <a:spcAft>
                          <a:spcPts val="0"/>
                        </a:spcAft>
                      </a:pPr>
                      <a:r>
                        <a:rPr lang="en-GB" sz="1200" dirty="0">
                          <a:latin typeface="Arial"/>
                          <a:ea typeface="Times New Roman"/>
                        </a:rPr>
                        <a:t>Would you believe a slow bullet?</a:t>
                      </a:r>
                      <a:endParaRPr lang="en-GB" sz="1200" dirty="0">
                        <a:latin typeface="Times New Roman"/>
                        <a:ea typeface="Times New Roman"/>
                      </a:endParaRPr>
                    </a:p>
                  </a:txBody>
                  <a:tcPr marL="50159" marR="5015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pPr>
                        <a:spcAft>
                          <a:spcPts val="0"/>
                        </a:spcAft>
                      </a:pPr>
                      <a:r>
                        <a:rPr lang="en-GB" sz="1200" dirty="0">
                          <a:latin typeface="Arial"/>
                          <a:ea typeface="Times New Roman"/>
                        </a:rPr>
                        <a:t>Wounds self with bullet</a:t>
                      </a:r>
                      <a:endParaRPr lang="en-GB" sz="1200" dirty="0">
                        <a:latin typeface="Times New Roman"/>
                        <a:ea typeface="Times New Roman"/>
                      </a:endParaRPr>
                    </a:p>
                  </a:txBody>
                  <a:tcPr marL="50159" marR="50159" marT="0" marB="0" anchor="ctr">
                    <a:lnL w="12700" cap="flat" cmpd="sng" algn="ctr">
                      <a:solidFill>
                        <a:srgbClr val="000000"/>
                      </a:solidFill>
                      <a:prstDash val="solid"/>
                      <a:round/>
                      <a:headEnd type="none" w="med" len="med"/>
                      <a:tailEnd type="none" w="med" len="med"/>
                    </a:lnL>
                    <a:lnR w="19050"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10002"/>
                  </a:ext>
                </a:extLst>
              </a:tr>
              <a:tr h="503421">
                <a:tc>
                  <a:txBody>
                    <a:bodyPr/>
                    <a:lstStyle/>
                    <a:p>
                      <a:pPr>
                        <a:spcAft>
                          <a:spcPts val="0"/>
                        </a:spcAft>
                      </a:pPr>
                      <a:r>
                        <a:rPr lang="en-GB" sz="1400" b="1" dirty="0">
                          <a:solidFill>
                            <a:srgbClr val="0070C0"/>
                          </a:solidFill>
                          <a:latin typeface="Arial"/>
                          <a:ea typeface="Times New Roman"/>
                        </a:rPr>
                        <a:t>INITIATIVE</a:t>
                      </a:r>
                      <a:endParaRPr lang="en-GB" sz="1400" dirty="0">
                        <a:solidFill>
                          <a:srgbClr val="0070C0"/>
                        </a:solidFill>
                        <a:latin typeface="Times New Roman"/>
                        <a:ea typeface="Times New Roman"/>
                      </a:endParaRPr>
                    </a:p>
                  </a:txBody>
                  <a:tcPr marL="50159" marR="50159" marT="0" marB="0" anchor="ctr">
                    <a:lnL w="19050"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200" dirty="0">
                          <a:latin typeface="Arial"/>
                          <a:ea typeface="Times New Roman"/>
                        </a:rPr>
                        <a:t>Is stronger than a locomotive</a:t>
                      </a:r>
                      <a:endParaRPr lang="en-GB" sz="1200" dirty="0">
                        <a:latin typeface="Times New Roman"/>
                        <a:ea typeface="Times New Roman"/>
                      </a:endParaRPr>
                    </a:p>
                  </a:txBody>
                  <a:tcPr marL="50159" marR="5015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60000"/>
                        <a:lumOff val="40000"/>
                      </a:schemeClr>
                    </a:solidFill>
                  </a:tcPr>
                </a:tc>
                <a:tc>
                  <a:txBody>
                    <a:bodyPr/>
                    <a:lstStyle/>
                    <a:p>
                      <a:pPr>
                        <a:spcAft>
                          <a:spcPts val="0"/>
                        </a:spcAft>
                      </a:pPr>
                      <a:r>
                        <a:rPr lang="en-GB" sz="1200" dirty="0">
                          <a:latin typeface="Arial"/>
                          <a:ea typeface="Times New Roman"/>
                        </a:rPr>
                        <a:t>Is stronger than a bull elephant</a:t>
                      </a:r>
                      <a:endParaRPr lang="en-GB" sz="1200" dirty="0">
                        <a:latin typeface="Times New Roman"/>
                        <a:ea typeface="Times New Roman"/>
                      </a:endParaRPr>
                    </a:p>
                  </a:txBody>
                  <a:tcPr marL="50159" marR="5015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50000"/>
                      </a:schemeClr>
                    </a:solidFill>
                  </a:tcPr>
                </a:tc>
                <a:tc>
                  <a:txBody>
                    <a:bodyPr/>
                    <a:lstStyle/>
                    <a:p>
                      <a:pPr>
                        <a:spcAft>
                          <a:spcPts val="0"/>
                        </a:spcAft>
                      </a:pPr>
                      <a:r>
                        <a:rPr lang="en-GB" sz="1200" dirty="0">
                          <a:latin typeface="Arial"/>
                          <a:ea typeface="Times New Roman"/>
                        </a:rPr>
                        <a:t>Is stronger than a bull</a:t>
                      </a:r>
                      <a:endParaRPr lang="en-GB" sz="1200" dirty="0">
                        <a:latin typeface="Times New Roman"/>
                        <a:ea typeface="Times New Roman"/>
                      </a:endParaRPr>
                    </a:p>
                  </a:txBody>
                  <a:tcPr marL="50159" marR="5015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75000"/>
                      </a:schemeClr>
                    </a:solidFill>
                  </a:tcPr>
                </a:tc>
                <a:tc>
                  <a:txBody>
                    <a:bodyPr/>
                    <a:lstStyle/>
                    <a:p>
                      <a:pPr>
                        <a:spcAft>
                          <a:spcPts val="0"/>
                        </a:spcAft>
                      </a:pPr>
                      <a:r>
                        <a:rPr lang="en-GB" sz="1200" dirty="0">
                          <a:latin typeface="Arial"/>
                          <a:ea typeface="Times New Roman"/>
                        </a:rPr>
                        <a:t>Shoots the bull</a:t>
                      </a:r>
                      <a:endParaRPr lang="en-GB" sz="1200" dirty="0">
                        <a:latin typeface="Times New Roman"/>
                        <a:ea typeface="Times New Roman"/>
                      </a:endParaRPr>
                    </a:p>
                  </a:txBody>
                  <a:tcPr marL="50159" marR="5015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pPr>
                        <a:spcAft>
                          <a:spcPts val="0"/>
                        </a:spcAft>
                      </a:pPr>
                      <a:r>
                        <a:rPr lang="en-GB" sz="1200" dirty="0">
                          <a:latin typeface="Arial"/>
                          <a:ea typeface="Times New Roman"/>
                        </a:rPr>
                        <a:t>Smells like a bull</a:t>
                      </a:r>
                      <a:endParaRPr lang="en-GB" sz="1200" dirty="0">
                        <a:latin typeface="Times New Roman"/>
                        <a:ea typeface="Times New Roman"/>
                      </a:endParaRPr>
                    </a:p>
                  </a:txBody>
                  <a:tcPr marL="50159" marR="50159" marT="0" marB="0" anchor="ctr">
                    <a:lnL w="12700" cap="flat" cmpd="sng" algn="ctr">
                      <a:solidFill>
                        <a:srgbClr val="000000"/>
                      </a:solidFill>
                      <a:prstDash val="solid"/>
                      <a:round/>
                      <a:headEnd type="none" w="med" len="med"/>
                      <a:tailEnd type="none" w="med" len="med"/>
                    </a:lnL>
                    <a:lnR w="19050"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10003"/>
                  </a:ext>
                </a:extLst>
              </a:tr>
              <a:tr h="503421">
                <a:tc>
                  <a:txBody>
                    <a:bodyPr/>
                    <a:lstStyle/>
                    <a:p>
                      <a:pPr>
                        <a:spcAft>
                          <a:spcPts val="0"/>
                        </a:spcAft>
                      </a:pPr>
                      <a:r>
                        <a:rPr lang="en-GB" sz="1400" b="1" dirty="0">
                          <a:solidFill>
                            <a:srgbClr val="0070C0"/>
                          </a:solidFill>
                          <a:latin typeface="Arial"/>
                          <a:ea typeface="Times New Roman"/>
                        </a:rPr>
                        <a:t>ADAPTABLE</a:t>
                      </a:r>
                      <a:endParaRPr lang="en-GB" sz="1400" dirty="0">
                        <a:solidFill>
                          <a:srgbClr val="0070C0"/>
                        </a:solidFill>
                        <a:latin typeface="Times New Roman"/>
                        <a:ea typeface="Times New Roman"/>
                      </a:endParaRPr>
                    </a:p>
                  </a:txBody>
                  <a:tcPr marL="50159" marR="50159" marT="0" marB="0" anchor="ctr">
                    <a:lnL w="19050"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200" dirty="0">
                          <a:latin typeface="Arial"/>
                          <a:ea typeface="Times New Roman"/>
                        </a:rPr>
                        <a:t>Walks on water consistently</a:t>
                      </a:r>
                      <a:endParaRPr lang="en-GB" sz="1200" dirty="0">
                        <a:latin typeface="Times New Roman"/>
                        <a:ea typeface="Times New Roman"/>
                      </a:endParaRPr>
                    </a:p>
                  </a:txBody>
                  <a:tcPr marL="50159" marR="5015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60000"/>
                        <a:lumOff val="40000"/>
                      </a:schemeClr>
                    </a:solidFill>
                  </a:tcPr>
                </a:tc>
                <a:tc>
                  <a:txBody>
                    <a:bodyPr/>
                    <a:lstStyle/>
                    <a:p>
                      <a:pPr>
                        <a:spcAft>
                          <a:spcPts val="0"/>
                        </a:spcAft>
                      </a:pPr>
                      <a:r>
                        <a:rPr lang="en-GB" sz="1200" dirty="0">
                          <a:latin typeface="Arial"/>
                          <a:ea typeface="Times New Roman"/>
                        </a:rPr>
                        <a:t>Walks on water in emergencies</a:t>
                      </a:r>
                      <a:endParaRPr lang="en-GB" sz="1200" dirty="0">
                        <a:latin typeface="Times New Roman"/>
                        <a:ea typeface="Times New Roman"/>
                      </a:endParaRPr>
                    </a:p>
                  </a:txBody>
                  <a:tcPr marL="50159" marR="5015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50000"/>
                      </a:schemeClr>
                    </a:solidFill>
                  </a:tcPr>
                </a:tc>
                <a:tc>
                  <a:txBody>
                    <a:bodyPr/>
                    <a:lstStyle/>
                    <a:p>
                      <a:pPr>
                        <a:spcAft>
                          <a:spcPts val="0"/>
                        </a:spcAft>
                      </a:pPr>
                      <a:r>
                        <a:rPr lang="en-GB" sz="1200" dirty="0">
                          <a:latin typeface="Arial"/>
                          <a:ea typeface="Times New Roman"/>
                        </a:rPr>
                        <a:t>Washes with water</a:t>
                      </a:r>
                      <a:endParaRPr lang="en-GB" sz="1200" dirty="0">
                        <a:latin typeface="Times New Roman"/>
                        <a:ea typeface="Times New Roman"/>
                      </a:endParaRPr>
                    </a:p>
                  </a:txBody>
                  <a:tcPr marL="50159" marR="5015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75000"/>
                      </a:schemeClr>
                    </a:solidFill>
                  </a:tcPr>
                </a:tc>
                <a:tc>
                  <a:txBody>
                    <a:bodyPr/>
                    <a:lstStyle/>
                    <a:p>
                      <a:pPr>
                        <a:spcAft>
                          <a:spcPts val="0"/>
                        </a:spcAft>
                      </a:pPr>
                      <a:r>
                        <a:rPr lang="en-GB" sz="1200" dirty="0">
                          <a:latin typeface="Arial"/>
                          <a:ea typeface="Times New Roman"/>
                        </a:rPr>
                        <a:t>Drinks water</a:t>
                      </a:r>
                      <a:endParaRPr lang="en-GB" sz="1200" dirty="0">
                        <a:latin typeface="Times New Roman"/>
                        <a:ea typeface="Times New Roman"/>
                      </a:endParaRPr>
                    </a:p>
                  </a:txBody>
                  <a:tcPr marL="50159" marR="5015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pPr>
                        <a:spcAft>
                          <a:spcPts val="0"/>
                        </a:spcAft>
                      </a:pPr>
                      <a:r>
                        <a:rPr lang="en-GB" sz="1200" dirty="0">
                          <a:latin typeface="Arial"/>
                          <a:ea typeface="Times New Roman"/>
                        </a:rPr>
                        <a:t>Passes water in emergencies</a:t>
                      </a:r>
                      <a:endParaRPr lang="en-GB" sz="1200" dirty="0">
                        <a:latin typeface="Times New Roman"/>
                        <a:ea typeface="Times New Roman"/>
                      </a:endParaRPr>
                    </a:p>
                  </a:txBody>
                  <a:tcPr marL="50159" marR="50159" marT="0" marB="0" anchor="ctr">
                    <a:lnL w="12700" cap="flat" cmpd="sng" algn="ctr">
                      <a:solidFill>
                        <a:srgbClr val="000000"/>
                      </a:solidFill>
                      <a:prstDash val="solid"/>
                      <a:round/>
                      <a:headEnd type="none" w="med" len="med"/>
                      <a:tailEnd type="none" w="med" len="med"/>
                    </a:lnL>
                    <a:lnR w="19050"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10004"/>
                  </a:ext>
                </a:extLst>
              </a:tr>
              <a:tr h="731262">
                <a:tc>
                  <a:txBody>
                    <a:bodyPr/>
                    <a:lstStyle/>
                    <a:p>
                      <a:pPr>
                        <a:spcAft>
                          <a:spcPts val="0"/>
                        </a:spcAft>
                      </a:pPr>
                      <a:r>
                        <a:rPr lang="en-GB" sz="1400" b="1" dirty="0">
                          <a:solidFill>
                            <a:srgbClr val="0070C0"/>
                          </a:solidFill>
                          <a:latin typeface="Arial"/>
                          <a:ea typeface="Times New Roman"/>
                        </a:rPr>
                        <a:t>COMMUNICATIONS</a:t>
                      </a:r>
                      <a:endParaRPr lang="en-GB" sz="1400" dirty="0">
                        <a:solidFill>
                          <a:srgbClr val="0070C0"/>
                        </a:solidFill>
                        <a:latin typeface="Times New Roman"/>
                        <a:ea typeface="Times New Roman"/>
                      </a:endParaRPr>
                    </a:p>
                  </a:txBody>
                  <a:tcPr marL="50159" marR="50159" marT="0" marB="0" anchor="ctr">
                    <a:lnL w="19050"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dbl" algn="ctr">
                      <a:solidFill>
                        <a:srgbClr val="000000"/>
                      </a:solidFill>
                      <a:prstDash val="solid"/>
                      <a:round/>
                      <a:headEnd type="none" w="med" len="med"/>
                      <a:tailEnd type="none" w="med" len="med"/>
                    </a:lnB>
                  </a:tcPr>
                </a:tc>
                <a:tc>
                  <a:txBody>
                    <a:bodyPr/>
                    <a:lstStyle/>
                    <a:p>
                      <a:pPr>
                        <a:spcAft>
                          <a:spcPts val="0"/>
                        </a:spcAft>
                      </a:pPr>
                      <a:r>
                        <a:rPr lang="en-GB" sz="1200" dirty="0">
                          <a:latin typeface="Arial"/>
                          <a:ea typeface="Times New Roman"/>
                        </a:rPr>
                        <a:t>Talks with God</a:t>
                      </a:r>
                      <a:endParaRPr lang="en-GB" sz="1200" dirty="0">
                        <a:latin typeface="Times New Roman"/>
                        <a:ea typeface="Times New Roman"/>
                      </a:endParaRPr>
                    </a:p>
                  </a:txBody>
                  <a:tcPr marL="50159" marR="5015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dbl" algn="ctr">
                      <a:solidFill>
                        <a:srgbClr val="000000"/>
                      </a:solidFill>
                      <a:prstDash val="solid"/>
                      <a:round/>
                      <a:headEnd type="none" w="med" len="med"/>
                      <a:tailEnd type="none" w="med" len="med"/>
                    </a:lnB>
                    <a:solidFill>
                      <a:schemeClr val="accent2">
                        <a:lumMod val="60000"/>
                        <a:lumOff val="40000"/>
                      </a:schemeClr>
                    </a:solidFill>
                  </a:tcPr>
                </a:tc>
                <a:tc>
                  <a:txBody>
                    <a:bodyPr/>
                    <a:lstStyle/>
                    <a:p>
                      <a:pPr>
                        <a:spcAft>
                          <a:spcPts val="0"/>
                        </a:spcAft>
                      </a:pPr>
                      <a:r>
                        <a:rPr lang="en-GB" sz="1200" dirty="0">
                          <a:latin typeface="Arial"/>
                          <a:ea typeface="Times New Roman"/>
                        </a:rPr>
                        <a:t>Talks with the angels</a:t>
                      </a:r>
                      <a:endParaRPr lang="en-GB" sz="1200" dirty="0">
                        <a:latin typeface="Times New Roman"/>
                        <a:ea typeface="Times New Roman"/>
                      </a:endParaRPr>
                    </a:p>
                  </a:txBody>
                  <a:tcPr marL="50159" marR="5015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dbl" algn="ctr">
                      <a:solidFill>
                        <a:srgbClr val="000000"/>
                      </a:solidFill>
                      <a:prstDash val="solid"/>
                      <a:round/>
                      <a:headEnd type="none" w="med" len="med"/>
                      <a:tailEnd type="none" w="med" len="med"/>
                    </a:lnB>
                    <a:solidFill>
                      <a:schemeClr val="bg2">
                        <a:lumMod val="50000"/>
                      </a:schemeClr>
                    </a:solidFill>
                  </a:tcPr>
                </a:tc>
                <a:tc>
                  <a:txBody>
                    <a:bodyPr/>
                    <a:lstStyle/>
                    <a:p>
                      <a:pPr>
                        <a:spcAft>
                          <a:spcPts val="0"/>
                        </a:spcAft>
                      </a:pPr>
                      <a:r>
                        <a:rPr lang="en-GB" sz="1200" dirty="0">
                          <a:latin typeface="Arial"/>
                          <a:ea typeface="Times New Roman"/>
                        </a:rPr>
                        <a:t>Talks to himself</a:t>
                      </a:r>
                      <a:endParaRPr lang="en-GB" sz="1200" dirty="0">
                        <a:latin typeface="Times New Roman"/>
                        <a:ea typeface="Times New Roman"/>
                      </a:endParaRPr>
                    </a:p>
                  </a:txBody>
                  <a:tcPr marL="50159" marR="5015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dbl" algn="ctr">
                      <a:solidFill>
                        <a:srgbClr val="000000"/>
                      </a:solidFill>
                      <a:prstDash val="solid"/>
                      <a:round/>
                      <a:headEnd type="none" w="med" len="med"/>
                      <a:tailEnd type="none" w="med" len="med"/>
                    </a:lnB>
                    <a:solidFill>
                      <a:schemeClr val="bg2">
                        <a:lumMod val="75000"/>
                      </a:schemeClr>
                    </a:solidFill>
                  </a:tcPr>
                </a:tc>
                <a:tc>
                  <a:txBody>
                    <a:bodyPr/>
                    <a:lstStyle/>
                    <a:p>
                      <a:pPr>
                        <a:spcAft>
                          <a:spcPts val="0"/>
                        </a:spcAft>
                      </a:pPr>
                      <a:r>
                        <a:rPr lang="en-GB" sz="1200" dirty="0">
                          <a:latin typeface="Arial"/>
                          <a:ea typeface="Times New Roman"/>
                        </a:rPr>
                        <a:t>Argues with himself</a:t>
                      </a:r>
                      <a:endParaRPr lang="en-GB" sz="1200" dirty="0">
                        <a:latin typeface="Times New Roman"/>
                        <a:ea typeface="Times New Roman"/>
                      </a:endParaRPr>
                    </a:p>
                  </a:txBody>
                  <a:tcPr marL="50159" marR="5015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dbl" algn="ctr">
                      <a:solidFill>
                        <a:srgbClr val="000000"/>
                      </a:solidFill>
                      <a:prstDash val="solid"/>
                      <a:round/>
                      <a:headEnd type="none" w="med" len="med"/>
                      <a:tailEnd type="none" w="med" len="med"/>
                    </a:lnB>
                    <a:solidFill>
                      <a:schemeClr val="bg2">
                        <a:lumMod val="90000"/>
                      </a:schemeClr>
                    </a:solidFill>
                  </a:tcPr>
                </a:tc>
                <a:tc>
                  <a:txBody>
                    <a:bodyPr/>
                    <a:lstStyle/>
                    <a:p>
                      <a:pPr>
                        <a:spcAft>
                          <a:spcPts val="0"/>
                        </a:spcAft>
                      </a:pPr>
                      <a:r>
                        <a:rPr lang="en-GB" sz="1200" dirty="0">
                          <a:latin typeface="Arial"/>
                          <a:ea typeface="Times New Roman"/>
                        </a:rPr>
                        <a:t>Loses the argument</a:t>
                      </a:r>
                      <a:endParaRPr lang="en-GB" sz="1200" dirty="0">
                        <a:latin typeface="Times New Roman"/>
                        <a:ea typeface="Times New Roman"/>
                      </a:endParaRPr>
                    </a:p>
                  </a:txBody>
                  <a:tcPr marL="50159" marR="50159" marT="0" marB="0" anchor="ctr">
                    <a:lnL w="12700" cap="flat" cmpd="sng" algn="ctr">
                      <a:solidFill>
                        <a:srgbClr val="000000"/>
                      </a:solidFill>
                      <a:prstDash val="solid"/>
                      <a:round/>
                      <a:headEnd type="none" w="med" len="med"/>
                      <a:tailEnd type="none" w="med" len="med"/>
                    </a:lnL>
                    <a:lnR w="19050"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dbl"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10005"/>
                  </a:ext>
                </a:extLst>
              </a:tr>
            </a:tbl>
          </a:graphicData>
        </a:graphic>
      </p:graphicFrame>
      <p:sp>
        <p:nvSpPr>
          <p:cNvPr id="14390" name="Rectangle 1">
            <a:extLst>
              <a:ext uri="{FF2B5EF4-FFF2-40B4-BE49-F238E27FC236}">
                <a16:creationId xmlns:a16="http://schemas.microsoft.com/office/drawing/2014/main" id="{C0197CC1-7718-1D4F-B42B-B522E2537A40}"/>
              </a:ext>
            </a:extLst>
          </p:cNvPr>
          <p:cNvSpPr>
            <a:spLocks noChangeArrowheads="1"/>
          </p:cNvSpPr>
          <p:nvPr/>
        </p:nvSpPr>
        <p:spPr bwMode="auto">
          <a:xfrm>
            <a:off x="0" y="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pic>
        <p:nvPicPr>
          <p:cNvPr id="14392" name="Picture 2">
            <a:extLst>
              <a:ext uri="{FF2B5EF4-FFF2-40B4-BE49-F238E27FC236}">
                <a16:creationId xmlns:a16="http://schemas.microsoft.com/office/drawing/2014/main" id="{A235CA51-2149-D544-B24C-85C447410F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158750"/>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BEBE3F33-0E61-D04B-8828-E70EB91510E2}"/>
              </a:ext>
            </a:extLst>
          </p:cNvPr>
          <p:cNvSpPr>
            <a:spLocks noGrp="1"/>
          </p:cNvSpPr>
          <p:nvPr>
            <p:ph type="title"/>
          </p:nvPr>
        </p:nvSpPr>
        <p:spPr>
          <a:xfrm>
            <a:off x="457200" y="-28575"/>
            <a:ext cx="8229600" cy="1143000"/>
          </a:xfrm>
        </p:spPr>
        <p:txBody>
          <a:bodyPr/>
          <a:lstStyle/>
          <a:p>
            <a:r>
              <a:rPr lang="en-GB" altLang="en-US" dirty="0"/>
              <a:t>Bibliography</a:t>
            </a:r>
          </a:p>
        </p:txBody>
      </p:sp>
      <p:sp>
        <p:nvSpPr>
          <p:cNvPr id="15363" name="Content Placeholder 2">
            <a:extLst>
              <a:ext uri="{FF2B5EF4-FFF2-40B4-BE49-F238E27FC236}">
                <a16:creationId xmlns:a16="http://schemas.microsoft.com/office/drawing/2014/main" id="{D6E946D7-1563-2143-A6E8-4A0D02CD021B}"/>
              </a:ext>
            </a:extLst>
          </p:cNvPr>
          <p:cNvSpPr>
            <a:spLocks noGrp="1"/>
          </p:cNvSpPr>
          <p:nvPr>
            <p:ph idx="1"/>
          </p:nvPr>
        </p:nvSpPr>
        <p:spPr bwMode="auto">
          <a:xfrm>
            <a:off x="323528" y="1087687"/>
            <a:ext cx="8229600" cy="3888432"/>
          </a:xfrm>
        </p:spPr>
        <p:txBody>
          <a:bodyPr wrap="square" numCol="1" anchor="t" anchorCtr="0" compatLnSpc="1">
            <a:prstTxWarp prst="textNoShape">
              <a:avLst/>
            </a:prstTxWarp>
            <a:noAutofit/>
          </a:bodyPr>
          <a:lstStyle/>
          <a:p>
            <a:r>
              <a:rPr lang="en-GB" altLang="en-US" sz="1400" dirty="0"/>
              <a:t>Carrol, B. Ford, J. and Taylor, S. (2015) </a:t>
            </a:r>
            <a:r>
              <a:rPr lang="en-GB" altLang="en-US" sz="1400" i="1" dirty="0"/>
              <a:t>Leadership, contemporary critical perspectiv</a:t>
            </a:r>
            <a:r>
              <a:rPr lang="en-GB" altLang="en-US" sz="1400" dirty="0"/>
              <a:t>es. London, Sage Publications. </a:t>
            </a:r>
          </a:p>
          <a:p>
            <a:r>
              <a:rPr lang="en-GB" altLang="en-US" sz="1400" dirty="0"/>
              <a:t>Jackson. B and Parry, K. (2013</a:t>
            </a:r>
            <a:r>
              <a:rPr lang="en-GB" altLang="en-US" sz="1400" i="1" dirty="0"/>
              <a:t>) A very short, fairly interesting and reasonably cheap book about studying Leadership</a:t>
            </a:r>
            <a:r>
              <a:rPr lang="en-GB" altLang="en-US" sz="1400" dirty="0"/>
              <a:t>. London Sage Publishing.</a:t>
            </a:r>
          </a:p>
          <a:p>
            <a:r>
              <a:rPr lang="en-GB" altLang="en-US" sz="1400" dirty="0"/>
              <a:t>Northhouse, P.G. (2018) </a:t>
            </a:r>
            <a:r>
              <a:rPr lang="en-GB" altLang="en-US" sz="1400" i="1" dirty="0"/>
              <a:t>Introduction to Leadership Concepts and Practice</a:t>
            </a:r>
            <a:r>
              <a:rPr lang="en-GB" altLang="en-US" sz="1400" dirty="0"/>
              <a:t>. London. Sage Publications.</a:t>
            </a:r>
          </a:p>
          <a:p>
            <a:r>
              <a:rPr lang="en-GB" altLang="en-US" sz="1400" dirty="0"/>
              <a:t>Alvesson, M. Blom, M. and Sveningsson, S. (2017) </a:t>
            </a:r>
            <a:r>
              <a:rPr lang="en-GB" altLang="en-US" sz="1400" i="1" dirty="0"/>
              <a:t>Reflexive Leadership organising in an imperfect world</a:t>
            </a:r>
            <a:r>
              <a:rPr lang="en-GB" altLang="en-US" sz="1400" dirty="0"/>
              <a:t>. London. Sage Publications.</a:t>
            </a:r>
          </a:p>
          <a:p>
            <a:r>
              <a:rPr lang="en-GB" altLang="en-US" sz="1400" dirty="0"/>
              <a:t>Morrel, M. and Capparell, S.  (2002) </a:t>
            </a:r>
            <a:r>
              <a:rPr lang="en-GB" altLang="en-US" sz="1400" i="1" dirty="0"/>
              <a:t>Shackleton’s Way</a:t>
            </a:r>
            <a:r>
              <a:rPr lang="en-GB" altLang="en-US" sz="1400" dirty="0"/>
              <a:t>. London. Nickolas Brealey Publishing.</a:t>
            </a:r>
          </a:p>
          <a:p>
            <a:r>
              <a:rPr lang="en-GB" altLang="en-US" sz="1400" dirty="0"/>
              <a:t>Gill, R. (2013) </a:t>
            </a:r>
            <a:r>
              <a:rPr lang="en-GB" altLang="en-US" sz="1400" i="1" dirty="0"/>
              <a:t>Theory and Practice of Leadership</a:t>
            </a:r>
            <a:r>
              <a:rPr lang="en-GB" altLang="en-US" sz="1400" dirty="0"/>
              <a:t>. London Sage Publishing.</a:t>
            </a:r>
          </a:p>
          <a:p>
            <a:r>
              <a:rPr lang="en-GB" altLang="en-US" sz="1400" dirty="0"/>
              <a:t>Western, S. (2014) Leadership a critical text. London Sage Publishing.</a:t>
            </a:r>
          </a:p>
          <a:p>
            <a:r>
              <a:rPr lang="en-GB" altLang="en-US" sz="1400" dirty="0"/>
              <a:t>Kouzes, J and Posner, B. (2012) </a:t>
            </a:r>
            <a:r>
              <a:rPr lang="en-GB" altLang="en-US" sz="1400" i="1" dirty="0"/>
              <a:t>The leadership challenge: How to make extraordinary things happen in organisation.</a:t>
            </a:r>
            <a:r>
              <a:rPr lang="en-GB" altLang="en-US" sz="1400" dirty="0"/>
              <a:t> San Francisco. Wiley.</a:t>
            </a:r>
          </a:p>
          <a:p>
            <a:r>
              <a:rPr lang="en-GB" altLang="en-US" sz="1400" dirty="0"/>
              <a:t>Bennis, WG. And Thomas, R. J. (2002) </a:t>
            </a:r>
            <a:r>
              <a:rPr lang="en-GB" altLang="en-US" sz="1400" i="1" dirty="0"/>
              <a:t>Geeks and Geezers: How era, values and defining moments shape leaders</a:t>
            </a:r>
            <a:r>
              <a:rPr lang="en-GB" altLang="en-US" sz="1400" dirty="0"/>
              <a:t>. Boston. Harvard Business Press.</a:t>
            </a:r>
          </a:p>
          <a:p>
            <a:r>
              <a:rPr lang="en-GB" altLang="en-US" sz="1400" dirty="0"/>
              <a:t>Adair, J. (1993) </a:t>
            </a:r>
            <a:r>
              <a:rPr lang="en-GB" altLang="en-US" sz="1400" i="1" dirty="0"/>
              <a:t>The action centred leader</a:t>
            </a:r>
            <a:r>
              <a:rPr lang="en-GB" altLang="en-US" sz="1400" dirty="0"/>
              <a:t>. London. The Industrial Society</a:t>
            </a:r>
          </a:p>
          <a:p>
            <a:r>
              <a:rPr lang="en-GB" altLang="en-US" sz="1400" dirty="0" err="1"/>
              <a:t>Kets</a:t>
            </a:r>
            <a:r>
              <a:rPr lang="en-GB" altLang="en-US" sz="1400" dirty="0"/>
              <a:t> De </a:t>
            </a:r>
            <a:r>
              <a:rPr lang="en-GB" altLang="en-US" sz="1400" dirty="0" err="1"/>
              <a:t>Vries</a:t>
            </a:r>
            <a:r>
              <a:rPr lang="en-GB" altLang="en-US" sz="1400" dirty="0"/>
              <a:t>. M. (2006) </a:t>
            </a:r>
            <a:r>
              <a:rPr lang="en-GB" altLang="en-US" sz="1400" i="1" dirty="0"/>
              <a:t>The Leadership Mystique: Leading Behaviour in the Human Enterprise</a:t>
            </a:r>
            <a:r>
              <a:rPr lang="en-GB" altLang="en-US" sz="1400" dirty="0"/>
              <a:t> Harlow. Prentice Hall.</a:t>
            </a:r>
          </a:p>
        </p:txBody>
      </p:sp>
      <p:pic>
        <p:nvPicPr>
          <p:cNvPr id="15365" name="Picture 2">
            <a:extLst>
              <a:ext uri="{FF2B5EF4-FFF2-40B4-BE49-F238E27FC236}">
                <a16:creationId xmlns:a16="http://schemas.microsoft.com/office/drawing/2014/main" id="{CB35F3C5-AA8B-4D41-9582-E64C3835E7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5397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693515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B6C90-7FD6-9D4D-9A96-9B78F946D5A0}"/>
              </a:ext>
            </a:extLst>
          </p:cNvPr>
          <p:cNvSpPr>
            <a:spLocks noGrp="1"/>
          </p:cNvSpPr>
          <p:nvPr>
            <p:ph type="title"/>
          </p:nvPr>
        </p:nvSpPr>
        <p:spPr>
          <a:xfrm>
            <a:off x="34712" y="34350"/>
            <a:ext cx="8229600" cy="1143000"/>
          </a:xfrm>
        </p:spPr>
        <p:txBody>
          <a:bodyPr/>
          <a:lstStyle/>
          <a:p>
            <a:r>
              <a:rPr lang="en-GB" dirty="0"/>
              <a:t>Task 1 Formative Assessment</a:t>
            </a:r>
          </a:p>
        </p:txBody>
      </p:sp>
      <p:graphicFrame>
        <p:nvGraphicFramePr>
          <p:cNvPr id="5" name="Table 4">
            <a:extLst>
              <a:ext uri="{FF2B5EF4-FFF2-40B4-BE49-F238E27FC236}">
                <a16:creationId xmlns:a16="http://schemas.microsoft.com/office/drawing/2014/main" id="{366D7122-9036-E145-9F86-8F8FFCCBF05B}"/>
              </a:ext>
            </a:extLst>
          </p:cNvPr>
          <p:cNvGraphicFramePr>
            <a:graphicFrameLocks noGrp="1"/>
          </p:cNvGraphicFramePr>
          <p:nvPr>
            <p:extLst>
              <p:ext uri="{D42A27DB-BD31-4B8C-83A1-F6EECF244321}">
                <p14:modId xmlns:p14="http://schemas.microsoft.com/office/powerpoint/2010/main" val="2841663182"/>
              </p:ext>
            </p:extLst>
          </p:nvPr>
        </p:nvGraphicFramePr>
        <p:xfrm>
          <a:off x="179512" y="1273861"/>
          <a:ext cx="8136904" cy="4370630"/>
        </p:xfrm>
        <a:graphic>
          <a:graphicData uri="http://schemas.openxmlformats.org/drawingml/2006/table">
            <a:tbl>
              <a:tblPr firstRow="1" firstCol="1" bandRow="1">
                <a:tableStyleId>{5C22544A-7EE6-4342-B048-85BDC9FD1C3A}</a:tableStyleId>
              </a:tblPr>
              <a:tblGrid>
                <a:gridCol w="3192682">
                  <a:extLst>
                    <a:ext uri="{9D8B030D-6E8A-4147-A177-3AD203B41FA5}">
                      <a16:colId xmlns:a16="http://schemas.microsoft.com/office/drawing/2014/main" val="1229665487"/>
                    </a:ext>
                  </a:extLst>
                </a:gridCol>
                <a:gridCol w="2755588">
                  <a:extLst>
                    <a:ext uri="{9D8B030D-6E8A-4147-A177-3AD203B41FA5}">
                      <a16:colId xmlns:a16="http://schemas.microsoft.com/office/drawing/2014/main" val="3034708748"/>
                    </a:ext>
                  </a:extLst>
                </a:gridCol>
                <a:gridCol w="2188634">
                  <a:extLst>
                    <a:ext uri="{9D8B030D-6E8A-4147-A177-3AD203B41FA5}">
                      <a16:colId xmlns:a16="http://schemas.microsoft.com/office/drawing/2014/main" val="3640192745"/>
                    </a:ext>
                  </a:extLst>
                </a:gridCol>
              </a:tblGrid>
              <a:tr h="238862">
                <a:tc>
                  <a:txBody>
                    <a:bodyPr/>
                    <a:lstStyle/>
                    <a:p>
                      <a:pPr algn="ctr">
                        <a:lnSpc>
                          <a:spcPct val="115000"/>
                        </a:lnSpc>
                        <a:spcAft>
                          <a:spcPts val="0"/>
                        </a:spcAft>
                      </a:pPr>
                      <a:r>
                        <a:rPr lang="en-GB" sz="1300">
                          <a:effectLst/>
                        </a:rPr>
                        <a:t>Task Criteria</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tc>
                  <a:txBody>
                    <a:bodyPr/>
                    <a:lstStyle/>
                    <a:p>
                      <a:pPr algn="ctr">
                        <a:lnSpc>
                          <a:spcPct val="115000"/>
                        </a:lnSpc>
                        <a:spcAft>
                          <a:spcPts val="0"/>
                        </a:spcAft>
                      </a:pPr>
                      <a:r>
                        <a:rPr lang="en-GB" sz="1300">
                          <a:effectLst/>
                        </a:rPr>
                        <a:t>Actions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tc>
                  <a:txBody>
                    <a:bodyPr/>
                    <a:lstStyle/>
                    <a:p>
                      <a:pPr algn="ctr">
                        <a:lnSpc>
                          <a:spcPct val="115000"/>
                        </a:lnSpc>
                        <a:spcAft>
                          <a:spcPts val="0"/>
                        </a:spcAft>
                      </a:pPr>
                      <a:r>
                        <a:rPr lang="en-GB" sz="1300">
                          <a:effectLst/>
                        </a:rPr>
                        <a:t>Comments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extLst>
                  <a:ext uri="{0D108BD9-81ED-4DB2-BD59-A6C34878D82A}">
                    <a16:rowId xmlns:a16="http://schemas.microsoft.com/office/drawing/2014/main" val="2847145380"/>
                  </a:ext>
                </a:extLst>
              </a:tr>
              <a:tr h="645481">
                <a:tc>
                  <a:txBody>
                    <a:bodyPr/>
                    <a:lstStyle/>
                    <a:p>
                      <a:pPr>
                        <a:lnSpc>
                          <a:spcPct val="115000"/>
                        </a:lnSpc>
                        <a:spcAft>
                          <a:spcPts val="0"/>
                        </a:spcAft>
                      </a:pPr>
                      <a:r>
                        <a:rPr lang="en-GB" sz="1100">
                          <a:effectLst/>
                        </a:rPr>
                        <a:t>Undertake research in emerging themes in leadership and management using an appropriate research methodology</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tc>
                  <a:txBody>
                    <a:bodyPr/>
                    <a:lstStyle/>
                    <a:p>
                      <a:pPr>
                        <a:lnSpc>
                          <a:spcPct val="115000"/>
                        </a:lnSpc>
                        <a:spcAft>
                          <a:spcPts val="0"/>
                        </a:spcAft>
                      </a:pPr>
                      <a:r>
                        <a:rPr lang="en-GB" sz="9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tc>
                  <a:txBody>
                    <a:bodyPr/>
                    <a:lstStyle/>
                    <a:p>
                      <a:pPr>
                        <a:lnSpc>
                          <a:spcPct val="115000"/>
                        </a:lnSpc>
                        <a:spcAft>
                          <a:spcPts val="0"/>
                        </a:spcAft>
                      </a:pPr>
                      <a:r>
                        <a:rPr lang="en-GB" sz="9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extLst>
                  <a:ext uri="{0D108BD9-81ED-4DB2-BD59-A6C34878D82A}">
                    <a16:rowId xmlns:a16="http://schemas.microsoft.com/office/drawing/2014/main" val="3572437010"/>
                  </a:ext>
                </a:extLst>
              </a:tr>
              <a:tr h="183762">
                <a:tc>
                  <a:txBody>
                    <a:bodyPr/>
                    <a:lstStyle/>
                    <a:p>
                      <a:pPr>
                        <a:lnSpc>
                          <a:spcPct val="115000"/>
                        </a:lnSpc>
                        <a:spcAft>
                          <a:spcPts val="0"/>
                        </a:spcAft>
                      </a:pPr>
                      <a:r>
                        <a:rPr lang="en-GB" sz="9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tc>
                  <a:txBody>
                    <a:bodyPr/>
                    <a:lstStyle/>
                    <a:p>
                      <a:pPr algn="ctr">
                        <a:lnSpc>
                          <a:spcPct val="115000"/>
                        </a:lnSpc>
                        <a:spcAft>
                          <a:spcPts val="0"/>
                        </a:spcAft>
                      </a:pPr>
                      <a:r>
                        <a:rPr lang="en-GB" sz="1000">
                          <a:effectLst/>
                        </a:rPr>
                        <a:t>Pre - Workshop</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tc>
                  <a:txBody>
                    <a:bodyPr/>
                    <a:lstStyle/>
                    <a:p>
                      <a:pPr>
                        <a:lnSpc>
                          <a:spcPct val="115000"/>
                        </a:lnSpc>
                        <a:spcAft>
                          <a:spcPts val="0"/>
                        </a:spcAft>
                      </a:pPr>
                      <a:r>
                        <a:rPr lang="en-GB" sz="9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extLst>
                  <a:ext uri="{0D108BD9-81ED-4DB2-BD59-A6C34878D82A}">
                    <a16:rowId xmlns:a16="http://schemas.microsoft.com/office/drawing/2014/main" val="3727611521"/>
                  </a:ext>
                </a:extLst>
              </a:tr>
              <a:tr h="2449452">
                <a:tc>
                  <a:txBody>
                    <a:bodyPr/>
                    <a:lstStyle/>
                    <a:p>
                      <a:pPr>
                        <a:lnSpc>
                          <a:spcPct val="115000"/>
                        </a:lnSpc>
                        <a:spcAft>
                          <a:spcPts val="0"/>
                        </a:spcAft>
                      </a:pP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tc>
                  <a:txBody>
                    <a:bodyPr/>
                    <a:lstStyle/>
                    <a:p>
                      <a:pPr marL="342900" lvl="0" indent="-342900">
                        <a:lnSpc>
                          <a:spcPct val="115000"/>
                        </a:lnSpc>
                        <a:spcAft>
                          <a:spcPts val="0"/>
                        </a:spcAft>
                        <a:buFont typeface="+mj-lt"/>
                        <a:buAutoNum type="arabicPeriod"/>
                      </a:pPr>
                      <a:r>
                        <a:rPr lang="en-GB" sz="1000" dirty="0">
                          <a:effectLst/>
                        </a:rPr>
                        <a:t>Learner to identify prior to the workshop range of L&amp;M emerging leadership issues that they identify as affecting organisations.</a:t>
                      </a:r>
                    </a:p>
                    <a:p>
                      <a:pPr marL="342900" lvl="0" indent="-342900">
                        <a:lnSpc>
                          <a:spcPct val="115000"/>
                        </a:lnSpc>
                        <a:spcAft>
                          <a:spcPts val="0"/>
                        </a:spcAft>
                        <a:buFont typeface="+mj-lt"/>
                        <a:buAutoNum type="arabicPeriod"/>
                      </a:pPr>
                      <a:r>
                        <a:rPr lang="en-GB" sz="1000" dirty="0">
                          <a:effectLst/>
                        </a:rPr>
                        <a:t>Moving from the identification of general themes to the identification of a main theme which is or has the potential to have an impact in their own workplace. </a:t>
                      </a:r>
                    </a:p>
                    <a:p>
                      <a:pPr marL="342900" lvl="0" indent="-342900">
                        <a:lnSpc>
                          <a:spcPct val="115000"/>
                        </a:lnSpc>
                        <a:spcAft>
                          <a:spcPts val="0"/>
                        </a:spcAft>
                        <a:buFont typeface="+mj-lt"/>
                        <a:buAutoNum type="arabicPeriod"/>
                      </a:pPr>
                      <a:r>
                        <a:rPr lang="en-GB" sz="1000" dirty="0">
                          <a:effectLst/>
                        </a:rPr>
                        <a:t>Desk research – via professional bodies, journals’, on-line search, in-house internal departments, HR, IT, Marketing etc., trade journals, quality press etc. </a:t>
                      </a:r>
                    </a:p>
                    <a:p>
                      <a:pPr marL="457200">
                        <a:lnSpc>
                          <a:spcPct val="115000"/>
                        </a:lnSpc>
                        <a:spcAft>
                          <a:spcPts val="0"/>
                        </a:spcAft>
                      </a:pPr>
                      <a:r>
                        <a:rPr lang="en-GB" sz="9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tc>
                  <a:txBody>
                    <a:bodyPr/>
                    <a:lstStyle/>
                    <a:p>
                      <a:pPr marL="342900" lvl="0" indent="-342900">
                        <a:lnSpc>
                          <a:spcPct val="115000"/>
                        </a:lnSpc>
                        <a:spcAft>
                          <a:spcPts val="0"/>
                        </a:spcAft>
                        <a:buFont typeface="+mj-lt"/>
                        <a:buAutoNum type="alphaUcPeriod"/>
                      </a:pPr>
                      <a:r>
                        <a:rPr lang="en-GB" sz="1000" dirty="0">
                          <a:effectLst/>
                        </a:rPr>
                        <a:t>This will facilitate the focus on identifiable leadership styles that they have to apply in different situations.</a:t>
                      </a:r>
                    </a:p>
                    <a:p>
                      <a:pPr marL="342900" lvl="0" indent="-342900">
                        <a:lnSpc>
                          <a:spcPct val="115000"/>
                        </a:lnSpc>
                        <a:spcAft>
                          <a:spcPts val="0"/>
                        </a:spcAft>
                        <a:buFont typeface="+mj-lt"/>
                        <a:buAutoNum type="alphaUcPeriod"/>
                      </a:pPr>
                      <a:r>
                        <a:rPr lang="en-GB" sz="1000" dirty="0">
                          <a:effectLst/>
                        </a:rPr>
                        <a:t>This will facilitate the focus on what the learners see to be a real workplace leadership theme, issue or potential problem around which they can critically assess, using a recognised model or theory of leadership.</a:t>
                      </a:r>
                    </a:p>
                    <a:p>
                      <a:pPr marL="342900" lvl="0" indent="-342900">
                        <a:lnSpc>
                          <a:spcPct val="115000"/>
                        </a:lnSpc>
                        <a:spcAft>
                          <a:spcPts val="0"/>
                        </a:spcAft>
                        <a:buFont typeface="+mj-lt"/>
                        <a:buAutoNum type="alphaUcPeriod"/>
                      </a:pPr>
                      <a:r>
                        <a:rPr lang="en-GB" sz="1000" dirty="0">
                          <a:effectLst/>
                        </a:rPr>
                        <a:t>All sources must be fully attributed and referenced</a:t>
                      </a:r>
                      <a:r>
                        <a:rPr lang="en-GB" sz="900" dirty="0">
                          <a:effectLst/>
                        </a:rPr>
                        <a:t>.</a:t>
                      </a:r>
                    </a:p>
                    <a:p>
                      <a:pPr marL="240030">
                        <a:lnSpc>
                          <a:spcPct val="115000"/>
                        </a:lnSpc>
                        <a:spcAft>
                          <a:spcPts val="0"/>
                        </a:spcAft>
                      </a:pPr>
                      <a:r>
                        <a:rPr lang="en-GB" sz="9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extLst>
                  <a:ext uri="{0D108BD9-81ED-4DB2-BD59-A6C34878D82A}">
                    <a16:rowId xmlns:a16="http://schemas.microsoft.com/office/drawing/2014/main" val="2052829399"/>
                  </a:ext>
                </a:extLst>
              </a:tr>
              <a:tr h="165371">
                <a:tc rowSpan="2">
                  <a:txBody>
                    <a:bodyPr/>
                    <a:lstStyle/>
                    <a:p>
                      <a:pPr>
                        <a:lnSpc>
                          <a:spcPct val="115000"/>
                        </a:lnSpc>
                        <a:spcAft>
                          <a:spcPts val="0"/>
                        </a:spcAft>
                      </a:pPr>
                      <a:r>
                        <a:rPr lang="en-GB" sz="1000">
                          <a:effectLst/>
                        </a:rPr>
                        <a:t>Evaluate research outcomes and potential implications for own area of responsibility</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tc>
                  <a:txBody>
                    <a:bodyPr/>
                    <a:lstStyle/>
                    <a:p>
                      <a:pPr algn="ctr">
                        <a:lnSpc>
                          <a:spcPct val="115000"/>
                        </a:lnSpc>
                        <a:spcAft>
                          <a:spcPts val="0"/>
                        </a:spcAft>
                      </a:pPr>
                      <a:r>
                        <a:rPr lang="en-GB" sz="900">
                          <a:effectLst/>
                        </a:rPr>
                        <a:t>Workshop(s)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tc>
                  <a:txBody>
                    <a:bodyPr/>
                    <a:lstStyle/>
                    <a:p>
                      <a:pPr>
                        <a:lnSpc>
                          <a:spcPct val="115000"/>
                        </a:lnSpc>
                        <a:spcAft>
                          <a:spcPts val="0"/>
                        </a:spcAft>
                      </a:pPr>
                      <a:r>
                        <a:rPr lang="en-GB" sz="9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extLst>
                  <a:ext uri="{0D108BD9-81ED-4DB2-BD59-A6C34878D82A}">
                    <a16:rowId xmlns:a16="http://schemas.microsoft.com/office/drawing/2014/main" val="2054870590"/>
                  </a:ext>
                </a:extLst>
              </a:tr>
              <a:tr h="516768">
                <a:tc vMerge="1">
                  <a:txBody>
                    <a:bodyPr/>
                    <a:lstStyle/>
                    <a:p>
                      <a:endParaRPr lang="en-GB"/>
                    </a:p>
                  </a:txBody>
                  <a:tcPr/>
                </a:tc>
                <a:tc>
                  <a:txBody>
                    <a:bodyPr/>
                    <a:lstStyle/>
                    <a:p>
                      <a:pPr>
                        <a:lnSpc>
                          <a:spcPct val="115000"/>
                        </a:lnSpc>
                        <a:spcAft>
                          <a:spcPts val="0"/>
                        </a:spcAft>
                      </a:pPr>
                      <a:r>
                        <a:rPr lang="en-GB" sz="1000" dirty="0">
                          <a:effectLst/>
                        </a:rPr>
                        <a:t>      4.   A five minute presentation of findings to  the workshop</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tc>
                  <a:txBody>
                    <a:bodyPr/>
                    <a:lstStyle/>
                    <a:p>
                      <a:pPr>
                        <a:lnSpc>
                          <a:spcPct val="115000"/>
                        </a:lnSpc>
                        <a:spcAft>
                          <a:spcPts val="0"/>
                        </a:spcAft>
                      </a:pPr>
                      <a:r>
                        <a:rPr lang="en-GB" sz="1000" dirty="0">
                          <a:effectLst/>
                        </a:rPr>
                        <a:t>4. Group sharing of issues and the justification of selected issues and (why this why now?)</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extLst>
                  <a:ext uri="{0D108BD9-81ED-4DB2-BD59-A6C34878D82A}">
                    <a16:rowId xmlns:a16="http://schemas.microsoft.com/office/drawing/2014/main" val="828393289"/>
                  </a:ext>
                </a:extLst>
              </a:tr>
            </a:tbl>
          </a:graphicData>
        </a:graphic>
      </p:graphicFrame>
      <p:graphicFrame>
        <p:nvGraphicFramePr>
          <p:cNvPr id="6" name="Diagram 5">
            <a:extLst>
              <a:ext uri="{FF2B5EF4-FFF2-40B4-BE49-F238E27FC236}">
                <a16:creationId xmlns:a16="http://schemas.microsoft.com/office/drawing/2014/main" id="{03614EB0-661E-C847-8AD4-65549B4B2BCF}"/>
              </a:ext>
            </a:extLst>
          </p:cNvPr>
          <p:cNvGraphicFramePr/>
          <p:nvPr>
            <p:extLst>
              <p:ext uri="{D42A27DB-BD31-4B8C-83A1-F6EECF244321}">
                <p14:modId xmlns:p14="http://schemas.microsoft.com/office/powerpoint/2010/main" val="3948423879"/>
              </p:ext>
            </p:extLst>
          </p:nvPr>
        </p:nvGraphicFramePr>
        <p:xfrm>
          <a:off x="-144801" y="2403053"/>
          <a:ext cx="4716801" cy="20518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2">
            <a:extLst>
              <a:ext uri="{FF2B5EF4-FFF2-40B4-BE49-F238E27FC236}">
                <a16:creationId xmlns:a16="http://schemas.microsoft.com/office/drawing/2014/main" id="{AC0AA684-08CD-0A44-BE9A-291D8B2C43FD}"/>
              </a:ext>
            </a:extLst>
          </p:cNvPr>
          <p:cNvSpPr>
            <a:spLocks noChangeArrowheads="1"/>
          </p:cNvSpPr>
          <p:nvPr/>
        </p:nvSpPr>
        <p:spPr bwMode="auto">
          <a:xfrm>
            <a:off x="179512" y="72015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endParaRPr kumimoji="0" lang="en-US"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This task is a </a:t>
            </a:r>
            <a:r>
              <a:rPr kumimoji="0" lang="en-US" altLang="en-US" sz="1400" b="1" i="0" u="none" strike="noStrike" cap="none" normalizeH="0" baseline="0" dirty="0">
                <a:ln>
                  <a:noFill/>
                </a:ln>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compulsory</a:t>
            </a:r>
            <a:r>
              <a:rPr kumimoji="0" lang="en-US" altLang="en-US" sz="1400" b="0" i="0" u="none" strike="noStrike" cap="none" normalizeH="0" baseline="0" dirty="0">
                <a:ln>
                  <a:noFill/>
                </a:ln>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 integrated, component of the </a:t>
            </a:r>
            <a:r>
              <a:rPr kumimoji="0" lang="en-US" altLang="en-US" sz="1400" b="1" i="0" u="none" strike="noStrike" cap="none" normalizeH="0" baseline="0" dirty="0">
                <a:ln>
                  <a:noFill/>
                </a:ln>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formative assessment</a:t>
            </a:r>
            <a:r>
              <a:rPr kumimoji="0" lang="en-US" altLang="en-US" sz="1400" b="0" i="0" u="none" strike="noStrike" cap="none" normalizeH="0" baseline="0" dirty="0">
                <a:ln>
                  <a:noFill/>
                </a:ln>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 for this module</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8" name="Picture 2">
            <a:extLst>
              <a:ext uri="{FF2B5EF4-FFF2-40B4-BE49-F238E27FC236}">
                <a16:creationId xmlns:a16="http://schemas.microsoft.com/office/drawing/2014/main" id="{FF13D27C-9A98-46BC-BC3D-EE20619F515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40650" y="5397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4036402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8062</TotalTime>
  <Words>1392</Words>
  <Application>Microsoft Office PowerPoint</Application>
  <PresentationFormat>On-screen Show (4:3)</PresentationFormat>
  <Paragraphs>158</Paragraphs>
  <Slides>17</Slides>
  <Notes>8</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Arial Black</vt:lpstr>
      <vt:lpstr>Calibri</vt:lpstr>
      <vt:lpstr>MV Boli</vt:lpstr>
      <vt:lpstr>Myriad Pro</vt:lpstr>
      <vt:lpstr>Times New Roman</vt:lpstr>
      <vt:lpstr>20140311PresentationUWTSDTemplate</vt:lpstr>
      <vt:lpstr>BMSK6001 EMERGENT LEADERSHIP SKILLS  FOR THE WORKPLACE</vt:lpstr>
      <vt:lpstr>Development Activity</vt:lpstr>
      <vt:lpstr>Module Aim</vt:lpstr>
      <vt:lpstr>Module objectives</vt:lpstr>
      <vt:lpstr>Assessment Criteria.                              (BMSK6001) </vt:lpstr>
      <vt:lpstr>The Role of a Leader</vt:lpstr>
      <vt:lpstr>Leadership</vt:lpstr>
      <vt:lpstr>Roles of a Leader</vt:lpstr>
      <vt:lpstr>A thought provoker…</vt:lpstr>
      <vt:lpstr>One perspective</vt:lpstr>
      <vt:lpstr>Differences</vt:lpstr>
      <vt:lpstr>Differences</vt:lpstr>
      <vt:lpstr>Create an inspiring vision</vt:lpstr>
      <vt:lpstr>Leading change &amp; objective setting</vt:lpstr>
      <vt:lpstr>Leadership performance indicator</vt:lpstr>
      <vt:lpstr>Bibliography</vt:lpstr>
      <vt:lpstr>Task 1 Formative Assessment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Becoming an effective leader</dc:title>
  <dc:creator>Andrews Work Desk</dc:creator>
  <cp:lastModifiedBy>Paul Tinkler</cp:lastModifiedBy>
  <cp:revision>79</cp:revision>
  <dcterms:created xsi:type="dcterms:W3CDTF">2009-12-04T11:48:58Z</dcterms:created>
  <dcterms:modified xsi:type="dcterms:W3CDTF">2018-05-01T13:01:54Z</dcterms:modified>
</cp:coreProperties>
</file>