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51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195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299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510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093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774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846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685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003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589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16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41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1D2BF3-A719-4D65-B59B-6BC04AC14BC7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E44330-21A4-429F-A929-445D9FE34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151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5219" y="2616626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BERNOULLI</a:t>
            </a:r>
            <a:br>
              <a:rPr lang="en-GB" dirty="0"/>
            </a:br>
            <a:r>
              <a:rPr lang="en-GB" dirty="0"/>
              <a:t>+</a:t>
            </a:r>
            <a:br>
              <a:rPr lang="en-GB" dirty="0"/>
            </a:br>
            <a:r>
              <a:rPr lang="en-GB" dirty="0"/>
              <a:t>CONTINUITY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EQUATIONS</a:t>
            </a:r>
          </a:p>
        </p:txBody>
      </p:sp>
    </p:spTree>
    <p:extLst>
      <p:ext uri="{BB962C8B-B14F-4D97-AF65-F5344CB8AC3E}">
        <p14:creationId xmlns:p14="http://schemas.microsoft.com/office/powerpoint/2010/main" val="830345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1839074" cy="3090344"/>
          </a:xfrm>
        </p:spPr>
        <p:txBody>
          <a:bodyPr>
            <a:normAutofit fontScale="90000"/>
          </a:bodyPr>
          <a:lstStyle/>
          <a:p>
            <a:r>
              <a:rPr lang="en-GB" dirty="0"/>
              <a:t>Bernoulli’s Equation for an incompressible fluid can be derived from Energy consideration and the application of the </a:t>
            </a:r>
            <a:r>
              <a:rPr lang="en-GB" b="1" i="1" u="sng" dirty="0"/>
              <a:t>law of conservation of energy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2294" y="3313844"/>
            <a:ext cx="1207970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/>
              <a:t>The Total Energy of an isolated system remains constant. That is Energy cannot be created nor destroyed but can change in form.</a:t>
            </a:r>
          </a:p>
        </p:txBody>
      </p:sp>
    </p:spTree>
    <p:extLst>
      <p:ext uri="{BB962C8B-B14F-4D97-AF65-F5344CB8AC3E}">
        <p14:creationId xmlns:p14="http://schemas.microsoft.com/office/powerpoint/2010/main" val="680782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Box 30"/>
          <p:cNvSpPr txBox="1"/>
          <p:nvPr/>
        </p:nvSpPr>
        <p:spPr>
          <a:xfrm>
            <a:off x="7213863" y="4068553"/>
            <a:ext cx="4956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KE</a:t>
            </a:r>
            <a:r>
              <a:rPr lang="en-GB" baseline="-25000" dirty="0"/>
              <a:t>1</a:t>
            </a:r>
          </a:p>
          <a:p>
            <a:pPr algn="ctr"/>
            <a:endParaRPr lang="en-GB" dirty="0"/>
          </a:p>
        </p:txBody>
      </p:sp>
      <p:sp>
        <p:nvSpPr>
          <p:cNvPr id="25" name="Rectangle 24"/>
          <p:cNvSpPr/>
          <p:nvPr/>
        </p:nvSpPr>
        <p:spPr>
          <a:xfrm>
            <a:off x="3209026" y="5322720"/>
            <a:ext cx="4701397" cy="1000442"/>
          </a:xfrm>
          <a:prstGeom prst="rect">
            <a:avLst/>
          </a:prstGeom>
          <a:solidFill>
            <a:schemeClr val="tx1"/>
          </a:solidFill>
          <a:ln w="254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0" name="Group 19"/>
          <p:cNvGrpSpPr/>
          <p:nvPr/>
        </p:nvGrpSpPr>
        <p:grpSpPr>
          <a:xfrm>
            <a:off x="5789786" y="1088454"/>
            <a:ext cx="5874588" cy="3018595"/>
            <a:chOff x="2329133" y="112794"/>
            <a:chExt cx="5874588" cy="3018595"/>
          </a:xfrm>
        </p:grpSpPr>
        <p:cxnSp>
          <p:nvCxnSpPr>
            <p:cNvPr id="3" name="Straight Connector 2"/>
            <p:cNvCxnSpPr/>
            <p:nvPr/>
          </p:nvCxnSpPr>
          <p:spPr>
            <a:xfrm flipV="1">
              <a:off x="2329133" y="388189"/>
              <a:ext cx="5796951" cy="115593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" name="Straight Connector 4"/>
            <p:cNvCxnSpPr/>
            <p:nvPr/>
          </p:nvCxnSpPr>
          <p:spPr>
            <a:xfrm flipV="1">
              <a:off x="2794958" y="595222"/>
              <a:ext cx="5408763" cy="2467155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2907102" y="1216325"/>
              <a:ext cx="836762" cy="191506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5607170" y="759125"/>
              <a:ext cx="508958" cy="106967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>
              <a:off x="2448320" y="535488"/>
              <a:ext cx="8771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Section</a:t>
              </a:r>
            </a:p>
            <a:p>
              <a:pPr algn="ctr"/>
              <a:r>
                <a:rPr lang="en-GB" dirty="0"/>
                <a:t>1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090951" y="112794"/>
              <a:ext cx="8771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Section</a:t>
              </a:r>
            </a:p>
            <a:p>
              <a:pPr algn="ctr"/>
              <a:r>
                <a:rPr lang="en-GB" dirty="0"/>
                <a:t>2</a:t>
              </a:r>
            </a:p>
          </p:txBody>
        </p:sp>
        <p:cxnSp>
          <p:nvCxnSpPr>
            <p:cNvPr id="15" name="Straight Arrow Connector 14"/>
            <p:cNvCxnSpPr/>
            <p:nvPr/>
          </p:nvCxnSpPr>
          <p:spPr>
            <a:xfrm flipV="1">
              <a:off x="2845242" y="1691427"/>
              <a:ext cx="1503944" cy="50033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 rot="20451275">
              <a:off x="4290162" y="1359461"/>
              <a:ext cx="11022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Fluid flow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617241" y="640355"/>
                <a:ext cx="4229428" cy="30777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𝐷𝐸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𝐾𝐸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𝑃𝐸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𝐷𝐸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𝐾𝐸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𝑃𝐸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241" y="640355"/>
                <a:ext cx="4229428" cy="307777"/>
              </a:xfrm>
              <a:prstGeom prst="rect">
                <a:avLst/>
              </a:prstGeom>
              <a:blipFill>
                <a:blip r:embed="rId2"/>
                <a:stretch>
                  <a:fillRect l="-865" r="-288" b="-156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/>
              <p:cNvSpPr txBox="1"/>
              <p:nvPr/>
            </p:nvSpPr>
            <p:spPr>
              <a:xfrm>
                <a:off x="236305" y="1568890"/>
                <a:ext cx="5073505" cy="43460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∴ 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𝑚</m:t>
                    </m:r>
                    <m:sSubSup>
                      <m:sSubSup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𝑚𝑔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000" dirty="0"/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𝑚</m:t>
                    </m:r>
                    <m:sSubSup>
                      <m:sSubSup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𝑚𝑔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18" name="TextBox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305" y="1568890"/>
                <a:ext cx="5073505" cy="434606"/>
              </a:xfrm>
              <a:prstGeom prst="rect">
                <a:avLst/>
              </a:prstGeom>
              <a:blipFill>
                <a:blip r:embed="rId3"/>
                <a:stretch>
                  <a:fillRect l="-1442" t="-2778" r="-240" b="-208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Rectangle 18"/>
              <p:cNvSpPr/>
              <p:nvPr/>
            </p:nvSpPr>
            <p:spPr>
              <a:xfrm>
                <a:off x="113781" y="2210188"/>
                <a:ext cx="5213735" cy="5660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∴ 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𝑚</m:t>
                    </m:r>
                    <m:sSubSup>
                      <m:sSubSup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𝑚𝑔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000" dirty="0"/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𝑚</m:t>
                    </m:r>
                    <m:sSubSup>
                      <m:sSubSup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𝑚𝑔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19" name="Rectangle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781" y="2210188"/>
                <a:ext cx="5213735" cy="566052"/>
              </a:xfrm>
              <a:prstGeom prst="rect">
                <a:avLst/>
              </a:prstGeom>
              <a:blipFill>
                <a:blip r:embed="rId4"/>
                <a:stretch>
                  <a:fillRect b="-32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Rectangle 20"/>
              <p:cNvSpPr/>
              <p:nvPr/>
            </p:nvSpPr>
            <p:spPr>
              <a:xfrm>
                <a:off x="113781" y="2857820"/>
                <a:ext cx="4383636" cy="61677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∴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</m:e>
                              <m:sub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</m:num>
                          <m:den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𝜌</m:t>
                            </m:r>
                          </m:den>
                        </m:f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e>
                              <m:sub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  <m:sup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</m:num>
                          <m:den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  <m:sSub>
                          <m:sSub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𝑧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r>
                  <a:rPr lang="en-GB" sz="2000" dirty="0"/>
                  <a:t>=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</m:e>
                              <m:sub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</m:num>
                          <m:den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𝜌</m:t>
                            </m:r>
                          </m:den>
                        </m:f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e>
                              <m:sub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  <m:sup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</m:num>
                          <m:den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  <m:sSub>
                          <m:sSub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𝑧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21" name="Rectangle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781" y="2857820"/>
                <a:ext cx="4383636" cy="616772"/>
              </a:xfrm>
              <a:prstGeom prst="rect">
                <a:avLst/>
              </a:prstGeom>
              <a:blipFill>
                <a:blip r:embed="rId5"/>
                <a:stretch>
                  <a:fillRect b="-9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Rectangle 21"/>
              <p:cNvSpPr/>
              <p:nvPr/>
            </p:nvSpPr>
            <p:spPr>
              <a:xfrm>
                <a:off x="389147" y="3666979"/>
                <a:ext cx="3494198" cy="61677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∴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𝑐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  <m:sup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𝑔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0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𝑐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  <m:sup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𝑔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22" name="Rectangle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147" y="3666979"/>
                <a:ext cx="3494198" cy="616772"/>
              </a:xfrm>
              <a:prstGeom prst="rect">
                <a:avLst/>
              </a:prstGeom>
              <a:blipFill>
                <a:blip r:embed="rId6"/>
                <a:stretch>
                  <a:fillRect b="-9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Rectangle 22"/>
              <p:cNvSpPr/>
              <p:nvPr/>
            </p:nvSpPr>
            <p:spPr>
              <a:xfrm>
                <a:off x="772267" y="4535635"/>
                <a:ext cx="4075118" cy="61677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∴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𝑐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  <m:sup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0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𝑐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  <m:sup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23" name="Rectangle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2267" y="4535635"/>
                <a:ext cx="4075118" cy="616772"/>
              </a:xfrm>
              <a:prstGeom prst="rect">
                <a:avLst/>
              </a:prstGeom>
              <a:blipFill>
                <a:blip r:embed="rId7"/>
                <a:stretch>
                  <a:fillRect b="-9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/>
              <p:cNvSpPr/>
              <p:nvPr/>
            </p:nvSpPr>
            <p:spPr>
              <a:xfrm>
                <a:off x="2044460" y="5435394"/>
                <a:ext cx="6832121" cy="72160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∴                 </m:t>
                    </m:r>
                    <m:f>
                      <m:fPr>
                        <m:ctrlP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</m:den>
                    </m:f>
                    <m:r>
                      <a:rPr lang="en-GB" sz="2400" b="0" i="1" smtClean="0">
                        <a:solidFill>
                          <a:srgbClr val="FFFF00"/>
                        </a:solidFill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  <m:t>𝑐</m:t>
                            </m:r>
                          </m:e>
                          <m:sub>
                            <m: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  <m:sup>
                            <m: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𝑔</m:t>
                        </m:r>
                      </m:den>
                    </m:f>
                    <m:r>
                      <a:rPr lang="en-GB" sz="2400" b="0" i="1" smtClean="0">
                        <a:solidFill>
                          <a:srgbClr val="FFFF00"/>
                        </a:solidFill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b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400" dirty="0">
                    <a:solidFill>
                      <a:srgbClr val="FFFF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</m:den>
                    </m:f>
                    <m:r>
                      <a:rPr lang="en-GB" sz="2400" b="0" i="1" smtClean="0">
                        <a:solidFill>
                          <a:srgbClr val="FFFF00"/>
                        </a:solidFill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  <m:t>𝑐</m:t>
                            </m:r>
                          </m:e>
                          <m:sub>
                            <m: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  <m:sup>
                            <m:r>
                              <a:rPr lang="en-GB" sz="2400" b="0" i="1" smtClean="0">
                                <a:solidFill>
                                  <a:srgbClr val="FFFF00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𝑔</m:t>
                        </m:r>
                      </m:den>
                    </m:f>
                    <m:r>
                      <a:rPr lang="en-GB" sz="2400" b="0" i="1" smtClean="0">
                        <a:solidFill>
                          <a:srgbClr val="FFFF00"/>
                        </a:solidFill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b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400" b="0" i="1" smtClean="0">
                        <a:solidFill>
                          <a:srgbClr val="FFFF00"/>
                        </a:solidFill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</m:e>
                      <m:sub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sub>
                    </m:sSub>
                  </m:oMath>
                </a14:m>
                <a:endParaRPr lang="en-GB" sz="24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4" name="Rectangle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4460" y="5435394"/>
                <a:ext cx="6832121" cy="721608"/>
              </a:xfrm>
              <a:prstGeom prst="rect">
                <a:avLst/>
              </a:prstGeom>
              <a:blipFill>
                <a:blip r:embed="rId8"/>
                <a:stretch>
                  <a:fillRect b="-16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Box 25"/>
          <p:cNvSpPr txBox="1"/>
          <p:nvPr/>
        </p:nvSpPr>
        <p:spPr>
          <a:xfrm>
            <a:off x="7203444" y="4335997"/>
            <a:ext cx="494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PE</a:t>
            </a:r>
            <a:r>
              <a:rPr lang="en-GB" baseline="-25000" dirty="0"/>
              <a:t>1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7203444" y="4591167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DE</a:t>
            </a:r>
            <a:r>
              <a:rPr lang="en-GB" baseline="-25000" dirty="0"/>
              <a:t>1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9464696" y="2867250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KE</a:t>
            </a:r>
            <a:r>
              <a:rPr lang="en-GB" baseline="-25000" dirty="0"/>
              <a:t>2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464246" y="3415185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DE</a:t>
            </a:r>
            <a:r>
              <a:rPr lang="en-GB" baseline="-25000" dirty="0"/>
              <a:t>2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9464246" y="3128950"/>
            <a:ext cx="494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PE</a:t>
            </a:r>
            <a:r>
              <a:rPr lang="en-GB" baseline="-25000" dirty="0"/>
              <a:t>2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165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25" grpId="0" animBg="1"/>
      <p:bldP spid="17" grpId="0"/>
      <p:bldP spid="18" grpId="0"/>
      <p:bldP spid="19" grpId="0"/>
      <p:bldP spid="21" grpId="0"/>
      <p:bldP spid="22" grpId="0"/>
      <p:bldP spid="23" grpId="0"/>
      <p:bldP spid="24" grpId="0"/>
      <p:bldP spid="26" grpId="0"/>
      <p:bldP spid="27" grpId="0"/>
      <p:bldP spid="28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Rectangle 1"/>
              <p:cNvSpPr/>
              <p:nvPr/>
            </p:nvSpPr>
            <p:spPr>
              <a:xfrm>
                <a:off x="546653" y="1025934"/>
                <a:ext cx="7044591" cy="580556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66700" indent="-266700">
                  <a:lnSpc>
                    <a:spcPct val="115000"/>
                  </a:lnSpc>
                  <a:buFont typeface="Arial" panose="020B0604020202020204" pitchFamily="34" charset="0"/>
                  <a:buChar char="•"/>
                </a:pPr>
                <a:r>
                  <a:rPr lang="en-GB" b="1" u="sng" dirty="0">
                    <a:ea typeface="Calibri" panose="020F0502020204030204" pitchFamily="34" charset="0"/>
                    <a:cs typeface="Times New Roman" panose="02020603050405020304" pitchFamily="18" charset="0"/>
                  </a:rPr>
                  <a:t>Pressure Head:</a:t>
                </a:r>
              </a:p>
              <a:p>
                <a:pPr marL="685800"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𝑃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𝜌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𝑔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≡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𝑁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𝑘𝑔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𝑠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𝑁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𝑘𝑔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𝑚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GB" b="0" i="0" dirty="0">
                  <a:latin typeface="Cambria Math" panose="02040503050406030204" pitchFamily="18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900430"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𝑇</m:t>
                      </m:r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h𝑒𝑟𝑒𝑓𝑜𝑟𝑒</m:t>
                      </m:r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:  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𝑃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𝜌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𝑔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≡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𝑘𝑔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𝑚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𝑘𝑔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𝑚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𝑚</m:t>
                      </m:r>
                    </m:oMath>
                  </m:oMathPara>
                </a14:m>
                <a:endParaRPr lang="en-GB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dirty="0">
                    <a:latin typeface="Times New Roman" panose="0202060305040502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 </a:t>
                </a:r>
                <a:endParaRPr lang="en-GB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285750" indent="-285750">
                  <a:lnSpc>
                    <a:spcPct val="115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b="1" i="0" u="sng" smtClean="0"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𝐊𝐢𝐧𝐞𝐭𝐢𝐜</m:t>
                    </m:r>
                    <m:r>
                      <a:rPr lang="en-GB" b="1" i="0" u="sng" smtClean="0"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GB" b="1" i="0" u="sng" smtClean="0"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𝐇𝐞𝐚𝐝</m:t>
                    </m:r>
                    <m:r>
                      <a:rPr lang="en-GB" b="1" i="0" u="sng" smtClean="0"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:</m:t>
                    </m:r>
                  </m:oMath>
                </a14:m>
                <a:endParaRPr lang="en-GB" b="1" i="0" u="sng" dirty="0"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2.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𝑔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≡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𝑠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𝑠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𝑚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𝑚</m:t>
                      </m:r>
                    </m:oMath>
                  </m:oMathPara>
                </a14:m>
                <a:endParaRPr lang="en-GB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dirty="0">
                    <a:latin typeface="Times New Roman" panose="0202060305040502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 </a:t>
                </a:r>
                <a:endParaRPr lang="en-GB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266700" indent="-266700">
                  <a:lnSpc>
                    <a:spcPct val="115000"/>
                  </a:lnSpc>
                  <a:buFont typeface="Arial" panose="020B0604020202020204" pitchFamily="34" charset="0"/>
                  <a:buChar char="•"/>
                </a:pPr>
                <a:r>
                  <a:rPr lang="en-GB" b="1" u="sng" dirty="0">
                    <a:ea typeface="Calibri" panose="020F0502020204030204" pitchFamily="34" charset="0"/>
                    <a:cs typeface="Times New Roman" panose="02020603050405020304" pitchFamily="18" charset="0"/>
                  </a:rPr>
                  <a:t>Potential Head:</a:t>
                </a:r>
              </a:p>
              <a:p>
                <a:pPr marL="2066925">
                  <a:lnSpc>
                    <a:spcPct val="115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𝑧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≡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𝑚</m:t>
                      </m:r>
                    </m:oMath>
                  </m:oMathPara>
                </a14:m>
                <a:endParaRPr lang="en-GB" dirty="0"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15000"/>
                  </a:lnSpc>
                </a:pPr>
                <a:endParaRPr lang="en-GB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" name="Rectangle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653" y="1025934"/>
                <a:ext cx="7044591" cy="5805564"/>
              </a:xfrm>
              <a:prstGeom prst="rect">
                <a:avLst/>
              </a:prstGeom>
              <a:blipFill>
                <a:blip r:embed="rId2"/>
                <a:stretch>
                  <a:fillRect l="-606" t="-1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5676181" y="1742535"/>
                <a:ext cx="2067041" cy="5667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𝑊𝑖𝑡h</m:t>
                      </m:r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:   </m:t>
                      </m:r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𝑁</m:t>
                      </m:r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𝑘𝑔</m:t>
                      </m:r>
                      <m:r>
                        <a:rPr lang="en-GB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.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𝑚</m:t>
                          </m:r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6181" y="1742535"/>
                <a:ext cx="2067041" cy="56675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/>
          <p:cNvSpPr txBox="1"/>
          <p:nvPr/>
        </p:nvSpPr>
        <p:spPr>
          <a:xfrm>
            <a:off x="4787661" y="258792"/>
            <a:ext cx="965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/>
              <a:t>UNITS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6304259" y="5720051"/>
                <a:ext cx="3337388" cy="15106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66700" indent="-266700">
                  <a:lnSpc>
                    <a:spcPct val="115000"/>
                  </a:lnSpc>
                  <a:buFont typeface="Arial" panose="020B0604020202020204" pitchFamily="34" charset="0"/>
                  <a:buChar char="•"/>
                </a:pPr>
                <a:r>
                  <a:rPr lang="en-GB" b="1" u="sng" dirty="0">
                    <a:ea typeface="Calibri" panose="020F0502020204030204" pitchFamily="34" charset="0"/>
                    <a:cs typeface="Times New Roman" panose="02020603050405020304" pitchFamily="18" charset="0"/>
                  </a:rPr>
                  <a:t>Friction Head:</a:t>
                </a: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                                                       </m:t>
                      </m:r>
                      <m:r>
                        <a:rPr lang="en-GB" sz="1600" b="0" i="1" smtClean="0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h</m:t>
                      </m:r>
                      <m:r>
                        <a:rPr lang="en-GB" sz="1600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≡</m:t>
                      </m:r>
                      <m:r>
                        <a:rPr lang="en-GB" sz="1600" i="1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𝑚</m:t>
                      </m:r>
                    </m:oMath>
                  </m:oMathPara>
                </a14:m>
                <a:endParaRPr lang="en-GB" sz="1400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endParaRPr lang="en-GB" sz="1600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4259" y="5720051"/>
                <a:ext cx="3337388" cy="1510670"/>
              </a:xfrm>
              <a:prstGeom prst="rect">
                <a:avLst/>
              </a:prstGeom>
              <a:blipFill>
                <a:blip r:embed="rId4"/>
                <a:stretch>
                  <a:fillRect l="-1095" t="-4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90487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226572" y="2519788"/>
            <a:ext cx="2893041" cy="983808"/>
          </a:xfrm>
          <a:prstGeom prst="rect">
            <a:avLst/>
          </a:prstGeom>
          <a:solidFill>
            <a:schemeClr val="tx1"/>
          </a:solidFill>
          <a:ln w="254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5789786" y="1088454"/>
            <a:ext cx="5874588" cy="3674234"/>
            <a:chOff x="2329133" y="112794"/>
            <a:chExt cx="5874588" cy="3674234"/>
          </a:xfrm>
        </p:grpSpPr>
        <p:cxnSp>
          <p:nvCxnSpPr>
            <p:cNvPr id="3" name="Straight Connector 2"/>
            <p:cNvCxnSpPr/>
            <p:nvPr/>
          </p:nvCxnSpPr>
          <p:spPr>
            <a:xfrm flipV="1">
              <a:off x="2329133" y="388189"/>
              <a:ext cx="5796951" cy="115593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" name="Straight Connector 3"/>
            <p:cNvCxnSpPr/>
            <p:nvPr/>
          </p:nvCxnSpPr>
          <p:spPr>
            <a:xfrm flipV="1">
              <a:off x="2794958" y="595222"/>
              <a:ext cx="5408763" cy="2467155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" name="Straight Connector 4"/>
            <p:cNvCxnSpPr/>
            <p:nvPr/>
          </p:nvCxnSpPr>
          <p:spPr>
            <a:xfrm>
              <a:off x="2907102" y="1216325"/>
              <a:ext cx="836762" cy="191506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5607170" y="759125"/>
              <a:ext cx="508958" cy="106967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>
              <a:off x="2448320" y="535488"/>
              <a:ext cx="8771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Section</a:t>
              </a:r>
            </a:p>
            <a:p>
              <a:pPr algn="ctr"/>
              <a:r>
                <a:rPr lang="en-GB" dirty="0"/>
                <a:t>1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5090951" y="112794"/>
              <a:ext cx="8771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Section</a:t>
              </a:r>
            </a:p>
            <a:p>
              <a:pPr algn="ctr"/>
              <a:r>
                <a:rPr lang="en-GB" dirty="0"/>
                <a:t>2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743864" y="2863698"/>
              <a:ext cx="39626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A</a:t>
              </a:r>
              <a:r>
                <a:rPr lang="en-GB" baseline="-25000" dirty="0"/>
                <a:t>1</a:t>
              </a:r>
            </a:p>
            <a:p>
              <a:pPr algn="ctr"/>
              <a:r>
                <a:rPr lang="en-GB" dirty="0"/>
                <a:t>c</a:t>
              </a:r>
              <a:r>
                <a:rPr lang="en-GB" baseline="-25000" dirty="0"/>
                <a:t>1</a:t>
              </a:r>
              <a:endParaRPr lang="en-GB" dirty="0"/>
            </a:p>
            <a:p>
              <a:pPr algn="ctr"/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159814" y="1631450"/>
              <a:ext cx="39626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A</a:t>
              </a:r>
              <a:r>
                <a:rPr lang="en-GB" baseline="-25000" dirty="0"/>
                <a:t>2</a:t>
              </a:r>
            </a:p>
            <a:p>
              <a:pPr algn="ctr"/>
              <a:r>
                <a:rPr lang="en-GB" dirty="0"/>
                <a:t>c</a:t>
              </a:r>
              <a:r>
                <a:rPr lang="en-GB" baseline="-25000" dirty="0"/>
                <a:t>2</a:t>
              </a:r>
              <a:endParaRPr lang="en-GB" dirty="0"/>
            </a:p>
            <a:p>
              <a:pPr algn="ctr"/>
              <a:endParaRPr lang="en-GB" dirty="0"/>
            </a:p>
          </p:txBody>
        </p:sp>
        <p:cxnSp>
          <p:nvCxnSpPr>
            <p:cNvPr id="11" name="Straight Arrow Connector 10"/>
            <p:cNvCxnSpPr/>
            <p:nvPr/>
          </p:nvCxnSpPr>
          <p:spPr>
            <a:xfrm flipV="1">
              <a:off x="2845242" y="1691427"/>
              <a:ext cx="1503944" cy="50033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 rot="20451275">
              <a:off x="4290162" y="1359461"/>
              <a:ext cx="11022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Fluid flow</a:t>
              </a:r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1226572" y="1049483"/>
            <a:ext cx="2724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/>
              <a:t>Continuity Equation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Rectangle 13"/>
              <p:cNvSpPr/>
              <p:nvPr/>
            </p:nvSpPr>
            <p:spPr>
              <a:xfrm>
                <a:off x="1515738" y="2804459"/>
                <a:ext cx="2228489" cy="47320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240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𝑉</m:t>
                        </m:r>
                      </m:e>
                    </m:acc>
                    <m:r>
                      <a:rPr lang="en-GB" sz="2400" b="0" i="1" smtClean="0">
                        <a:solidFill>
                          <a:srgbClr val="FFFF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40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e>
                      <m:sub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400" dirty="0">
                    <a:solidFill>
                      <a:srgbClr val="FFFF00"/>
                    </a:solidFill>
                  </a:rPr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40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b>
                        <m:r>
                          <a:rPr lang="en-GB" sz="2400" b="0" i="1" smtClean="0">
                            <a:solidFill>
                              <a:srgbClr val="FFFF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GB" sz="24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4" name="Rectangle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5738" y="2804459"/>
                <a:ext cx="2228489" cy="473206"/>
              </a:xfrm>
              <a:prstGeom prst="rect">
                <a:avLst/>
              </a:prstGeom>
              <a:blipFill>
                <a:blip r:embed="rId2"/>
                <a:stretch>
                  <a:fillRect l="-822" t="-7692" b="-282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057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238</Words>
  <Application>Microsoft Office PowerPoint</Application>
  <PresentationFormat>Widescreen</PresentationFormat>
  <Paragraphs>45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Cambria Math</vt:lpstr>
      <vt:lpstr>Times New Roman</vt:lpstr>
      <vt:lpstr>Office Theme</vt:lpstr>
      <vt:lpstr>BERNOULLI + CONTINUITY  EQUATIONS</vt:lpstr>
      <vt:lpstr>Bernoulli’s Equation for an incompressible fluid can be derived from Energy consideration and the application of the law of conservation of energy.  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BERNOULLI + CONTINUITY  EQUATIONS</dc:title>
  <dc:creator>Arnaud Marotin</dc:creator>
  <cp:lastModifiedBy>Nigel Davies (ISA)</cp:lastModifiedBy>
  <cp:revision>11</cp:revision>
  <dcterms:created xsi:type="dcterms:W3CDTF">2018-11-22T14:25:58Z</dcterms:created>
  <dcterms:modified xsi:type="dcterms:W3CDTF">2022-10-20T09:37:58Z</dcterms:modified>
</cp:coreProperties>
</file>