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FD62527A-8824-4396-9A96-C86EB22A1272}"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81ACB2-CE74-4494-82A4-B33870F2D49C}" type="slidenum">
              <a:rPr lang="en-GB" smtClean="0"/>
              <a:t>‹#›</a:t>
            </a:fld>
            <a:endParaRPr lang="en-GB"/>
          </a:p>
        </p:txBody>
      </p:sp>
    </p:spTree>
    <p:extLst>
      <p:ext uri="{BB962C8B-B14F-4D97-AF65-F5344CB8AC3E}">
        <p14:creationId xmlns:p14="http://schemas.microsoft.com/office/powerpoint/2010/main" val="20225010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D62527A-8824-4396-9A96-C86EB22A1272}"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81ACB2-CE74-4494-82A4-B33870F2D49C}" type="slidenum">
              <a:rPr lang="en-GB" smtClean="0"/>
              <a:t>‹#›</a:t>
            </a:fld>
            <a:endParaRPr lang="en-GB"/>
          </a:p>
        </p:txBody>
      </p:sp>
    </p:spTree>
    <p:extLst>
      <p:ext uri="{BB962C8B-B14F-4D97-AF65-F5344CB8AC3E}">
        <p14:creationId xmlns:p14="http://schemas.microsoft.com/office/powerpoint/2010/main" val="2123822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D62527A-8824-4396-9A96-C86EB22A1272}"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81ACB2-CE74-4494-82A4-B33870F2D49C}" type="slidenum">
              <a:rPr lang="en-GB" smtClean="0"/>
              <a:t>‹#›</a:t>
            </a:fld>
            <a:endParaRPr lang="en-GB"/>
          </a:p>
        </p:txBody>
      </p:sp>
    </p:spTree>
    <p:extLst>
      <p:ext uri="{BB962C8B-B14F-4D97-AF65-F5344CB8AC3E}">
        <p14:creationId xmlns:p14="http://schemas.microsoft.com/office/powerpoint/2010/main" val="9418026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D62527A-8824-4396-9A96-C86EB22A1272}"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81ACB2-CE74-4494-82A4-B33870F2D49C}" type="slidenum">
              <a:rPr lang="en-GB" smtClean="0"/>
              <a:t>‹#›</a:t>
            </a:fld>
            <a:endParaRPr lang="en-GB"/>
          </a:p>
        </p:txBody>
      </p:sp>
    </p:spTree>
    <p:extLst>
      <p:ext uri="{BB962C8B-B14F-4D97-AF65-F5344CB8AC3E}">
        <p14:creationId xmlns:p14="http://schemas.microsoft.com/office/powerpoint/2010/main" val="495962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D62527A-8824-4396-9A96-C86EB22A1272}" type="datetimeFigureOut">
              <a:rPr lang="en-GB" smtClean="0"/>
              <a:t>15/01/2018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781ACB2-CE74-4494-82A4-B33870F2D49C}" type="slidenum">
              <a:rPr lang="en-GB" smtClean="0"/>
              <a:t>‹#›</a:t>
            </a:fld>
            <a:endParaRPr lang="en-GB"/>
          </a:p>
        </p:txBody>
      </p:sp>
    </p:spTree>
    <p:extLst>
      <p:ext uri="{BB962C8B-B14F-4D97-AF65-F5344CB8AC3E}">
        <p14:creationId xmlns:p14="http://schemas.microsoft.com/office/powerpoint/2010/main" val="42087923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D62527A-8824-4396-9A96-C86EB22A1272}" type="datetimeFigureOut">
              <a:rPr lang="en-GB" smtClean="0"/>
              <a:t>15/01/2018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781ACB2-CE74-4494-82A4-B33870F2D49C}" type="slidenum">
              <a:rPr lang="en-GB" smtClean="0"/>
              <a:t>‹#›</a:t>
            </a:fld>
            <a:endParaRPr lang="en-GB"/>
          </a:p>
        </p:txBody>
      </p:sp>
    </p:spTree>
    <p:extLst>
      <p:ext uri="{BB962C8B-B14F-4D97-AF65-F5344CB8AC3E}">
        <p14:creationId xmlns:p14="http://schemas.microsoft.com/office/powerpoint/2010/main" val="979349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62527A-8824-4396-9A96-C86EB22A1272}" type="datetimeFigureOut">
              <a:rPr lang="en-GB" smtClean="0"/>
              <a:t>15/01/2018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781ACB2-CE74-4494-82A4-B33870F2D49C}" type="slidenum">
              <a:rPr lang="en-GB" smtClean="0"/>
              <a:t>‹#›</a:t>
            </a:fld>
            <a:endParaRPr lang="en-GB"/>
          </a:p>
        </p:txBody>
      </p:sp>
    </p:spTree>
    <p:extLst>
      <p:ext uri="{BB962C8B-B14F-4D97-AF65-F5344CB8AC3E}">
        <p14:creationId xmlns:p14="http://schemas.microsoft.com/office/powerpoint/2010/main" val="20359465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D62527A-8824-4396-9A96-C86EB22A1272}"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81ACB2-CE74-4494-82A4-B33870F2D49C}" type="slidenum">
              <a:rPr lang="en-GB" smtClean="0"/>
              <a:t>‹#›</a:t>
            </a:fld>
            <a:endParaRPr lang="en-GB"/>
          </a:p>
        </p:txBody>
      </p:sp>
    </p:spTree>
    <p:extLst>
      <p:ext uri="{BB962C8B-B14F-4D97-AF65-F5344CB8AC3E}">
        <p14:creationId xmlns:p14="http://schemas.microsoft.com/office/powerpoint/2010/main" val="3372532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D62527A-8824-4396-9A96-C86EB22A1272}"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81ACB2-CE74-4494-82A4-B33870F2D49C}" type="slidenum">
              <a:rPr lang="en-GB" smtClean="0"/>
              <a:t>‹#›</a:t>
            </a:fld>
            <a:endParaRPr lang="en-GB"/>
          </a:p>
        </p:txBody>
      </p:sp>
    </p:spTree>
    <p:extLst>
      <p:ext uri="{BB962C8B-B14F-4D97-AF65-F5344CB8AC3E}">
        <p14:creationId xmlns:p14="http://schemas.microsoft.com/office/powerpoint/2010/main" val="2998970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D62527A-8824-4396-9A96-C86EB22A1272}"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81ACB2-CE74-4494-82A4-B33870F2D49C}" type="slidenum">
              <a:rPr lang="en-GB" smtClean="0"/>
              <a:t>‹#›</a:t>
            </a:fld>
            <a:endParaRPr lang="en-GB"/>
          </a:p>
        </p:txBody>
      </p:sp>
    </p:spTree>
    <p:extLst>
      <p:ext uri="{BB962C8B-B14F-4D97-AF65-F5344CB8AC3E}">
        <p14:creationId xmlns:p14="http://schemas.microsoft.com/office/powerpoint/2010/main" val="27339575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D62527A-8824-4396-9A96-C86EB22A1272}"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81ACB2-CE74-4494-82A4-B33870F2D49C}" type="slidenum">
              <a:rPr lang="en-GB" smtClean="0"/>
              <a:t>‹#›</a:t>
            </a:fld>
            <a:endParaRPr lang="en-GB"/>
          </a:p>
        </p:txBody>
      </p:sp>
    </p:spTree>
    <p:extLst>
      <p:ext uri="{BB962C8B-B14F-4D97-AF65-F5344CB8AC3E}">
        <p14:creationId xmlns:p14="http://schemas.microsoft.com/office/powerpoint/2010/main" val="12089528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D62527A-8824-4396-9A96-C86EB22A1272}"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81ACB2-CE74-4494-82A4-B33870F2D49C}"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047669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D62527A-8824-4396-9A96-C86EB22A1272}"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81ACB2-CE74-4494-82A4-B33870F2D49C}" type="slidenum">
              <a:rPr lang="en-GB" smtClean="0"/>
              <a:t>‹#›</a:t>
            </a:fld>
            <a:endParaRPr lang="en-GB"/>
          </a:p>
        </p:txBody>
      </p:sp>
    </p:spTree>
    <p:extLst>
      <p:ext uri="{BB962C8B-B14F-4D97-AF65-F5344CB8AC3E}">
        <p14:creationId xmlns:p14="http://schemas.microsoft.com/office/powerpoint/2010/main" val="41014959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FD62527A-8824-4396-9A96-C86EB22A1272}" type="datetimeFigureOut">
              <a:rPr lang="en-GB" smtClean="0"/>
              <a:t>15/01/2018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781ACB2-CE74-4494-82A4-B33870F2D49C}" type="slidenum">
              <a:rPr lang="en-GB" smtClean="0"/>
              <a:t>‹#›</a:t>
            </a:fld>
            <a:endParaRPr lang="en-GB"/>
          </a:p>
        </p:txBody>
      </p:sp>
    </p:spTree>
    <p:extLst>
      <p:ext uri="{BB962C8B-B14F-4D97-AF65-F5344CB8AC3E}">
        <p14:creationId xmlns:p14="http://schemas.microsoft.com/office/powerpoint/2010/main" val="18526416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FD62527A-8824-4396-9A96-C86EB22A1272}" type="datetimeFigureOut">
              <a:rPr lang="en-GB" smtClean="0"/>
              <a:t>15/01/2018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781ACB2-CE74-4494-82A4-B33870F2D49C}" type="slidenum">
              <a:rPr lang="en-GB" smtClean="0"/>
              <a:t>‹#›</a:t>
            </a:fld>
            <a:endParaRPr lang="en-GB"/>
          </a:p>
        </p:txBody>
      </p:sp>
    </p:spTree>
    <p:extLst>
      <p:ext uri="{BB962C8B-B14F-4D97-AF65-F5344CB8AC3E}">
        <p14:creationId xmlns:p14="http://schemas.microsoft.com/office/powerpoint/2010/main" val="3020592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D62527A-8824-4396-9A96-C86EB22A1272}"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81ACB2-CE74-4494-82A4-B33870F2D49C}" type="slidenum">
              <a:rPr lang="en-GB" smtClean="0"/>
              <a:t>‹#›</a:t>
            </a:fld>
            <a:endParaRPr lang="en-GB"/>
          </a:p>
        </p:txBody>
      </p:sp>
    </p:spTree>
    <p:extLst>
      <p:ext uri="{BB962C8B-B14F-4D97-AF65-F5344CB8AC3E}">
        <p14:creationId xmlns:p14="http://schemas.microsoft.com/office/powerpoint/2010/main" val="29058057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D62527A-8824-4396-9A96-C86EB22A1272}"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81ACB2-CE74-4494-82A4-B33870F2D49C}" type="slidenum">
              <a:rPr lang="en-GB" smtClean="0"/>
              <a:t>‹#›</a:t>
            </a:fld>
            <a:endParaRPr lang="en-GB"/>
          </a:p>
        </p:txBody>
      </p:sp>
    </p:spTree>
    <p:extLst>
      <p:ext uri="{BB962C8B-B14F-4D97-AF65-F5344CB8AC3E}">
        <p14:creationId xmlns:p14="http://schemas.microsoft.com/office/powerpoint/2010/main" val="4960324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FD62527A-8824-4396-9A96-C86EB22A1272}" type="datetimeFigureOut">
              <a:rPr lang="en-GB" smtClean="0"/>
              <a:t>15/01/2018</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C781ACB2-CE74-4494-82A4-B33870F2D49C}" type="slidenum">
              <a:rPr lang="en-GB" smtClean="0"/>
              <a:t>‹#›</a:t>
            </a:fld>
            <a:endParaRPr lang="en-GB"/>
          </a:p>
        </p:txBody>
      </p:sp>
    </p:spTree>
    <p:extLst>
      <p:ext uri="{BB962C8B-B14F-4D97-AF65-F5344CB8AC3E}">
        <p14:creationId xmlns:p14="http://schemas.microsoft.com/office/powerpoint/2010/main" val="1174834257"/>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hyperlink" Target="https://anitachowdry.wordpress.com/2014/07/30/the-ancient-art-of-smelting-iron-in-a-bloomery/" TargetMode="External"/><Relationship Id="rId4" Type="http://schemas.openxmlformats.org/officeDocument/2006/relationships/hyperlink" Target="http://home.deib.polimi.it/alippi/Archeometallurgy.php"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hyperlink" Target="https://anvils.co.uk/product/single-bick-anvil-london-pattern/"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hyperlink" Target="http://traditionalnails.com/product/rosehead-nail-65x3-0mm/"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pinterest.co.uk/pin/471611392218504611/"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anitachowdry.wordpress.com/2014/07/30/the-ancient-art-of-smelting-iron-in-a-bloomery/" TargetMode="External"/><Relationship Id="rId2" Type="http://schemas.openxmlformats.org/officeDocument/2006/relationships/hyperlink" Target="http://home.deib.polimi.it/alippi/Archeometallurgy.php" TargetMode="External"/><Relationship Id="rId1" Type="http://schemas.openxmlformats.org/officeDocument/2006/relationships/slideLayout" Target="../slideLayouts/slideLayout2.xml"/><Relationship Id="rId5" Type="http://schemas.openxmlformats.org/officeDocument/2006/relationships/hyperlink" Target="https://www.pinterest.co.uk/pin/471611392218504611/" TargetMode="External"/><Relationship Id="rId4" Type="http://schemas.openxmlformats.org/officeDocument/2006/relationships/hyperlink" Target="http://traditionalnails.com/product/rosehead-nail-65x3-0m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Reconstruction ironwork for the </a:t>
            </a:r>
            <a:r>
              <a:rPr lang="en-GB" dirty="0" err="1" smtClean="0"/>
              <a:t>Barlands</a:t>
            </a:r>
            <a:r>
              <a:rPr lang="en-GB" dirty="0" smtClean="0"/>
              <a:t> Farm Romano-Celtic Boat, and how they were used to form a water tight vessel. </a:t>
            </a:r>
            <a:endParaRPr lang="en-GB" dirty="0"/>
          </a:p>
        </p:txBody>
      </p:sp>
      <p:sp>
        <p:nvSpPr>
          <p:cNvPr id="3" name="Subtitle 2"/>
          <p:cNvSpPr>
            <a:spLocks noGrp="1"/>
          </p:cNvSpPr>
          <p:nvPr>
            <p:ph type="subTitle" idx="1"/>
          </p:nvPr>
        </p:nvSpPr>
        <p:spPr>
          <a:xfrm>
            <a:off x="1524000" y="4709620"/>
            <a:ext cx="9144000" cy="1655762"/>
          </a:xfrm>
        </p:spPr>
        <p:txBody>
          <a:bodyPr/>
          <a:lstStyle/>
          <a:p>
            <a:r>
              <a:rPr lang="en-GB" dirty="0" smtClean="0"/>
              <a:t>Dissertation presentation by David Morris 1401389 15/01/2018</a:t>
            </a:r>
            <a:endParaRPr lang="en-GB" dirty="0"/>
          </a:p>
        </p:txBody>
      </p:sp>
    </p:spTree>
    <p:extLst>
      <p:ext uri="{BB962C8B-B14F-4D97-AF65-F5344CB8AC3E}">
        <p14:creationId xmlns:p14="http://schemas.microsoft.com/office/powerpoint/2010/main" val="147399641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dirty="0" err="1" smtClean="0"/>
              <a:t>Barlands</a:t>
            </a:r>
            <a:r>
              <a:rPr lang="en-GB" dirty="0" smtClean="0"/>
              <a:t> Farm Boat</a:t>
            </a:r>
            <a:endParaRPr lang="en-GB" dirty="0"/>
          </a:p>
        </p:txBody>
      </p:sp>
      <p:sp>
        <p:nvSpPr>
          <p:cNvPr id="3" name="Content Placeholder 2"/>
          <p:cNvSpPr>
            <a:spLocks noGrp="1"/>
          </p:cNvSpPr>
          <p:nvPr>
            <p:ph idx="1"/>
          </p:nvPr>
        </p:nvSpPr>
        <p:spPr/>
        <p:txBody>
          <a:bodyPr/>
          <a:lstStyle/>
          <a:p>
            <a:r>
              <a:rPr lang="en-GB" dirty="0" smtClean="0"/>
              <a:t>The remains of the boat were discovered when the remains of a Roman bridge/jetty were discovered during the development on a new Tesco supermarket store in 1993.</a:t>
            </a:r>
          </a:p>
          <a:p>
            <a:r>
              <a:rPr lang="en-GB" dirty="0" smtClean="0"/>
              <a:t>Upon discovery discussion were held between Tesco, Glamorgan-Gwent archaeology trust as well as other, from these discussions Tesco PLC agreed to fund the excavation, recording and removal of the boat remains. Excavation was completed the day before Christmas eve, 1993.</a:t>
            </a:r>
          </a:p>
          <a:p>
            <a:endParaRPr lang="en-GB" dirty="0"/>
          </a:p>
        </p:txBody>
      </p:sp>
    </p:spTree>
    <p:extLst>
      <p:ext uri="{BB962C8B-B14F-4D97-AF65-F5344CB8AC3E}">
        <p14:creationId xmlns:p14="http://schemas.microsoft.com/office/powerpoint/2010/main" val="319927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The timbers were conserved by being submerged in a </a:t>
            </a:r>
            <a:r>
              <a:rPr lang="en-GB" dirty="0" err="1" smtClean="0"/>
              <a:t>PolyEthylene</a:t>
            </a:r>
            <a:r>
              <a:rPr lang="en-GB" dirty="0" smtClean="0"/>
              <a:t> Glycol  (PEG) solution of varying strengths.</a:t>
            </a:r>
          </a:p>
          <a:p>
            <a:r>
              <a:rPr lang="en-GB" dirty="0" smtClean="0"/>
              <a:t>The timbers were left in the solution for varying lengths of time, this was dependant on the timbers thickness and size.</a:t>
            </a:r>
          </a:p>
          <a:p>
            <a:r>
              <a:rPr lang="en-GB" dirty="0" smtClean="0"/>
              <a:t>After the timber had gone through this soaking cycle is was then freeze dried in specially built freeze drying unit, this is to permanently conserve the timbers for the future.</a:t>
            </a:r>
            <a:endParaRPr lang="en-GB" dirty="0"/>
          </a:p>
          <a:p>
            <a:r>
              <a:rPr lang="en-GB" dirty="0" smtClean="0"/>
              <a:t>The timbers are currently in storage at the Newport Ship facility in a temperature controlled room.  </a:t>
            </a:r>
          </a:p>
        </p:txBody>
      </p:sp>
    </p:spTree>
    <p:extLst>
      <p:ext uri="{BB962C8B-B14F-4D97-AF65-F5344CB8AC3E}">
        <p14:creationId xmlns:p14="http://schemas.microsoft.com/office/powerpoint/2010/main" val="176294645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1658" y="125463"/>
            <a:ext cx="10353762" cy="970450"/>
          </a:xfrm>
        </p:spPr>
        <p:txBody>
          <a:bodyPr/>
          <a:lstStyle/>
          <a:p>
            <a:r>
              <a:rPr lang="en-GB" dirty="0" smtClean="0"/>
              <a:t>Iron production</a:t>
            </a:r>
            <a:endParaRPr lang="en-GB" dirty="0"/>
          </a:p>
        </p:txBody>
      </p:sp>
      <p:sp>
        <p:nvSpPr>
          <p:cNvPr id="3" name="Content Placeholder 2"/>
          <p:cNvSpPr>
            <a:spLocks noGrp="1"/>
          </p:cNvSpPr>
          <p:nvPr>
            <p:ph idx="1"/>
          </p:nvPr>
        </p:nvSpPr>
        <p:spPr>
          <a:xfrm>
            <a:off x="578695" y="1466425"/>
            <a:ext cx="5833056" cy="4351338"/>
          </a:xfrm>
        </p:spPr>
        <p:txBody>
          <a:bodyPr>
            <a:normAutofit fontScale="70000" lnSpcReduction="20000"/>
          </a:bodyPr>
          <a:lstStyle/>
          <a:p>
            <a:r>
              <a:rPr lang="en-GB" sz="2400" dirty="0" smtClean="0"/>
              <a:t>Iron is produced by the process of smelting, this is essentially super heating iron rich minerals to the point at which the iron melts but does not burn. The furnace in which the iron is smelted would likely have been made out of clay and bricks, and fed with charcoal with the aid of bellows to produce the heat, the iron melts at around 1700 C. </a:t>
            </a:r>
          </a:p>
          <a:p>
            <a:r>
              <a:rPr lang="en-GB" sz="2400" dirty="0" smtClean="0"/>
              <a:t>Iron ore such as siderite and magnetite, is fed into the top of a brick and clay chimney shaped furnace. It is within this furnace that the iron in the ore melts and collects at the bottom of the furnace in what is called a ‘bloom’. </a:t>
            </a:r>
          </a:p>
          <a:p>
            <a:r>
              <a:rPr lang="en-GB" sz="2400" dirty="0" smtClean="0"/>
              <a:t>This bloom is a mixture of iron, steel, charcoal and other impurities. </a:t>
            </a:r>
          </a:p>
          <a:p>
            <a:r>
              <a:rPr lang="en-GB" sz="2400" dirty="0" smtClean="0"/>
              <a:t>This bloom is then repeated hammered in order to force the impurities out, this is the process of producing wrought iron or worked iron. As the impurities are worked out of the main bloom. </a:t>
            </a:r>
            <a:endParaRPr lang="en-GB" sz="2400" dirty="0"/>
          </a:p>
        </p:txBody>
      </p:sp>
      <p:pic>
        <p:nvPicPr>
          <p:cNvPr id="4" name="Picture 3"/>
          <p:cNvPicPr>
            <a:picLocks noChangeAspect="1"/>
          </p:cNvPicPr>
          <p:nvPr/>
        </p:nvPicPr>
        <p:blipFill>
          <a:blip r:embed="rId2"/>
          <a:stretch>
            <a:fillRect/>
          </a:stretch>
        </p:blipFill>
        <p:spPr>
          <a:xfrm>
            <a:off x="6989345" y="3691221"/>
            <a:ext cx="3990640" cy="2685861"/>
          </a:xfrm>
          <a:prstGeom prst="rect">
            <a:avLst/>
          </a:prstGeom>
        </p:spPr>
      </p:pic>
      <p:pic>
        <p:nvPicPr>
          <p:cNvPr id="5" name="Picture 4"/>
          <p:cNvPicPr>
            <a:picLocks noChangeAspect="1"/>
          </p:cNvPicPr>
          <p:nvPr/>
        </p:nvPicPr>
        <p:blipFill>
          <a:blip r:embed="rId3"/>
          <a:stretch>
            <a:fillRect/>
          </a:stretch>
        </p:blipFill>
        <p:spPr>
          <a:xfrm>
            <a:off x="8039287" y="758815"/>
            <a:ext cx="2203026" cy="2932406"/>
          </a:xfrm>
          <a:prstGeom prst="rect">
            <a:avLst/>
          </a:prstGeom>
        </p:spPr>
      </p:pic>
      <p:sp>
        <p:nvSpPr>
          <p:cNvPr id="6" name="Rectangle 5"/>
          <p:cNvSpPr/>
          <p:nvPr/>
        </p:nvSpPr>
        <p:spPr>
          <a:xfrm>
            <a:off x="6156808" y="158651"/>
            <a:ext cx="5655715" cy="600164"/>
          </a:xfrm>
          <a:prstGeom prst="rect">
            <a:avLst/>
          </a:prstGeom>
        </p:spPr>
        <p:txBody>
          <a:bodyPr wrap="none">
            <a:spAutoFit/>
          </a:bodyPr>
          <a:lstStyle/>
          <a:p>
            <a:r>
              <a:rPr lang="en-GB" sz="1100" dirty="0" err="1" smtClean="0">
                <a:solidFill>
                  <a:schemeClr val="bg1">
                    <a:lumMod val="75000"/>
                  </a:schemeClr>
                </a:solidFill>
              </a:rPr>
              <a:t>Alippi</a:t>
            </a:r>
            <a:r>
              <a:rPr lang="en-GB" sz="1100" dirty="0" smtClean="0">
                <a:solidFill>
                  <a:schemeClr val="bg1">
                    <a:lumMod val="75000"/>
                  </a:schemeClr>
                </a:solidFill>
              </a:rPr>
              <a:t>, C., </a:t>
            </a:r>
            <a:r>
              <a:rPr lang="en-GB" sz="1100" dirty="0" err="1" smtClean="0">
                <a:solidFill>
                  <a:schemeClr val="bg1">
                    <a:lumMod val="75000"/>
                  </a:schemeClr>
                </a:solidFill>
              </a:rPr>
              <a:t>Barindelli</a:t>
            </a:r>
            <a:r>
              <a:rPr lang="en-GB" sz="1100" dirty="0" smtClean="0">
                <a:solidFill>
                  <a:schemeClr val="bg1">
                    <a:lumMod val="75000"/>
                  </a:schemeClr>
                </a:solidFill>
              </a:rPr>
              <a:t>, G. 2008. </a:t>
            </a:r>
          </a:p>
          <a:p>
            <a:r>
              <a:rPr lang="en-GB" sz="1100" dirty="0" err="1" smtClean="0">
                <a:solidFill>
                  <a:schemeClr val="bg1">
                    <a:lumMod val="75000"/>
                  </a:schemeClr>
                </a:solidFill>
              </a:rPr>
              <a:t>Archeometallurgy</a:t>
            </a:r>
            <a:r>
              <a:rPr lang="en-GB" sz="1100" dirty="0" smtClean="0">
                <a:solidFill>
                  <a:schemeClr val="bg1">
                    <a:lumMod val="75000"/>
                  </a:schemeClr>
                </a:solidFill>
              </a:rPr>
              <a:t>: iron making with a low shaft roman-</a:t>
            </a:r>
            <a:r>
              <a:rPr lang="en-GB" sz="1100" dirty="0" err="1" smtClean="0">
                <a:solidFill>
                  <a:schemeClr val="bg1">
                    <a:lumMod val="75000"/>
                  </a:schemeClr>
                </a:solidFill>
              </a:rPr>
              <a:t>celtic</a:t>
            </a:r>
            <a:r>
              <a:rPr lang="en-GB" sz="1100" dirty="0" smtClean="0">
                <a:solidFill>
                  <a:schemeClr val="bg1">
                    <a:lumMod val="75000"/>
                  </a:schemeClr>
                </a:solidFill>
              </a:rPr>
              <a:t> furnace. </a:t>
            </a:r>
          </a:p>
          <a:p>
            <a:r>
              <a:rPr lang="en-GB" sz="1100" dirty="0" smtClean="0">
                <a:solidFill>
                  <a:schemeClr val="bg1">
                    <a:lumMod val="75000"/>
                  </a:schemeClr>
                </a:solidFill>
              </a:rPr>
              <a:t>Available from: </a:t>
            </a:r>
            <a:r>
              <a:rPr lang="en-GB" sz="1100" dirty="0" smtClean="0">
                <a:solidFill>
                  <a:schemeClr val="bg1">
                    <a:lumMod val="75000"/>
                  </a:schemeClr>
                </a:solidFill>
                <a:hlinkClick r:id="rId4"/>
              </a:rPr>
              <a:t>http://home.deib.polimi.it/alippi/Archeometallurgy.php</a:t>
            </a:r>
            <a:r>
              <a:rPr lang="en-GB" sz="1100" dirty="0" smtClean="0">
                <a:solidFill>
                  <a:schemeClr val="bg1">
                    <a:lumMod val="75000"/>
                  </a:schemeClr>
                </a:solidFill>
              </a:rPr>
              <a:t> [Accessed 15/01/2018]</a:t>
            </a:r>
            <a:endParaRPr lang="en-GB" sz="1100" dirty="0" smtClean="0">
              <a:solidFill>
                <a:schemeClr val="bg1">
                  <a:lumMod val="75000"/>
                </a:schemeClr>
              </a:solidFill>
            </a:endParaRPr>
          </a:p>
        </p:txBody>
      </p:sp>
      <p:sp>
        <p:nvSpPr>
          <p:cNvPr id="7" name="Rectangle 6"/>
          <p:cNvSpPr/>
          <p:nvPr/>
        </p:nvSpPr>
        <p:spPr>
          <a:xfrm>
            <a:off x="2492876" y="6427113"/>
            <a:ext cx="9831796" cy="430887"/>
          </a:xfrm>
          <a:prstGeom prst="rect">
            <a:avLst/>
          </a:prstGeom>
        </p:spPr>
        <p:txBody>
          <a:bodyPr wrap="square">
            <a:spAutoFit/>
          </a:bodyPr>
          <a:lstStyle/>
          <a:p>
            <a:r>
              <a:rPr lang="en-GB" sz="1100" dirty="0" err="1" smtClean="0">
                <a:solidFill>
                  <a:schemeClr val="bg1">
                    <a:lumMod val="75000"/>
                  </a:schemeClr>
                </a:solidFill>
              </a:rPr>
              <a:t>Chowdry</a:t>
            </a:r>
            <a:r>
              <a:rPr lang="en-GB" sz="1100" dirty="0" smtClean="0">
                <a:solidFill>
                  <a:schemeClr val="bg1">
                    <a:lumMod val="75000"/>
                  </a:schemeClr>
                </a:solidFill>
              </a:rPr>
              <a:t>, A. 2014. The Ancient Art of Smelting Iron. Available from: </a:t>
            </a:r>
            <a:r>
              <a:rPr lang="en-GB" sz="1100" dirty="0" smtClean="0">
                <a:solidFill>
                  <a:schemeClr val="bg1">
                    <a:lumMod val="75000"/>
                  </a:schemeClr>
                </a:solidFill>
                <a:hlinkClick r:id="rId5"/>
              </a:rPr>
              <a:t>https://anitachowdry.wordpress.com/2014/07/30/the-ancient-art-of-smelting-iron-in-a-bloomery/</a:t>
            </a:r>
            <a:r>
              <a:rPr lang="en-GB" sz="1100" dirty="0" smtClean="0">
                <a:solidFill>
                  <a:schemeClr val="bg1">
                    <a:lumMod val="75000"/>
                  </a:schemeClr>
                </a:solidFill>
              </a:rPr>
              <a:t> [Accessed 15/01/2018]</a:t>
            </a:r>
            <a:endParaRPr lang="en-GB" sz="1100" dirty="0" smtClean="0">
              <a:solidFill>
                <a:schemeClr val="bg1">
                  <a:lumMod val="75000"/>
                </a:schemeClr>
              </a:solidFill>
            </a:endParaRPr>
          </a:p>
        </p:txBody>
      </p:sp>
    </p:spTree>
    <p:extLst>
      <p:ext uri="{BB962C8B-B14F-4D97-AF65-F5344CB8AC3E}">
        <p14:creationId xmlns:p14="http://schemas.microsoft.com/office/powerpoint/2010/main" val="211996076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1094" y="423834"/>
            <a:ext cx="10353762" cy="970450"/>
          </a:xfrm>
        </p:spPr>
        <p:txBody>
          <a:bodyPr/>
          <a:lstStyle/>
          <a:p>
            <a:r>
              <a:rPr lang="en-GB" dirty="0" smtClean="0"/>
              <a:t>Iron working</a:t>
            </a:r>
            <a:endParaRPr lang="en-GB" dirty="0"/>
          </a:p>
        </p:txBody>
      </p:sp>
      <p:sp>
        <p:nvSpPr>
          <p:cNvPr id="3" name="Content Placeholder 2"/>
          <p:cNvSpPr>
            <a:spLocks noGrp="1"/>
          </p:cNvSpPr>
          <p:nvPr>
            <p:ph idx="1"/>
          </p:nvPr>
        </p:nvSpPr>
        <p:spPr>
          <a:xfrm>
            <a:off x="838200" y="1825625"/>
            <a:ext cx="5395175" cy="4351338"/>
          </a:xfrm>
        </p:spPr>
        <p:txBody>
          <a:bodyPr>
            <a:normAutofit/>
          </a:bodyPr>
          <a:lstStyle/>
          <a:p>
            <a:r>
              <a:rPr lang="en-GB" sz="2000" dirty="0" smtClean="0"/>
              <a:t>Blacksmithing is one of the few arts that survive that haven’t massively changed throughout times. </a:t>
            </a:r>
          </a:p>
          <a:p>
            <a:r>
              <a:rPr lang="en-GB" sz="2000" dirty="0" smtClean="0"/>
              <a:t>Styles have changed, but the techniques and methods have not, nor have the tools largely. </a:t>
            </a:r>
          </a:p>
          <a:p>
            <a:r>
              <a:rPr lang="en-GB" sz="2000" dirty="0" smtClean="0"/>
              <a:t>The modern blacksmith has a large either cast steel or forged steel anvil upon which they manipulate the steel, in the Viking period anvil stones were commonly used and in the Roman period there are depictions of anvils that are not dissimilar to modern anvils. </a:t>
            </a:r>
          </a:p>
        </p:txBody>
      </p:sp>
      <p:pic>
        <p:nvPicPr>
          <p:cNvPr id="4" name="Picture 3"/>
          <p:cNvPicPr>
            <a:picLocks noChangeAspect="1"/>
          </p:cNvPicPr>
          <p:nvPr/>
        </p:nvPicPr>
        <p:blipFill>
          <a:blip r:embed="rId2"/>
          <a:stretch>
            <a:fillRect/>
          </a:stretch>
        </p:blipFill>
        <p:spPr>
          <a:xfrm>
            <a:off x="7350675" y="763587"/>
            <a:ext cx="3133725" cy="2124075"/>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43113" y="3513290"/>
            <a:ext cx="4710687" cy="2663673"/>
          </a:xfrm>
          <a:prstGeom prst="rect">
            <a:avLst/>
          </a:prstGeom>
        </p:spPr>
      </p:pic>
      <p:sp>
        <p:nvSpPr>
          <p:cNvPr id="6" name="Rectangle 5"/>
          <p:cNvSpPr/>
          <p:nvPr/>
        </p:nvSpPr>
        <p:spPr>
          <a:xfrm>
            <a:off x="5788304" y="208390"/>
            <a:ext cx="5998758" cy="430887"/>
          </a:xfrm>
          <a:prstGeom prst="rect">
            <a:avLst/>
          </a:prstGeom>
        </p:spPr>
        <p:txBody>
          <a:bodyPr wrap="none">
            <a:spAutoFit/>
          </a:bodyPr>
          <a:lstStyle/>
          <a:p>
            <a:r>
              <a:rPr lang="en-GB" sz="1100" dirty="0" smtClean="0">
                <a:solidFill>
                  <a:schemeClr val="bg1">
                    <a:lumMod val="75000"/>
                  </a:schemeClr>
                </a:solidFill>
              </a:rPr>
              <a:t>Hope Works. 2018. Single Bick Anvil (London Pattern). </a:t>
            </a:r>
          </a:p>
          <a:p>
            <a:r>
              <a:rPr lang="en-GB" sz="1100" dirty="0" smtClean="0">
                <a:solidFill>
                  <a:schemeClr val="bg1">
                    <a:lumMod val="75000"/>
                  </a:schemeClr>
                </a:solidFill>
              </a:rPr>
              <a:t>Available from: </a:t>
            </a:r>
            <a:r>
              <a:rPr lang="en-GB" sz="1100" dirty="0" smtClean="0">
                <a:solidFill>
                  <a:schemeClr val="bg1">
                    <a:lumMod val="75000"/>
                  </a:schemeClr>
                </a:solidFill>
                <a:hlinkClick r:id="rId4"/>
              </a:rPr>
              <a:t>https://anvils.co.uk/product/single-bick-anvil-london-pattern/</a:t>
            </a:r>
            <a:r>
              <a:rPr lang="en-GB" sz="1100" dirty="0" smtClean="0">
                <a:solidFill>
                  <a:schemeClr val="bg1">
                    <a:lumMod val="75000"/>
                  </a:schemeClr>
                </a:solidFill>
              </a:rPr>
              <a:t> [Accessed 15/01/2018]</a:t>
            </a:r>
            <a:endParaRPr lang="en-GB" sz="1100" dirty="0" smtClean="0">
              <a:solidFill>
                <a:schemeClr val="bg1">
                  <a:lumMod val="75000"/>
                </a:schemeClr>
              </a:solidFill>
            </a:endParaRPr>
          </a:p>
        </p:txBody>
      </p:sp>
      <p:sp>
        <p:nvSpPr>
          <p:cNvPr id="7" name="Rectangle 6"/>
          <p:cNvSpPr/>
          <p:nvPr/>
        </p:nvSpPr>
        <p:spPr>
          <a:xfrm>
            <a:off x="5664668" y="6202427"/>
            <a:ext cx="6096000" cy="600164"/>
          </a:xfrm>
          <a:prstGeom prst="rect">
            <a:avLst/>
          </a:prstGeom>
        </p:spPr>
        <p:txBody>
          <a:bodyPr>
            <a:spAutoFit/>
          </a:bodyPr>
          <a:lstStyle/>
          <a:p>
            <a:r>
              <a:rPr lang="en-GB" sz="1100" dirty="0" smtClean="0">
                <a:solidFill>
                  <a:schemeClr val="bg1"/>
                </a:solidFill>
              </a:rPr>
              <a:t>Buchwald, V., &amp; </a:t>
            </a:r>
            <a:r>
              <a:rPr lang="en-GB" sz="1100" dirty="0" err="1" smtClean="0">
                <a:solidFill>
                  <a:schemeClr val="bg1"/>
                </a:solidFill>
              </a:rPr>
              <a:t>Kongelige</a:t>
            </a:r>
            <a:r>
              <a:rPr lang="en-GB" sz="1100" dirty="0" smtClean="0">
                <a:solidFill>
                  <a:schemeClr val="bg1"/>
                </a:solidFill>
              </a:rPr>
              <a:t> Danske </a:t>
            </a:r>
            <a:r>
              <a:rPr lang="en-GB" sz="1100" dirty="0" err="1" smtClean="0">
                <a:solidFill>
                  <a:schemeClr val="bg1"/>
                </a:solidFill>
              </a:rPr>
              <a:t>videnskabernes</a:t>
            </a:r>
            <a:r>
              <a:rPr lang="en-GB" sz="1100" dirty="0" smtClean="0">
                <a:solidFill>
                  <a:schemeClr val="bg1"/>
                </a:solidFill>
              </a:rPr>
              <a:t> </a:t>
            </a:r>
            <a:r>
              <a:rPr lang="en-GB" sz="1100" dirty="0" err="1" smtClean="0">
                <a:solidFill>
                  <a:schemeClr val="bg1"/>
                </a:solidFill>
              </a:rPr>
              <a:t>selskab</a:t>
            </a:r>
            <a:r>
              <a:rPr lang="en-GB" sz="1100" dirty="0" smtClean="0">
                <a:solidFill>
                  <a:schemeClr val="bg1"/>
                </a:solidFill>
              </a:rPr>
              <a:t>. (2005). Iron and steel in ancient times / by </a:t>
            </a:r>
            <a:r>
              <a:rPr lang="en-GB" sz="1100" dirty="0" err="1" smtClean="0">
                <a:solidFill>
                  <a:schemeClr val="bg1"/>
                </a:solidFill>
              </a:rPr>
              <a:t>Vagn</a:t>
            </a:r>
            <a:r>
              <a:rPr lang="en-GB" sz="1100" dirty="0" smtClean="0">
                <a:solidFill>
                  <a:schemeClr val="bg1"/>
                </a:solidFill>
              </a:rPr>
              <a:t> </a:t>
            </a:r>
            <a:r>
              <a:rPr lang="en-GB" sz="1100" dirty="0" err="1" smtClean="0">
                <a:solidFill>
                  <a:schemeClr val="bg1"/>
                </a:solidFill>
              </a:rPr>
              <a:t>Fabritius</a:t>
            </a:r>
            <a:r>
              <a:rPr lang="en-GB" sz="1100" dirty="0" smtClean="0">
                <a:solidFill>
                  <a:schemeClr val="bg1"/>
                </a:solidFill>
              </a:rPr>
              <a:t> Buchwald. (</a:t>
            </a:r>
            <a:r>
              <a:rPr lang="en-GB" sz="1100" dirty="0" err="1" smtClean="0">
                <a:solidFill>
                  <a:schemeClr val="bg1"/>
                </a:solidFill>
              </a:rPr>
              <a:t>Historisk-filosofiske</a:t>
            </a:r>
            <a:r>
              <a:rPr lang="en-GB" sz="1100" dirty="0" smtClean="0">
                <a:solidFill>
                  <a:schemeClr val="bg1"/>
                </a:solidFill>
              </a:rPr>
              <a:t> </a:t>
            </a:r>
            <a:r>
              <a:rPr lang="en-GB" sz="1100" dirty="0" err="1" smtClean="0">
                <a:solidFill>
                  <a:schemeClr val="bg1"/>
                </a:solidFill>
              </a:rPr>
              <a:t>Skrifter</a:t>
            </a:r>
            <a:r>
              <a:rPr lang="en-GB" sz="1100" dirty="0" smtClean="0">
                <a:solidFill>
                  <a:schemeClr val="bg1"/>
                </a:solidFill>
              </a:rPr>
              <a:t>, 29). Copenhagen: </a:t>
            </a:r>
            <a:r>
              <a:rPr lang="en-GB" sz="1100" dirty="0" err="1" smtClean="0">
                <a:solidFill>
                  <a:schemeClr val="bg1"/>
                </a:solidFill>
              </a:rPr>
              <a:t>Kongelige</a:t>
            </a:r>
            <a:r>
              <a:rPr lang="en-GB" sz="1100" dirty="0" smtClean="0">
                <a:solidFill>
                  <a:schemeClr val="bg1"/>
                </a:solidFill>
              </a:rPr>
              <a:t> Danske </a:t>
            </a:r>
            <a:r>
              <a:rPr lang="en-GB" sz="1100" dirty="0" err="1" smtClean="0">
                <a:solidFill>
                  <a:schemeClr val="bg1"/>
                </a:solidFill>
              </a:rPr>
              <a:t>Videnskabernes</a:t>
            </a:r>
            <a:r>
              <a:rPr lang="en-GB" sz="1100" dirty="0" smtClean="0">
                <a:solidFill>
                  <a:schemeClr val="bg1"/>
                </a:solidFill>
              </a:rPr>
              <a:t> </a:t>
            </a:r>
            <a:r>
              <a:rPr lang="en-GB" sz="1100" dirty="0" err="1" smtClean="0">
                <a:solidFill>
                  <a:schemeClr val="bg1"/>
                </a:solidFill>
              </a:rPr>
              <a:t>Selskab</a:t>
            </a:r>
            <a:r>
              <a:rPr lang="en-GB" sz="1100" dirty="0" smtClean="0">
                <a:solidFill>
                  <a:schemeClr val="bg1"/>
                </a:solidFill>
              </a:rPr>
              <a:t>. P128</a:t>
            </a:r>
            <a:endParaRPr lang="en-GB" sz="1100" dirty="0">
              <a:solidFill>
                <a:schemeClr val="bg1"/>
              </a:solidFill>
            </a:endParaRPr>
          </a:p>
        </p:txBody>
      </p:sp>
    </p:spTree>
    <p:extLst>
      <p:ext uri="{BB962C8B-B14F-4D97-AF65-F5344CB8AC3E}">
        <p14:creationId xmlns:p14="http://schemas.microsoft.com/office/powerpoint/2010/main" val="94809484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7381" y="347293"/>
            <a:ext cx="10353762" cy="970450"/>
          </a:xfrm>
        </p:spPr>
        <p:txBody>
          <a:bodyPr/>
          <a:lstStyle/>
          <a:p>
            <a:r>
              <a:rPr lang="en-GB" dirty="0" smtClean="0"/>
              <a:t>Reconstruction nails</a:t>
            </a:r>
            <a:endParaRPr lang="en-GB" dirty="0"/>
          </a:p>
        </p:txBody>
      </p:sp>
      <p:sp>
        <p:nvSpPr>
          <p:cNvPr id="3" name="Content Placeholder 2"/>
          <p:cNvSpPr>
            <a:spLocks noGrp="1"/>
          </p:cNvSpPr>
          <p:nvPr>
            <p:ph idx="1"/>
          </p:nvPr>
        </p:nvSpPr>
        <p:spPr>
          <a:xfrm>
            <a:off x="838200" y="1825625"/>
            <a:ext cx="5562600" cy="4832752"/>
          </a:xfrm>
        </p:spPr>
        <p:txBody>
          <a:bodyPr>
            <a:normAutofit fontScale="85000" lnSpcReduction="20000"/>
          </a:bodyPr>
          <a:lstStyle/>
          <a:p>
            <a:r>
              <a:rPr lang="en-GB" sz="2000" dirty="0" smtClean="0"/>
              <a:t>From the original nails we can work out the rough sizing for reconstructions. </a:t>
            </a:r>
          </a:p>
          <a:p>
            <a:r>
              <a:rPr lang="en-GB" sz="2000" dirty="0" smtClean="0"/>
              <a:t>Most of the nails recovered has a shank diameter of 10mm with a 32-38mm ‘</a:t>
            </a:r>
            <a:r>
              <a:rPr lang="en-GB" sz="2000" dirty="0" err="1" smtClean="0"/>
              <a:t>rosehead</a:t>
            </a:r>
            <a:r>
              <a:rPr lang="en-GB" sz="2000" dirty="0" smtClean="0"/>
              <a:t>’.</a:t>
            </a:r>
          </a:p>
          <a:p>
            <a:r>
              <a:rPr lang="en-GB" sz="2000" dirty="0" smtClean="0"/>
              <a:t>From the surviving nails there does not seem to be a standard length of nail, for example nails from the side planking to the floor ranged between 97mm and 157mm. Nails from outer planking to framing timber F9 ranged from 124mm to 144mm.</a:t>
            </a:r>
          </a:p>
          <a:p>
            <a:r>
              <a:rPr lang="en-GB" sz="2000" dirty="0" smtClean="0"/>
              <a:t>For my reconstructions I am sticking to the standard diameter shank and an average head diameter.</a:t>
            </a:r>
          </a:p>
          <a:p>
            <a:r>
              <a:rPr lang="en-GB" sz="2000" dirty="0" smtClean="0"/>
              <a:t>In the image to the right is a technical drawing of a possible size nail, it has a 34mm diameter head, 10mm diameter shank and 135mm long.</a:t>
            </a:r>
          </a:p>
          <a:p>
            <a:r>
              <a:rPr lang="en-GB" sz="2000" dirty="0" smtClean="0"/>
              <a:t>The radiographs we can see that the nails are rounded near to the head of the nail, this could be to provide a firm fit in the drilled hole, and then taper to a rectangular form. This is shown in the drawing. </a:t>
            </a:r>
            <a:endParaRPr lang="en-GB" sz="2000"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16200000">
            <a:off x="7121400" y="2232536"/>
            <a:ext cx="3840179" cy="5281375"/>
          </a:xfrm>
          <a:prstGeom prst="rect">
            <a:avLst/>
          </a:prstGeom>
        </p:spPr>
      </p:pic>
      <p:pic>
        <p:nvPicPr>
          <p:cNvPr id="5" name="Picture 4"/>
          <p:cNvPicPr>
            <a:picLocks noChangeAspect="1"/>
          </p:cNvPicPr>
          <p:nvPr/>
        </p:nvPicPr>
        <p:blipFill rotWithShape="1">
          <a:blip r:embed="rId3"/>
          <a:srcRect l="17637" t="23286" r="22269" b="18498"/>
          <a:stretch/>
        </p:blipFill>
        <p:spPr>
          <a:xfrm>
            <a:off x="7451432" y="444411"/>
            <a:ext cx="2529695" cy="2450641"/>
          </a:xfrm>
          <a:prstGeom prst="rect">
            <a:avLst/>
          </a:prstGeom>
        </p:spPr>
      </p:pic>
      <p:sp>
        <p:nvSpPr>
          <p:cNvPr id="6" name="Rectangle 5"/>
          <p:cNvSpPr/>
          <p:nvPr/>
        </p:nvSpPr>
        <p:spPr>
          <a:xfrm>
            <a:off x="5766545" y="48340"/>
            <a:ext cx="6059672" cy="430887"/>
          </a:xfrm>
          <a:prstGeom prst="rect">
            <a:avLst/>
          </a:prstGeom>
        </p:spPr>
        <p:txBody>
          <a:bodyPr wrap="none">
            <a:spAutoFit/>
          </a:bodyPr>
          <a:lstStyle/>
          <a:p>
            <a:r>
              <a:rPr lang="en-GB" sz="1100" dirty="0" smtClean="0">
                <a:solidFill>
                  <a:schemeClr val="bg1">
                    <a:lumMod val="75000"/>
                  </a:schemeClr>
                </a:solidFill>
              </a:rPr>
              <a:t>Oxford Steel Nail. 2018. </a:t>
            </a:r>
            <a:r>
              <a:rPr lang="en-GB" sz="1100" dirty="0" err="1" smtClean="0">
                <a:solidFill>
                  <a:schemeClr val="bg1">
                    <a:lumMod val="75000"/>
                  </a:schemeClr>
                </a:solidFill>
              </a:rPr>
              <a:t>Fineshank</a:t>
            </a:r>
            <a:r>
              <a:rPr lang="en-GB" sz="1100" dirty="0" smtClean="0">
                <a:solidFill>
                  <a:schemeClr val="bg1">
                    <a:lumMod val="75000"/>
                  </a:schemeClr>
                </a:solidFill>
              </a:rPr>
              <a:t> </a:t>
            </a:r>
            <a:r>
              <a:rPr lang="en-GB" sz="1100" dirty="0" err="1" smtClean="0">
                <a:solidFill>
                  <a:schemeClr val="bg1">
                    <a:lumMod val="75000"/>
                  </a:schemeClr>
                </a:solidFill>
              </a:rPr>
              <a:t>Rosehead</a:t>
            </a:r>
            <a:r>
              <a:rPr lang="en-GB" sz="1100" dirty="0" smtClean="0">
                <a:solidFill>
                  <a:schemeClr val="bg1">
                    <a:lumMod val="75000"/>
                  </a:schemeClr>
                </a:solidFill>
              </a:rPr>
              <a:t> Nail 65x3.0mm.</a:t>
            </a:r>
          </a:p>
          <a:p>
            <a:r>
              <a:rPr lang="en-GB" sz="1100" dirty="0" smtClean="0">
                <a:solidFill>
                  <a:schemeClr val="bg1">
                    <a:lumMod val="75000"/>
                  </a:schemeClr>
                </a:solidFill>
              </a:rPr>
              <a:t> Available from: </a:t>
            </a:r>
            <a:r>
              <a:rPr lang="en-GB" sz="1100" dirty="0" smtClean="0">
                <a:solidFill>
                  <a:schemeClr val="bg1">
                    <a:lumMod val="75000"/>
                  </a:schemeClr>
                </a:solidFill>
                <a:hlinkClick r:id="rId4"/>
              </a:rPr>
              <a:t>http://traditionalnails.com/product/rosehead-nail-65x3-0mm/</a:t>
            </a:r>
            <a:r>
              <a:rPr lang="en-GB" sz="1100" dirty="0" smtClean="0">
                <a:solidFill>
                  <a:schemeClr val="bg1">
                    <a:lumMod val="75000"/>
                  </a:schemeClr>
                </a:solidFill>
              </a:rPr>
              <a:t> [Accessed 15/01/2018]</a:t>
            </a:r>
            <a:endParaRPr lang="en-GB" sz="1100" dirty="0" smtClean="0">
              <a:solidFill>
                <a:schemeClr val="bg1">
                  <a:lumMod val="75000"/>
                </a:schemeClr>
              </a:solidFill>
            </a:endParaRPr>
          </a:p>
        </p:txBody>
      </p:sp>
    </p:spTree>
    <p:extLst>
      <p:ext uri="{BB962C8B-B14F-4D97-AF65-F5344CB8AC3E}">
        <p14:creationId xmlns:p14="http://schemas.microsoft.com/office/powerpoint/2010/main" val="129013684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1377" y="352047"/>
            <a:ext cx="10353762" cy="970450"/>
          </a:xfrm>
        </p:spPr>
        <p:txBody>
          <a:bodyPr/>
          <a:lstStyle/>
          <a:p>
            <a:r>
              <a:rPr lang="en-GB" dirty="0" smtClean="0"/>
              <a:t>Forging the nails</a:t>
            </a:r>
            <a:endParaRPr lang="en-GB" dirty="0"/>
          </a:p>
        </p:txBody>
      </p:sp>
      <p:sp>
        <p:nvSpPr>
          <p:cNvPr id="3" name="Content Placeholder 2"/>
          <p:cNvSpPr>
            <a:spLocks noGrp="1"/>
          </p:cNvSpPr>
          <p:nvPr>
            <p:ph idx="1"/>
          </p:nvPr>
        </p:nvSpPr>
        <p:spPr>
          <a:xfrm>
            <a:off x="838200" y="1696835"/>
            <a:ext cx="8434589" cy="4351338"/>
          </a:xfrm>
        </p:spPr>
        <p:txBody>
          <a:bodyPr>
            <a:noAutofit/>
          </a:bodyPr>
          <a:lstStyle/>
          <a:p>
            <a:r>
              <a:rPr lang="en-GB" sz="1600" dirty="0" smtClean="0"/>
              <a:t>To forge the nails I am using 12mm round stock wrought iron.</a:t>
            </a:r>
          </a:p>
          <a:p>
            <a:r>
              <a:rPr lang="en-GB" sz="1600" dirty="0" smtClean="0"/>
              <a:t>I am using wrought iron as it is the closet thing to period steel we can produce, without going through the full historical smelting process. </a:t>
            </a:r>
          </a:p>
          <a:p>
            <a:r>
              <a:rPr lang="en-GB" sz="1600" dirty="0" smtClean="0"/>
              <a:t>The original nails did not have a cup underneath the head of the nail, this would suggest that they were forged without the use of a heading tool. This would also be backed up by them having a cylindrical portion of the shank.</a:t>
            </a:r>
          </a:p>
          <a:p>
            <a:r>
              <a:rPr lang="en-GB" sz="1600" dirty="0" smtClean="0"/>
              <a:t>To forge the nails I am heating what will become the head of the nail, whilst keeping the would be shank cool I am then upsetting the head of the nail by striking the base of the nail with the head against the anvil face, this will mushroom out the head of the nail providing the necessary material to form the head. </a:t>
            </a:r>
          </a:p>
          <a:p>
            <a:r>
              <a:rPr lang="en-GB" sz="1600" dirty="0" smtClean="0"/>
              <a:t>I am then forging the round portion of the shank to 10mm, and then forming the taper of the shank. </a:t>
            </a:r>
          </a:p>
          <a:p>
            <a:r>
              <a:rPr lang="en-GB" sz="1600" dirty="0" smtClean="0"/>
              <a:t>In the previous drawing you can see the rectangular cross section of the lower portion of the shank, this aids in bending over the nail. This is known as clenching, with the overall process being double clenched nails. </a:t>
            </a:r>
          </a:p>
        </p:txBody>
      </p:sp>
      <p:pic>
        <p:nvPicPr>
          <p:cNvPr id="4" name="Picture 3"/>
          <p:cNvPicPr>
            <a:picLocks noChangeAspect="1"/>
          </p:cNvPicPr>
          <p:nvPr/>
        </p:nvPicPr>
        <p:blipFill>
          <a:blip r:embed="rId2"/>
          <a:stretch>
            <a:fillRect/>
          </a:stretch>
        </p:blipFill>
        <p:spPr>
          <a:xfrm rot="16200000">
            <a:off x="8147497" y="2447789"/>
            <a:ext cx="5372100" cy="3121517"/>
          </a:xfrm>
          <a:prstGeom prst="rect">
            <a:avLst/>
          </a:prstGeom>
        </p:spPr>
      </p:pic>
      <p:sp>
        <p:nvSpPr>
          <p:cNvPr id="5" name="Rectangle 4"/>
          <p:cNvSpPr/>
          <p:nvPr/>
        </p:nvSpPr>
        <p:spPr>
          <a:xfrm>
            <a:off x="7791436" y="358978"/>
            <a:ext cx="4400564" cy="1154162"/>
          </a:xfrm>
          <a:prstGeom prst="rect">
            <a:avLst/>
          </a:prstGeom>
        </p:spPr>
        <p:txBody>
          <a:bodyPr wrap="none">
            <a:spAutoFit/>
          </a:bodyPr>
          <a:lstStyle/>
          <a:p>
            <a:r>
              <a:rPr lang="en-GB" sz="1100" dirty="0" smtClean="0">
                <a:solidFill>
                  <a:schemeClr val="bg1">
                    <a:lumMod val="75000"/>
                  </a:schemeClr>
                </a:solidFill>
              </a:rPr>
              <a:t>Pinterest. 2018. Nail Header. </a:t>
            </a:r>
          </a:p>
          <a:p>
            <a:r>
              <a:rPr lang="en-GB" sz="1100" dirty="0" smtClean="0">
                <a:solidFill>
                  <a:schemeClr val="bg1">
                    <a:lumMod val="75000"/>
                  </a:schemeClr>
                </a:solidFill>
              </a:rPr>
              <a:t>Available from: </a:t>
            </a:r>
            <a:r>
              <a:rPr lang="en-GB" sz="1100" dirty="0" smtClean="0">
                <a:solidFill>
                  <a:schemeClr val="bg1">
                    <a:lumMod val="75000"/>
                  </a:schemeClr>
                </a:solidFill>
                <a:hlinkClick r:id="rId3"/>
              </a:rPr>
              <a:t>https://www.pinterest.co.uk/pin/471611392218504611/</a:t>
            </a:r>
            <a:r>
              <a:rPr lang="en-GB" sz="1100" dirty="0" smtClean="0">
                <a:solidFill>
                  <a:schemeClr val="bg1">
                    <a:lumMod val="75000"/>
                  </a:schemeClr>
                </a:solidFill>
              </a:rPr>
              <a:t> </a:t>
            </a:r>
          </a:p>
          <a:p>
            <a:r>
              <a:rPr lang="en-GB" sz="1100" dirty="0" smtClean="0">
                <a:solidFill>
                  <a:schemeClr val="bg1">
                    <a:lumMod val="75000"/>
                  </a:schemeClr>
                </a:solidFill>
              </a:rPr>
              <a:t>[Accessed 15/01/2018]</a:t>
            </a:r>
          </a:p>
          <a:p>
            <a:endParaRPr lang="en-GB" dirty="0" smtClean="0"/>
          </a:p>
          <a:p>
            <a:endParaRPr lang="en-GB" dirty="0" smtClean="0"/>
          </a:p>
        </p:txBody>
      </p:sp>
    </p:spTree>
    <p:extLst>
      <p:ext uri="{BB962C8B-B14F-4D97-AF65-F5344CB8AC3E}">
        <p14:creationId xmlns:p14="http://schemas.microsoft.com/office/powerpoint/2010/main" val="314593797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Reconstruction timber work</a:t>
            </a:r>
            <a:endParaRPr lang="en-GB" dirty="0"/>
          </a:p>
        </p:txBody>
      </p:sp>
      <p:sp>
        <p:nvSpPr>
          <p:cNvPr id="3" name="Content Placeholder 2"/>
          <p:cNvSpPr>
            <a:spLocks noGrp="1"/>
          </p:cNvSpPr>
          <p:nvPr>
            <p:ph idx="1"/>
          </p:nvPr>
        </p:nvSpPr>
        <p:spPr/>
        <p:txBody>
          <a:bodyPr/>
          <a:lstStyle/>
          <a:p>
            <a:r>
              <a:rPr lang="en-GB" sz="2000" dirty="0" smtClean="0"/>
              <a:t>I aim to reconstruct a small section of timber framing to practically use the forged nails and have a physical object to see exactly how they are used and how tight a seal they produce. </a:t>
            </a:r>
          </a:p>
          <a:p>
            <a:r>
              <a:rPr lang="en-GB" sz="2000" dirty="0" smtClean="0"/>
              <a:t>Most of the vessel is made out of oak.</a:t>
            </a:r>
          </a:p>
          <a:p>
            <a:r>
              <a:rPr lang="en-GB" sz="2000" dirty="0" smtClean="0"/>
              <a:t>The nail holes were drilled out over size, they were then plugged with a softer wood, willow, hazel and poplar have been identified. </a:t>
            </a:r>
          </a:p>
          <a:p>
            <a:r>
              <a:rPr lang="en-GB" sz="2000" dirty="0" smtClean="0"/>
              <a:t>These treenails were then themselves drilled to accept the nails. </a:t>
            </a:r>
          </a:p>
          <a:p>
            <a:endParaRPr lang="en-GB" dirty="0"/>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l="13255" t="5617" r="52147" b="32410"/>
          <a:stretch/>
        </p:blipFill>
        <p:spPr>
          <a:xfrm rot="16200000">
            <a:off x="2726672" y="2398514"/>
            <a:ext cx="2478832" cy="6104586"/>
          </a:xfrm>
          <a:prstGeom prst="rect">
            <a:avLst/>
          </a:prstGeom>
        </p:spPr>
      </p:pic>
      <p:sp>
        <p:nvSpPr>
          <p:cNvPr id="5" name="Rectangle 4"/>
          <p:cNvSpPr/>
          <p:nvPr/>
        </p:nvSpPr>
        <p:spPr>
          <a:xfrm>
            <a:off x="7096263" y="6115623"/>
            <a:ext cx="6096000" cy="430887"/>
          </a:xfrm>
          <a:prstGeom prst="rect">
            <a:avLst/>
          </a:prstGeom>
        </p:spPr>
        <p:txBody>
          <a:bodyPr>
            <a:spAutoFit/>
          </a:bodyPr>
          <a:lstStyle/>
          <a:p>
            <a:r>
              <a:rPr lang="en-GB" sz="1100" dirty="0" err="1" smtClean="0">
                <a:solidFill>
                  <a:schemeClr val="bg1"/>
                </a:solidFill>
              </a:rPr>
              <a:t>Nayling</a:t>
            </a:r>
            <a:r>
              <a:rPr lang="en-GB" sz="1100" dirty="0" smtClean="0">
                <a:solidFill>
                  <a:schemeClr val="bg1"/>
                </a:solidFill>
              </a:rPr>
              <a:t> et al., 2004. The </a:t>
            </a:r>
            <a:r>
              <a:rPr lang="en-GB" sz="1100" dirty="0" err="1" smtClean="0">
                <a:solidFill>
                  <a:schemeClr val="bg1"/>
                </a:solidFill>
              </a:rPr>
              <a:t>Barland's</a:t>
            </a:r>
            <a:r>
              <a:rPr lang="en-GB" sz="1100" dirty="0" smtClean="0">
                <a:solidFill>
                  <a:schemeClr val="bg1"/>
                </a:solidFill>
              </a:rPr>
              <a:t> Farm Romano-Celtic boat,</a:t>
            </a:r>
          </a:p>
          <a:p>
            <a:r>
              <a:rPr lang="en-GB" sz="1100" dirty="0" smtClean="0">
                <a:solidFill>
                  <a:schemeClr val="bg1"/>
                </a:solidFill>
              </a:rPr>
              <a:t> York: Council for British Archaeology. P159</a:t>
            </a:r>
            <a:endParaRPr lang="en-GB" sz="1100" dirty="0">
              <a:solidFill>
                <a:schemeClr val="bg1"/>
              </a:solidFill>
            </a:endParaRPr>
          </a:p>
        </p:txBody>
      </p:sp>
    </p:spTree>
    <p:extLst>
      <p:ext uri="{BB962C8B-B14F-4D97-AF65-F5344CB8AC3E}">
        <p14:creationId xmlns:p14="http://schemas.microsoft.com/office/powerpoint/2010/main" val="195260870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 of the reconstruction</a:t>
            </a:r>
            <a:endParaRPr lang="en-GB" dirty="0"/>
          </a:p>
        </p:txBody>
      </p:sp>
      <p:sp>
        <p:nvSpPr>
          <p:cNvPr id="3" name="Content Placeholder 2"/>
          <p:cNvSpPr>
            <a:spLocks noGrp="1"/>
          </p:cNvSpPr>
          <p:nvPr>
            <p:ph idx="1"/>
          </p:nvPr>
        </p:nvSpPr>
        <p:spPr/>
        <p:txBody>
          <a:bodyPr/>
          <a:lstStyle/>
          <a:p>
            <a:r>
              <a:rPr lang="en-GB" dirty="0" smtClean="0"/>
              <a:t>The main use of the reconstructions I am doing is to get a physical representation of what was done on the original boat.</a:t>
            </a:r>
          </a:p>
          <a:p>
            <a:r>
              <a:rPr lang="en-GB" dirty="0" smtClean="0"/>
              <a:t>This can then be used to potentially build a full size replica boat. </a:t>
            </a:r>
          </a:p>
          <a:p>
            <a:r>
              <a:rPr lang="en-GB" dirty="0" smtClean="0"/>
              <a:t>Alongside the reconstruction I will work out the overall cost to reproduce the required nails for the boat, some 450 nails were likely in the original vessel. </a:t>
            </a:r>
            <a:endParaRPr lang="en-GB" dirty="0"/>
          </a:p>
        </p:txBody>
      </p:sp>
    </p:spTree>
    <p:extLst>
      <p:ext uri="{BB962C8B-B14F-4D97-AF65-F5344CB8AC3E}">
        <p14:creationId xmlns:p14="http://schemas.microsoft.com/office/powerpoint/2010/main" val="211724539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a:t>
            </a:r>
            <a:endParaRPr lang="en-GB" dirty="0"/>
          </a:p>
        </p:txBody>
      </p:sp>
      <p:sp>
        <p:nvSpPr>
          <p:cNvPr id="3" name="Content Placeholder 2"/>
          <p:cNvSpPr>
            <a:spLocks noGrp="1"/>
          </p:cNvSpPr>
          <p:nvPr>
            <p:ph idx="1"/>
          </p:nvPr>
        </p:nvSpPr>
        <p:spPr/>
        <p:txBody>
          <a:bodyPr>
            <a:normAutofit fontScale="55000" lnSpcReduction="20000"/>
          </a:bodyPr>
          <a:lstStyle/>
          <a:p>
            <a:r>
              <a:rPr lang="en-GB" dirty="0" err="1"/>
              <a:t>Nayling</a:t>
            </a:r>
            <a:r>
              <a:rPr lang="en-GB" dirty="0"/>
              <a:t> et al., 2004. </a:t>
            </a:r>
            <a:r>
              <a:rPr lang="en-GB" i="1" dirty="0"/>
              <a:t>The </a:t>
            </a:r>
            <a:r>
              <a:rPr lang="en-GB" i="1" dirty="0" err="1"/>
              <a:t>Barland's</a:t>
            </a:r>
            <a:r>
              <a:rPr lang="en-GB" i="1" dirty="0"/>
              <a:t> Farm Romano-Celtic boat</a:t>
            </a:r>
            <a:r>
              <a:rPr lang="en-GB" dirty="0"/>
              <a:t>, York: Council for British Archaeology</a:t>
            </a:r>
            <a:r>
              <a:rPr lang="en-GB" dirty="0" smtClean="0"/>
              <a:t>.</a:t>
            </a:r>
          </a:p>
          <a:p>
            <a:r>
              <a:rPr lang="en-GB" dirty="0" err="1" smtClean="0"/>
              <a:t>McGrail</a:t>
            </a:r>
            <a:r>
              <a:rPr lang="en-GB" dirty="0"/>
              <a:t>, S., 2004. </a:t>
            </a:r>
            <a:r>
              <a:rPr lang="en-GB" i="1" dirty="0"/>
              <a:t>Boats of the world : from the Stone Age to Medieval times</a:t>
            </a:r>
            <a:r>
              <a:rPr lang="en-GB" dirty="0"/>
              <a:t> </a:t>
            </a:r>
            <a:r>
              <a:rPr lang="en-GB" dirty="0" err="1"/>
              <a:t>Pbk</a:t>
            </a:r>
            <a:r>
              <a:rPr lang="en-GB" dirty="0"/>
              <a:t>., Oxford: Oxford University Press.</a:t>
            </a:r>
          </a:p>
          <a:p>
            <a:r>
              <a:rPr lang="en-GB" dirty="0" err="1" smtClean="0"/>
              <a:t>Steffy</a:t>
            </a:r>
            <a:r>
              <a:rPr lang="en-GB" dirty="0" smtClean="0"/>
              <a:t>, J.R., 1994. Wooden Shipbuilding and the interpretation., College Station, Texas: Texas A. and M. </a:t>
            </a:r>
            <a:r>
              <a:rPr lang="en-GB" dirty="0" err="1" smtClean="0"/>
              <a:t>Uiversity</a:t>
            </a:r>
            <a:r>
              <a:rPr lang="en-GB" dirty="0" smtClean="0"/>
              <a:t> Press.</a:t>
            </a:r>
          </a:p>
          <a:p>
            <a:r>
              <a:rPr lang="en-GB" dirty="0"/>
              <a:t>Greenhill, B. &amp; Morrison, J.S., 1995. </a:t>
            </a:r>
            <a:r>
              <a:rPr lang="en-GB" i="1" dirty="0"/>
              <a:t>The archaeology of boats and ships : an introduction</a:t>
            </a:r>
            <a:r>
              <a:rPr lang="en-GB" dirty="0"/>
              <a:t>, London: Conway Maritime Press.</a:t>
            </a:r>
          </a:p>
          <a:p>
            <a:r>
              <a:rPr lang="en-GB" dirty="0"/>
              <a:t>McCarthy, M., 2005. </a:t>
            </a:r>
            <a:r>
              <a:rPr lang="en-GB" i="1" dirty="0"/>
              <a:t>Ships' fastenings : from sewn boat to steamship</a:t>
            </a:r>
            <a:r>
              <a:rPr lang="en-GB" dirty="0"/>
              <a:t>, College Station, [Tex.]: Texas A&amp;M University Press.</a:t>
            </a:r>
          </a:p>
          <a:p>
            <a:r>
              <a:rPr lang="en-GB" dirty="0" err="1"/>
              <a:t>Casson</a:t>
            </a:r>
            <a:r>
              <a:rPr lang="en-GB" dirty="0"/>
              <a:t>, L., 1959. </a:t>
            </a:r>
            <a:r>
              <a:rPr lang="en-GB" i="1" dirty="0"/>
              <a:t>The ancient mariners : seafarers and sea fighters of the Mediterranean in ancient times</a:t>
            </a:r>
            <a:r>
              <a:rPr lang="en-GB" dirty="0"/>
              <a:t>, London: Gollancz</a:t>
            </a:r>
            <a:r>
              <a:rPr lang="en-GB" dirty="0" smtClean="0"/>
              <a:t>.</a:t>
            </a:r>
          </a:p>
          <a:p>
            <a:r>
              <a:rPr lang="en-GB" dirty="0"/>
              <a:t>Buchwald, V., &amp; </a:t>
            </a:r>
            <a:r>
              <a:rPr lang="en-GB" dirty="0" err="1"/>
              <a:t>Kongelige</a:t>
            </a:r>
            <a:r>
              <a:rPr lang="en-GB" dirty="0"/>
              <a:t> Danske </a:t>
            </a:r>
            <a:r>
              <a:rPr lang="en-GB" dirty="0" err="1"/>
              <a:t>videnskabernes</a:t>
            </a:r>
            <a:r>
              <a:rPr lang="en-GB" dirty="0"/>
              <a:t> </a:t>
            </a:r>
            <a:r>
              <a:rPr lang="en-GB" dirty="0" err="1"/>
              <a:t>selskab</a:t>
            </a:r>
            <a:r>
              <a:rPr lang="en-GB" dirty="0"/>
              <a:t>. (2005). </a:t>
            </a:r>
            <a:r>
              <a:rPr lang="en-GB" i="1" dirty="0"/>
              <a:t>Iron and steel in ancient times / by </a:t>
            </a:r>
            <a:r>
              <a:rPr lang="en-GB" i="1" dirty="0" err="1"/>
              <a:t>Vagn</a:t>
            </a:r>
            <a:r>
              <a:rPr lang="en-GB" i="1" dirty="0"/>
              <a:t> </a:t>
            </a:r>
            <a:r>
              <a:rPr lang="en-GB" i="1" dirty="0" err="1"/>
              <a:t>Fabritius</a:t>
            </a:r>
            <a:r>
              <a:rPr lang="en-GB" i="1" dirty="0"/>
              <a:t> Buchwald.</a:t>
            </a:r>
            <a:r>
              <a:rPr lang="en-GB" dirty="0"/>
              <a:t> (</a:t>
            </a:r>
            <a:r>
              <a:rPr lang="en-GB" dirty="0" err="1"/>
              <a:t>Historisk-filosofiske</a:t>
            </a:r>
            <a:r>
              <a:rPr lang="en-GB" dirty="0"/>
              <a:t> </a:t>
            </a:r>
            <a:r>
              <a:rPr lang="en-GB" dirty="0" err="1"/>
              <a:t>Skrifter</a:t>
            </a:r>
            <a:r>
              <a:rPr lang="en-GB" dirty="0"/>
              <a:t>, 29). Copenhagen: </a:t>
            </a:r>
            <a:r>
              <a:rPr lang="en-GB" dirty="0" err="1"/>
              <a:t>Kongelige</a:t>
            </a:r>
            <a:r>
              <a:rPr lang="en-GB" dirty="0"/>
              <a:t> Danske </a:t>
            </a:r>
            <a:r>
              <a:rPr lang="en-GB" dirty="0" err="1"/>
              <a:t>Videnskabernes</a:t>
            </a:r>
            <a:r>
              <a:rPr lang="en-GB" dirty="0"/>
              <a:t> </a:t>
            </a:r>
            <a:r>
              <a:rPr lang="en-GB" dirty="0" err="1"/>
              <a:t>Selskab</a:t>
            </a:r>
            <a:r>
              <a:rPr lang="en-GB" dirty="0"/>
              <a:t>.</a:t>
            </a:r>
          </a:p>
          <a:p>
            <a:r>
              <a:rPr lang="en-GB" dirty="0" smtClean="0"/>
              <a:t>Glamorgan-Gwent Archaeological Trust. 1997. </a:t>
            </a:r>
            <a:r>
              <a:rPr lang="en-GB" i="1" dirty="0" smtClean="0"/>
              <a:t>The </a:t>
            </a:r>
            <a:r>
              <a:rPr lang="en-GB" i="1" dirty="0" err="1" smtClean="0"/>
              <a:t>Barlands</a:t>
            </a:r>
            <a:r>
              <a:rPr lang="en-GB" i="1" dirty="0" smtClean="0"/>
              <a:t> Farm Boat. </a:t>
            </a:r>
            <a:r>
              <a:rPr lang="en-GB" dirty="0" smtClean="0"/>
              <a:t>[Leaflet]</a:t>
            </a:r>
          </a:p>
          <a:p>
            <a:r>
              <a:rPr lang="en-GB" dirty="0" smtClean="0"/>
              <a:t>English Heritage. 2010. </a:t>
            </a:r>
            <a:r>
              <a:rPr lang="en-GB" i="1" dirty="0" smtClean="0"/>
              <a:t>Waterlogged Wood.</a:t>
            </a:r>
            <a:r>
              <a:rPr lang="en-GB" dirty="0" smtClean="0"/>
              <a:t> English Heritage Publishing. </a:t>
            </a:r>
          </a:p>
          <a:p>
            <a:r>
              <a:rPr lang="en-GB" dirty="0" err="1" smtClean="0"/>
              <a:t>Alippi</a:t>
            </a:r>
            <a:r>
              <a:rPr lang="en-GB" dirty="0" smtClean="0"/>
              <a:t>, C., </a:t>
            </a:r>
            <a:r>
              <a:rPr lang="en-GB" dirty="0" err="1" smtClean="0"/>
              <a:t>Barindelli</a:t>
            </a:r>
            <a:r>
              <a:rPr lang="en-GB" dirty="0" smtClean="0"/>
              <a:t>, G. 2008. </a:t>
            </a:r>
            <a:r>
              <a:rPr lang="en-GB" dirty="0" err="1" smtClean="0"/>
              <a:t>Archeometallurgy</a:t>
            </a:r>
            <a:r>
              <a:rPr lang="en-GB" dirty="0" smtClean="0"/>
              <a:t>: iron making with a low shaft roman-</a:t>
            </a:r>
            <a:r>
              <a:rPr lang="en-GB" dirty="0" err="1" smtClean="0"/>
              <a:t>celtic</a:t>
            </a:r>
            <a:r>
              <a:rPr lang="en-GB" dirty="0" smtClean="0"/>
              <a:t> furnace. Available from: </a:t>
            </a:r>
            <a:r>
              <a:rPr lang="en-GB" dirty="0" smtClean="0">
                <a:hlinkClick r:id="rId2"/>
              </a:rPr>
              <a:t>http://home.deib.polimi.it/alippi/Archeometallurgy.php</a:t>
            </a:r>
            <a:r>
              <a:rPr lang="en-GB" dirty="0" smtClean="0"/>
              <a:t> [Accessed 15/01/2018]</a:t>
            </a:r>
          </a:p>
          <a:p>
            <a:r>
              <a:rPr lang="en-GB" dirty="0" err="1" smtClean="0"/>
              <a:t>Chowdry</a:t>
            </a:r>
            <a:r>
              <a:rPr lang="en-GB" dirty="0" smtClean="0"/>
              <a:t>, A. 2014. The Ancient Art of Smelting Iron. Available from: </a:t>
            </a:r>
            <a:r>
              <a:rPr lang="en-GB" dirty="0" smtClean="0">
                <a:hlinkClick r:id="rId3"/>
              </a:rPr>
              <a:t>https://anitachowdry.wordpress.com/2014/07/30/the-ancient-art-of-smelting-iron-in-a-bloomery/</a:t>
            </a:r>
            <a:r>
              <a:rPr lang="en-GB" dirty="0" smtClean="0"/>
              <a:t> [Accessed 15/01/2018]</a:t>
            </a:r>
          </a:p>
          <a:p>
            <a:r>
              <a:rPr lang="en-GB" dirty="0" smtClean="0"/>
              <a:t>c</a:t>
            </a:r>
          </a:p>
          <a:p>
            <a:r>
              <a:rPr lang="en-GB" dirty="0" smtClean="0"/>
              <a:t>Oxford Steel Nail. 2018. </a:t>
            </a:r>
            <a:r>
              <a:rPr lang="en-GB" dirty="0" err="1" smtClean="0"/>
              <a:t>Fineshank</a:t>
            </a:r>
            <a:r>
              <a:rPr lang="en-GB" dirty="0" smtClean="0"/>
              <a:t> </a:t>
            </a:r>
            <a:r>
              <a:rPr lang="en-GB" dirty="0" err="1" smtClean="0"/>
              <a:t>Rosehead</a:t>
            </a:r>
            <a:r>
              <a:rPr lang="en-GB" dirty="0" smtClean="0"/>
              <a:t> Nail 65x3.0mm. Available from: </a:t>
            </a:r>
            <a:r>
              <a:rPr lang="en-GB" dirty="0" smtClean="0">
                <a:hlinkClick r:id="rId4"/>
              </a:rPr>
              <a:t>http://traditionalnails.com/product/rosehead-nail-65x3-0mm/</a:t>
            </a:r>
            <a:r>
              <a:rPr lang="en-GB" dirty="0" smtClean="0"/>
              <a:t> [Accessed 15/01/2018]</a:t>
            </a:r>
          </a:p>
          <a:p>
            <a:r>
              <a:rPr lang="en-GB" dirty="0" smtClean="0"/>
              <a:t>Pinterest. 2018. Nail Header. Available from: </a:t>
            </a:r>
            <a:r>
              <a:rPr lang="en-GB" dirty="0" smtClean="0">
                <a:hlinkClick r:id="rId5"/>
              </a:rPr>
              <a:t>https://www.pinterest.co.uk/pin/471611392218504611/</a:t>
            </a:r>
            <a:r>
              <a:rPr lang="en-GB" dirty="0" smtClean="0"/>
              <a:t> [Accessed 15/01/2018]</a:t>
            </a:r>
          </a:p>
          <a:p>
            <a:endParaRPr lang="en-GB" dirty="0" smtClean="0"/>
          </a:p>
          <a:p>
            <a:endParaRPr lang="en-GB" dirty="0" smtClean="0"/>
          </a:p>
          <a:p>
            <a:endParaRPr lang="en-GB" dirty="0"/>
          </a:p>
        </p:txBody>
      </p:sp>
    </p:spTree>
    <p:extLst>
      <p:ext uri="{BB962C8B-B14F-4D97-AF65-F5344CB8AC3E}">
        <p14:creationId xmlns:p14="http://schemas.microsoft.com/office/powerpoint/2010/main" val="114928355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docProps/app.xml><?xml version="1.0" encoding="utf-8"?>
<Properties xmlns="http://schemas.openxmlformats.org/officeDocument/2006/extended-properties" xmlns:vt="http://schemas.openxmlformats.org/officeDocument/2006/docPropsVTypes">
  <Template>TM04033929[[fn=Slate]]</Template>
  <TotalTime>204</TotalTime>
  <Words>1148</Words>
  <Application>Microsoft Office PowerPoint</Application>
  <PresentationFormat>Widescreen</PresentationFormat>
  <Paragraphs>71</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Calisto MT</vt:lpstr>
      <vt:lpstr>Trebuchet MS</vt:lpstr>
      <vt:lpstr>Wingdings 2</vt:lpstr>
      <vt:lpstr>Slate</vt:lpstr>
      <vt:lpstr>Reconstruction ironwork for the Barlands Farm Romano-Celtic Boat, and how they were used to form a water tight vessel. </vt:lpstr>
      <vt:lpstr>The Barlands Farm Boat</vt:lpstr>
      <vt:lpstr>PowerPoint Presentation</vt:lpstr>
      <vt:lpstr>Iron production</vt:lpstr>
      <vt:lpstr>Iron working</vt:lpstr>
      <vt:lpstr>Reconstruction nails</vt:lpstr>
      <vt:lpstr>Forging the nails</vt:lpstr>
      <vt:lpstr>Reconstruction timber work</vt:lpstr>
      <vt:lpstr>Use of the reconstruction</vt:lpstr>
      <vt:lpstr>Bibliography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Reconstruction ironwork for the Barlands Farm Romano-Celtic Boat, and how they were used to form a water tight vessel.</dc:title>
  <dc:creator>David</dc:creator>
  <cp:lastModifiedBy>David</cp:lastModifiedBy>
  <cp:revision>21</cp:revision>
  <dcterms:created xsi:type="dcterms:W3CDTF">2018-01-15T17:59:20Z</dcterms:created>
  <dcterms:modified xsi:type="dcterms:W3CDTF">2018-01-15T21:24:02Z</dcterms:modified>
</cp:coreProperties>
</file>