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1"/>
  </p:notesMasterIdLst>
  <p:sldIdLst>
    <p:sldId id="719" r:id="rId7"/>
    <p:sldId id="301" r:id="rId8"/>
    <p:sldId id="302" r:id="rId9"/>
    <p:sldId id="356" r:id="rId10"/>
    <p:sldId id="734" r:id="rId11"/>
    <p:sldId id="735" r:id="rId12"/>
    <p:sldId id="736" r:id="rId13"/>
    <p:sldId id="744" r:id="rId14"/>
    <p:sldId id="737" r:id="rId15"/>
    <p:sldId id="746" r:id="rId16"/>
    <p:sldId id="739" r:id="rId17"/>
    <p:sldId id="389" r:id="rId18"/>
    <p:sldId id="740" r:id="rId19"/>
    <p:sldId id="741" r:id="rId20"/>
    <p:sldId id="742" r:id="rId21"/>
    <p:sldId id="743" r:id="rId22"/>
    <p:sldId id="722" r:id="rId23"/>
    <p:sldId id="725" r:id="rId24"/>
    <p:sldId id="726" r:id="rId25"/>
    <p:sldId id="727" r:id="rId26"/>
    <p:sldId id="729" r:id="rId27"/>
    <p:sldId id="731" r:id="rId28"/>
    <p:sldId id="733" r:id="rId29"/>
    <p:sldId id="72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EE9587-E7FA-4EA9-B090-813B52E1564E}" v="5" dt="2026-02-23T13:54:51.690"/>
    <p1510:client id="{E8A037FF-7FCF-459F-9BF2-B4F3F5CF906B}" v="1" dt="2026-02-23T13:46:14.2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undo custSel addSld delSld modSld">
      <pc:chgData name="Stalin Jacob Wilson Packia Dhas" userId="050d7d71-3621-4503-95e8-1c9a9d962492" providerId="ADAL" clId="{00722E61-A757-4134-8CBB-8B7208677708}" dt="2026-02-23T13:56:05.475" v="120" actId="6549"/>
      <pc:docMkLst>
        <pc:docMk/>
      </pc:docMkLst>
      <pc:sldChg chg="modSp mod">
        <pc:chgData name="Stalin Jacob Wilson Packia Dhas" userId="050d7d71-3621-4503-95e8-1c9a9d962492" providerId="ADAL" clId="{00722E61-A757-4134-8CBB-8B7208677708}" dt="2026-01-30T12:08:42.471" v="45" actId="404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6-01-30T12:08:42.471" v="45" actId="404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3T13:45:41.608" v="106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6-02-23T13:45:41.608" v="106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2-23T13:45:30.544" v="8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2-23T13:45:30.544" v="87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 del">
        <pc:chgData name="Stalin Jacob Wilson Packia Dhas" userId="050d7d71-3621-4503-95e8-1c9a9d962492" providerId="ADAL" clId="{00722E61-A757-4134-8CBB-8B7208677708}" dt="2026-02-23T13:53:37.119" v="108" actId="2696"/>
        <pc:sldMkLst>
          <pc:docMk/>
          <pc:sldMk cId="722920073" sldId="727"/>
        </pc:sldMkLst>
      </pc:sldChg>
      <pc:sldChg chg="modSp add mod">
        <pc:chgData name="Stalin Jacob Wilson Packia Dhas" userId="050d7d71-3621-4503-95e8-1c9a9d962492" providerId="ADAL" clId="{00722E61-A757-4134-8CBB-8B7208677708}" dt="2026-02-23T13:53:54.100" v="111" actId="1076"/>
        <pc:sldMkLst>
          <pc:docMk/>
          <pc:sldMk cId="2198494476" sldId="727"/>
        </pc:sldMkLst>
        <pc:spChg chg="mod">
          <ac:chgData name="Stalin Jacob Wilson Packia Dhas" userId="050d7d71-3621-4503-95e8-1c9a9d962492" providerId="ADAL" clId="{00722E61-A757-4134-8CBB-8B7208677708}" dt="2026-02-23T13:53:54.100" v="111" actId="1076"/>
          <ac:spMkLst>
            <pc:docMk/>
            <pc:sldMk cId="2198494476" sldId="727"/>
            <ac:spMk id="10" creationId="{39B4CC3D-1D50-6580-BE17-5DD8FE1E664C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2:02:18.451" v="36" actId="20577"/>
        <pc:sldMkLst>
          <pc:docMk/>
          <pc:sldMk cId="3855564541" sldId="734"/>
        </pc:sldMkLst>
        <pc:spChg chg="mod">
          <ac:chgData name="Stalin Jacob Wilson Packia Dhas" userId="050d7d71-3621-4503-95e8-1c9a9d962492" providerId="ADAL" clId="{00722E61-A757-4134-8CBB-8B7208677708}" dt="2026-01-30T12:02:18.451" v="36" actId="20577"/>
          <ac:spMkLst>
            <pc:docMk/>
            <pc:sldMk cId="3855564541" sldId="73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53:47.464" v="0" actId="20577"/>
        <pc:sldMkLst>
          <pc:docMk/>
          <pc:sldMk cId="4184733348" sldId="735"/>
        </pc:sldMkLst>
        <pc:spChg chg="mod">
          <ac:chgData name="Stalin Jacob Wilson Packia Dhas" userId="050d7d71-3621-4503-95e8-1c9a9d962492" providerId="ADAL" clId="{00722E61-A757-4134-8CBB-8B7208677708}" dt="2026-01-30T11:53:47.464" v="0" actId="20577"/>
          <ac:spMkLst>
            <pc:docMk/>
            <pc:sldMk cId="4184733348" sldId="735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2-23T13:55:57.746" v="119" actId="6549"/>
        <pc:sldMkLst>
          <pc:docMk/>
          <pc:sldMk cId="888501928" sldId="736"/>
        </pc:sldMkLst>
      </pc:sldChg>
      <pc:sldChg chg="modNotesTx">
        <pc:chgData name="Stalin Jacob Wilson Packia Dhas" userId="050d7d71-3621-4503-95e8-1c9a9d962492" providerId="ADAL" clId="{00722E61-A757-4134-8CBB-8B7208677708}" dt="2026-02-23T13:56:05.475" v="120" actId="6549"/>
        <pc:sldMkLst>
          <pc:docMk/>
          <pc:sldMk cId="2729818838" sldId="737"/>
        </pc:sldMkLst>
      </pc:sldChg>
      <pc:sldChg chg="modSp add mod">
        <pc:chgData name="Stalin Jacob Wilson Packia Dhas" userId="050d7d71-3621-4503-95e8-1c9a9d962492" providerId="ADAL" clId="{00722E61-A757-4134-8CBB-8B7208677708}" dt="2026-02-23T13:54:46.131" v="114" actId="20577"/>
        <pc:sldMkLst>
          <pc:docMk/>
          <pc:sldMk cId="2050745027" sldId="744"/>
        </pc:sldMkLst>
        <pc:spChg chg="mod">
          <ac:chgData name="Stalin Jacob Wilson Packia Dhas" userId="050d7d71-3621-4503-95e8-1c9a9d962492" providerId="ADAL" clId="{00722E61-A757-4134-8CBB-8B7208677708}" dt="2026-02-23T13:54:46.131" v="114" actId="20577"/>
          <ac:spMkLst>
            <pc:docMk/>
            <pc:sldMk cId="2050745027" sldId="744"/>
            <ac:spMk id="4" creationId="{0DD6AEE6-6933-EA98-C712-9DBCC7B2F988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2-23T13:54:57.798" v="118" actId="20577"/>
        <pc:sldMkLst>
          <pc:docMk/>
          <pc:sldMk cId="2782782410" sldId="746"/>
        </pc:sldMkLst>
        <pc:spChg chg="mod">
          <ac:chgData name="Stalin Jacob Wilson Packia Dhas" userId="050d7d71-3621-4503-95e8-1c9a9d962492" providerId="ADAL" clId="{00722E61-A757-4134-8CBB-8B7208677708}" dt="2026-02-23T13:54:57.798" v="118" actId="20577"/>
          <ac:spMkLst>
            <pc:docMk/>
            <pc:sldMk cId="2782782410" sldId="746"/>
            <ac:spMk id="4" creationId="{BD470DFD-6F80-B320-7872-8BCC96D11E02}"/>
          </ac:spMkLst>
        </pc:spChg>
      </pc:sldChg>
      <pc:sldChg chg="add del">
        <pc:chgData name="Stalin Jacob Wilson Packia Dhas" userId="050d7d71-3621-4503-95e8-1c9a9d962492" providerId="ADAL" clId="{00722E61-A757-4134-8CBB-8B7208677708}" dt="2026-02-23T13:54:49.300" v="115" actId="2696"/>
        <pc:sldMkLst>
          <pc:docMk/>
          <pc:sldMk cId="3383620733" sldId="7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603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b="1" dirty="0"/>
                  <a:t>Ideal Voltage Source:</a:t>
                </a:r>
                <a:endParaRPr lang="en-GB" dirty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Provides a constant voltage under any load condition.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The internal resistance is assumed to be </a:t>
                </a:r>
                <a:r>
                  <a:rPr lang="en-GB" b="1" dirty="0"/>
                  <a:t>zero.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en-GB" dirty="0"/>
                  <a:t>A 12V battery provides a constant 12V regardless of the connected load.</a:t>
                </a:r>
              </a:p>
              <a:p>
                <a:pPr marL="0" indent="0">
                  <a:buNone/>
                </a:pPr>
                <a:r>
                  <a:rPr lang="en-GB" b="1" dirty="0"/>
                  <a:t>Practical voltage source</a:t>
                </a:r>
              </a:p>
              <a:p>
                <a:r>
                  <a:rPr lang="en-GB" dirty="0"/>
                  <a:t>A Practical voltage source has </a:t>
                </a:r>
                <a:r>
                  <a:rPr lang="en-GB" b="1" dirty="0"/>
                  <a:t>some internal resistance</a:t>
                </a:r>
                <a:r>
                  <a:rPr lang="en-GB" dirty="0"/>
                  <a:t>. When current flows, this resistance causes a small voltage drop within the source, reducing the effective voltage across the load.</a:t>
                </a:r>
              </a:p>
              <a:p>
                <a:endParaRPr lang="en-GB" dirty="0"/>
              </a:p>
              <a:p>
                <a:r>
                  <a:rPr lang="en-US" b="1" dirty="0"/>
                  <a:t>Difference</a:t>
                </a:r>
              </a:p>
              <a:p>
                <a:r>
                  <a:rPr lang="en-US" b="1" dirty="0"/>
                  <a:t>Voltage source:</a:t>
                </a:r>
                <a:r>
                  <a:rPr lang="en-US" dirty="0"/>
                  <a:t> keeps the </a:t>
                </a:r>
                <a:r>
                  <a:rPr lang="en-US" b="1" dirty="0"/>
                  <a:t>voltage</a:t>
                </a:r>
                <a:r>
                  <a:rPr lang="en-US" dirty="0"/>
                  <a:t> fixed (ideally), while the </a:t>
                </a:r>
                <a:r>
                  <a:rPr lang="en-US" b="1" dirty="0"/>
                  <a:t>current changes</a:t>
                </a:r>
                <a:r>
                  <a:rPr lang="en-US" dirty="0"/>
                  <a:t> depending on the load.</a:t>
                </a:r>
              </a:p>
              <a:p>
                <a:r>
                  <a:rPr lang="en-US" b="1" dirty="0"/>
                  <a:t>Current source:</a:t>
                </a:r>
                <a:r>
                  <a:rPr lang="en-US" dirty="0"/>
                  <a:t> keeps the </a:t>
                </a:r>
                <a:r>
                  <a:rPr lang="en-US" b="1" dirty="0"/>
                  <a:t>current</a:t>
                </a:r>
                <a:r>
                  <a:rPr lang="en-US" dirty="0"/>
                  <a:t> fixed (ideally), while the </a:t>
                </a:r>
                <a:r>
                  <a:rPr lang="en-US" b="1" dirty="0"/>
                  <a:t>voltage changes</a:t>
                </a:r>
                <a:r>
                  <a:rPr lang="en-US" dirty="0"/>
                  <a:t> depending on the load.</a:t>
                </a:r>
              </a:p>
              <a:p>
                <a:r>
                  <a:rPr lang="en-US" b="1" dirty="0"/>
                  <a:t>Where a voltage source is used</a:t>
                </a:r>
              </a:p>
              <a:p>
                <a:r>
                  <a:rPr lang="en-US" dirty="0"/>
                  <a:t>Used when you need a </a:t>
                </a:r>
                <a:r>
                  <a:rPr lang="en-US" b="1" dirty="0"/>
                  <a:t>constant voltage</a:t>
                </a:r>
                <a:r>
                  <a:rPr lang="en-US" dirty="0"/>
                  <a:t> supply:</a:t>
                </a:r>
              </a:p>
              <a:p>
                <a:r>
                  <a:rPr lang="en-US" dirty="0"/>
                  <a:t>Batteries (approx. voltage source)</a:t>
                </a:r>
              </a:p>
              <a:p>
                <a:r>
                  <a:rPr lang="en-US" dirty="0"/>
                  <a:t>Power supplies (5 V, 12 V, 24 V rails)</a:t>
                </a:r>
              </a:p>
              <a:p>
                <a:r>
                  <a:rPr lang="en-US" dirty="0"/>
                  <a:t>Regulated DC supplies for circuits (microcontrollers, op-amps, logic)</a:t>
                </a:r>
              </a:p>
              <a:p>
                <a:r>
                  <a:rPr lang="en-US" dirty="0"/>
                  <a:t>Mains supply (AC voltage source, approximately)</a:t>
                </a:r>
              </a:p>
              <a:p>
                <a:r>
                  <a:rPr lang="en-US" b="1" dirty="0"/>
                  <a:t>Quick example</a:t>
                </a:r>
              </a:p>
              <a:p>
                <a:r>
                  <a:rPr lang="en-US" dirty="0"/>
                  <a:t>Connect a </a:t>
                </a:r>
                <a:r>
                  <a:rPr lang="en-US" b="1" dirty="0"/>
                  <a:t>resistor</a:t>
                </a:r>
                <a:r>
                  <a:rPr lang="en-US" dirty="0"/>
                  <a:t> to a </a:t>
                </a:r>
                <a:r>
                  <a:rPr lang="en-US" b="1" dirty="0"/>
                  <a:t>5 V voltage source</a:t>
                </a:r>
                <a:r>
                  <a:rPr lang="en-US" dirty="0"/>
                  <a:t> → current is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𝐼=𝑉/𝑅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Connect a </a:t>
                </a:r>
                <a:r>
                  <a:rPr lang="en-US" b="1" dirty="0"/>
                  <a:t>resistor</a:t>
                </a:r>
                <a:r>
                  <a:rPr lang="en-US" dirty="0"/>
                  <a:t> to a </a:t>
                </a:r>
                <a:r>
                  <a:rPr lang="en-US" b="1" dirty="0"/>
                  <a:t>10 mA current source</a:t>
                </a:r>
                <a:r>
                  <a:rPr lang="en-US" dirty="0"/>
                  <a:t> → voltage becomes </a:t>
                </a:r>
                <a:r>
                  <a:rPr lang="en-US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𝑉=𝐼𝑅</a:t>
                </a:r>
                <a:r>
                  <a:rPr lang="en-US" dirty="0"/>
                  <a:t>.</a:t>
                </a:r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980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42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54C26-92B2-498B-B40F-802D0890FC39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420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00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</a:t>
            </a:r>
          </a:p>
          <a:p>
            <a:r>
              <a:rPr lang="en-GB" sz="4800" dirty="0"/>
              <a:t>Principles 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55707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Source</a:t>
            </a:r>
          </a:p>
          <a:p>
            <a:r>
              <a:rPr lang="en-US" sz="3200" b="1" dirty="0">
                <a:latin typeface="+mj-lt"/>
                <a:ea typeface="+mj-ea"/>
                <a:cs typeface="+mj-cs"/>
              </a:rPr>
              <a:t>Current Source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to current source conversion</a:t>
            </a:r>
          </a:p>
          <a:p>
            <a:r>
              <a:rPr lang="en-US" sz="3200" b="1" dirty="0">
                <a:latin typeface="+mj-lt"/>
                <a:ea typeface="+mj-ea"/>
                <a:cs typeface="+mj-cs"/>
              </a:rPr>
              <a:t>Current to voltage source conversion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and Current source in series and parallel.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Voltage source and Current source.</a:t>
            </a:r>
          </a:p>
          <a:p>
            <a:r>
              <a:rPr lang="en-IN" sz="3200" dirty="0"/>
              <a:t>Demonstrate the ability to convert a voltage to current source and </a:t>
            </a:r>
            <a:r>
              <a:rPr lang="en-IN" sz="3200"/>
              <a:t>vice versa.</a:t>
            </a:r>
            <a:endParaRPr lang="en-IN" sz="3200" dirty="0"/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24047" cy="365125"/>
          </a:xfrm>
        </p:spPr>
        <p:txBody>
          <a:bodyPr/>
          <a:lstStyle/>
          <a:p>
            <a:r>
              <a:rPr lang="en-GB" i="1" dirty="0"/>
              <a:t>Lecture -6 / Electrical and Electronic Principles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745" y="1600201"/>
            <a:ext cx="10076811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two types of source are</a:t>
            </a:r>
          </a:p>
          <a:p>
            <a:r>
              <a:rPr lang="en-IN" b="1" dirty="0"/>
              <a:t>Voltage source</a:t>
            </a:r>
          </a:p>
          <a:p>
            <a:r>
              <a:rPr lang="en-IN" b="1" dirty="0"/>
              <a:t>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049729" y="6461781"/>
            <a:ext cx="5986858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79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Open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An open circuit is an electrical circuit in which current cannot flow.</a:t>
            </a:r>
          </a:p>
          <a:p>
            <a:r>
              <a:rPr lang="en-US" dirty="0"/>
              <a:t>Current can only flow in a circuit that has a continuous path, known as a </a:t>
            </a:r>
            <a:r>
              <a:rPr lang="en-US" b="1" dirty="0"/>
              <a:t>closed circuit</a:t>
            </a:r>
            <a:r>
              <a:rPr lang="en-US" dirty="0"/>
              <a:t>.</a:t>
            </a:r>
          </a:p>
          <a:p>
            <a:r>
              <a:rPr lang="en-US" dirty="0"/>
              <a:t>If there is a break anywhere in the circuit, it is called an </a:t>
            </a:r>
            <a:r>
              <a:rPr lang="en-US" b="1" dirty="0"/>
              <a:t>open circuit</a:t>
            </a:r>
            <a:r>
              <a:rPr lang="en-US" dirty="0"/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789EE9-D655-7201-EDCB-71F2EFD0E9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44" y="3967975"/>
            <a:ext cx="2553533" cy="230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64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Short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</a:rPr>
              <a:t>A short circuit </a:t>
            </a:r>
            <a:r>
              <a:rPr lang="en-GB" i="0" dirty="0">
                <a:effectLst/>
              </a:rPr>
              <a:t>allows current to travel along a</a:t>
            </a:r>
            <a:r>
              <a:rPr lang="en-GB" b="1" i="0" dirty="0">
                <a:effectLst/>
              </a:rPr>
              <a:t> path </a:t>
            </a:r>
            <a:r>
              <a:rPr lang="en-GB" i="0" dirty="0">
                <a:effectLst/>
              </a:rPr>
              <a:t>with </a:t>
            </a:r>
            <a:r>
              <a:rPr lang="en-GB" b="1" i="0" dirty="0">
                <a:effectLst/>
              </a:rPr>
              <a:t>no or very low electrical impedance</a:t>
            </a:r>
            <a:r>
              <a:rPr lang="en-GB" b="0" i="0" dirty="0">
                <a:effectLst/>
              </a:rPr>
              <a:t>.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F4C407-1E97-CF58-F481-A21F5B237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920" y="2891272"/>
            <a:ext cx="2767767" cy="18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733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59" y="1600201"/>
            <a:ext cx="783058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Voltage sources:</a:t>
            </a:r>
          </a:p>
          <a:p>
            <a:r>
              <a:rPr lang="en-GB" dirty="0"/>
              <a:t>A </a:t>
            </a:r>
            <a:r>
              <a:rPr lang="en-GB" b="1" dirty="0"/>
              <a:t>voltage source</a:t>
            </a:r>
            <a:r>
              <a:rPr lang="en-GB" dirty="0"/>
              <a:t> is a device that provides a fixed or controlled </a:t>
            </a:r>
            <a:r>
              <a:rPr lang="en-GB" b="1" dirty="0"/>
              <a:t>voltage</a:t>
            </a:r>
            <a:r>
              <a:rPr lang="en-GB" dirty="0"/>
              <a:t> between its two terminals</a:t>
            </a:r>
          </a:p>
          <a:p>
            <a:r>
              <a:rPr lang="en-IN" dirty="0"/>
              <a:t>The internal resistance of the Voltage source is represented by a </a:t>
            </a:r>
            <a:r>
              <a:rPr lang="en-IN" b="1" dirty="0"/>
              <a:t>resister in series</a:t>
            </a:r>
            <a:r>
              <a:rPr lang="en-IN" dirty="0"/>
              <a:t>. </a:t>
            </a:r>
          </a:p>
          <a:p>
            <a:r>
              <a:rPr lang="en-GB" dirty="0"/>
              <a:t>Voltage sources are often used in circuits that require a fixed potential difference, such as DC power supplies.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07DD9B-BDE9-5E72-4A7A-C9F66EE70F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4277" y="2834012"/>
            <a:ext cx="2210867" cy="2150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01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7C6BDE-9C2F-1ACB-86F9-481644898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46025-9415-53DA-8D6D-21CC5D190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6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Voltage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F9731-9311-F769-4BD4-A3A308815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59" y="1600201"/>
            <a:ext cx="108670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Ideal Voltage Source: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a constant voltage under any load condition.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internal resistance is assumed to be </a:t>
            </a:r>
            <a:r>
              <a:rPr lang="en-GB" b="1" dirty="0"/>
              <a:t>zero.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 12V battery provides a constant 12V regardless of the connected load.</a:t>
            </a:r>
          </a:p>
          <a:p>
            <a:pPr marL="0" indent="0">
              <a:buNone/>
            </a:pPr>
            <a:r>
              <a:rPr lang="en-GB" b="1" dirty="0"/>
              <a:t>Practical voltage source</a:t>
            </a:r>
          </a:p>
          <a:p>
            <a:r>
              <a:rPr lang="en-GB" dirty="0"/>
              <a:t>A Practical voltage source has </a:t>
            </a:r>
            <a:r>
              <a:rPr lang="en-GB" b="1" dirty="0"/>
              <a:t>some internal resistance</a:t>
            </a:r>
            <a:r>
              <a:rPr lang="en-GB" dirty="0"/>
              <a:t>. When current flows, this resistance causes a small voltage drop within the source, reducing the effective voltage across the load.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D6AEE6-6933-EA98-C712-9DBCC7B2F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59485" y="6461781"/>
            <a:ext cx="6177102" cy="365125"/>
          </a:xfrm>
        </p:spPr>
        <p:txBody>
          <a:bodyPr/>
          <a:lstStyle/>
          <a:p>
            <a:r>
              <a:rPr lang="en-GB" dirty="0"/>
              <a:t>Lecture -6 / Electrical and Electronics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4A82-001E-AEDD-D6BA-F88A6CA48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745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346" y="1600201"/>
            <a:ext cx="725197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Current sources:</a:t>
            </a:r>
          </a:p>
          <a:p>
            <a:r>
              <a:rPr lang="en-GB" dirty="0"/>
              <a:t>A </a:t>
            </a:r>
            <a:r>
              <a:rPr lang="en-GB" b="1" dirty="0"/>
              <a:t>current source</a:t>
            </a:r>
            <a:r>
              <a:rPr lang="en-GB" dirty="0"/>
              <a:t> is a device or component that provides a fixed or controlled </a:t>
            </a:r>
            <a:r>
              <a:rPr lang="en-GB" b="1" dirty="0"/>
              <a:t>current</a:t>
            </a:r>
            <a:r>
              <a:rPr lang="en-GB" dirty="0"/>
              <a:t> to a circuit</a:t>
            </a:r>
          </a:p>
          <a:p>
            <a:r>
              <a:rPr lang="en-IN" dirty="0"/>
              <a:t>The internal resistance of the Current source is represented by a resister in parallel.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0726531-7FAC-680D-7E44-467BF0EE1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6001" y="2122568"/>
            <a:ext cx="2124075" cy="324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818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B16B1-184C-EF88-69BB-988248552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A02B9-1648-9D8E-C860-7F45117EF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943" y="-752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Current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B538B-986C-976C-990F-90161BD3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346" y="1600201"/>
            <a:ext cx="1087507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Ideal Current sources:</a:t>
            </a:r>
          </a:p>
          <a:p>
            <a:r>
              <a:rPr lang="en-GB" dirty="0"/>
              <a:t>Delivers a constant current irrespective of the voltage across its terminals or the load resistance.</a:t>
            </a:r>
            <a:endParaRPr lang="en-IN" b="1" dirty="0"/>
          </a:p>
          <a:p>
            <a:r>
              <a:rPr lang="en-GB" dirty="0"/>
              <a:t>The internal resistance is assumed to be </a:t>
            </a:r>
            <a:r>
              <a:rPr lang="en-GB" b="1" dirty="0"/>
              <a:t>infinite.</a:t>
            </a:r>
          </a:p>
          <a:p>
            <a:pPr marL="0" indent="0">
              <a:buNone/>
            </a:pPr>
            <a:r>
              <a:rPr lang="en-IN" b="1" dirty="0"/>
              <a:t>Practical Current sources:</a:t>
            </a:r>
          </a:p>
          <a:p>
            <a:r>
              <a:rPr lang="en-GB" dirty="0"/>
              <a:t>They have a high internal resistance, which ensures that most of the current flows through the load.</a:t>
            </a:r>
          </a:p>
          <a:p>
            <a:r>
              <a:rPr lang="en-GB" dirty="0"/>
              <a:t>Transistor-based current sources, current-regulated LED drivers.</a:t>
            </a: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470DFD-6F80-B320-7872-8BCC96D11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8931" y="6242891"/>
            <a:ext cx="5485388" cy="365125"/>
          </a:xfrm>
        </p:spPr>
        <p:txBody>
          <a:bodyPr/>
          <a:lstStyle/>
          <a:p>
            <a:r>
              <a:rPr lang="en-GB" dirty="0"/>
              <a:t>Lecture -6 / Electrical and Electronics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FF627-4657-6225-9B44-3F63E33C9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782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2" y="109112"/>
            <a:ext cx="11594969" cy="1038492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Voltage source into current source.</a:t>
                </a:r>
              </a:p>
              <a:p>
                <a:pPr marL="0" indent="0">
                  <a:buNone/>
                </a:pPr>
                <a:r>
                  <a:rPr lang="en-IN" dirty="0"/>
                  <a:t>The voltage source can be transformed into current source by replacing the </a:t>
                </a:r>
                <a:r>
                  <a:rPr lang="en-IN" b="1" dirty="0"/>
                  <a:t>series resistor by a parallel resistor </a:t>
                </a:r>
                <a:r>
                  <a:rPr lang="en-IN" dirty="0"/>
                  <a:t>and the voltage source by a short-circuited current equivalent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sz="2539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sz="2539" i="1">
                                  <a:latin typeface="Cambria Math" panose="02040503050406030204" pitchFamily="18" charset="0"/>
                                </a:rPr>
                                <m:t>𝑠𝑒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3691" y="1600201"/>
                <a:ext cx="9973695" cy="2588880"/>
              </a:xfrm>
              <a:blipFill>
                <a:blip r:embed="rId2"/>
                <a:stretch>
                  <a:fillRect l="-1284" t="-4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7D6B1B2-A05F-5B93-2AC2-574F607FC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9477" y="3975192"/>
            <a:ext cx="4731311" cy="21739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F4935D-5412-F84F-3184-F6A120F3F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91" y="3975192"/>
            <a:ext cx="486727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85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7779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</a:t>
            </a:r>
            <a:r>
              <a:rPr lang="en-IN" dirty="0"/>
              <a:t> </a:t>
            </a:r>
            <a:r>
              <a:rPr lang="en-IN" dirty="0">
                <a:solidFill>
                  <a:schemeClr val="bg1"/>
                </a:solidFill>
              </a:rPr>
              <a:t>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Convert the following voltage source into current source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3BDA2C-C0CB-9B33-51EF-E0F59C8666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487" y="2628564"/>
            <a:ext cx="362902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463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2588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856" y="2574111"/>
            <a:ext cx="2822380" cy="272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986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20705" y="1600201"/>
                <a:ext cx="10682715" cy="2307106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IN" b="1" dirty="0"/>
                  <a:t>Current source into voltage source: </a:t>
                </a:r>
              </a:p>
              <a:p>
                <a:pPr marL="0" indent="0" algn="just">
                  <a:buNone/>
                </a:pPr>
                <a:r>
                  <a:rPr lang="en-IN" dirty="0"/>
                  <a:t>A current source can be transformed into voltage source by replacing the parallel source resistance by a series resistance and the current source by  an open circuit voltage equivalence.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IN" sz="2539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sSub>
                        <m:sSubPr>
                          <m:ctrlPr>
                            <a:rPr lang="en-IN" sz="2539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IN" sz="2539" i="1">
                              <a:latin typeface="Cambria Math" panose="02040503050406030204" pitchFamily="18" charset="0"/>
                            </a:rPr>
                            <m:t>𝑠h</m:t>
                          </m:r>
                        </m:sub>
                      </m:sSub>
                    </m:oMath>
                  </m:oMathPara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20705" y="1600201"/>
                <a:ext cx="10682715" cy="2307106"/>
              </a:xfrm>
              <a:blipFill>
                <a:blip r:embed="rId2"/>
                <a:stretch>
                  <a:fillRect l="-1142" t="-4497" r="-11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1B69-14FD-93C6-ADC3-61E5EB361D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0801" y="4002634"/>
            <a:ext cx="4571697" cy="21516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6460A5-2A80-05C3-1332-D744282F39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454" y="3869637"/>
            <a:ext cx="478155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5820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038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Convert the following Current source into voltage source: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B2E606-BBCE-0D59-2FE2-F5ECC5DAA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996" y="2911901"/>
            <a:ext cx="38576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6310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Source transformation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600201"/>
            <a:ext cx="88529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Answer: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5040" y="2254330"/>
            <a:ext cx="2763929" cy="358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798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series</a:t>
            </a:r>
          </a:p>
        </p:txBody>
      </p:sp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EF8D3470-7FC7-B940-BE80-631ACEE7CE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104" y="2839596"/>
            <a:ext cx="5003543" cy="28540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DC64D4-7E33-EA2C-B0D4-D49DCAA8FD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4191" y="2996282"/>
            <a:ext cx="5244181" cy="254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9291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2A66D6-AA0F-ED65-DF8B-743DE8DC1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712430"/>
            <a:ext cx="5075996" cy="25453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531518-FC46-16D6-DA26-EC54622E5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479" y="2995446"/>
            <a:ext cx="4567598" cy="2307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87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 dirty="0"/>
              <a:t>Lecture -6 / Electrical and Electronic Principles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Voltage sources are in series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3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3200" dirty="0"/>
                  <a:t>    </a:t>
                </a:r>
                <a14:m>
                  <m:oMath xmlns:m="http://schemas.openxmlformats.org/officeDocument/2006/math"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3200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  <a:blipFill>
                <a:blip r:embed="rId2"/>
                <a:stretch>
                  <a:fillRect l="-1278" t="-31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E0B8CA2D-50DD-7ACD-362C-2B37C373C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467" y="2161693"/>
            <a:ext cx="6730404" cy="346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82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Voltage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36432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Voltage sources are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Convert voltage source into current source. Finally replace current source with voltage source.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6D200B-F237-2E63-27F6-E45359C8A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972" y="2249123"/>
            <a:ext cx="5846056" cy="2669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494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865AD3-4E34-1ECB-375B-799D01EF2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38" y="2988031"/>
            <a:ext cx="5080818" cy="20859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1E922B-B341-8BAE-323F-A4380EDAED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710" y="2882777"/>
            <a:ext cx="6084662" cy="2444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668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9B4CC3D-1D50-6580-BE17-5DD8FE1E6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0092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Current sources in Parallel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7EDD3F-2508-70E2-DE94-F05F4C6B2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403" y="3082293"/>
            <a:ext cx="4990846" cy="20509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EB55EC2-8B61-2678-1C82-C3D1E80E30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0887" y="2608022"/>
            <a:ext cx="5866918" cy="264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156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403" y="98177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600" dirty="0">
                <a:solidFill>
                  <a:schemeClr val="bg1"/>
                </a:solidFill>
              </a:rPr>
              <a:t>Combination of Current Sources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46110" y="6461781"/>
            <a:ext cx="5790477" cy="365125"/>
          </a:xfrm>
        </p:spPr>
        <p:txBody>
          <a:bodyPr/>
          <a:lstStyle/>
          <a:p>
            <a:r>
              <a:rPr lang="en-US"/>
              <a:t>Lecture -6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Current sources in Parallel</a:t>
                </a:r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3200" dirty="0"/>
                  <a:t>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32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3200" dirty="0"/>
                  <a:t>         </a:t>
                </a:r>
                <a14:m>
                  <m:oMath xmlns:m="http://schemas.openxmlformats.org/officeDocument/2006/math"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3200" b="0" i="1" dirty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3200" b="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3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3200" b="0" i="1" dirty="0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3200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b>
                            <m:r>
                              <a:rPr lang="en-GB" sz="3200" i="1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  <a:p>
                <a:pPr marL="0" indent="0">
                  <a:buNone/>
                </a:pPr>
                <a:endParaRPr lang="en-GB" sz="3200" dirty="0"/>
              </a:p>
            </p:txBody>
          </p:sp>
        </mc:Choice>
        <mc:Fallback xmlns="">
          <p:sp>
            <p:nvSpPr>
              <p:cNvPr id="10" name="Content Placeholder 9">
                <a:extLst>
                  <a:ext uri="{FF2B5EF4-FFF2-40B4-BE49-F238E27FC236}">
                    <a16:creationId xmlns:a16="http://schemas.microsoft.com/office/drawing/2014/main" id="{39B4CC3D-1D50-6580-BE17-5DD8FE1E664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009254"/>
              </a:xfrm>
              <a:blipFill>
                <a:blip r:embed="rId2"/>
                <a:stretch>
                  <a:fillRect l="-1389" t="-32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0EF42C6-6288-D3B3-1A70-CD562AD341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88" y="2228840"/>
            <a:ext cx="7155624" cy="302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642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-6 / Electrical and Electronic Principles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809</Words>
  <Application>Microsoft Office PowerPoint</Application>
  <PresentationFormat>Widescreen</PresentationFormat>
  <Paragraphs>177</Paragraphs>
  <Slides>24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Source</vt:lpstr>
      <vt:lpstr>Open Circuit</vt:lpstr>
      <vt:lpstr>Short Circuit</vt:lpstr>
      <vt:lpstr>Voltage source</vt:lpstr>
      <vt:lpstr>Voltage source</vt:lpstr>
      <vt:lpstr>Current source</vt:lpstr>
      <vt:lpstr>Current source</vt:lpstr>
      <vt:lpstr>Source transformation</vt:lpstr>
      <vt:lpstr>Source transformation</vt:lpstr>
      <vt:lpstr>Source transformation</vt:lpstr>
      <vt:lpstr>Source transformation</vt:lpstr>
      <vt:lpstr>Source transformation</vt:lpstr>
      <vt:lpstr>Source transformation</vt:lpstr>
      <vt:lpstr>Combination of Voltage Sources</vt:lpstr>
      <vt:lpstr>Combination of Voltage Sources</vt:lpstr>
      <vt:lpstr>Combination of Voltage Sources</vt:lpstr>
      <vt:lpstr>Combination of Voltage Sources</vt:lpstr>
      <vt:lpstr>Combination of Current Sources</vt:lpstr>
      <vt:lpstr>Combination of Current Sources</vt:lpstr>
      <vt:lpstr>Combination of Current Sources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2026-02-23T13:56:06Z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