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400" b="0" i="0" u="none" strike="noStrike" cap="none" spc="0" normalizeH="0" baseline="0">
        <a:ln>
          <a:noFill/>
        </a:ln>
        <a:solidFill>
          <a:srgbClr val="2A3990"/>
        </a:solidFill>
        <a:effectLst/>
        <a:uFillTx/>
        <a:latin typeface="+mn-lt"/>
        <a:ea typeface="+mn-ea"/>
        <a:cs typeface="+mn-cs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3AC9CE-AB5F-4E77-ABA1-405C4691D1E5}" v="22" dt="2025-11-06T13:13:47.029"/>
    <p1510:client id="{B126E69D-A944-A34D-2837-2498FABAC754}" v="235" dt="2025-11-06T13:44:59.363"/>
    <p1510:client id="{BE90F5FB-5EE6-0960-AD64-220273FB19C1}" v="42" dt="2025-11-06T13:19:20.478"/>
    <p1510:client id="{E59160F9-CBA8-AF46-3B18-EED5A63A038E}" v="631" dt="2025-11-08T03:28:36.850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CCD5"/>
          </a:solidFill>
        </a:fill>
      </a:tcStyle>
    </a:wholeTbl>
    <a:band2H>
      <a:tcTxStyle/>
      <a:tcStyle>
        <a:tcBdr/>
        <a:fill>
          <a:solidFill>
            <a:srgbClr val="E7E7EB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CBCF"/>
          </a:solidFill>
        </a:fill>
      </a:tcStyle>
    </a:wholeTbl>
    <a:band2H>
      <a:tcTxStyle/>
      <a:tcStyle>
        <a:tcBdr/>
        <a:fill>
          <a:solidFill>
            <a:srgbClr val="EFE7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5DBED"/>
          </a:solidFill>
        </a:fill>
      </a:tcStyle>
    </a:wholeTbl>
    <a:band2H>
      <a:tcTxStyle/>
      <a:tcStyle>
        <a:tcBdr/>
        <a:fill>
          <a:solidFill>
            <a:srgbClr val="EBEEF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7E7EE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2A3990"/>
        </a:fontRef>
        <a:srgbClr val="2A399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2A3990"/>
              </a:solidFill>
              <a:prstDash val="solid"/>
              <a:round/>
            </a:ln>
          </a:top>
          <a:bottom>
            <a:ln w="254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2A3990"/>
              </a:solidFill>
              <a:prstDash val="solid"/>
              <a:round/>
            </a:ln>
          </a:top>
          <a:bottom>
            <a:ln w="254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CCDB"/>
          </a:solidFill>
        </a:fill>
      </a:tcStyle>
    </a:wholeTbl>
    <a:band2H>
      <a:tcTxStyle/>
      <a:tcStyle>
        <a:tcBdr/>
        <a:fill>
          <a:solidFill>
            <a:srgbClr val="E7E7EE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2A399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2A399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2A399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2A3990"/>
              </a:solidFill>
              <a:prstDash val="solid"/>
              <a:round/>
            </a:ln>
          </a:left>
          <a:right>
            <a:ln w="12700" cap="flat">
              <a:solidFill>
                <a:srgbClr val="2A3990"/>
              </a:solidFill>
              <a:prstDash val="solid"/>
              <a:round/>
            </a:ln>
          </a:right>
          <a:top>
            <a:ln w="12700" cap="flat">
              <a:solidFill>
                <a:srgbClr val="2A3990"/>
              </a:solidFill>
              <a:prstDash val="solid"/>
              <a:round/>
            </a:ln>
          </a:top>
          <a:bottom>
            <a:ln w="127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solidFill>
                <a:srgbClr val="2A3990"/>
              </a:solidFill>
              <a:prstDash val="solid"/>
              <a:round/>
            </a:ln>
          </a:insideH>
          <a:insideV>
            <a:ln w="12700" cap="flat">
              <a:solidFill>
                <a:srgbClr val="2A3990"/>
              </a:solidFill>
              <a:prstDash val="solid"/>
              <a:round/>
            </a:ln>
          </a:insideV>
        </a:tcBdr>
        <a:fill>
          <a:solidFill>
            <a:srgbClr val="2A399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2A3990"/>
              </a:solidFill>
              <a:prstDash val="solid"/>
              <a:round/>
            </a:ln>
          </a:left>
          <a:right>
            <a:ln w="12700" cap="flat">
              <a:solidFill>
                <a:srgbClr val="2A3990"/>
              </a:solidFill>
              <a:prstDash val="solid"/>
              <a:round/>
            </a:ln>
          </a:right>
          <a:top>
            <a:ln w="12700" cap="flat">
              <a:solidFill>
                <a:srgbClr val="2A3990"/>
              </a:solidFill>
              <a:prstDash val="solid"/>
              <a:round/>
            </a:ln>
          </a:top>
          <a:bottom>
            <a:ln w="127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solidFill>
                <a:srgbClr val="2A3990"/>
              </a:solidFill>
              <a:prstDash val="solid"/>
              <a:round/>
            </a:ln>
          </a:insideH>
          <a:insideV>
            <a:ln w="12700" cap="flat">
              <a:solidFill>
                <a:srgbClr val="2A3990"/>
              </a:solidFill>
              <a:prstDash val="solid"/>
              <a:round/>
            </a:ln>
          </a:insideV>
        </a:tcBdr>
        <a:fill>
          <a:solidFill>
            <a:srgbClr val="2A3990">
              <a:alpha val="20000"/>
            </a:srgbClr>
          </a:solidFill>
        </a:fill>
      </a:tcStyle>
    </a:firstCol>
    <a:lastRow>
      <a:tcTxStyle b="on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2A3990"/>
              </a:solidFill>
              <a:prstDash val="solid"/>
              <a:round/>
            </a:ln>
          </a:left>
          <a:right>
            <a:ln w="12700" cap="flat">
              <a:solidFill>
                <a:srgbClr val="2A3990"/>
              </a:solidFill>
              <a:prstDash val="solid"/>
              <a:round/>
            </a:ln>
          </a:right>
          <a:top>
            <a:ln w="50800" cap="flat">
              <a:solidFill>
                <a:srgbClr val="2A3990"/>
              </a:solidFill>
              <a:prstDash val="solid"/>
              <a:round/>
            </a:ln>
          </a:top>
          <a:bottom>
            <a:ln w="127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solidFill>
                <a:srgbClr val="2A3990"/>
              </a:solidFill>
              <a:prstDash val="solid"/>
              <a:round/>
            </a:ln>
          </a:insideH>
          <a:insideV>
            <a:ln w="12700" cap="flat">
              <a:solidFill>
                <a:srgbClr val="2A399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2A3990"/>
        </a:fontRef>
        <a:srgbClr val="2A3990"/>
      </a:tcTxStyle>
      <a:tcStyle>
        <a:tcBdr>
          <a:left>
            <a:ln w="12700" cap="flat">
              <a:solidFill>
                <a:srgbClr val="2A3990"/>
              </a:solidFill>
              <a:prstDash val="solid"/>
              <a:round/>
            </a:ln>
          </a:left>
          <a:right>
            <a:ln w="12700" cap="flat">
              <a:solidFill>
                <a:srgbClr val="2A3990"/>
              </a:solidFill>
              <a:prstDash val="solid"/>
              <a:round/>
            </a:ln>
          </a:right>
          <a:top>
            <a:ln w="12700" cap="flat">
              <a:solidFill>
                <a:srgbClr val="2A3990"/>
              </a:solidFill>
              <a:prstDash val="solid"/>
              <a:round/>
            </a:ln>
          </a:top>
          <a:bottom>
            <a:ln w="25400" cap="flat">
              <a:solidFill>
                <a:srgbClr val="2A3990"/>
              </a:solidFill>
              <a:prstDash val="solid"/>
              <a:round/>
            </a:ln>
          </a:bottom>
          <a:insideH>
            <a:ln w="12700" cap="flat">
              <a:solidFill>
                <a:srgbClr val="2A3990"/>
              </a:solidFill>
              <a:prstDash val="solid"/>
              <a:round/>
            </a:ln>
          </a:insideH>
          <a:insideV>
            <a:ln w="12700" cap="flat">
              <a:solidFill>
                <a:srgbClr val="2A399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8" name="Shape 138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400">
        <a:latin typeface="+mn-lt"/>
        <a:ea typeface="+mn-ea"/>
        <a:cs typeface="+mn-cs"/>
        <a:sym typeface="Arial"/>
      </a:defRPr>
    </a:lvl1pPr>
    <a:lvl2pPr indent="228600" latinLnBrk="0">
      <a:defRPr sz="1400">
        <a:latin typeface="+mn-lt"/>
        <a:ea typeface="+mn-ea"/>
        <a:cs typeface="+mn-cs"/>
        <a:sym typeface="Arial"/>
      </a:defRPr>
    </a:lvl2pPr>
    <a:lvl3pPr indent="457200" latinLnBrk="0">
      <a:defRPr sz="1400">
        <a:latin typeface="+mn-lt"/>
        <a:ea typeface="+mn-ea"/>
        <a:cs typeface="+mn-cs"/>
        <a:sym typeface="Arial"/>
      </a:defRPr>
    </a:lvl3pPr>
    <a:lvl4pPr indent="685800" latinLnBrk="0">
      <a:defRPr sz="1400">
        <a:latin typeface="+mn-lt"/>
        <a:ea typeface="+mn-ea"/>
        <a:cs typeface="+mn-cs"/>
        <a:sym typeface="Arial"/>
      </a:defRPr>
    </a:lvl4pPr>
    <a:lvl5pPr indent="914400" latinLnBrk="0">
      <a:defRPr sz="1400">
        <a:latin typeface="+mn-lt"/>
        <a:ea typeface="+mn-ea"/>
        <a:cs typeface="+mn-cs"/>
        <a:sym typeface="Arial"/>
      </a:defRPr>
    </a:lvl5pPr>
    <a:lvl6pPr indent="1143000" latinLnBrk="0">
      <a:defRPr sz="1400">
        <a:latin typeface="+mn-lt"/>
        <a:ea typeface="+mn-ea"/>
        <a:cs typeface="+mn-cs"/>
        <a:sym typeface="Arial"/>
      </a:defRPr>
    </a:lvl6pPr>
    <a:lvl7pPr indent="1371600" latinLnBrk="0">
      <a:defRPr sz="1400">
        <a:latin typeface="+mn-lt"/>
        <a:ea typeface="+mn-ea"/>
        <a:cs typeface="+mn-cs"/>
        <a:sym typeface="Arial"/>
      </a:defRPr>
    </a:lvl7pPr>
    <a:lvl8pPr indent="1600200" latinLnBrk="0">
      <a:defRPr sz="1400">
        <a:latin typeface="+mn-lt"/>
        <a:ea typeface="+mn-ea"/>
        <a:cs typeface="+mn-cs"/>
        <a:sym typeface="Arial"/>
      </a:defRPr>
    </a:lvl8pPr>
    <a:lvl9pPr indent="1828800" latinLnBrk="0">
      <a:defRPr sz="1400">
        <a:latin typeface="+mn-lt"/>
        <a:ea typeface="+mn-ea"/>
        <a:cs typeface="+mn-cs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">
    <p:bg>
      <p:bgPr>
        <a:solidFill>
          <a:srgbClr val="2A39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oogle Shape;10;p2"/>
          <p:cNvGrpSpPr/>
          <p:nvPr/>
        </p:nvGrpSpPr>
        <p:grpSpPr>
          <a:xfrm>
            <a:off x="6098378" y="4"/>
            <a:ext cx="3045626" cy="2030572"/>
            <a:chOff x="0" y="0"/>
            <a:chExt cx="3045625" cy="2030570"/>
          </a:xfrm>
        </p:grpSpPr>
        <p:sp>
          <p:nvSpPr>
            <p:cNvPr id="17" name="Google Shape;11;p2"/>
            <p:cNvSpPr/>
            <p:nvPr/>
          </p:nvSpPr>
          <p:spPr>
            <a:xfrm>
              <a:off x="2030424" y="10"/>
              <a:ext cx="1015201" cy="1015202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8" name="Google Shape;12;p2"/>
            <p:cNvSpPr/>
            <p:nvPr/>
          </p:nvSpPr>
          <p:spPr>
            <a:xfrm flipH="1">
              <a:off x="1015084" y="-1"/>
              <a:ext cx="1015202" cy="1015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9" name="Google Shape;13;p2"/>
            <p:cNvSpPr/>
            <p:nvPr/>
          </p:nvSpPr>
          <p:spPr>
            <a:xfrm rot="10800000" flipH="1">
              <a:off x="1015209" y="102"/>
              <a:ext cx="1015201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20" name="Google Shape;14;p2"/>
            <p:cNvSpPr/>
            <p:nvPr/>
          </p:nvSpPr>
          <p:spPr>
            <a:xfrm rot="10800000">
              <a:off x="-1" y="92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21" name="Google Shape;15;p2"/>
            <p:cNvSpPr/>
            <p:nvPr/>
          </p:nvSpPr>
          <p:spPr>
            <a:xfrm rot="10800000">
              <a:off x="2030410" y="1015370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</p:grpSp>
      <p:sp>
        <p:nvSpPr>
          <p:cNvPr id="23" name="Title Text"/>
          <p:cNvSpPr txBox="1">
            <a:spLocks noGrp="1"/>
          </p:cNvSpPr>
          <p:nvPr>
            <p:ph type="title"/>
          </p:nvPr>
        </p:nvSpPr>
        <p:spPr>
          <a:xfrm>
            <a:off x="598100" y="1775222"/>
            <a:ext cx="8222100" cy="838801"/>
          </a:xfrm>
          <a:prstGeom prst="rect">
            <a:avLst/>
          </a:prstGeom>
        </p:spPr>
        <p:txBody>
          <a:bodyPr anchor="b"/>
          <a:lstStyle>
            <a:lvl1pPr>
              <a:defRPr sz="4200">
                <a:solidFill>
                  <a:srgbClr val="FFFFFF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598088" y="2715912"/>
            <a:ext cx="8222100" cy="432901"/>
          </a:xfrm>
          <a:prstGeom prst="rect">
            <a:avLst/>
          </a:prstGeom>
        </p:spPr>
        <p:txBody>
          <a:bodyPr/>
          <a:lstStyle>
            <a:lvl1pPr marL="342900" indent="-228600">
              <a:lnSpc>
                <a:spcPct val="100000"/>
              </a:lnSpc>
              <a:buClrTx/>
              <a:buSzTx/>
              <a:buFontTx/>
              <a:buNone/>
              <a:defRPr sz="2100">
                <a:solidFill>
                  <a:srgbClr val="FFFFFF"/>
                </a:solidFill>
              </a:defRPr>
            </a:lvl1pPr>
            <a:lvl2pPr marL="342900" indent="254000">
              <a:lnSpc>
                <a:spcPct val="100000"/>
              </a:lnSpc>
              <a:buClrTx/>
              <a:buSzTx/>
              <a:buFontTx/>
              <a:buNone/>
              <a:defRPr sz="2100">
                <a:solidFill>
                  <a:srgbClr val="FFFFFF"/>
                </a:solidFill>
              </a:defRPr>
            </a:lvl2pPr>
            <a:lvl3pPr marL="342900" indent="711200">
              <a:lnSpc>
                <a:spcPct val="100000"/>
              </a:lnSpc>
              <a:buClrTx/>
              <a:buSzTx/>
              <a:buFontTx/>
              <a:buNone/>
              <a:defRPr sz="2100">
                <a:solidFill>
                  <a:srgbClr val="FFFFFF"/>
                </a:solidFill>
              </a:defRPr>
            </a:lvl3pPr>
            <a:lvl4pPr marL="342900" indent="1168400">
              <a:lnSpc>
                <a:spcPct val="100000"/>
              </a:lnSpc>
              <a:buClrTx/>
              <a:buSzTx/>
              <a:buFontTx/>
              <a:buNone/>
              <a:defRPr sz="2100">
                <a:solidFill>
                  <a:srgbClr val="FFFFFF"/>
                </a:solidFill>
              </a:defRPr>
            </a:lvl4pPr>
            <a:lvl5pPr marL="342900" indent="1625600">
              <a:lnSpc>
                <a:spcPct val="100000"/>
              </a:lnSpc>
              <a:buClrTx/>
              <a:buSzTx/>
              <a:buFontTx/>
              <a:buNone/>
              <a:defRPr sz="2100">
                <a:solidFill>
                  <a:srgbClr val="FFFFFF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_HEADER">
    <p:bg>
      <p:bgPr>
        <a:solidFill>
          <a:srgbClr val="2A39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oogle Shape;20;p3"/>
          <p:cNvGrpSpPr/>
          <p:nvPr/>
        </p:nvGrpSpPr>
        <p:grpSpPr>
          <a:xfrm>
            <a:off x="6098378" y="4"/>
            <a:ext cx="3045626" cy="2030572"/>
            <a:chOff x="0" y="0"/>
            <a:chExt cx="3045625" cy="2030570"/>
          </a:xfrm>
        </p:grpSpPr>
        <p:sp>
          <p:nvSpPr>
            <p:cNvPr id="32" name="Google Shape;21;p3"/>
            <p:cNvSpPr/>
            <p:nvPr/>
          </p:nvSpPr>
          <p:spPr>
            <a:xfrm>
              <a:off x="2030424" y="10"/>
              <a:ext cx="1015201" cy="1015202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33" name="Google Shape;22;p3"/>
            <p:cNvSpPr/>
            <p:nvPr/>
          </p:nvSpPr>
          <p:spPr>
            <a:xfrm flipH="1">
              <a:off x="1015084" y="-1"/>
              <a:ext cx="1015202" cy="1015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34" name="Google Shape;23;p3"/>
            <p:cNvSpPr/>
            <p:nvPr/>
          </p:nvSpPr>
          <p:spPr>
            <a:xfrm rot="10800000" flipH="1">
              <a:off x="1015209" y="102"/>
              <a:ext cx="1015201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35" name="Google Shape;24;p3"/>
            <p:cNvSpPr/>
            <p:nvPr/>
          </p:nvSpPr>
          <p:spPr>
            <a:xfrm rot="10800000">
              <a:off x="-1" y="92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36" name="Google Shape;25;p3"/>
            <p:cNvSpPr/>
            <p:nvPr/>
          </p:nvSpPr>
          <p:spPr>
            <a:xfrm rot="10800000">
              <a:off x="2030410" y="1015370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</p:grpSp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xfrm>
            <a:off x="598100" y="2152346"/>
            <a:ext cx="8222100" cy="838801"/>
          </a:xfrm>
          <a:prstGeom prst="rect">
            <a:avLst/>
          </a:prstGeom>
        </p:spPr>
        <p:txBody>
          <a:bodyPr anchor="ctr"/>
          <a:lstStyle>
            <a:lvl1pPr>
              <a:defRPr sz="4200">
                <a:solidFill>
                  <a:srgbClr val="FFFFFF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3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_AND_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AND_TWO_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11699" y="1229975"/>
            <a:ext cx="3999902" cy="3339001"/>
          </a:xfrm>
          <a:prstGeom prst="rect">
            <a:avLst/>
          </a:prstGeom>
        </p:spPr>
        <p:txBody>
          <a:bodyPr/>
          <a:lstStyle>
            <a:lvl1pPr indent="-317500">
              <a:buSzPts val="1400"/>
              <a:defRPr sz="1400"/>
            </a:lvl1pPr>
            <a:lvl2pPr marL="965200" indent="-355600">
              <a:buSzPts val="1400"/>
              <a:defRPr sz="1400"/>
            </a:lvl2pPr>
            <a:lvl3pPr marL="1422400" indent="-355600">
              <a:buSzPts val="1400"/>
              <a:defRPr sz="1400"/>
            </a:lvl3pPr>
            <a:lvl4pPr marL="1879600" indent="-355600">
              <a:buSzPts val="1400"/>
              <a:defRPr sz="1400"/>
            </a:lvl4pPr>
            <a:lvl5pPr marL="2336800" indent="-355600">
              <a:buSzPts val="1400"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" name="Google Shape;41;p5"/>
          <p:cNvSpPr txBox="1">
            <a:spLocks noGrp="1"/>
          </p:cNvSpPr>
          <p:nvPr>
            <p:ph type="body" sz="half" idx="21"/>
          </p:nvPr>
        </p:nvSpPr>
        <p:spPr>
          <a:xfrm>
            <a:off x="4832399" y="1229974"/>
            <a:ext cx="3999902" cy="3339002"/>
          </a:xfrm>
          <a:prstGeom prst="rect">
            <a:avLst/>
          </a:prstGeom>
        </p:spPr>
        <p:txBody>
          <a:bodyPr/>
          <a:lstStyle/>
          <a:p>
            <a:pPr indent="-317500">
              <a:buSzPts val="1400"/>
              <a:defRPr sz="1400"/>
            </a:pPr>
            <a:endParaRPr/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43434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43434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ONE_COLUMN_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itle Text"/>
          <p:cNvSpPr txBox="1">
            <a:spLocks noGrp="1"/>
          </p:cNvSpPr>
          <p:nvPr>
            <p:ph type="title"/>
          </p:nvPr>
        </p:nvSpPr>
        <p:spPr>
          <a:xfrm>
            <a:off x="311699" y="555600"/>
            <a:ext cx="2808001" cy="7557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t>Title Text</a:t>
            </a:r>
          </a:p>
        </p:txBody>
      </p:sp>
      <p:sp>
        <p:nvSpPr>
          <p:cNvPr id="7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11699" y="1465804"/>
            <a:ext cx="2808001" cy="3103200"/>
          </a:xfrm>
          <a:prstGeom prst="rect">
            <a:avLst/>
          </a:prstGeom>
        </p:spPr>
        <p:txBody>
          <a:bodyPr/>
          <a:lstStyle>
            <a:lvl1pPr indent="-304800">
              <a:buSzPts val="1200"/>
              <a:defRPr sz="1200"/>
            </a:lvl1pPr>
            <a:lvl2pPr marL="914400" indent="-304800">
              <a:buSzPts val="1200"/>
              <a:defRPr sz="1200"/>
            </a:lvl2pPr>
            <a:lvl3pPr marL="1371600" indent="-304800">
              <a:buSzPts val="1200"/>
              <a:defRPr sz="1200"/>
            </a:lvl3pPr>
            <a:lvl4pPr marL="1828800" indent="-304800">
              <a:buSzPts val="1200"/>
              <a:defRPr sz="1200"/>
            </a:lvl4pPr>
            <a:lvl5pPr marL="2286000" indent="-304800">
              <a:buSzPts val="1200"/>
              <a:defRPr sz="1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43434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MAIN_POI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oogle Shape;51;p8"/>
          <p:cNvGrpSpPr/>
          <p:nvPr/>
        </p:nvGrpSpPr>
        <p:grpSpPr>
          <a:xfrm>
            <a:off x="6098378" y="4"/>
            <a:ext cx="3045626" cy="2030572"/>
            <a:chOff x="0" y="0"/>
            <a:chExt cx="3045625" cy="2030570"/>
          </a:xfrm>
        </p:grpSpPr>
        <p:sp>
          <p:nvSpPr>
            <p:cNvPr id="82" name="Google Shape;52;p8"/>
            <p:cNvSpPr/>
            <p:nvPr/>
          </p:nvSpPr>
          <p:spPr>
            <a:xfrm>
              <a:off x="2030424" y="10"/>
              <a:ext cx="1015201" cy="1015202"/>
            </a:xfrm>
            <a:prstGeom prst="rect">
              <a:avLst/>
            </a:pr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83" name="Google Shape;53;p8"/>
            <p:cNvSpPr/>
            <p:nvPr/>
          </p:nvSpPr>
          <p:spPr>
            <a:xfrm flipH="1">
              <a:off x="1015084" y="-1"/>
              <a:ext cx="1015202" cy="1015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84" name="Google Shape;54;p8"/>
            <p:cNvSpPr/>
            <p:nvPr/>
          </p:nvSpPr>
          <p:spPr>
            <a:xfrm rot="10800000" flipH="1">
              <a:off x="1015209" y="102"/>
              <a:ext cx="1015201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85" name="Google Shape;55;p8"/>
            <p:cNvSpPr/>
            <p:nvPr/>
          </p:nvSpPr>
          <p:spPr>
            <a:xfrm rot="10800000">
              <a:off x="-1" y="92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86" name="Google Shape;56;p8"/>
            <p:cNvSpPr/>
            <p:nvPr/>
          </p:nvSpPr>
          <p:spPr>
            <a:xfrm rot="10800000">
              <a:off x="2030410" y="1015370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</p:grpSp>
      <p:sp>
        <p:nvSpPr>
          <p:cNvPr id="88" name="Title Text"/>
          <p:cNvSpPr txBox="1">
            <a:spLocks noGrp="1"/>
          </p:cNvSpPr>
          <p:nvPr>
            <p:ph type="title"/>
          </p:nvPr>
        </p:nvSpPr>
        <p:spPr>
          <a:xfrm>
            <a:off x="490250" y="526349"/>
            <a:ext cx="5618701" cy="4090801"/>
          </a:xfrm>
          <a:prstGeom prst="rect">
            <a:avLst/>
          </a:prstGeom>
        </p:spPr>
        <p:txBody>
          <a:bodyPr anchor="ctr"/>
          <a:lstStyle>
            <a:lvl1pPr>
              <a:defRPr sz="4800">
                <a:solidFill>
                  <a:srgbClr val="FFFFFF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8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_TITLE_AND_DESCRI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60;p9"/>
          <p:cNvSpPr/>
          <p:nvPr/>
        </p:nvSpPr>
        <p:spPr>
          <a:xfrm>
            <a:off x="4572000" y="-175"/>
            <a:ext cx="4572000" cy="5143501"/>
          </a:xfrm>
          <a:prstGeom prst="rect">
            <a:avLst/>
          </a:prstGeom>
          <a:solidFill>
            <a:srgbClr val="2A3990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>
                <a:solidFill>
                  <a:srgbClr val="000000"/>
                </a:solidFill>
              </a:defRPr>
            </a:pPr>
            <a:endParaRPr/>
          </a:p>
        </p:txBody>
      </p:sp>
      <p:sp>
        <p:nvSpPr>
          <p:cNvPr id="97" name="Google Shape;61;p9"/>
          <p:cNvSpPr/>
          <p:nvPr/>
        </p:nvSpPr>
        <p:spPr>
          <a:xfrm>
            <a:off x="5029675" y="4495500"/>
            <a:ext cx="468301" cy="1"/>
          </a:xfrm>
          <a:prstGeom prst="line">
            <a:avLst/>
          </a:prstGeom>
          <a:ln w="19050">
            <a:solidFill>
              <a:srgbClr val="FFFFFF"/>
            </a:solidFill>
          </a:ln>
        </p:spPr>
        <p:txBody>
          <a:bodyPr lIns="0" tIns="0" rIns="0" bIns="0"/>
          <a:lstStyle/>
          <a:p>
            <a:endParaRPr/>
          </a:p>
        </p:txBody>
      </p:sp>
      <p:sp>
        <p:nvSpPr>
          <p:cNvPr id="98" name="Title Text"/>
          <p:cNvSpPr txBox="1">
            <a:spLocks noGrp="1"/>
          </p:cNvSpPr>
          <p:nvPr>
            <p:ph type="title"/>
          </p:nvPr>
        </p:nvSpPr>
        <p:spPr>
          <a:xfrm>
            <a:off x="265500" y="1151099"/>
            <a:ext cx="4045200" cy="1564502"/>
          </a:xfrm>
          <a:prstGeom prst="rect">
            <a:avLst/>
          </a:prstGeom>
        </p:spPr>
        <p:txBody>
          <a:bodyPr anchor="b"/>
          <a:lstStyle>
            <a:lvl1pPr algn="ctr">
              <a:defRPr sz="4200"/>
            </a:lvl1pPr>
          </a:lstStyle>
          <a:p>
            <a:r>
              <a:t>Title Text</a:t>
            </a:r>
          </a:p>
        </p:txBody>
      </p:sp>
      <p:sp>
        <p:nvSpPr>
          <p:cNvPr id="9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65500" y="2769000"/>
            <a:ext cx="4045200" cy="1269301"/>
          </a:xfrm>
          <a:prstGeom prst="rect">
            <a:avLst/>
          </a:prstGeom>
        </p:spPr>
        <p:txBody>
          <a:bodyPr/>
          <a:lstStyle>
            <a:lvl1pPr marL="342900" indent="-228600" algn="ctr">
              <a:lnSpc>
                <a:spcPct val="100000"/>
              </a:lnSpc>
              <a:buClrTx/>
              <a:buSzTx/>
              <a:buFontTx/>
              <a:buNone/>
              <a:defRPr sz="2100"/>
            </a:lvl1pPr>
            <a:lvl2pPr marL="342900" indent="254000" algn="ctr">
              <a:lnSpc>
                <a:spcPct val="100000"/>
              </a:lnSpc>
              <a:buClrTx/>
              <a:buSzTx/>
              <a:buFontTx/>
              <a:buNone/>
              <a:defRPr sz="2100"/>
            </a:lvl2pPr>
            <a:lvl3pPr marL="342900" indent="711200" algn="ctr">
              <a:lnSpc>
                <a:spcPct val="100000"/>
              </a:lnSpc>
              <a:buClrTx/>
              <a:buSzTx/>
              <a:buFontTx/>
              <a:buNone/>
              <a:defRPr sz="2100"/>
            </a:lvl3pPr>
            <a:lvl4pPr marL="342900" indent="1168400" algn="ctr">
              <a:lnSpc>
                <a:spcPct val="100000"/>
              </a:lnSpc>
              <a:buClrTx/>
              <a:buSzTx/>
              <a:buFontTx/>
              <a:buNone/>
              <a:defRPr sz="2100"/>
            </a:lvl4pPr>
            <a:lvl5pPr marL="342900" indent="1625600" algn="ctr">
              <a:lnSpc>
                <a:spcPct val="100000"/>
              </a:lnSpc>
              <a:buClrTx/>
              <a:buSzTx/>
              <a:buFontTx/>
              <a:buNone/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Google Shape;64;p9"/>
          <p:cNvSpPr txBox="1">
            <a:spLocks noGrp="1"/>
          </p:cNvSpPr>
          <p:nvPr>
            <p:ph type="body" sz="half" idx="21"/>
          </p:nvPr>
        </p:nvSpPr>
        <p:spPr>
          <a:xfrm>
            <a:off x="4939500" y="724199"/>
            <a:ext cx="3837000" cy="3695101"/>
          </a:xfrm>
          <a:prstGeom prst="rect">
            <a:avLst/>
          </a:prstGeom>
        </p:spPr>
        <p:txBody>
          <a:bodyPr anchor="ctr"/>
          <a:lstStyle/>
          <a:p>
            <a:pPr>
              <a:buClr>
                <a:srgbClr val="FFFFFF"/>
              </a:buCl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APTION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19499" y="4230575"/>
            <a:ext cx="5998802" cy="598801"/>
          </a:xfrm>
          <a:prstGeom prst="rect">
            <a:avLst/>
          </a:prstGeom>
        </p:spPr>
        <p:txBody>
          <a:bodyPr anchor="ctr"/>
          <a:lstStyle>
            <a:lvl1pPr marL="228600" indent="0">
              <a:lnSpc>
                <a:spcPct val="100000"/>
              </a:lnSpc>
              <a:buClrTx/>
              <a:buSzTx/>
              <a:buFontTx/>
              <a:buNone/>
            </a:lvl1pPr>
            <a:lvl2pPr>
              <a:lnSpc>
                <a:spcPct val="100000"/>
              </a:lnSpc>
              <a:buClrTx/>
              <a:buFontTx/>
            </a:lvl2pPr>
            <a:lvl3pPr>
              <a:lnSpc>
                <a:spcPct val="100000"/>
              </a:lnSpc>
              <a:buClrTx/>
              <a:buFontTx/>
            </a:lvl3pPr>
            <a:lvl4pPr>
              <a:lnSpc>
                <a:spcPct val="100000"/>
              </a:lnSpc>
              <a:buClrTx/>
              <a:buFontTx/>
            </a:lvl4pPr>
            <a:lvl5pPr>
              <a:lnSpc>
                <a:spcPct val="100000"/>
              </a:lnSpc>
              <a:buClrTx/>
              <a:buFont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43434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IG_NUMBER">
    <p:bg>
      <p:bgPr>
        <a:solidFill>
          <a:srgbClr val="2A39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oogle Shape;70;p11"/>
          <p:cNvGrpSpPr/>
          <p:nvPr/>
        </p:nvGrpSpPr>
        <p:grpSpPr>
          <a:xfrm>
            <a:off x="6098378" y="4"/>
            <a:ext cx="3045626" cy="2030572"/>
            <a:chOff x="0" y="0"/>
            <a:chExt cx="3045625" cy="2030570"/>
          </a:xfrm>
        </p:grpSpPr>
        <p:sp>
          <p:nvSpPr>
            <p:cNvPr id="116" name="Google Shape;71;p11"/>
            <p:cNvSpPr/>
            <p:nvPr/>
          </p:nvSpPr>
          <p:spPr>
            <a:xfrm>
              <a:off x="2030424" y="10"/>
              <a:ext cx="1015201" cy="1015202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17" name="Google Shape;72;p11"/>
            <p:cNvSpPr/>
            <p:nvPr/>
          </p:nvSpPr>
          <p:spPr>
            <a:xfrm flipH="1">
              <a:off x="1015084" y="-1"/>
              <a:ext cx="1015202" cy="101520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18" name="Google Shape;73;p11"/>
            <p:cNvSpPr/>
            <p:nvPr/>
          </p:nvSpPr>
          <p:spPr>
            <a:xfrm rot="10800000" flipH="1">
              <a:off x="1015209" y="102"/>
              <a:ext cx="1015201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19" name="Google Shape;74;p11"/>
            <p:cNvSpPr/>
            <p:nvPr/>
          </p:nvSpPr>
          <p:spPr>
            <a:xfrm rot="10800000">
              <a:off x="-1" y="92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120" name="Google Shape;75;p11"/>
            <p:cNvSpPr/>
            <p:nvPr/>
          </p:nvSpPr>
          <p:spPr>
            <a:xfrm rot="10800000">
              <a:off x="2030410" y="1015370"/>
              <a:ext cx="1015202" cy="1015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</p:grpSp>
      <p:sp>
        <p:nvSpPr>
          <p:cNvPr id="122" name="xx%"/>
          <p:cNvSpPr txBox="1">
            <a:spLocks noGrp="1"/>
          </p:cNvSpPr>
          <p:nvPr>
            <p:ph type="title" hasCustomPrompt="1"/>
          </p:nvPr>
        </p:nvSpPr>
        <p:spPr>
          <a:xfrm>
            <a:off x="311699" y="1256049"/>
            <a:ext cx="8520602" cy="2030702"/>
          </a:xfrm>
          <a:prstGeom prst="rect">
            <a:avLst/>
          </a:prstGeom>
        </p:spPr>
        <p:txBody>
          <a:bodyPr anchor="b"/>
          <a:lstStyle>
            <a:lvl1pPr algn="ctr">
              <a:defRPr sz="12000">
                <a:solidFill>
                  <a:srgbClr val="FFFFFF"/>
                </a:solidFill>
              </a:defRPr>
            </a:lvl1pPr>
          </a:lstStyle>
          <a:p>
            <a:r>
              <a:t>xx%</a:t>
            </a:r>
          </a:p>
        </p:txBody>
      </p:sp>
      <p:sp>
        <p:nvSpPr>
          <p:cNvPr id="123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311699" y="3369224"/>
            <a:ext cx="8520602" cy="1281901"/>
          </a:xfrm>
          <a:prstGeom prst="rect">
            <a:avLst/>
          </a:prstGeom>
        </p:spPr>
        <p:txBody>
          <a:bodyPr/>
          <a:lstStyle>
            <a:lvl1pPr algn="ctr">
              <a:buClr>
                <a:srgbClr val="FFFFFF"/>
              </a:buClr>
              <a:defRPr>
                <a:solidFill>
                  <a:srgbClr val="FFFFFF"/>
                </a:solidFill>
              </a:defRPr>
            </a:lvl1pPr>
            <a:lvl2pPr algn="ctr">
              <a:buClr>
                <a:srgbClr val="FFFFFF"/>
              </a:buClr>
              <a:defRPr>
                <a:solidFill>
                  <a:srgbClr val="FFFFFF"/>
                </a:solidFill>
              </a:defRPr>
            </a:lvl2pPr>
            <a:lvl3pPr algn="ctr">
              <a:buClr>
                <a:srgbClr val="FFFFFF"/>
              </a:buClr>
              <a:defRPr>
                <a:solidFill>
                  <a:srgbClr val="FFFFFF"/>
                </a:solidFill>
              </a:defRPr>
            </a:lvl3pPr>
            <a:lvl4pPr algn="ctr">
              <a:buClr>
                <a:srgbClr val="FFFFFF"/>
              </a:buClr>
              <a:defRPr>
                <a:solidFill>
                  <a:srgbClr val="FFFFFF"/>
                </a:solidFill>
              </a:defRPr>
            </a:lvl4pPr>
            <a:lvl5pPr algn="ctr">
              <a:buClr>
                <a:srgbClr val="FFFFFF"/>
              </a:buClr>
              <a:defRPr>
                <a:solidFill>
                  <a:srgbClr val="FFFFFF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43434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29;p4"/>
          <p:cNvGrpSpPr/>
          <p:nvPr/>
        </p:nvGrpSpPr>
        <p:grpSpPr>
          <a:xfrm>
            <a:off x="0" y="3903669"/>
            <a:ext cx="9144000" cy="1239926"/>
            <a:chOff x="0" y="0"/>
            <a:chExt cx="9144000" cy="1239924"/>
          </a:xfrm>
        </p:grpSpPr>
        <p:sp>
          <p:nvSpPr>
            <p:cNvPr id="2" name="Google Shape;30;p4"/>
            <p:cNvSpPr/>
            <p:nvPr/>
          </p:nvSpPr>
          <p:spPr>
            <a:xfrm>
              <a:off x="8154895" y="0"/>
              <a:ext cx="989101" cy="9879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3" name="Google Shape;31;p4"/>
            <p:cNvSpPr/>
            <p:nvPr/>
          </p:nvSpPr>
          <p:spPr>
            <a:xfrm flipH="1">
              <a:off x="6181163" y="0"/>
              <a:ext cx="989101" cy="98790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4" name="Google Shape;32;p4"/>
            <p:cNvSpPr/>
            <p:nvPr/>
          </p:nvSpPr>
          <p:spPr>
            <a:xfrm>
              <a:off x="7170274" y="0"/>
              <a:ext cx="989101" cy="987900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5" name="Google Shape;33;p4"/>
            <p:cNvSpPr/>
            <p:nvPr/>
          </p:nvSpPr>
          <p:spPr>
            <a:xfrm rot="10800000">
              <a:off x="8154757" y="12"/>
              <a:ext cx="989101" cy="9879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  <p:sp>
          <p:nvSpPr>
            <p:cNvPr id="6" name="Google Shape;34;p4"/>
            <p:cNvSpPr/>
            <p:nvPr/>
          </p:nvSpPr>
          <p:spPr>
            <a:xfrm>
              <a:off x="0" y="987925"/>
              <a:ext cx="9144000" cy="252001"/>
            </a:xfrm>
            <a:prstGeom prst="rect">
              <a:avLst/>
            </a:prstGeom>
            <a:solidFill>
              <a:srgbClr val="2A3990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>
                <a:defRPr>
                  <a:solidFill>
                    <a:srgbClr val="000000"/>
                  </a:solidFill>
                </a:defRPr>
              </a:pPr>
              <a:endParaRPr/>
            </a:p>
          </p:txBody>
        </p:sp>
      </p:grpSp>
      <p:sp>
        <p:nvSpPr>
          <p:cNvPr id="8" name="Title Text"/>
          <p:cNvSpPr txBox="1">
            <a:spLocks noGrp="1"/>
          </p:cNvSpPr>
          <p:nvPr>
            <p:ph type="title"/>
          </p:nvPr>
        </p:nvSpPr>
        <p:spPr>
          <a:xfrm>
            <a:off x="311699" y="410000"/>
            <a:ext cx="8520602" cy="607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normAutofit/>
          </a:bodyPr>
          <a:lstStyle/>
          <a:p>
            <a:r>
              <a:t>Title Text</a:t>
            </a:r>
          </a:p>
        </p:txBody>
      </p:sp>
      <p:sp>
        <p:nvSpPr>
          <p:cNvPr id="9" name="Body Level One…"/>
          <p:cNvSpPr txBox="1">
            <a:spLocks noGrp="1"/>
          </p:cNvSpPr>
          <p:nvPr>
            <p:ph type="body" idx="1"/>
          </p:nvPr>
        </p:nvSpPr>
        <p:spPr>
          <a:xfrm>
            <a:off x="311699" y="1229875"/>
            <a:ext cx="8520602" cy="333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672318" y="4680365"/>
            <a:ext cx="336813" cy="335251"/>
          </a:xfrm>
          <a:prstGeom prst="rect">
            <a:avLst/>
          </a:prstGeom>
          <a:ln w="12700">
            <a:miter lim="400000"/>
          </a:ln>
        </p:spPr>
        <p:txBody>
          <a:bodyPr wrap="none" lIns="91424" tIns="91424" rIns="91424" bIns="91424" anchor="ctr">
            <a:normAutofit/>
          </a:bodyPr>
          <a:lstStyle>
            <a:lvl1pPr algn="r">
              <a:defRPr sz="10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000" b="0" i="0" u="none" strike="noStrike" cap="none" spc="0" baseline="0">
          <a:solidFill>
            <a:srgbClr val="2A3990"/>
          </a:solidFill>
          <a:uFillTx/>
          <a:latin typeface="Roboto"/>
          <a:ea typeface="Roboto"/>
          <a:cs typeface="Roboto"/>
          <a:sym typeface="Roboto"/>
        </a:defRPr>
      </a:lvl9pPr>
    </p:titleStyle>
    <p:bodyStyle>
      <a:lvl1pPr marL="457200" marR="0" indent="-342900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●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1pPr>
      <a:lvl2pPr marL="10051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○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2pPr>
      <a:lvl3pPr marL="14623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■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3pPr>
      <a:lvl4pPr marL="19195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●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4pPr>
      <a:lvl5pPr marL="23767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○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5pPr>
      <a:lvl6pPr marL="28339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■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6pPr>
      <a:lvl7pPr marL="32911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●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7pPr>
      <a:lvl8pPr marL="37483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○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8pPr>
      <a:lvl9pPr marL="42055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434343"/>
        </a:buClr>
        <a:buSzPts val="1800"/>
        <a:buFont typeface="Helvetica"/>
        <a:buChar char="■"/>
        <a:tabLst/>
        <a:defRPr sz="1800" b="0" i="0" u="none" strike="noStrike" cap="none" spc="0" baseline="0">
          <a:solidFill>
            <a:srgbClr val="434343"/>
          </a:solidFill>
          <a:uFillTx/>
          <a:latin typeface="Roboto"/>
          <a:ea typeface="Roboto"/>
          <a:cs typeface="Roboto"/>
          <a:sym typeface="Roboto"/>
        </a:defRPr>
      </a:lvl9pPr>
    </p:bodyStyle>
    <p:otherStyle>
      <a:lvl1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1pPr>
      <a:lvl2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2pPr>
      <a:lvl3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3pPr>
      <a:lvl4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4pPr>
      <a:lvl5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5pPr>
      <a:lvl6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6pPr>
      <a:lvl7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7pPr>
      <a:lvl8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8pPr>
      <a:lvl9pPr marL="0" marR="0" indent="0" algn="r" defTabSz="9144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0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Robot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85;p13"/>
          <p:cNvSpPr txBox="1">
            <a:spLocks noGrp="1"/>
          </p:cNvSpPr>
          <p:nvPr>
            <p:ph type="ctrTitle"/>
          </p:nvPr>
        </p:nvSpPr>
        <p:spPr>
          <a:xfrm>
            <a:off x="304068" y="1191404"/>
            <a:ext cx="8535864" cy="1950640"/>
          </a:xfrm>
          <a:prstGeom prst="rect">
            <a:avLst/>
          </a:prstGeom>
        </p:spPr>
        <p:txBody>
          <a:bodyPr/>
          <a:lstStyle>
            <a:lvl1pPr defTabSz="475487">
              <a:lnSpc>
                <a:spcPct val="115000"/>
              </a:lnSpc>
              <a:defRPr sz="1871" b="1"/>
            </a:lvl1pPr>
          </a:lstStyle>
          <a:p>
            <a:r>
              <a:rPr sz="1850" dirty="0"/>
              <a:t>THE NHS APP: </a:t>
            </a:r>
            <a:br>
              <a:rPr lang="en-GB" sz="1850" dirty="0"/>
            </a:br>
            <a:r>
              <a:rPr sz="1850" dirty="0"/>
              <a:t>Navigating the Double-Edged Sword of Datafication in UK Healthcare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CC6AC-E20B-1E27-B6C9-86BB53B3064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294945" y="3068751"/>
            <a:ext cx="8540151" cy="1715048"/>
          </a:xfrm>
        </p:spPr>
        <p:txBody>
          <a:bodyPr lIns="91424" tIns="91424" rIns="91424" bIns="91424" anchor="t">
            <a:normAutofit fontScale="62500" lnSpcReduction="20000"/>
          </a:bodyPr>
          <a:lstStyle/>
          <a:p>
            <a:endParaRPr lang="en-GB"/>
          </a:p>
          <a:p>
            <a:endParaRPr lang="en-GB" dirty="0"/>
          </a:p>
          <a:p>
            <a:r>
              <a:rPr lang="en-GB" dirty="0"/>
              <a:t>NAME     RACHEAL MONISOLA BECKER</a:t>
            </a:r>
          </a:p>
          <a:p>
            <a:r>
              <a:rPr lang="en-GB" dirty="0"/>
              <a:t>STUDENT IDENTITY NUMBER -   2310797</a:t>
            </a:r>
          </a:p>
          <a:p>
            <a:r>
              <a:rPr lang="en-GB" dirty="0"/>
              <a:t>MODULE CODE                    -    BMH6026</a:t>
            </a:r>
          </a:p>
          <a:p>
            <a:r>
              <a:rPr lang="en-GB" dirty="0"/>
              <a:t>MODULE LEAD        -    MARTIN SVEJDA</a:t>
            </a:r>
          </a:p>
          <a:p>
            <a:r>
              <a:rPr lang="en-GB" dirty="0"/>
              <a:t>PROGRAMME     ​        -    B.SC (HONS) HEALTH &amp; SOCIAL CARE</a:t>
            </a:r>
          </a:p>
          <a:p>
            <a:r>
              <a:rPr lang="en-GB" dirty="0"/>
              <a:t>MODULE                         -     DIGITAL TRANSFORMATION IN THE HEALTH AND CARE PROFESSIONS</a:t>
            </a:r>
          </a:p>
          <a:p>
            <a:endParaRPr lang="en-GB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92;p14"/>
          <p:cNvSpPr txBox="1">
            <a:spLocks noGrp="1"/>
          </p:cNvSpPr>
          <p:nvPr>
            <p:ph type="title"/>
          </p:nvPr>
        </p:nvSpPr>
        <p:spPr>
          <a:xfrm>
            <a:off x="311699" y="-1"/>
            <a:ext cx="8520602" cy="607802"/>
          </a:xfrm>
          <a:prstGeom prst="rect">
            <a:avLst/>
          </a:prstGeom>
        </p:spPr>
        <p:txBody>
          <a:bodyPr/>
          <a:lstStyle/>
          <a:p>
            <a:pPr defTabSz="411479">
              <a:defRPr sz="1350" b="1">
                <a:latin typeface="Roboto Mono"/>
                <a:ea typeface="Roboto Mono"/>
                <a:cs typeface="Roboto Mono"/>
                <a:sym typeface="Roboto Mono"/>
              </a:defRPr>
            </a:pPr>
            <a:r>
              <a:t>INTRODUCTION: BEYOND THE "</a:t>
            </a:r>
            <a:r>
              <a:rPr>
                <a:latin typeface="Roboto"/>
                <a:ea typeface="Roboto"/>
                <a:cs typeface="Roboto"/>
                <a:sym typeface="Roboto"/>
              </a:rPr>
              <a:t>DIGITAL</a:t>
            </a:r>
            <a:r>
              <a:t> FRONT DOOR"</a:t>
            </a:r>
          </a:p>
        </p:txBody>
      </p:sp>
      <p:sp>
        <p:nvSpPr>
          <p:cNvPr id="145" name="Google Shape;93;p14"/>
          <p:cNvSpPr txBox="1">
            <a:spLocks noGrp="1"/>
          </p:cNvSpPr>
          <p:nvPr>
            <p:ph type="body" idx="1"/>
          </p:nvPr>
        </p:nvSpPr>
        <p:spPr>
          <a:xfrm>
            <a:off x="223018" y="695743"/>
            <a:ext cx="8609283" cy="3900648"/>
          </a:xfrm>
          <a:prstGeom prst="rect">
            <a:avLst/>
          </a:prstGeom>
        </p:spPr>
        <p:txBody>
          <a:bodyPr lIns="91424" tIns="91424" rIns="91424" bIns="91424" anchor="t">
            <a:normAutofit/>
          </a:bodyPr>
          <a:lstStyle/>
          <a:p>
            <a:pPr marL="0" indent="0">
              <a:buSzTx/>
              <a:buNone/>
              <a:defRPr sz="1400">
                <a:solidFill>
                  <a:srgbClr val="2A3990"/>
                </a:solidFill>
              </a:defRPr>
            </a:pPr>
            <a:r>
              <a:rPr dirty="0"/>
              <a:t>With over 33 million registered users, the NHS App is undeniably the central pillar of the UK's digital health strategy (NHS England, 2024)</a:t>
            </a:r>
          </a:p>
          <a:p>
            <a:pPr marL="0" indent="0">
              <a:buSzTx/>
              <a:buNone/>
              <a:defRPr sz="1400">
                <a:solidFill>
                  <a:srgbClr val="2A3990"/>
                </a:solidFill>
              </a:defRPr>
            </a:pPr>
            <a:r>
              <a:rPr dirty="0"/>
              <a:t>The official narrative champions it as an unambiguous victory for patient empowerment and operational efficiency</a:t>
            </a:r>
            <a:r>
              <a:rPr lang="en-GB" dirty="0"/>
              <a:t> his</a:t>
            </a:r>
            <a:r>
              <a:rPr dirty="0"/>
              <a:t> presentation, however, will contend that this narrative is dangerously incomplete</a:t>
            </a:r>
          </a:p>
          <a:p>
            <a:pPr marL="0" indent="0">
              <a:buSzTx/>
              <a:buNone/>
            </a:pPr>
            <a:endParaRPr sz="1400" b="1">
              <a:solidFill>
                <a:srgbClr val="2A3990"/>
              </a:solidFill>
            </a:endParaRP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rPr dirty="0"/>
              <a:t>CCORE ARGUMENT</a:t>
            </a:r>
            <a:r>
              <a:rPr b="0" dirty="0"/>
              <a:t>:</a:t>
            </a:r>
          </a:p>
          <a:p>
            <a:pPr marL="0" indent="0">
              <a:buSzTx/>
              <a:buNone/>
            </a:pPr>
            <a:endParaRPr sz="1400">
              <a:solidFill>
                <a:srgbClr val="2A3990"/>
              </a:solidFill>
            </a:endParaRPr>
          </a:p>
          <a:p>
            <a:pPr marL="0" indent="0">
              <a:buSzTx/>
              <a:buNone/>
              <a:defRPr sz="1400">
                <a:solidFill>
                  <a:srgbClr val="2A3990"/>
                </a:solidFill>
              </a:defRPr>
            </a:pPr>
            <a:r>
              <a:rPr dirty="0"/>
              <a:t>The App's architecture fosters a system of datafication that, while streamlining services for a digitally-enabled majority, simultaneously systematically </a:t>
            </a:r>
            <a:r>
              <a:rPr dirty="0" err="1"/>
              <a:t>marginalises</a:t>
            </a:r>
            <a:r>
              <a:rPr dirty="0"/>
              <a:t> vulnerable populations, reconfigures the nature of clinical work, and operates at the precarious edge of GDPR compliance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98;p15"/>
          <p:cNvSpPr txBox="1">
            <a:spLocks noGrp="1"/>
          </p:cNvSpPr>
          <p:nvPr>
            <p:ph type="title"/>
          </p:nvPr>
        </p:nvSpPr>
        <p:spPr>
          <a:xfrm>
            <a:off x="460959" y="277648"/>
            <a:ext cx="8222099" cy="838799"/>
          </a:xfrm>
          <a:prstGeom prst="rect">
            <a:avLst/>
          </a:prstGeom>
        </p:spPr>
        <p:txBody>
          <a:bodyPr/>
          <a:lstStyle/>
          <a:p>
            <a:pPr defTabSz="685800">
              <a:defRPr sz="2025" b="1">
                <a:latin typeface="Roboto Mono"/>
                <a:ea typeface="Roboto Mono"/>
                <a:cs typeface="Roboto Mono"/>
                <a:sym typeface="Roboto Mono"/>
              </a:defRPr>
            </a:pPr>
            <a:r>
              <a:t>  “BEYOND THE "</a:t>
            </a:r>
            <a:r>
              <a:rPr>
                <a:latin typeface="Roboto"/>
                <a:ea typeface="Roboto"/>
                <a:cs typeface="Roboto"/>
                <a:sym typeface="Roboto"/>
              </a:rPr>
              <a:t>DIGITAL</a:t>
            </a:r>
            <a:r>
              <a:t> FRONT DOOR"</a:t>
            </a:r>
            <a:endParaRPr sz="2250"/>
          </a:p>
        </p:txBody>
      </p:sp>
      <p:pic>
        <p:nvPicPr>
          <p:cNvPr id="148" name="Google Shape;99;p15" descr="Google Shape;99;p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49" y="1116449"/>
            <a:ext cx="7981702" cy="35964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04;p16"/>
          <p:cNvSpPr txBox="1">
            <a:spLocks noGrp="1"/>
          </p:cNvSpPr>
          <p:nvPr>
            <p:ph type="title"/>
          </p:nvPr>
        </p:nvSpPr>
        <p:spPr>
          <a:xfrm>
            <a:off x="74" y="0"/>
            <a:ext cx="4572001" cy="2571900"/>
          </a:xfrm>
          <a:prstGeom prst="rect">
            <a:avLst/>
          </a:prstGeom>
        </p:spPr>
        <p:txBody>
          <a:bodyPr/>
          <a:lstStyle>
            <a:lvl1pPr algn="l" defTabSz="905255">
              <a:lnSpc>
                <a:spcPct val="115000"/>
              </a:lnSpc>
              <a:defRPr sz="3564" b="1"/>
            </a:lvl1pPr>
          </a:lstStyle>
          <a:p>
            <a:r>
              <a:t>WORKFORCE IMPACT: THE CLINICIAN AS DATA VALIDATOR</a:t>
            </a:r>
          </a:p>
        </p:txBody>
      </p:sp>
      <p:sp>
        <p:nvSpPr>
          <p:cNvPr id="151" name="Google Shape;105;p16"/>
          <p:cNvSpPr txBox="1">
            <a:spLocks noGrp="1"/>
          </p:cNvSpPr>
          <p:nvPr>
            <p:ph type="body" idx="1"/>
          </p:nvPr>
        </p:nvSpPr>
        <p:spPr>
          <a:xfrm>
            <a:off x="4801584" y="0"/>
            <a:ext cx="4572001" cy="5143500"/>
          </a:xfrm>
          <a:prstGeom prst="rect">
            <a:avLst/>
          </a:prstGeom>
        </p:spPr>
        <p:txBody>
          <a:bodyPr anchor="ctr"/>
          <a:lstStyle/>
          <a:p>
            <a:pPr marL="0" indent="0" algn="l">
              <a:lnSpc>
                <a:spcPct val="115000"/>
              </a:lnSpc>
              <a:defRPr sz="1800">
                <a:solidFill>
                  <a:srgbClr val="FFFFFF"/>
                </a:solidFill>
              </a:defRPr>
            </a:pPr>
            <a:endParaRPr sz="1200" b="1">
              <a:latin typeface="+mn-lt"/>
              <a:ea typeface="+mn-ea"/>
              <a:cs typeface="+mn-cs"/>
              <a:sym typeface="Arial"/>
            </a:endParaRP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The promise of liberated clinical time is seductive, and indeed, reductions in tasks like prescription renewals are a tangible benefit (RCGP, 2023)</a:t>
            </a: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Yet, this efficiency belies a deeper, more complex transformation of professional identity</a:t>
            </a:r>
          </a:p>
          <a:p>
            <a:pPr marL="0" indent="0" algn="l">
              <a:lnSpc>
                <a:spcPct val="115000"/>
              </a:lnSpc>
              <a:defRPr sz="1800">
                <a:solidFill>
                  <a:srgbClr val="FFFFFF"/>
                </a:solidFill>
              </a:defRPr>
            </a:pPr>
            <a:endParaRPr sz="1200" b="1">
              <a:latin typeface="+mn-lt"/>
              <a:ea typeface="+mn-ea"/>
              <a:cs typeface="+mn-cs"/>
              <a:sym typeface="Arial"/>
            </a:endParaRP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Clinicians are increasingly positioned not as primary interpreters of medical narratives, but as validators of patient-accessed data</a:t>
            </a:r>
          </a:p>
          <a:p>
            <a:pPr marL="0" indent="0" algn="l">
              <a:lnSpc>
                <a:spcPct val="115000"/>
              </a:lnSpc>
              <a:defRPr sz="1800">
                <a:solidFill>
                  <a:srgbClr val="FFFFFF"/>
                </a:solidFill>
              </a:defRPr>
            </a:pPr>
            <a:endParaRPr sz="1200" b="1">
              <a:latin typeface="+mn-lt"/>
              <a:ea typeface="+mn-ea"/>
              <a:cs typeface="+mn-cs"/>
              <a:sym typeface="Arial"/>
            </a:endParaRP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This introduces a significant cognitive burden: managing the clinical and psychological fallout of patients viewing raw test results without professional contextualisation (BMA, 2023)</a:t>
            </a:r>
          </a:p>
          <a:p>
            <a:pPr marL="0" indent="0" algn="l">
              <a:lnSpc>
                <a:spcPct val="115000"/>
              </a:lnSpc>
              <a:defRPr sz="1800">
                <a:solidFill>
                  <a:srgbClr val="FFFFFF"/>
                </a:solidFill>
              </a:defRPr>
            </a:pPr>
            <a:endParaRPr sz="1200" b="1">
              <a:latin typeface="+mn-lt"/>
              <a:ea typeface="+mn-ea"/>
              <a:cs typeface="+mn-cs"/>
              <a:sym typeface="Arial"/>
            </a:endParaRP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One might argue that this shift creates a form of digital role strain, where 65% of GPs report increased queries stemming directly from the App (NHS Confederation, 2022)</a:t>
            </a:r>
          </a:p>
          <a:p>
            <a:pPr marL="0" indent="0" algn="l">
              <a:lnSpc>
                <a:spcPct val="115000"/>
              </a:lnSpc>
              <a:defRPr sz="1800">
                <a:solidFill>
                  <a:srgbClr val="FFFFFF"/>
                </a:solidFill>
              </a:defRPr>
            </a:pPr>
            <a:endParaRPr sz="1200" b="1">
              <a:latin typeface="+mn-lt"/>
              <a:ea typeface="+mn-ea"/>
              <a:cs typeface="+mn-cs"/>
              <a:sym typeface="Arial"/>
            </a:endParaRPr>
          </a:p>
          <a:p>
            <a:pPr marL="0" indent="0" algn="l">
              <a:lnSpc>
                <a:spcPct val="115000"/>
              </a:lnSpc>
              <a:defRPr sz="1200" b="1">
                <a:solidFill>
                  <a:srgbClr val="FFFFFF"/>
                </a:solidFill>
                <a:latin typeface="+mn-lt"/>
                <a:ea typeface="+mn-ea"/>
                <a:cs typeface="+mn-cs"/>
                <a:sym typeface="Arial"/>
              </a:defRPr>
            </a:pPr>
            <a:r>
              <a:t>· The consequence is a workforce navigating a system it does not control, where efficiency gains are subtly offset by new, less visible forms of stress</a:t>
            </a:r>
          </a:p>
        </p:txBody>
      </p:sp>
      <p:pic>
        <p:nvPicPr>
          <p:cNvPr id="152" name="Google Shape;106;p16" descr="Google Shape;106;p16"/>
          <p:cNvPicPr>
            <a:picLocks noChangeAspect="1"/>
          </p:cNvPicPr>
          <p:nvPr/>
        </p:nvPicPr>
        <p:blipFill>
          <a:blip r:embed="rId2"/>
          <a:srcRect b="2"/>
          <a:stretch>
            <a:fillRect/>
          </a:stretch>
        </p:blipFill>
        <p:spPr>
          <a:xfrm>
            <a:off x="367577" y="2571749"/>
            <a:ext cx="3836988" cy="229433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54" y="0"/>
                </a:moveTo>
                <a:cubicBezTo>
                  <a:pt x="965" y="0"/>
                  <a:pt x="0" y="1614"/>
                  <a:pt x="0" y="3602"/>
                </a:cubicBezTo>
                <a:lnTo>
                  <a:pt x="0" y="18002"/>
                </a:lnTo>
                <a:cubicBezTo>
                  <a:pt x="0" y="19990"/>
                  <a:pt x="965" y="21600"/>
                  <a:pt x="2154" y="21600"/>
                </a:cubicBezTo>
                <a:lnTo>
                  <a:pt x="19446" y="21600"/>
                </a:lnTo>
                <a:cubicBezTo>
                  <a:pt x="20635" y="21600"/>
                  <a:pt x="21600" y="19990"/>
                  <a:pt x="21600" y="18002"/>
                </a:cubicBezTo>
                <a:lnTo>
                  <a:pt x="21600" y="3602"/>
                </a:lnTo>
                <a:cubicBezTo>
                  <a:pt x="21600" y="1614"/>
                  <a:pt x="20635" y="0"/>
                  <a:pt x="19446" y="0"/>
                </a:cubicBezTo>
                <a:lnTo>
                  <a:pt x="2154" y="0"/>
                </a:lnTo>
                <a:close/>
              </a:path>
            </a:pathLst>
          </a:custGeom>
          <a:ln w="114300">
            <a:solidFill>
              <a:srgbClr val="2A3990"/>
            </a:solidFill>
            <a:prstDash val="lgDash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11;p17"/>
          <p:cNvSpPr txBox="1">
            <a:spLocks noGrp="1"/>
          </p:cNvSpPr>
          <p:nvPr>
            <p:ph type="title"/>
          </p:nvPr>
        </p:nvSpPr>
        <p:spPr>
          <a:xfrm>
            <a:off x="311699" y="217325"/>
            <a:ext cx="8520602" cy="607802"/>
          </a:xfrm>
          <a:prstGeom prst="rect">
            <a:avLst/>
          </a:prstGeom>
        </p:spPr>
        <p:txBody>
          <a:bodyPr/>
          <a:lstStyle>
            <a:lvl1pPr defTabSz="457200">
              <a:defRPr sz="1350" b="1"/>
            </a:lvl1pPr>
          </a:lstStyle>
          <a:p>
            <a:r>
              <a:t>SERVICE DELIVERY: THE EROSION OF DATA SOVEREIGNTY</a:t>
            </a:r>
          </a:p>
        </p:txBody>
      </p:sp>
      <p:sp>
        <p:nvSpPr>
          <p:cNvPr id="155" name="Google Shape;112;p17"/>
          <p:cNvSpPr txBox="1">
            <a:spLocks noGrp="1"/>
          </p:cNvSpPr>
          <p:nvPr>
            <p:ph type="body" idx="1"/>
          </p:nvPr>
        </p:nvSpPr>
        <p:spPr>
          <a:xfrm>
            <a:off x="3215699" y="929674"/>
            <a:ext cx="5616602" cy="397950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The operational benefits are clear: streamlined appointment booking and significant administrative cost savings (NHS England, 2024; NAO, 2023)</a:t>
            </a: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This efficiency, however, is predicated on a data-processing model that warrants rigorous scrutiny</a:t>
            </a: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The App's evolution demonstrates a clear pattern of functional creep (National Audit Office, 2023)</a:t>
            </a: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This trajectory directly challenges the UK GDPR's principle of 'purpose limitation' (ICO, 2018)</a:t>
            </a: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The service delivery model shifts from discrete, bounded interactions to a continuous, holistic data relationship between citizen and state</a:t>
            </a:r>
          </a:p>
          <a:p>
            <a:pPr marL="0" indent="0">
              <a:buSzTx/>
              <a:buNone/>
              <a:defRPr sz="1400" b="1">
                <a:solidFill>
                  <a:srgbClr val="2A3990"/>
                </a:solidFill>
              </a:defRPr>
            </a:pPr>
            <a:r>
              <a:t>· The trade-off becomes stark: operational efficiency achieved at the cost of gradual erosion of data sovereignty</a:t>
            </a:r>
          </a:p>
        </p:txBody>
      </p:sp>
      <p:pic>
        <p:nvPicPr>
          <p:cNvPr id="156" name="Google Shape;113;p17" descr="Google Shape;113;p17"/>
          <p:cNvPicPr>
            <a:picLocks noChangeAspect="1"/>
          </p:cNvPicPr>
          <p:nvPr/>
        </p:nvPicPr>
        <p:blipFill>
          <a:blip r:embed="rId2"/>
          <a:srcRect b="2"/>
          <a:stretch>
            <a:fillRect/>
          </a:stretch>
        </p:blipFill>
        <p:spPr>
          <a:xfrm>
            <a:off x="311699" y="1249924"/>
            <a:ext cx="2341802" cy="333891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598" y="0"/>
                </a:moveTo>
                <a:cubicBezTo>
                  <a:pt x="1610" y="0"/>
                  <a:pt x="0" y="1129"/>
                  <a:pt x="0" y="2524"/>
                </a:cubicBezTo>
                <a:lnTo>
                  <a:pt x="0" y="21600"/>
                </a:lnTo>
                <a:lnTo>
                  <a:pt x="17998" y="21600"/>
                </a:lnTo>
                <a:cubicBezTo>
                  <a:pt x="19986" y="21600"/>
                  <a:pt x="21600" y="20471"/>
                  <a:pt x="21600" y="19076"/>
                </a:cubicBezTo>
                <a:lnTo>
                  <a:pt x="21600" y="0"/>
                </a:lnTo>
                <a:lnTo>
                  <a:pt x="3598" y="0"/>
                </a:lnTo>
                <a:close/>
              </a:path>
            </a:pathLst>
          </a:custGeom>
          <a:ln w="152400">
            <a:solidFill>
              <a:srgbClr val="2A3990"/>
            </a:solidFill>
          </a:ln>
        </p:spPr>
      </p:pic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18;p18"/>
          <p:cNvSpPr txBox="1">
            <a:spLocks noGrp="1"/>
          </p:cNvSpPr>
          <p:nvPr>
            <p:ph type="title"/>
          </p:nvPr>
        </p:nvSpPr>
        <p:spPr>
          <a:xfrm>
            <a:off x="439525" y="0"/>
            <a:ext cx="8383800" cy="1991100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14949-DDB2-E5A7-4A3E-2D3CFD8FCBC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338913" y="544382"/>
            <a:ext cx="8487946" cy="4106743"/>
          </a:xfrm>
        </p:spPr>
        <p:txBody>
          <a:bodyPr lIns="91424" tIns="91424" rIns="91424" bIns="91424" anchor="t">
            <a:normAutofit/>
          </a:bodyPr>
          <a:lstStyle/>
          <a:p>
            <a:pPr marL="114300" indent="0" algn="just">
              <a:buNone/>
            </a:pPr>
            <a:r>
              <a:rPr lang="en-GB" sz="1600" dirty="0"/>
              <a:t>PATIENT AND COMMUNITY IMPACT:</a:t>
            </a:r>
            <a:endParaRPr lang="en-US" sz="1600" dirty="0"/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600" dirty="0"/>
              <a:t>THE MIRAGE OF CHOICE</a:t>
            </a:r>
            <a:endParaRPr lang="en-US" sz="1600" dirty="0"/>
          </a:p>
          <a:p>
            <a:pPr marL="114300" indent="0" algn="just">
              <a:lnSpc>
                <a:spcPct val="114999"/>
              </a:lnSpc>
              <a:buNone/>
            </a:pPr>
            <a:endParaRPr lang="en-GB"/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dirty="0"/>
              <a:t>T</a:t>
            </a:r>
            <a:r>
              <a:rPr lang="en-GB" sz="1400" dirty="0"/>
              <a:t>he </a:t>
            </a:r>
            <a:r>
              <a:rPr lang="en-GB" sz="1400" dirty="0" err="1"/>
              <a:t>rhetorric</a:t>
            </a:r>
            <a:r>
              <a:rPr lang="en-GB" sz="1400" dirty="0"/>
              <a:t> of patient empowerment is critically undermined by the mechanics of the App's design</a:t>
            </a:r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400" dirty="0"/>
              <a:t>For consent to be valid under GDPR, it must be freely given – yet the App create a power dynamic of contractual necessity (Micheli et al., 2020)</a:t>
            </a:r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400" dirty="0"/>
              <a:t>At a community level, this issue is compounded by the stark reality of </a:t>
            </a:r>
            <a:r>
              <a:rPr lang="en-GB" sz="1400" dirty="0" err="1"/>
              <a:t>gihital</a:t>
            </a:r>
            <a:r>
              <a:rPr lang="en-GB" sz="1400" dirty="0"/>
              <a:t> exclusion.</a:t>
            </a:r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400" dirty="0" err="1"/>
              <a:t>Wth</a:t>
            </a:r>
            <a:r>
              <a:rPr lang="en-GB" sz="1400" dirty="0"/>
              <a:t> 10 million adults in the UK lacking basic digital skills, the App actively architects a two-tiered health system</a:t>
            </a:r>
            <a:r>
              <a:rPr lang="en-GB" dirty="0"/>
              <a:t> </a:t>
            </a:r>
            <a:r>
              <a:rPr lang="en-GB" sz="1400" dirty="0"/>
              <a:t>(Good Foundation, 2021)</a:t>
            </a:r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400" dirty="0"/>
              <a:t>A digitally-empowered in-group enjoys streamlined access, while a </a:t>
            </a:r>
            <a:r>
              <a:rPr lang="en-GB" sz="1400" dirty="0" err="1"/>
              <a:t>dispossed</a:t>
            </a:r>
            <a:r>
              <a:rPr lang="en-GB" sz="1400" dirty="0"/>
              <a:t> out-group is relegated to an overburdened analogue pathway (Healthwatch England. 2022)</a:t>
            </a:r>
          </a:p>
          <a:p>
            <a:pPr marL="114300" indent="0" algn="just">
              <a:lnSpc>
                <a:spcPct val="114999"/>
              </a:lnSpc>
              <a:buNone/>
            </a:pPr>
            <a:r>
              <a:rPr lang="en-GB" sz="1400" dirty="0"/>
              <a:t>This outcome represents a direct contravention of the NHS's founding principle of universality.</a:t>
            </a:r>
          </a:p>
          <a:p>
            <a:pPr marL="114300" indent="0" algn="just">
              <a:lnSpc>
                <a:spcPct val="114999"/>
              </a:lnSpc>
              <a:buNone/>
            </a:pPr>
            <a:endParaRPr lang="en-GB"/>
          </a:p>
          <a:p>
            <a:pPr marL="114300" indent="0">
              <a:lnSpc>
                <a:spcPct val="114999"/>
              </a:lnSpc>
              <a:buNone/>
            </a:pPr>
            <a:endParaRPr lang="en-GB"/>
          </a:p>
          <a:p>
            <a:pPr marL="114300" indent="0">
              <a:lnSpc>
                <a:spcPct val="114999"/>
              </a:lnSpc>
              <a:buNone/>
            </a:pPr>
            <a:endParaRPr lang="en-GB"/>
          </a:p>
          <a:p>
            <a:pPr marL="114300" indent="0">
              <a:lnSpc>
                <a:spcPct val="114999"/>
              </a:lnSpc>
              <a:buNone/>
            </a:pPr>
            <a:endParaRPr lang="en-GB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Google Shape;125;p19" descr="Google Shape;125;p19"/>
          <p:cNvPicPr>
            <a:picLocks noChangeAspect="1"/>
          </p:cNvPicPr>
          <p:nvPr/>
        </p:nvPicPr>
        <p:blipFill>
          <a:blip r:embed="rId2">
            <a:alphaModFix amt="29000"/>
          </a:blip>
          <a:stretch>
            <a:fillRect/>
          </a:stretch>
        </p:blipFill>
        <p:spPr>
          <a:xfrm>
            <a:off x="0" y="0"/>
            <a:ext cx="9144000" cy="5143502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Google Shape;126;p19"/>
          <p:cNvSpPr txBox="1"/>
          <p:nvPr/>
        </p:nvSpPr>
        <p:spPr>
          <a:xfrm>
            <a:off x="0" y="0"/>
            <a:ext cx="9144000" cy="1275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spAutoFit/>
          </a:bodyPr>
          <a:lstStyle>
            <a:lvl1pPr>
              <a:defRPr sz="3600" b="1"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CONCLUSION &amp; RECOMMENDATIONS</a:t>
            </a:r>
          </a:p>
        </p:txBody>
      </p:sp>
      <p:sp>
        <p:nvSpPr>
          <p:cNvPr id="166" name="Google Shape;127;p19"/>
          <p:cNvSpPr txBox="1"/>
          <p:nvPr/>
        </p:nvSpPr>
        <p:spPr>
          <a:xfrm>
            <a:off x="8" y="598605"/>
            <a:ext cx="9144001" cy="4786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lnSpc>
                <a:spcPct val="115000"/>
              </a:lnSpc>
              <a:defRPr sz="2400" b="1">
                <a:latin typeface="Roboto"/>
                <a:ea typeface="Roboto"/>
                <a:cs typeface="Roboto"/>
                <a:sym typeface="Roboto"/>
              </a:defRPr>
            </a:pPr>
            <a:r>
              <a:t>· The NHS App is far more than a convenient tool; it is a powerful socio-technical system reshaping UK healthcare</a:t>
            </a:r>
          </a:p>
          <a:p>
            <a:pPr>
              <a:lnSpc>
                <a:spcPct val="115000"/>
              </a:lnSpc>
              <a:defRPr>
                <a:solidFill>
                  <a:srgbClr val="000000"/>
                </a:solidFill>
              </a:defRPr>
            </a:pPr>
            <a:endParaRPr sz="2400" b="1">
              <a:latin typeface="Roboto"/>
              <a:ea typeface="Roboto"/>
              <a:cs typeface="Roboto"/>
              <a:sym typeface="Roboto"/>
            </a:endParaRPr>
          </a:p>
          <a:p>
            <a:pPr>
              <a:lnSpc>
                <a:spcPct val="115000"/>
              </a:lnSpc>
              <a:defRPr sz="2400" b="1">
                <a:latin typeface="Roboto"/>
                <a:ea typeface="Roboto"/>
                <a:cs typeface="Roboto"/>
                <a:sym typeface="Roboto"/>
              </a:defRPr>
            </a:pPr>
            <a:r>
              <a:t>· Its implementation has delivered tangible benefits but has created a precarious balance, prioritising technological convenience at the potential expense of equity, professional autonomy, and data sovereignty</a:t>
            </a:r>
          </a:p>
          <a:p>
            <a:pPr>
              <a:lnSpc>
                <a:spcPct val="115000"/>
              </a:lnSpc>
              <a:defRPr>
                <a:solidFill>
                  <a:srgbClr val="000000"/>
                </a:solidFill>
              </a:defRPr>
            </a:pPr>
            <a:endParaRPr sz="2400" b="1">
              <a:latin typeface="Roboto"/>
              <a:ea typeface="Roboto"/>
              <a:cs typeface="Roboto"/>
              <a:sym typeface="Roboto"/>
            </a:endParaRPr>
          </a:p>
          <a:p>
            <a:pPr>
              <a:lnSpc>
                <a:spcPct val="115000"/>
              </a:lnSpc>
              <a:defRPr sz="2400" b="1">
                <a:latin typeface="Roboto"/>
                <a:ea typeface="Roboto"/>
                <a:cs typeface="Roboto"/>
                <a:sym typeface="Roboto"/>
              </a:defRPr>
            </a:pPr>
            <a:r>
              <a:t>· To navigate this juncture, a fundamental recalibration is necessary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32;p20" descr="Google Shape;132;p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399" y="76197"/>
            <a:ext cx="8631200" cy="4991099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Google Shape;133;p20"/>
          <p:cNvSpPr txBox="1"/>
          <p:nvPr/>
        </p:nvSpPr>
        <p:spPr>
          <a:xfrm>
            <a:off x="256399" y="1081800"/>
            <a:ext cx="8887502" cy="42976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spAutoFit/>
          </a:bodyPr>
          <a:lstStyle/>
          <a:p>
            <a:pPr>
              <a:defRPr sz="3000" b="1">
                <a:latin typeface="Roboto"/>
                <a:ea typeface="Roboto"/>
                <a:cs typeface="Roboto"/>
                <a:sym typeface="Roboto"/>
              </a:defRPr>
            </a:pPr>
            <a:r>
              <a:t>· For Workforce Strategy: Integrate mandatory digital triage and data communication training</a:t>
            </a:r>
          </a:p>
          <a:p>
            <a:pPr>
              <a:defRPr>
                <a:solidFill>
                  <a:srgbClr val="000000"/>
                </a:solidFill>
              </a:defRPr>
            </a:pPr>
            <a:endParaRPr sz="3000" b="1">
              <a:latin typeface="Roboto"/>
              <a:ea typeface="Roboto"/>
              <a:cs typeface="Roboto"/>
              <a:sym typeface="Roboto"/>
            </a:endParaRPr>
          </a:p>
          <a:p>
            <a:pPr>
              <a:defRPr sz="3000" b="1">
                <a:latin typeface="Roboto"/>
                <a:ea typeface="Roboto"/>
                <a:cs typeface="Roboto"/>
                <a:sym typeface="Roboto"/>
              </a:defRPr>
            </a:pPr>
            <a:r>
              <a:t>· For Data Governance: Implement segmented data storage to uphold GDPR principles</a:t>
            </a:r>
          </a:p>
          <a:p>
            <a:pPr>
              <a:defRPr>
                <a:solidFill>
                  <a:srgbClr val="000000"/>
                </a:solidFill>
              </a:defRPr>
            </a:pPr>
            <a:endParaRPr sz="3000" b="1">
              <a:latin typeface="Roboto"/>
              <a:ea typeface="Roboto"/>
              <a:cs typeface="Roboto"/>
              <a:sym typeface="Roboto"/>
            </a:endParaRPr>
          </a:p>
          <a:p>
            <a:pPr>
              <a:defRPr sz="3000" b="1">
                <a:latin typeface="Roboto"/>
                <a:ea typeface="Roboto"/>
                <a:cs typeface="Roboto"/>
                <a:sym typeface="Roboto"/>
              </a:defRPr>
            </a:pPr>
            <a:r>
              <a:t>· For Community Health: Prioritise digital inclusion through co-designed access options</a:t>
            </a:r>
          </a:p>
        </p:txBody>
      </p:sp>
      <p:sp>
        <p:nvSpPr>
          <p:cNvPr id="170" name="Google Shape;134;p20"/>
          <p:cNvSpPr txBox="1"/>
          <p:nvPr/>
        </p:nvSpPr>
        <p:spPr>
          <a:xfrm>
            <a:off x="256399" y="76203"/>
            <a:ext cx="9144001" cy="6400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lIns="91424" tIns="91424" rIns="91424" bIns="91424">
            <a:spAutoFit/>
          </a:bodyPr>
          <a:lstStyle>
            <a:lvl1pPr>
              <a:defRPr sz="3000" b="1">
                <a:latin typeface="Roboto"/>
                <a:ea typeface="Roboto"/>
                <a:cs typeface="Roboto"/>
                <a:sym typeface="Roboto"/>
              </a:defRPr>
            </a:lvl1pPr>
          </a:lstStyle>
          <a:p>
            <a:r>
              <a:t>RECOMMENDATIONS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39;p21"/>
          <p:cNvSpPr txBox="1">
            <a:spLocks noGrp="1"/>
          </p:cNvSpPr>
          <p:nvPr>
            <p:ph type="title"/>
          </p:nvPr>
        </p:nvSpPr>
        <p:spPr>
          <a:xfrm>
            <a:off x="311699" y="410000"/>
            <a:ext cx="8520602" cy="607801"/>
          </a:xfrm>
          <a:prstGeom prst="rect">
            <a:avLst/>
          </a:prstGeom>
        </p:spPr>
        <p:txBody>
          <a:bodyPr/>
          <a:lstStyle>
            <a:lvl1pPr defTabSz="704087">
              <a:defRPr sz="2772" b="1"/>
            </a:lvl1pPr>
          </a:lstStyle>
          <a:p>
            <a:r>
              <a:t>REFERENCES</a:t>
            </a:r>
          </a:p>
        </p:txBody>
      </p:sp>
      <p:sp>
        <p:nvSpPr>
          <p:cNvPr id="173" name="Google Shape;140;p21"/>
          <p:cNvSpPr txBox="1">
            <a:spLocks noGrp="1"/>
          </p:cNvSpPr>
          <p:nvPr>
            <p:ph type="body" idx="1"/>
          </p:nvPr>
        </p:nvSpPr>
        <p:spPr>
          <a:xfrm>
            <a:off x="311699" y="1229874"/>
            <a:ext cx="8520602" cy="3339002"/>
          </a:xfrm>
          <a:prstGeom prst="rect">
            <a:avLst/>
          </a:prstGeom>
        </p:spPr>
        <p:txBody>
          <a:bodyPr/>
          <a:lstStyle/>
          <a:p>
            <a:pPr marL="0" indent="0" defTabSz="832104"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British Medical Association (2023) Digital health: benefits and risks for clinicians and patients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Department of Health and Social Care (2021) Data saves lives: reshaping health and social care with data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Good Things Foundation (2021) Health Inequalities: The Potential of Digital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Healthwatch England (2022) What do people think about digital health?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Information Commissioner's Office (2018) Guide to the General Data Protection Regulation (GDPR)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Micheli, M. et al. (2020) 'Emerging models of data governance in the age of datafication', Big Data &amp; Society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National Audit Office (2023) Digital transformation in the NHS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NHS Confederation (2022) Digital transformation in the NHS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NHS England (2024) NHS App and NHS login: January 2024 monthly statistics</a:t>
            </a:r>
          </a:p>
          <a:p>
            <a:pPr marL="0" indent="0" defTabSz="832104">
              <a:spcBef>
                <a:spcPts val="1000"/>
              </a:spcBef>
              <a:buSzTx/>
              <a:buNone/>
              <a:defRPr sz="1092" b="1">
                <a:solidFill>
                  <a:srgbClr val="2A3990"/>
                </a:solidFill>
              </a:defRPr>
            </a:pPr>
            <a:r>
              <a:t>· The King's Fund (2023) Digital health and care: What are the opportunities and challenges?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45;p22"/>
          <p:cNvSpPr txBox="1">
            <a:spLocks noGrp="1"/>
          </p:cNvSpPr>
          <p:nvPr>
            <p:ph type="title"/>
          </p:nvPr>
        </p:nvSpPr>
        <p:spPr>
          <a:xfrm>
            <a:off x="311699" y="1256049"/>
            <a:ext cx="8520602" cy="2030702"/>
          </a:xfrm>
          <a:prstGeom prst="rect">
            <a:avLst/>
          </a:prstGeom>
        </p:spPr>
        <p:txBody>
          <a:bodyPr/>
          <a:lstStyle>
            <a:lvl1pPr>
              <a:defRPr sz="4800" b="1"/>
            </a:lvl1pPr>
          </a:lstStyle>
          <a:p>
            <a:r>
              <a:t>THANK YOU</a:t>
            </a:r>
          </a:p>
        </p:txBody>
      </p:sp>
      <p:sp>
        <p:nvSpPr>
          <p:cNvPr id="176" name="Google Shape;146;p22"/>
          <p:cNvSpPr txBox="1">
            <a:spLocks noGrp="1"/>
          </p:cNvSpPr>
          <p:nvPr>
            <p:ph type="body" sz="half" idx="1"/>
          </p:nvPr>
        </p:nvSpPr>
        <p:spPr>
          <a:xfrm>
            <a:off x="498914" y="1132494"/>
            <a:ext cx="8333387" cy="3518631"/>
          </a:xfrm>
          <a:prstGeom prst="rect">
            <a:avLst/>
          </a:prstGeom>
        </p:spPr>
        <p:txBody>
          <a:bodyPr lIns="91424" tIns="91424" rIns="91424" bIns="91424" anchor="t">
            <a:normAutofit/>
          </a:bodyPr>
          <a:lstStyle>
            <a:lvl1pPr marL="0" indent="0">
              <a:buSzTx/>
              <a:buNone/>
              <a:defRPr sz="2400" b="1"/>
            </a:lvl1pPr>
          </a:lstStyle>
          <a:p>
            <a:endParaRPr lang="en-US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eometric">
  <a:themeElements>
    <a:clrScheme name="Geometric">
      <a:dk1>
        <a:srgbClr val="2A3990"/>
      </a:dk1>
      <a:lt1>
        <a:srgbClr val="2A3990"/>
      </a:lt1>
      <a:dk2>
        <a:srgbClr val="A7A7A7"/>
      </a:dk2>
      <a:lt2>
        <a:srgbClr val="535353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0000FF"/>
      </a:hlink>
      <a:folHlink>
        <a:srgbClr val="FF00FF"/>
      </a:folHlink>
    </a:clrScheme>
    <a:fontScheme name="Geometric">
      <a:majorFont>
        <a:latin typeface="Helvetica"/>
        <a:ea typeface="Helvetica"/>
        <a:cs typeface="Helvetica"/>
      </a:majorFont>
      <a:minorFont>
        <a:latin typeface="Arial"/>
        <a:ea typeface="Arial"/>
        <a:cs typeface="Arial"/>
      </a:minorFont>
    </a:fontScheme>
    <a:fmtScheme name="Geometric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0" tIns="0" rIns="0" bIns="0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2A399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2A399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eometric">
  <a:themeElements>
    <a:clrScheme name="Geometric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212D74"/>
      </a:accent1>
      <a:accent2>
        <a:srgbClr val="3949AB"/>
      </a:accent2>
      <a:accent3>
        <a:srgbClr val="9C254D"/>
      </a:accent3>
      <a:accent4>
        <a:srgbClr val="D23369"/>
      </a:accent4>
      <a:accent5>
        <a:srgbClr val="F06292"/>
      </a:accent5>
      <a:accent6>
        <a:srgbClr val="7890CD"/>
      </a:accent6>
      <a:hlink>
        <a:srgbClr val="0000FF"/>
      </a:hlink>
      <a:folHlink>
        <a:srgbClr val="FF00FF"/>
      </a:folHlink>
    </a:clrScheme>
    <a:fontScheme name="Geometric">
      <a:majorFont>
        <a:latin typeface="Helvetica"/>
        <a:ea typeface="Helvetica"/>
        <a:cs typeface="Helvetica"/>
      </a:majorFont>
      <a:minorFont>
        <a:latin typeface="Arial"/>
        <a:ea typeface="Arial"/>
        <a:cs typeface="Arial"/>
      </a:minorFont>
    </a:fontScheme>
    <a:fmtScheme name="Geometric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0" tIns="0" rIns="0" bIns="0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2A399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400" b="0" i="0" u="none" strike="noStrike" cap="none" spc="0" normalizeH="0" baseline="0">
            <a:ln>
              <a:noFill/>
            </a:ln>
            <a:solidFill>
              <a:srgbClr val="2A3990"/>
            </a:solidFill>
            <a:effectLst/>
            <a:uFillTx/>
            <a:latin typeface="+mn-lt"/>
            <a:ea typeface="+mn-ea"/>
            <a:cs typeface="+mn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Geometric</vt:lpstr>
      <vt:lpstr>THE NHS APP:  Navigating the Double-Edged Sword of Datafication in UK Healthcare</vt:lpstr>
      <vt:lpstr>INTRODUCTION: BEYOND THE "DIGITAL FRONT DOOR"</vt:lpstr>
      <vt:lpstr>  “BEYOND THE "DIGITAL FRONT DOOR"</vt:lpstr>
      <vt:lpstr>WORKFORCE IMPACT: THE CLINICIAN AS DATA VALIDATOR</vt:lpstr>
      <vt:lpstr>SERVICE DELIVERY: THE EROSION OF DATA SOVEREIGNTY</vt:lpstr>
      <vt:lpstr> </vt:lpstr>
      <vt:lpstr>PowerPoint Presentation</vt:lpstr>
      <vt:lpstr>PowerPoint Presentation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183</cp:revision>
  <dcterms:modified xsi:type="dcterms:W3CDTF">2025-11-08T03:29:54Z</dcterms:modified>
</cp:coreProperties>
</file>