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72" r:id="rId3"/>
    <p:sldId id="257" r:id="rId4"/>
    <p:sldId id="258" r:id="rId5"/>
    <p:sldId id="259" r:id="rId6"/>
    <p:sldId id="260" r:id="rId7"/>
    <p:sldId id="261" r:id="rId8"/>
    <p:sldId id="262" r:id="rId9"/>
    <p:sldId id="263" r:id="rId10"/>
    <p:sldId id="264" r:id="rId11"/>
    <p:sldId id="265" r:id="rId12"/>
    <p:sldId id="270" r:id="rId13"/>
    <p:sldId id="271" r:id="rId14"/>
    <p:sldId id="267"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7" d="100"/>
          <a:sy n="127" d="100"/>
        </p:scale>
        <p:origin x="178"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2893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We're here today to discuss a critical topic: evaluating the care and support needs of older people. This presentation will explore current provisions, technological innovations, and future directions in this vital area. We'll delve into how we can better support our ageing population. Our goal is to provide a comprehensive overview, sparking discussion and new ideas.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our introduction, let's consider the growing imperative of our ageing population. Ageing is a complex process, not just biological, but also psychological and social. We see increasing demand and pressure on our health and social care systems because of this demographic shift, as highlighted by Parliament UK. Understanding these dynamics is crucial for effective care planning. We'll also touch on societal attitudes and ageism, which significantly impact older individuals. This sets the stage for examining current care provisions in the UK.</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Following our look at the ageing imperative, we now navigate the landscape of elderly care in the UK. We've seen a shift towards person-centred approaches, which is a positive step. Services like domiciliary care and residential care aim to promote independence and provide necessary support. While these provisions offer personalisation and choice, we must acknowledge their limitations, including issues with accessibility, quality variations, and funding challenges, as noted by Age UK. These factors directly impact the user experience. Next, we'll explore the specific hurdles older adults face in maintaining their independence.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Continuing from our discussion of current care provisions, we now focus on the significant hurdles older adults face in upholding their independence. Long-term conditions, multimorbidity, and frailty are major health challenges that directly impact functional ability. Beyond health, social factors like loneliness and isolation, especially for those living alone, severely undermine well-being, as Age UK points out. We also see systemic pinch points, such as capacity issues in primary care, which create barriers to timely and effective support. These challenges underscore the need for robust theoretical frameworks to guide our understanding of ageing.</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from the practical challenges, let's explore the theoretical frameworks that help us understand the dynamics of ageing. Disengagement theory suggests a natural withdrawal, while activity theory proposes that sustained involvement leads to successful ageing. Continuity theory emphasizes maintaining consistency in habits and relationships, and life course theory views ageing as a lifelong process shaped by various factors, as Lumen Learning explains. These theories are not just academic; they directly inform person-centred care, helping us tailor interventions to individual needs. Next, we'll examine how policy and legislation provide the foundation for elderly care.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Understanding the policy and legislative landscape is crucial for effective elderly care. These frameworks aren't just rules; they're the foundations that shape how we deliver care. The Care Act of 2014, for instance, fundamentally shifted our approach to care, emphasizing individual wellbeing and personalization. This means older people have more control over their care decisions, moving away from a one-size-fits-all model. The Equality Act of 2010 ensures that age discrimination is prohibited, guaranteeing fair and equitable access to services. And the NHS Long Term Plan focuses on integrating care, aiming to keep older adults healthy and independent in their own homes for longer. These policies, alongside the theories we just discussed, are woven throughout our discussion today, showing their real-world impact. Now, let's look at how technology is playing a role in this evolving landscape.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the policy foundations, technology offers exciting new avenues for supporting older adults. We're seeing incredible innovations like telecare and remote monitoring systems that help track health and ensure safety right in people's homes. For those with dementia, specialized tools like GPS trackers and memory aids are making a significant difference. And even robotics are emerging, assisting with daily tasks, offering companionship, and providing mobility support. These technologies bring clear benefits: they enhance independence, improve safety, and can even reduce the burden on caregivers. But we must also acknowledge the limitations. Digital exclusion is a real concern for many older adults, and the cost of implementation can be prohibitive. We also need to ensure technology complements, rather than replaces, vital human interaction. So, how do these innovations play out in real-world scenarios? Let's explore some case studies.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Moving from the theoretical and technological, let's examine some real-world examples that illustrate effective care. The Hogeweyk Dementia Village in the Netherlands is a powerful example. It's designed to provide a normalized living environment for people with severe dementia, embodying the Continuity Theory by allowing residents to maintain familiar routines and social connections. This approach significantly reduces anxiety and improves their quality of life. Then there's the Okinawa longevity research, which highlights the importance of 'Moai' social support networks. This aligns perfectly with Activity Theory, showing that strong social engagement and purposeful activity are key to healthy aging and longevity. These case studies demonstrate how theory translates into practical, impactful care. Now, with these insights in mind, what recommendations can we make for the future?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Drawing from our discussion of policy, technology, and real-world examples, we can chart a clear path forward for enhanced elderly care. First, we need better training for our care professionals. This means mandatory, evidence-based training focused on frailty management and person-centered communication, ensuring they're equipped for complex needs. Second, policy and funding require urgent attention. We need sustainable social care funding models that move beyond crisis management and prioritize 'Ageing Well' strategies within our integrated care systems. Finally, we must strategically integrate technology. This means expanding telecare and robotics, but always ensuring they complement human interaction and actively work to bridge the digital divide. Of course, these recommendations aren't without challenges. We'll need to address workforce shortages, initial implementation costs, and existing regional inequalities in service access. But by focusing on these areas, we can build a more supportive and empowering future for older adults.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We've explored many facets of elderly care today, and it all points to one central idea: a holistic and empowering future for older adults. We must integrate strong policies, like the Care Act 2014, with psychosocial theories of aging. This ensures care is truly person-centered, respecting each individual's unique life journey. Technology, such as robotics and telecare, offers incredible opportunities for independence. But we must use these innovations ethically, enhancing human connection rather than replacing it. The future of elderly care demands continuous adaptation, innovation, and a deep commitment to the dignity and well-being of our aging society. Now, let's look at the sources that informed our discussion.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we have the image references. These sources provide context for the visuals you saw throughout the presentation. We carefully selected images that illustrate key concepts, from population trends to technological innovations in care. Each image was chosen to enhance understanding and reinforce the messages we've discussed. These visual elements help to bring the data and theories to life. Thank you for your attention.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Text 0"/>
          <p:cNvSpPr/>
          <p:nvPr/>
        </p:nvSpPr>
        <p:spPr>
          <a:xfrm>
            <a:off x="-14" y="429428"/>
            <a:ext cx="9144000" cy="1292662"/>
          </a:xfrm>
          <a:prstGeom prst="rect">
            <a:avLst/>
          </a:prstGeom>
          <a:noFill/>
          <a:ln/>
        </p:spPr>
        <p:txBody>
          <a:bodyPr wrap="square" lIns="0" tIns="0" rIns="0" bIns="0" rtlCol="0" anchor="t">
            <a:spAutoFit/>
          </a:bodyPr>
          <a:lstStyle/>
          <a:p>
            <a:pPr marL="0" indent="0" algn="ctr">
              <a:buNone/>
            </a:pPr>
            <a:r>
              <a:rPr lang="en-US" sz="2800" b="1" dirty="0">
                <a:solidFill>
                  <a:srgbClr val="1A4331"/>
                </a:solidFill>
                <a:latin typeface="Playfair Display ExtraBold" pitchFamily="34" charset="0"/>
                <a:ea typeface="Playfair Display ExtraBold" pitchFamily="34" charset="-122"/>
                <a:cs typeface="Playfair Display ExtraBold" pitchFamily="34" charset="-120"/>
              </a:rPr>
              <a:t>Evaluating the Care and Support Needs of Older People: Current Provisions, Technological Innovations, and Future Directions</a:t>
            </a:r>
            <a:endParaRPr lang="en-US" sz="2800" dirty="0"/>
          </a:p>
        </p:txBody>
      </p:sp>
      <p:sp>
        <p:nvSpPr>
          <p:cNvPr id="5" name="Text 1"/>
          <p:cNvSpPr/>
          <p:nvPr/>
        </p:nvSpPr>
        <p:spPr>
          <a:xfrm>
            <a:off x="3536435" y="3444180"/>
            <a:ext cx="2071129" cy="262533"/>
          </a:xfrm>
          <a:prstGeom prst="rect">
            <a:avLst/>
          </a:prstGeom>
          <a:noFill/>
          <a:ln/>
        </p:spPr>
        <p:txBody>
          <a:bodyPr wrap="square" lIns="0" tIns="0" rIns="0" bIns="0" rtlCol="0" anchor="t">
            <a:spAutoFit/>
          </a:bodyPr>
          <a:lstStyle/>
          <a:p>
            <a:pPr marL="0" indent="0" algn="ctr">
              <a:buNone/>
            </a:pPr>
            <a:endParaRPr lang="en-US" sz="1700" dirty="0"/>
          </a:p>
        </p:txBody>
      </p:sp>
      <p:pic>
        <p:nvPicPr>
          <p:cNvPr id="9" name="Picture 8">
            <a:extLst>
              <a:ext uri="{FF2B5EF4-FFF2-40B4-BE49-F238E27FC236}">
                <a16:creationId xmlns:a16="http://schemas.microsoft.com/office/drawing/2014/main" id="{405FB7FD-8240-F14C-253F-1A2A13911EA5}"/>
              </a:ext>
            </a:extLst>
          </p:cNvPr>
          <p:cNvPicPr>
            <a:picLocks noChangeAspect="1"/>
          </p:cNvPicPr>
          <p:nvPr/>
        </p:nvPicPr>
        <p:blipFill>
          <a:blip r:embed="rId4"/>
          <a:stretch>
            <a:fillRect/>
          </a:stretch>
        </p:blipFill>
        <p:spPr>
          <a:xfrm>
            <a:off x="579121" y="2013888"/>
            <a:ext cx="8231248" cy="2780696"/>
          </a:xfrm>
          <a:prstGeom prst="rect">
            <a:avLst/>
          </a:prstGeom>
        </p:spPr>
      </p:pic>
      <p:pic>
        <p:nvPicPr>
          <p:cNvPr id="11" name="Picture 10">
            <a:extLst>
              <a:ext uri="{FF2B5EF4-FFF2-40B4-BE49-F238E27FC236}">
                <a16:creationId xmlns:a16="http://schemas.microsoft.com/office/drawing/2014/main" id="{309A552D-B7F4-AEDD-FF55-98B39C6E2249}"/>
              </a:ext>
            </a:extLst>
          </p:cNvPr>
          <p:cNvPicPr>
            <a:picLocks noChangeAspect="1"/>
          </p:cNvPicPr>
          <p:nvPr/>
        </p:nvPicPr>
        <p:blipFill>
          <a:blip r:embed="rId5"/>
          <a:stretch>
            <a:fillRect/>
          </a:stretch>
        </p:blipFill>
        <p:spPr>
          <a:xfrm>
            <a:off x="6276526" y="1773068"/>
            <a:ext cx="2444708" cy="2450804"/>
          </a:xfrm>
          <a:prstGeom prst="rect">
            <a:avLst/>
          </a:prstGeom>
        </p:spPr>
      </p:pic>
      <p:pic>
        <p:nvPicPr>
          <p:cNvPr id="13" name="Picture 12">
            <a:extLst>
              <a:ext uri="{FF2B5EF4-FFF2-40B4-BE49-F238E27FC236}">
                <a16:creationId xmlns:a16="http://schemas.microsoft.com/office/drawing/2014/main" id="{E1B0C5E6-46F2-D55D-BA65-021E0758B7A7}"/>
              </a:ext>
            </a:extLst>
          </p:cNvPr>
          <p:cNvPicPr>
            <a:picLocks noChangeAspect="1"/>
          </p:cNvPicPr>
          <p:nvPr/>
        </p:nvPicPr>
        <p:blipFill>
          <a:blip r:embed="rId6"/>
          <a:stretch>
            <a:fillRect/>
          </a:stretch>
        </p:blipFill>
        <p:spPr>
          <a:xfrm>
            <a:off x="6845735" y="4308508"/>
            <a:ext cx="1670449" cy="23166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07AC2821-3607-22E4-E8B8-5C3AD46FC749}"/>
              </a:ext>
            </a:extLst>
          </p:cNvPr>
          <p:cNvPicPr>
            <a:picLocks noChangeAspect="1"/>
          </p:cNvPicPr>
          <p:nvPr/>
        </p:nvPicPr>
        <p:blipFill>
          <a:blip r:embed="rId2"/>
          <a:srcRect b="19"/>
          <a:stretch>
            <a:fillRect/>
          </a:stretch>
        </p:blipFill>
        <p:spPr>
          <a:xfrm>
            <a:off x="20" y="961"/>
            <a:ext cx="9143980" cy="5142539"/>
          </a:xfrm>
          <a:prstGeom prst="rect">
            <a:avLst/>
          </a:prstGeom>
        </p:spPr>
      </p:pic>
    </p:spTree>
    <p:extLst>
      <p:ext uri="{BB962C8B-B14F-4D97-AF65-F5344CB8AC3E}">
        <p14:creationId xmlns:p14="http://schemas.microsoft.com/office/powerpoint/2010/main" val="4154002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Text 0"/>
          <p:cNvSpPr/>
          <p:nvPr/>
        </p:nvSpPr>
        <p:spPr>
          <a:xfrm>
            <a:off x="285750" y="1086743"/>
            <a:ext cx="5619731" cy="578363"/>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The Ageing Population: A Growing Imperative for Health and Social Care</a:t>
            </a:r>
            <a:endParaRPr lang="en-US" sz="1600" dirty="0"/>
          </a:p>
        </p:txBody>
      </p:sp>
      <p:sp>
        <p:nvSpPr>
          <p:cNvPr id="5" name="Text 1"/>
          <p:cNvSpPr/>
          <p:nvPr/>
        </p:nvSpPr>
        <p:spPr>
          <a:xfrm>
            <a:off x="407194" y="1961852"/>
            <a:ext cx="5376844" cy="307777"/>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This presentation evaluates the care, empowerment, and support needs of older people, focusing on current provisions, technological innovations, and future directions in the UK.</a:t>
            </a:r>
            <a:endParaRPr lang="en-US" sz="1000" dirty="0"/>
          </a:p>
        </p:txBody>
      </p:sp>
      <p:sp>
        <p:nvSpPr>
          <p:cNvPr id="6" name="Text 2"/>
          <p:cNvSpPr/>
          <p:nvPr/>
        </p:nvSpPr>
        <p:spPr>
          <a:xfrm>
            <a:off x="407194" y="2576215"/>
            <a:ext cx="5376844" cy="307777"/>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Ageing is a complex process involving biological, psychological, and social changes. Biological theories often highlight the accumulation of cellular and molecular damage over time.</a:t>
            </a:r>
            <a:endParaRPr lang="en-US" sz="1000" dirty="0"/>
          </a:p>
        </p:txBody>
      </p:sp>
      <p:sp>
        <p:nvSpPr>
          <p:cNvPr id="7" name="Text 3"/>
          <p:cNvSpPr/>
          <p:nvPr/>
        </p:nvSpPr>
        <p:spPr>
          <a:xfrm>
            <a:off x="407194" y="3190577"/>
            <a:ext cx="5376844" cy="461665"/>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The growing ageing population significantly increases demand and pressure on health and social care systems , making it a critical area of focus. We will also acknowledge global perceptions of ageing and ageism</a:t>
            </a:r>
            <a:r>
              <a:rPr lang="en-US" sz="850" dirty="0">
                <a:solidFill>
                  <a:srgbClr val="2D312F"/>
                </a:solidFill>
                <a:latin typeface="Inter" pitchFamily="34" charset="0"/>
                <a:ea typeface="Inter" pitchFamily="34" charset="-122"/>
                <a:cs typeface="Inter" pitchFamily="34" charset="-120"/>
              </a:rPr>
              <a:t>.</a:t>
            </a:r>
            <a:endParaRPr lang="en-US" sz="850" dirty="0"/>
          </a:p>
        </p:txBody>
      </p:sp>
      <p:sp>
        <p:nvSpPr>
          <p:cNvPr id="8" name="Text 4"/>
          <p:cNvSpPr/>
          <p:nvPr/>
        </p:nvSpPr>
        <p:spPr>
          <a:xfrm>
            <a:off x="285750" y="3958530"/>
            <a:ext cx="5619731" cy="98227"/>
          </a:xfrm>
          <a:prstGeom prst="rect">
            <a:avLst/>
          </a:prstGeom>
          <a:noFill/>
          <a:ln/>
        </p:spPr>
        <p:txBody>
          <a:bodyPr wrap="square" lIns="0" tIns="0"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Office for National Statistics [1], Age UK [2], Parliament UK [4].</a:t>
            </a:r>
            <a:endParaRPr lang="en-US" sz="600" dirty="0"/>
          </a:p>
        </p:txBody>
      </p:sp>
      <p:pic>
        <p:nvPicPr>
          <p:cNvPr id="9" name="Image 1" descr="preencoded.png"/>
          <p:cNvPicPr>
            <a:picLocks noChangeAspect="1"/>
          </p:cNvPicPr>
          <p:nvPr/>
        </p:nvPicPr>
        <p:blipFill>
          <a:blip r:embed="rId4"/>
          <a:stretch>
            <a:fillRect/>
          </a:stretch>
        </p:blipFill>
        <p:spPr>
          <a:xfrm>
            <a:off x="6203147" y="1321594"/>
            <a:ext cx="2500313" cy="250031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Text 0"/>
          <p:cNvSpPr/>
          <p:nvPr/>
        </p:nvSpPr>
        <p:spPr>
          <a:xfrm>
            <a:off x="285750" y="1020663"/>
            <a:ext cx="5057775"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Navigating the Landscape of Elderly Care in the UK</a:t>
            </a:r>
            <a:endParaRPr lang="en-US" sz="1600" dirty="0"/>
          </a:p>
        </p:txBody>
      </p:sp>
      <p:sp>
        <p:nvSpPr>
          <p:cNvPr id="5" name="Text 1"/>
          <p:cNvSpPr/>
          <p:nvPr/>
        </p:nvSpPr>
        <p:spPr>
          <a:xfrm>
            <a:off x="407194" y="1895773"/>
            <a:ext cx="4814888" cy="461665"/>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The UK offers a range of services for older people, shifting towards person-centred approaches. Key provisions include domiciliary care (in-home support) and residential care (24-hour support).</a:t>
            </a:r>
            <a:endParaRPr lang="en-US" sz="1000" dirty="0"/>
          </a:p>
        </p:txBody>
      </p:sp>
      <p:sp>
        <p:nvSpPr>
          <p:cNvPr id="6" name="Text 2"/>
          <p:cNvSpPr/>
          <p:nvPr/>
        </p:nvSpPr>
        <p:spPr>
          <a:xfrm>
            <a:off x="407194" y="2642295"/>
            <a:ext cx="4814888" cy="461665"/>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Strengths of current care include personalisation and choice, promoting dignity and independence. However, limitations persist in accessibility, quality variation, and funding, impacting user experience</a:t>
            </a:r>
            <a:r>
              <a:rPr lang="en-US" sz="850" dirty="0">
                <a:solidFill>
                  <a:srgbClr val="2D312F"/>
                </a:solidFill>
                <a:latin typeface="Inter" pitchFamily="34" charset="0"/>
                <a:ea typeface="Inter" pitchFamily="34" charset="-122"/>
                <a:cs typeface="Inter" pitchFamily="34" charset="-120"/>
              </a:rPr>
              <a:t>.</a:t>
            </a:r>
            <a:endParaRPr lang="en-US" sz="850" dirty="0"/>
          </a:p>
        </p:txBody>
      </p:sp>
      <p:sp>
        <p:nvSpPr>
          <p:cNvPr id="7" name="Text 3"/>
          <p:cNvSpPr/>
          <p:nvPr/>
        </p:nvSpPr>
        <p:spPr>
          <a:xfrm>
            <a:off x="407194" y="3388816"/>
            <a:ext cx="4814888" cy="307777"/>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Demographic trends significantly influence care demands, requiring continuous adaptation of services and policies.</a:t>
            </a:r>
            <a:endParaRPr lang="en-US" sz="1000" dirty="0"/>
          </a:p>
        </p:txBody>
      </p:sp>
      <p:sp>
        <p:nvSpPr>
          <p:cNvPr id="8" name="Text 4"/>
          <p:cNvSpPr/>
          <p:nvPr/>
        </p:nvSpPr>
        <p:spPr>
          <a:xfrm>
            <a:off x="285750" y="4024610"/>
            <a:ext cx="5057775" cy="98227"/>
          </a:xfrm>
          <a:prstGeom prst="rect">
            <a:avLst/>
          </a:prstGeom>
          <a:noFill/>
          <a:ln/>
        </p:spPr>
        <p:txBody>
          <a:bodyPr wrap="square" lIns="0" tIns="0"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GOV.UK (Care Act 2014) [1], Age UK [2], Care UK [5], Wilbury Care Home [6], TrustedCare [7].</a:t>
            </a:r>
            <a:endParaRPr lang="en-US" sz="600" dirty="0"/>
          </a:p>
        </p:txBody>
      </p:sp>
      <p:pic>
        <p:nvPicPr>
          <p:cNvPr id="9" name="Image 1" descr="preencoded.png"/>
          <p:cNvPicPr>
            <a:picLocks noChangeAspect="1"/>
          </p:cNvPicPr>
          <p:nvPr/>
        </p:nvPicPr>
        <p:blipFill>
          <a:blip r:embed="rId4"/>
          <a:stretch>
            <a:fillRect/>
          </a:stretch>
        </p:blipFill>
        <p:spPr>
          <a:xfrm>
            <a:off x="5743575" y="1143000"/>
            <a:ext cx="2857500" cy="2857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Text 0"/>
          <p:cNvSpPr/>
          <p:nvPr/>
        </p:nvSpPr>
        <p:spPr>
          <a:xfrm>
            <a:off x="428625" y="428625"/>
            <a:ext cx="7130355"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Upholding Independence: Addressing the Hurdles Faced by Older Adults</a:t>
            </a:r>
            <a:endParaRPr lang="en-US" sz="1600" dirty="0"/>
          </a:p>
        </p:txBody>
      </p:sp>
      <p:sp>
        <p:nvSpPr>
          <p:cNvPr id="5" name="Text 1"/>
          <p:cNvSpPr/>
          <p:nvPr/>
        </p:nvSpPr>
        <p:spPr>
          <a:xfrm>
            <a:off x="326356" y="1119983"/>
            <a:ext cx="5232797" cy="914546"/>
          </a:xfrm>
          <a:prstGeom prst="rect">
            <a:avLst/>
          </a:prstGeom>
          <a:noFill/>
          <a:ln/>
        </p:spPr>
        <p:txBody>
          <a:bodyPr wrap="square" lIns="170053" tIns="170053" rIns="170053" bIns="170053" rtlCol="0" anchor="t">
            <a:spAutoFit/>
          </a:bodyPr>
          <a:lstStyle/>
          <a:p>
            <a:pPr marL="0" indent="0" algn="l">
              <a:lnSpc>
                <a:spcPct val="128000"/>
              </a:lnSpc>
              <a:buNone/>
            </a:pPr>
            <a:r>
              <a:rPr lang="en-US" sz="1000" b="1" dirty="0">
                <a:solidFill>
                  <a:srgbClr val="2D312F"/>
                </a:solidFill>
                <a:latin typeface="Inter Bold" pitchFamily="34" charset="0"/>
                <a:ea typeface="Inter Bold" pitchFamily="34" charset="-122"/>
                <a:cs typeface="Inter Bold" pitchFamily="34" charset="-120"/>
              </a:rPr>
              <a:t>Health &amp; Functional Capacity:</a:t>
            </a:r>
            <a:r>
              <a:rPr lang="en-US" sz="1000" dirty="0">
                <a:solidFill>
                  <a:srgbClr val="2D312F"/>
                </a:solidFill>
                <a:latin typeface="Inter" pitchFamily="34" charset="0"/>
                <a:ea typeface="Inter" pitchFamily="34" charset="-122"/>
                <a:cs typeface="Inter" pitchFamily="34" charset="-120"/>
              </a:rPr>
              <a:t> Maintaining independence is often compromised by long-term conditions, multimorbidity, and frailty. These physiological declines require proactive management to prevent loss of autonom</a:t>
            </a:r>
            <a:r>
              <a:rPr lang="en-US" sz="850" dirty="0">
                <a:solidFill>
                  <a:srgbClr val="2D312F"/>
                </a:solidFill>
                <a:latin typeface="Inter" pitchFamily="34" charset="0"/>
                <a:ea typeface="Inter" pitchFamily="34" charset="-122"/>
                <a:cs typeface="Inter" pitchFamily="34" charset="-120"/>
              </a:rPr>
              <a:t>y .</a:t>
            </a:r>
            <a:endParaRPr lang="en-US" sz="850" dirty="0"/>
          </a:p>
        </p:txBody>
      </p:sp>
      <p:sp>
        <p:nvSpPr>
          <p:cNvPr id="6" name="Text 2"/>
          <p:cNvSpPr/>
          <p:nvPr/>
        </p:nvSpPr>
        <p:spPr>
          <a:xfrm>
            <a:off x="326357" y="2165611"/>
            <a:ext cx="5232797" cy="918008"/>
          </a:xfrm>
          <a:prstGeom prst="rect">
            <a:avLst/>
          </a:prstGeom>
          <a:noFill/>
          <a:ln/>
        </p:spPr>
        <p:txBody>
          <a:bodyPr wrap="square" lIns="170053" tIns="170053" rIns="170053" bIns="170053" rtlCol="0" anchor="t">
            <a:spAutoFit/>
          </a:bodyPr>
          <a:lstStyle/>
          <a:p>
            <a:pPr marL="0" indent="0" algn="l">
              <a:lnSpc>
                <a:spcPct val="128000"/>
              </a:lnSpc>
              <a:buNone/>
            </a:pPr>
            <a:r>
              <a:rPr lang="en-US" sz="1000" b="1" dirty="0">
                <a:solidFill>
                  <a:srgbClr val="2D312F"/>
                </a:solidFill>
                <a:latin typeface="Inter Bold" pitchFamily="34" charset="0"/>
                <a:ea typeface="Inter Bold" pitchFamily="34" charset="-122"/>
                <a:cs typeface="Inter Bold" pitchFamily="34" charset="-120"/>
              </a:rPr>
              <a:t>Social &amp; Environmental Barriers:</a:t>
            </a:r>
            <a:r>
              <a:rPr lang="en-US" sz="1000" dirty="0">
                <a:solidFill>
                  <a:srgbClr val="2D312F"/>
                </a:solidFill>
                <a:latin typeface="Inter" pitchFamily="34" charset="0"/>
                <a:ea typeface="Inter" pitchFamily="34" charset="-122"/>
                <a:cs typeface="Inter" pitchFamily="34" charset="-120"/>
              </a:rPr>
              <a:t> Loneliness and social isolation are significant factors that undermine mental well-being. Living alone or ageing without children can exacerbate these challenges, making community support vital .</a:t>
            </a:r>
            <a:endParaRPr lang="en-US" sz="1000" dirty="0"/>
          </a:p>
        </p:txBody>
      </p:sp>
      <p:sp>
        <p:nvSpPr>
          <p:cNvPr id="7" name="Text 3"/>
          <p:cNvSpPr/>
          <p:nvPr/>
        </p:nvSpPr>
        <p:spPr>
          <a:xfrm>
            <a:off x="428625" y="3308291"/>
            <a:ext cx="5232797" cy="914546"/>
          </a:xfrm>
          <a:prstGeom prst="rect">
            <a:avLst/>
          </a:prstGeom>
          <a:noFill/>
          <a:ln/>
        </p:spPr>
        <p:txBody>
          <a:bodyPr wrap="square" lIns="170053" tIns="170053" rIns="170053" bIns="170053" rtlCol="0" anchor="t">
            <a:spAutoFit/>
          </a:bodyPr>
          <a:lstStyle/>
          <a:p>
            <a:pPr marL="0" indent="0" algn="l">
              <a:lnSpc>
                <a:spcPct val="128000"/>
              </a:lnSpc>
              <a:buNone/>
            </a:pPr>
            <a:r>
              <a:rPr lang="en-US" sz="1000" b="1" dirty="0">
                <a:solidFill>
                  <a:srgbClr val="2D312F"/>
                </a:solidFill>
                <a:latin typeface="Inter Bold" pitchFamily="34" charset="0"/>
                <a:ea typeface="Inter Bold" pitchFamily="34" charset="-122"/>
                <a:cs typeface="Inter Bold" pitchFamily="34" charset="-120"/>
              </a:rPr>
              <a:t>Systemic Pinch Points:</a:t>
            </a:r>
            <a:r>
              <a:rPr lang="en-US" sz="1000" dirty="0">
                <a:solidFill>
                  <a:srgbClr val="2D312F"/>
                </a:solidFill>
                <a:latin typeface="Inter" pitchFamily="34" charset="0"/>
                <a:ea typeface="Inter" pitchFamily="34" charset="-122"/>
                <a:cs typeface="Inter" pitchFamily="34" charset="-120"/>
              </a:rPr>
              <a:t> Capacity issues in primary care and the sustainability of social care provision create barriers to timely support. Navigating these complex systems often requires significant advocacy for the older per</a:t>
            </a:r>
            <a:r>
              <a:rPr lang="en-US" sz="850" dirty="0">
                <a:solidFill>
                  <a:srgbClr val="2D312F"/>
                </a:solidFill>
                <a:latin typeface="Inter" pitchFamily="34" charset="0"/>
                <a:ea typeface="Inter" pitchFamily="34" charset="-122"/>
                <a:cs typeface="Inter" pitchFamily="34" charset="-120"/>
              </a:rPr>
              <a:t>son .</a:t>
            </a:r>
            <a:endParaRPr lang="en-US" sz="850" dirty="0"/>
          </a:p>
        </p:txBody>
      </p:sp>
      <p:pic>
        <p:nvPicPr>
          <p:cNvPr id="8" name="Image 1" descr="preencoded.png"/>
          <p:cNvPicPr>
            <a:picLocks noChangeAspect="1"/>
          </p:cNvPicPr>
          <p:nvPr/>
        </p:nvPicPr>
        <p:blipFill>
          <a:blip r:embed="rId4"/>
          <a:stretch>
            <a:fillRect/>
          </a:stretch>
        </p:blipFill>
        <p:spPr>
          <a:xfrm>
            <a:off x="6009680" y="1883718"/>
            <a:ext cx="3000375" cy="3000375"/>
          </a:xfrm>
          <a:prstGeom prst="rect">
            <a:avLst/>
          </a:prstGeom>
        </p:spPr>
      </p:pic>
      <p:sp>
        <p:nvSpPr>
          <p:cNvPr id="9" name="Text 4"/>
          <p:cNvSpPr/>
          <p:nvPr/>
        </p:nvSpPr>
        <p:spPr>
          <a:xfrm>
            <a:off x="669257" y="4483481"/>
            <a:ext cx="3596404" cy="98227"/>
          </a:xfrm>
          <a:prstGeom prst="rect">
            <a:avLst/>
          </a:prstGeom>
          <a:noFill/>
          <a:ln/>
        </p:spPr>
        <p:txBody>
          <a:bodyPr wrap="square" lIns="0" tIns="0" rIns="0" bIns="0" rtlCol="0" anchor="t">
            <a:spAutoFit/>
          </a:bodyPr>
          <a:lstStyle/>
          <a:p>
            <a:pPr marL="0" indent="0" algn="l">
              <a:buNone/>
            </a:pPr>
            <a:r>
              <a:rPr lang="en-US" sz="600" dirty="0">
                <a:solidFill>
                  <a:srgbClr val="2D312F"/>
                </a:solidFill>
                <a:latin typeface="Inter" pitchFamily="34" charset="0"/>
                <a:ea typeface="Inter" pitchFamily="34" charset="-122"/>
                <a:cs typeface="Inter" pitchFamily="34" charset="-120"/>
              </a:rPr>
              <a:t>Reference: Age UK. (2024). The State of Health and Care of Older People in England 2024. [2]</a:t>
            </a:r>
            <a:endParaRPr lang="en-US" sz="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72189"/>
            <a:ext cx="9144000" cy="5143500"/>
          </a:xfrm>
          <a:prstGeom prst="rect">
            <a:avLst/>
          </a:prstGeom>
        </p:spPr>
      </p:pic>
      <p:sp>
        <p:nvSpPr>
          <p:cNvPr id="4" name="Text 0"/>
          <p:cNvSpPr/>
          <p:nvPr/>
        </p:nvSpPr>
        <p:spPr>
          <a:xfrm>
            <a:off x="285750" y="428625"/>
            <a:ext cx="857250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Theoretical Frameworks: Understanding the Dynamics of Ageing</a:t>
            </a:r>
            <a:endParaRPr lang="en-US" sz="1600" dirty="0"/>
          </a:p>
        </p:txBody>
      </p:sp>
      <p:sp>
        <p:nvSpPr>
          <p:cNvPr id="5" name="Text 1"/>
          <p:cNvSpPr/>
          <p:nvPr/>
        </p:nvSpPr>
        <p:spPr>
          <a:xfrm>
            <a:off x="442913" y="1609130"/>
            <a:ext cx="2400300" cy="153888"/>
          </a:xfrm>
          <a:prstGeom prst="rect">
            <a:avLst/>
          </a:prstGeom>
          <a:noFill/>
          <a:ln/>
        </p:spPr>
        <p:txBody>
          <a:bodyPr wrap="square" lIns="0" tIns="0" rIns="0" bIns="0" rtlCol="0" anchor="t">
            <a:spAutoFit/>
          </a:bodyPr>
          <a:lstStyle/>
          <a:p>
            <a:pPr marL="0" indent="0" algn="l">
              <a:buNone/>
            </a:pPr>
            <a:r>
              <a:rPr lang="en-US" sz="1000" b="1" dirty="0">
                <a:latin typeface="Playfair Display ExtraBold" pitchFamily="34" charset="0"/>
                <a:ea typeface="Playfair Display ExtraBold" pitchFamily="34" charset="-122"/>
                <a:cs typeface="Playfair Display ExtraBold" pitchFamily="34" charset="-120"/>
              </a:rPr>
              <a:t>Disengagement &amp; Activity</a:t>
            </a:r>
            <a:endParaRPr lang="en-US" sz="1000" dirty="0"/>
          </a:p>
        </p:txBody>
      </p:sp>
      <p:sp>
        <p:nvSpPr>
          <p:cNvPr id="6" name="Text 2"/>
          <p:cNvSpPr/>
          <p:nvPr/>
        </p:nvSpPr>
        <p:spPr>
          <a:xfrm>
            <a:off x="442913" y="1857283"/>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Disengagement Theory:</a:t>
            </a:r>
            <a:r>
              <a:rPr lang="en-US" sz="1000" dirty="0">
                <a:solidFill>
                  <a:srgbClr val="2D312F"/>
                </a:solidFill>
                <a:latin typeface="Inter" pitchFamily="34" charset="0"/>
                <a:ea typeface="Inter" pitchFamily="34" charset="-122"/>
                <a:cs typeface="Inter" pitchFamily="34" charset="-120"/>
              </a:rPr>
              <a:t> Suggests a natural, mutual withdrawal between the individual and society as a preparation for death .</a:t>
            </a:r>
            <a:endParaRPr lang="en-US" sz="1000" dirty="0"/>
          </a:p>
        </p:txBody>
      </p:sp>
      <p:sp>
        <p:nvSpPr>
          <p:cNvPr id="7" name="Text 3"/>
          <p:cNvSpPr/>
          <p:nvPr/>
        </p:nvSpPr>
        <p:spPr>
          <a:xfrm>
            <a:off x="442912" y="2567101"/>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Activity Theory:</a:t>
            </a:r>
            <a:r>
              <a:rPr lang="en-US" sz="1000" dirty="0">
                <a:solidFill>
                  <a:srgbClr val="2D312F"/>
                </a:solidFill>
                <a:latin typeface="Inter" pitchFamily="34" charset="0"/>
                <a:ea typeface="Inter" pitchFamily="34" charset="-122"/>
                <a:cs typeface="Inter" pitchFamily="34" charset="-120"/>
              </a:rPr>
              <a:t> Contradicts disengagement, positing that successful ageing occurs when older adults stay active and maintain social interactions </a:t>
            </a:r>
            <a:endParaRPr lang="en-US" sz="1000" dirty="0"/>
          </a:p>
        </p:txBody>
      </p:sp>
      <p:sp>
        <p:nvSpPr>
          <p:cNvPr id="8" name="Text 4"/>
          <p:cNvSpPr/>
          <p:nvPr/>
        </p:nvSpPr>
        <p:spPr>
          <a:xfrm>
            <a:off x="3371850" y="1609130"/>
            <a:ext cx="2400300" cy="153888"/>
          </a:xfrm>
          <a:prstGeom prst="rect">
            <a:avLst/>
          </a:prstGeom>
          <a:noFill/>
          <a:ln/>
        </p:spPr>
        <p:txBody>
          <a:bodyPr wrap="square" lIns="0" tIns="0" rIns="0" bIns="0" rtlCol="0" anchor="t">
            <a:spAutoFit/>
          </a:bodyPr>
          <a:lstStyle/>
          <a:p>
            <a:pPr marL="0" indent="0" algn="l">
              <a:buNone/>
            </a:pPr>
            <a:r>
              <a:rPr lang="en-US" sz="1000" b="1" dirty="0">
                <a:latin typeface="Playfair Display ExtraBold" pitchFamily="34" charset="0"/>
                <a:ea typeface="Playfair Display ExtraBold" pitchFamily="34" charset="-122"/>
                <a:cs typeface="Playfair Display ExtraBold" pitchFamily="34" charset="-120"/>
              </a:rPr>
              <a:t>Continuity &amp; Life Course</a:t>
            </a:r>
            <a:endParaRPr lang="en-US" sz="1000" dirty="0"/>
          </a:p>
        </p:txBody>
      </p:sp>
      <p:sp>
        <p:nvSpPr>
          <p:cNvPr id="9" name="Text 5"/>
          <p:cNvSpPr/>
          <p:nvPr/>
        </p:nvSpPr>
        <p:spPr>
          <a:xfrm>
            <a:off x="3371850" y="1843088"/>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Continuity Theory:</a:t>
            </a:r>
            <a:r>
              <a:rPr lang="en-US" sz="1000" dirty="0">
                <a:solidFill>
                  <a:srgbClr val="2D312F"/>
                </a:solidFill>
                <a:latin typeface="Inter" pitchFamily="34" charset="0"/>
                <a:ea typeface="Inter" pitchFamily="34" charset="-122"/>
                <a:cs typeface="Inter" pitchFamily="34" charset="-120"/>
              </a:rPr>
              <a:t> States that individuals tend to maintain the same habits, personalities, and relationships as they age to preserve equilibrium .</a:t>
            </a:r>
            <a:endParaRPr lang="en-US" sz="1000" dirty="0"/>
          </a:p>
        </p:txBody>
      </p:sp>
      <p:sp>
        <p:nvSpPr>
          <p:cNvPr id="10" name="Text 6"/>
          <p:cNvSpPr/>
          <p:nvPr/>
        </p:nvSpPr>
        <p:spPr>
          <a:xfrm>
            <a:off x="3400425" y="2535734"/>
            <a:ext cx="2400300" cy="615553"/>
          </a:xfrm>
          <a:prstGeom prst="rect">
            <a:avLst/>
          </a:prstGeom>
          <a:noFill/>
          <a:ln/>
        </p:spPr>
        <p:txBody>
          <a:bodyPr wrap="square" lIns="0" tIns="0" rIns="0" bIns="0" rtlCol="0" anchor="t">
            <a:spAutoFit/>
          </a:bodyPr>
          <a:lstStyle/>
          <a:p>
            <a:pPr marL="0" indent="0" algn="l">
              <a:buNone/>
            </a:pPr>
            <a:r>
              <a:rPr lang="en-US" sz="1000" b="1" dirty="0">
                <a:solidFill>
                  <a:srgbClr val="2D312F"/>
                </a:solidFill>
                <a:latin typeface="Inter Bold" pitchFamily="34" charset="0"/>
                <a:ea typeface="Inter Bold" pitchFamily="34" charset="-122"/>
                <a:cs typeface="Inter Bold" pitchFamily="34" charset="-120"/>
              </a:rPr>
              <a:t>Life Course Theory:</a:t>
            </a:r>
            <a:r>
              <a:rPr lang="en-US" sz="1000" dirty="0">
                <a:solidFill>
                  <a:srgbClr val="2D312F"/>
                </a:solidFill>
                <a:latin typeface="Inter" pitchFamily="34" charset="0"/>
                <a:ea typeface="Inter" pitchFamily="34" charset="-122"/>
                <a:cs typeface="Inter" pitchFamily="34" charset="-120"/>
              </a:rPr>
              <a:t> Views ageing as a lifelong process shaped by historical, social, and economic contexts across the lifespan</a:t>
            </a:r>
            <a:endParaRPr lang="en-US" sz="750" dirty="0"/>
          </a:p>
        </p:txBody>
      </p:sp>
      <p:sp>
        <p:nvSpPr>
          <p:cNvPr id="11" name="Text 7"/>
          <p:cNvSpPr/>
          <p:nvPr/>
        </p:nvSpPr>
        <p:spPr>
          <a:xfrm>
            <a:off x="3214688" y="3480792"/>
            <a:ext cx="2714625" cy="230832"/>
          </a:xfrm>
          <a:prstGeom prst="rect">
            <a:avLst/>
          </a:prstGeom>
          <a:noFill/>
          <a:ln/>
        </p:spPr>
        <p:txBody>
          <a:bodyPr wrap="square" lIns="0" tIns="0" rIns="0" bIns="0" rtlCol="0" anchor="t">
            <a:spAutoFit/>
          </a:bodyPr>
          <a:lstStyle/>
          <a:p>
            <a:pPr marL="0" indent="0" algn="l">
              <a:buNone/>
            </a:pPr>
            <a:r>
              <a:rPr lang="en-US" sz="750" i="1" dirty="0">
                <a:latin typeface="Inter" pitchFamily="34" charset="0"/>
                <a:ea typeface="Inter" pitchFamily="34" charset="-122"/>
                <a:cs typeface="Inter" pitchFamily="34" charset="-120"/>
              </a:rPr>
              <a:t>These theories inform person-centred care by helping practitioners understand individual motivations and social needs.</a:t>
            </a:r>
            <a:endParaRPr lang="en-US" sz="750" dirty="0"/>
          </a:p>
        </p:txBody>
      </p:sp>
      <p:pic>
        <p:nvPicPr>
          <p:cNvPr id="12" name="Image 1" descr="preencoded.png"/>
          <p:cNvPicPr>
            <a:picLocks noChangeAspect="1"/>
          </p:cNvPicPr>
          <p:nvPr/>
        </p:nvPicPr>
        <p:blipFill>
          <a:blip r:embed="rId4"/>
          <a:stretch>
            <a:fillRect/>
          </a:stretch>
        </p:blipFill>
        <p:spPr>
          <a:xfrm>
            <a:off x="6357938" y="1732359"/>
            <a:ext cx="2286000" cy="2286000"/>
          </a:xfrm>
          <a:prstGeom prst="rect">
            <a:avLst/>
          </a:prstGeom>
        </p:spPr>
      </p:pic>
      <p:sp>
        <p:nvSpPr>
          <p:cNvPr id="13" name="Text 8"/>
          <p:cNvSpPr/>
          <p:nvPr/>
        </p:nvSpPr>
        <p:spPr>
          <a:xfrm>
            <a:off x="285750" y="4370189"/>
            <a:ext cx="8572500" cy="241102"/>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Source: Lumen Learning [3]</a:t>
            </a:r>
            <a:endParaRPr lang="en-US" sz="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Shape 0"/>
          <p:cNvSpPr/>
          <p:nvPr/>
        </p:nvSpPr>
        <p:spPr>
          <a:xfrm>
            <a:off x="428625" y="428625"/>
            <a:ext cx="5969050" cy="348258"/>
          </a:xfrm>
          <a:prstGeom prst="rect">
            <a:avLst/>
          </a:prstGeom>
          <a:solidFill>
            <a:srgbClr val="000000">
              <a:alpha val="0"/>
            </a:srgbClr>
          </a:solidFill>
          <a:ln/>
        </p:spPr>
        <p:txBody>
          <a:bodyPr/>
          <a:lstStyle/>
          <a:p>
            <a:endParaRPr lang="en-GB"/>
          </a:p>
        </p:txBody>
      </p:sp>
      <p:sp>
        <p:nvSpPr>
          <p:cNvPr id="5" name="Shape 1"/>
          <p:cNvSpPr/>
          <p:nvPr/>
        </p:nvSpPr>
        <p:spPr>
          <a:xfrm>
            <a:off x="428625" y="762595"/>
            <a:ext cx="5969050" cy="14288"/>
          </a:xfrm>
          <a:prstGeom prst="rect">
            <a:avLst/>
          </a:prstGeom>
          <a:solidFill>
            <a:srgbClr val="D96C5B"/>
          </a:solidFill>
          <a:ln/>
        </p:spPr>
        <p:txBody>
          <a:bodyPr/>
          <a:lstStyle/>
          <a:p>
            <a:endParaRPr lang="en-GB"/>
          </a:p>
        </p:txBody>
      </p:sp>
      <p:sp>
        <p:nvSpPr>
          <p:cNvPr id="6" name="Text 2"/>
          <p:cNvSpPr/>
          <p:nvPr/>
        </p:nvSpPr>
        <p:spPr>
          <a:xfrm>
            <a:off x="428625" y="428625"/>
            <a:ext cx="596905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Policy and Legislation: Foundations of Care for Older People</a:t>
            </a:r>
            <a:endParaRPr lang="en-US" sz="1600" dirty="0"/>
          </a:p>
        </p:txBody>
      </p:sp>
      <p:sp>
        <p:nvSpPr>
          <p:cNvPr id="7" name="Text 3"/>
          <p:cNvSpPr/>
          <p:nvPr/>
        </p:nvSpPr>
        <p:spPr>
          <a:xfrm>
            <a:off x="621506" y="1241227"/>
            <a:ext cx="2420699" cy="184666"/>
          </a:xfrm>
          <a:prstGeom prst="rect">
            <a:avLst/>
          </a:prstGeom>
          <a:noFill/>
          <a:ln/>
        </p:spPr>
        <p:txBody>
          <a:bodyPr wrap="square" lIns="0" tIns="0" rIns="0" bIns="0" rtlCol="0" anchor="t">
            <a:spAutoFit/>
          </a:bodyPr>
          <a:lstStyle/>
          <a:p>
            <a:pPr marL="0" indent="0" algn="l">
              <a:buNone/>
            </a:pPr>
            <a:r>
              <a:rPr lang="en-US" sz="1200" b="1" dirty="0">
                <a:latin typeface="Playfair Display ExtraBold" pitchFamily="34" charset="0"/>
                <a:ea typeface="Playfair Display ExtraBold" pitchFamily="34" charset="-122"/>
                <a:cs typeface="Playfair Display ExtraBold" pitchFamily="34" charset="-120"/>
              </a:rPr>
              <a:t>Care Act 2014</a:t>
            </a:r>
            <a:endParaRPr lang="en-US" sz="1200" dirty="0"/>
          </a:p>
        </p:txBody>
      </p:sp>
      <p:sp>
        <p:nvSpPr>
          <p:cNvPr id="8" name="Text 4"/>
          <p:cNvSpPr/>
          <p:nvPr/>
        </p:nvSpPr>
        <p:spPr>
          <a:xfrm>
            <a:off x="621506" y="1546622"/>
            <a:ext cx="2420699" cy="1166473"/>
          </a:xfrm>
          <a:prstGeom prst="rect">
            <a:avLst/>
          </a:prstGeom>
          <a:noFill/>
          <a:ln/>
        </p:spPr>
        <p:txBody>
          <a:bodyPr wrap="square" lIns="0" tIns="0" rIns="0" bIns="0" rtlCol="0" anchor="t">
            <a:spAutoFit/>
          </a:bodyPr>
          <a:lstStyle/>
          <a:p>
            <a:pPr marL="0" indent="0" algn="l">
              <a:lnSpc>
                <a:spcPct val="128000"/>
              </a:lnSpc>
              <a:buNone/>
            </a:pPr>
            <a:r>
              <a:rPr lang="en-US" sz="1000" dirty="0">
                <a:solidFill>
                  <a:srgbClr val="2D312F"/>
                </a:solidFill>
                <a:latin typeface="Inter" pitchFamily="34" charset="0"/>
                <a:ea typeface="Inter" pitchFamily="34" charset="-122"/>
                <a:cs typeface="Inter" pitchFamily="34" charset="-120"/>
              </a:rPr>
              <a:t>The cornerstone of modern social care in the UK, shifting the focus to the "wellbeing principle." It mandates personalisation, ensuring individuals have control over their care, and emphasizes the importance of preventing or delaying the need for support .</a:t>
            </a:r>
            <a:endParaRPr lang="en-US" sz="1000" dirty="0"/>
          </a:p>
        </p:txBody>
      </p:sp>
      <p:sp>
        <p:nvSpPr>
          <p:cNvPr id="9" name="Text 5"/>
          <p:cNvSpPr/>
          <p:nvPr/>
        </p:nvSpPr>
        <p:spPr>
          <a:xfrm>
            <a:off x="3642280" y="1241227"/>
            <a:ext cx="2420699" cy="184666"/>
          </a:xfrm>
          <a:prstGeom prst="rect">
            <a:avLst/>
          </a:prstGeom>
          <a:noFill/>
          <a:ln/>
        </p:spPr>
        <p:txBody>
          <a:bodyPr wrap="square" lIns="0" tIns="0" rIns="0" bIns="0" rtlCol="0" anchor="t">
            <a:spAutoFit/>
          </a:bodyPr>
          <a:lstStyle/>
          <a:p>
            <a:pPr marL="0" indent="0" algn="l">
              <a:buNone/>
            </a:pPr>
            <a:r>
              <a:rPr lang="en-US" sz="1200" b="1" dirty="0">
                <a:latin typeface="Playfair Display ExtraBold" pitchFamily="34" charset="0"/>
                <a:ea typeface="Playfair Display ExtraBold" pitchFamily="34" charset="-122"/>
                <a:cs typeface="Playfair Display ExtraBold" pitchFamily="34" charset="-120"/>
              </a:rPr>
              <a:t>Equality Act 2010</a:t>
            </a:r>
            <a:endParaRPr lang="en-US" sz="1200" dirty="0"/>
          </a:p>
        </p:txBody>
      </p:sp>
      <p:sp>
        <p:nvSpPr>
          <p:cNvPr id="10" name="Text 6"/>
          <p:cNvSpPr/>
          <p:nvPr/>
        </p:nvSpPr>
        <p:spPr>
          <a:xfrm>
            <a:off x="3573780" y="1546622"/>
            <a:ext cx="2489199" cy="1166473"/>
          </a:xfrm>
          <a:prstGeom prst="rect">
            <a:avLst/>
          </a:prstGeom>
          <a:noFill/>
          <a:ln/>
        </p:spPr>
        <p:txBody>
          <a:bodyPr wrap="square" lIns="0" tIns="0" rIns="0" bIns="0" rtlCol="0" anchor="t">
            <a:spAutoFit/>
          </a:bodyPr>
          <a:lstStyle/>
          <a:p>
            <a:pPr marL="0" indent="0" algn="l">
              <a:lnSpc>
                <a:spcPct val="128000"/>
              </a:lnSpc>
              <a:buNone/>
            </a:pPr>
            <a:r>
              <a:rPr lang="en-US" sz="1000" dirty="0">
                <a:solidFill>
                  <a:srgbClr val="2D312F"/>
                </a:solidFill>
                <a:latin typeface="Inter" pitchFamily="34" charset="0"/>
                <a:ea typeface="Inter" pitchFamily="34" charset="-122"/>
                <a:cs typeface="Inter" pitchFamily="34" charset="-120"/>
              </a:rPr>
              <a:t>Provides a legal framework to protect older people from age-based discrimination. It ensures that health and social care services are accessible and equitable, promoting fair treatment across all protected characteristics in care settings.</a:t>
            </a:r>
            <a:endParaRPr lang="en-US" sz="1000" dirty="0"/>
          </a:p>
        </p:txBody>
      </p:sp>
      <p:sp>
        <p:nvSpPr>
          <p:cNvPr id="11" name="Shape 7"/>
          <p:cNvSpPr/>
          <p:nvPr/>
        </p:nvSpPr>
        <p:spPr>
          <a:xfrm>
            <a:off x="6470173" y="1048345"/>
            <a:ext cx="2245202" cy="3186113"/>
          </a:xfrm>
          <a:prstGeom prst="rect">
            <a:avLst/>
          </a:prstGeom>
          <a:solidFill>
            <a:srgbClr val="D96C5B">
              <a:alpha val="5000"/>
            </a:srgbClr>
          </a:solidFill>
          <a:ln w="18288">
            <a:solidFill>
              <a:srgbClr val="D96C5B"/>
            </a:solidFill>
            <a:prstDash val="solid"/>
          </a:ln>
        </p:spPr>
        <p:txBody>
          <a:bodyPr/>
          <a:lstStyle/>
          <a:p>
            <a:endParaRPr lang="en-GB"/>
          </a:p>
        </p:txBody>
      </p:sp>
      <p:sp>
        <p:nvSpPr>
          <p:cNvPr id="12" name="Text 8"/>
          <p:cNvSpPr/>
          <p:nvPr/>
        </p:nvSpPr>
        <p:spPr>
          <a:xfrm>
            <a:off x="6593306" y="1226939"/>
            <a:ext cx="1943476" cy="184666"/>
          </a:xfrm>
          <a:prstGeom prst="rect">
            <a:avLst/>
          </a:prstGeom>
          <a:noFill/>
          <a:ln/>
        </p:spPr>
        <p:txBody>
          <a:bodyPr wrap="square" lIns="0" tIns="0" rIns="0" bIns="0" rtlCol="0" anchor="t">
            <a:spAutoFit/>
          </a:bodyPr>
          <a:lstStyle/>
          <a:p>
            <a:pPr marL="0" indent="0" algn="l">
              <a:buNone/>
            </a:pPr>
            <a:r>
              <a:rPr lang="en-US" sz="1200" b="1" dirty="0">
                <a:latin typeface="Playfair Display ExtraBold" pitchFamily="34" charset="0"/>
                <a:ea typeface="Playfair Display ExtraBold" pitchFamily="34" charset="-122"/>
                <a:cs typeface="Playfair Display ExtraBold" pitchFamily="34" charset="-120"/>
              </a:rPr>
              <a:t>NHS Long Term Plan</a:t>
            </a:r>
            <a:endParaRPr lang="en-US" sz="1200" dirty="0"/>
          </a:p>
        </p:txBody>
      </p:sp>
      <p:sp>
        <p:nvSpPr>
          <p:cNvPr id="13" name="Text 9"/>
          <p:cNvSpPr/>
          <p:nvPr/>
        </p:nvSpPr>
        <p:spPr>
          <a:xfrm>
            <a:off x="6648766" y="1532334"/>
            <a:ext cx="1888015" cy="1560427"/>
          </a:xfrm>
          <a:prstGeom prst="rect">
            <a:avLst/>
          </a:prstGeom>
          <a:noFill/>
          <a:ln/>
        </p:spPr>
        <p:txBody>
          <a:bodyPr wrap="square" lIns="0" tIns="0" rIns="0" bIns="0" rtlCol="0" anchor="t">
            <a:spAutoFit/>
          </a:bodyPr>
          <a:lstStyle/>
          <a:p>
            <a:pPr marL="0" indent="0" algn="l">
              <a:lnSpc>
                <a:spcPct val="128000"/>
              </a:lnSpc>
              <a:buNone/>
            </a:pPr>
            <a:r>
              <a:rPr lang="en-US" sz="1000" dirty="0">
                <a:solidFill>
                  <a:srgbClr val="2D312F"/>
                </a:solidFill>
                <a:latin typeface="Inter" pitchFamily="34" charset="0"/>
                <a:ea typeface="Inter" pitchFamily="34" charset="-122"/>
                <a:cs typeface="Inter" pitchFamily="34" charset="-120"/>
              </a:rPr>
              <a:t>Focuses on integrated care systems to support an ageing population. It prioritizes proactive care, community-based support, and the use of technology to help older people stay healthy and independent in their own homes for longer.</a:t>
            </a:r>
            <a:endParaRPr lang="en-US" sz="1000" dirty="0"/>
          </a:p>
        </p:txBody>
      </p:sp>
      <p:sp>
        <p:nvSpPr>
          <p:cNvPr id="14" name="Shape 10"/>
          <p:cNvSpPr/>
          <p:nvPr/>
        </p:nvSpPr>
        <p:spPr>
          <a:xfrm>
            <a:off x="428625" y="4520208"/>
            <a:ext cx="8286750" cy="194667"/>
          </a:xfrm>
          <a:prstGeom prst="rect">
            <a:avLst/>
          </a:prstGeom>
          <a:solidFill>
            <a:srgbClr val="000000">
              <a:alpha val="0"/>
            </a:srgbClr>
          </a:solidFill>
          <a:ln/>
        </p:spPr>
        <p:txBody>
          <a:bodyPr/>
          <a:lstStyle/>
          <a:p>
            <a:endParaRPr lang="en-GB"/>
          </a:p>
        </p:txBody>
      </p:sp>
      <p:sp>
        <p:nvSpPr>
          <p:cNvPr id="15" name="Shape 11"/>
          <p:cNvSpPr/>
          <p:nvPr/>
        </p:nvSpPr>
        <p:spPr>
          <a:xfrm>
            <a:off x="428625" y="4520208"/>
            <a:ext cx="8286750" cy="7144"/>
          </a:xfrm>
          <a:prstGeom prst="rect">
            <a:avLst/>
          </a:prstGeom>
          <a:solidFill>
            <a:srgbClr val="1A4331"/>
          </a:solidFill>
          <a:ln/>
        </p:spPr>
        <p:txBody>
          <a:bodyPr/>
          <a:lstStyle/>
          <a:p>
            <a:endParaRPr lang="en-GB"/>
          </a:p>
        </p:txBody>
      </p:sp>
      <p:sp>
        <p:nvSpPr>
          <p:cNvPr id="16" name="Text 12"/>
          <p:cNvSpPr/>
          <p:nvPr/>
        </p:nvSpPr>
        <p:spPr>
          <a:xfrm>
            <a:off x="428625" y="4520208"/>
            <a:ext cx="8286750" cy="194667"/>
          </a:xfrm>
          <a:prstGeom prst="rect">
            <a:avLst/>
          </a:prstGeom>
          <a:noFill/>
          <a:ln/>
        </p:spPr>
        <p:txBody>
          <a:bodyPr wrap="square" lIns="0" tIns="85090" rIns="0" bIns="0" rtlCol="0" anchor="t">
            <a:spAutoFit/>
          </a:bodyPr>
          <a:lstStyle/>
          <a:p>
            <a:pPr marL="0" indent="0" algn="l">
              <a:buNone/>
            </a:pPr>
            <a:r>
              <a:rPr lang="en-US" sz="750" i="1" dirty="0">
                <a:solidFill>
                  <a:srgbClr val="2D312F"/>
                </a:solidFill>
                <a:latin typeface="Inter" pitchFamily="34" charset="0"/>
                <a:ea typeface="Inter" pitchFamily="34" charset="-122"/>
                <a:cs typeface="Inter" pitchFamily="34" charset="-120"/>
              </a:rPr>
              <a:t>Note: Theory and policy are integrated throughout this presentation to demonstrate their impact on real-world care practice.</a:t>
            </a:r>
            <a:endParaRPr lang="en-US" sz="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Text 0"/>
          <p:cNvSpPr/>
          <p:nvPr/>
        </p:nvSpPr>
        <p:spPr>
          <a:xfrm>
            <a:off x="285750" y="428625"/>
            <a:ext cx="857250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Innovating Care: The Role of Technology in Supporting Older Adults</a:t>
            </a:r>
            <a:endParaRPr lang="en-US" sz="1600" dirty="0"/>
          </a:p>
        </p:txBody>
      </p:sp>
      <p:sp>
        <p:nvSpPr>
          <p:cNvPr id="5" name="Text 1"/>
          <p:cNvSpPr/>
          <p:nvPr/>
        </p:nvSpPr>
        <p:spPr>
          <a:xfrm>
            <a:off x="442913" y="1513861"/>
            <a:ext cx="5300663" cy="153888"/>
          </a:xfrm>
          <a:prstGeom prst="rect">
            <a:avLst/>
          </a:prstGeom>
          <a:noFill/>
          <a:ln/>
        </p:spPr>
        <p:txBody>
          <a:bodyPr wrap="square" lIns="0" tIns="0" rIns="0" bIns="0" rtlCol="0" anchor="t">
            <a:spAutoFit/>
          </a:bodyPr>
          <a:lstStyle/>
          <a:p>
            <a:pPr marL="0" indent="0" algn="l">
              <a:buNone/>
            </a:pPr>
            <a:r>
              <a:rPr lang="en-US" sz="1000" b="1" dirty="0">
                <a:latin typeface="Playfair Display Bold" pitchFamily="34" charset="0"/>
                <a:ea typeface="Playfair Display Bold" pitchFamily="34" charset="-122"/>
                <a:cs typeface="Playfair Display Bold" pitchFamily="34" charset="-120"/>
              </a:rPr>
              <a:t>Technological Landscape</a:t>
            </a:r>
            <a:endParaRPr lang="en-US" sz="1000" dirty="0"/>
          </a:p>
        </p:txBody>
      </p:sp>
      <p:sp>
        <p:nvSpPr>
          <p:cNvPr id="6" name="Text 2"/>
          <p:cNvSpPr/>
          <p:nvPr/>
        </p:nvSpPr>
        <p:spPr>
          <a:xfrm>
            <a:off x="442913" y="1747819"/>
            <a:ext cx="5300663" cy="615553"/>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Modern elderly care integrates telecare and remote monitoring systems to track health metrics and safety at home. Specialized dementia technology, such as GPS trackers and memory aids, provides essential support for cognitive decline, while assistive robotics offer help with mobility and companionship.</a:t>
            </a:r>
            <a:endParaRPr lang="en-US" sz="1000" dirty="0"/>
          </a:p>
        </p:txBody>
      </p:sp>
      <p:sp>
        <p:nvSpPr>
          <p:cNvPr id="7" name="Text 3"/>
          <p:cNvSpPr/>
          <p:nvPr/>
        </p:nvSpPr>
        <p:spPr>
          <a:xfrm>
            <a:off x="442913" y="2805094"/>
            <a:ext cx="5300663" cy="153888"/>
          </a:xfrm>
          <a:prstGeom prst="rect">
            <a:avLst/>
          </a:prstGeom>
          <a:noFill/>
          <a:ln/>
        </p:spPr>
        <p:txBody>
          <a:bodyPr wrap="square" lIns="0" tIns="0" rIns="0" bIns="0" rtlCol="0" anchor="t">
            <a:spAutoFit/>
          </a:bodyPr>
          <a:lstStyle/>
          <a:p>
            <a:pPr marL="0" indent="0" algn="l">
              <a:buNone/>
            </a:pPr>
            <a:r>
              <a:rPr lang="en-US" sz="1000" b="1" dirty="0">
                <a:latin typeface="Playfair Display Bold" pitchFamily="34" charset="0"/>
                <a:ea typeface="Playfair Display Bold" pitchFamily="34" charset="-122"/>
                <a:cs typeface="Playfair Display Bold" pitchFamily="34" charset="-120"/>
              </a:rPr>
              <a:t>Critical Evaluation</a:t>
            </a:r>
            <a:endParaRPr lang="en-US" sz="1000" dirty="0"/>
          </a:p>
        </p:txBody>
      </p:sp>
      <p:sp>
        <p:nvSpPr>
          <p:cNvPr id="8" name="Text 4"/>
          <p:cNvSpPr/>
          <p:nvPr/>
        </p:nvSpPr>
        <p:spPr>
          <a:xfrm>
            <a:off x="442913" y="3039052"/>
            <a:ext cx="5300663" cy="615553"/>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While these innovations significantly improve independence and reduce caregiver burden, they face critical limitations. Issues such as digital exclusion among the oldest old, high implementation costs, and the risk of replacing vital human interaction with automated systems remain significant challenges in practice.</a:t>
            </a:r>
            <a:endParaRPr lang="en-US" sz="1000" dirty="0"/>
          </a:p>
        </p:txBody>
      </p:sp>
      <p:pic>
        <p:nvPicPr>
          <p:cNvPr id="9" name="Image 1" descr="preencoded.png"/>
          <p:cNvPicPr>
            <a:picLocks noChangeAspect="1"/>
          </p:cNvPicPr>
          <p:nvPr/>
        </p:nvPicPr>
        <p:blipFill>
          <a:blip r:embed="rId4"/>
          <a:stretch>
            <a:fillRect/>
          </a:stretch>
        </p:blipFill>
        <p:spPr>
          <a:xfrm>
            <a:off x="6129338" y="1446581"/>
            <a:ext cx="2714625" cy="2714625"/>
          </a:xfrm>
          <a:prstGeom prst="rect">
            <a:avLst/>
          </a:prstGeom>
        </p:spPr>
      </p:pic>
      <p:sp>
        <p:nvSpPr>
          <p:cNvPr id="10" name="Text 5"/>
          <p:cNvSpPr/>
          <p:nvPr/>
        </p:nvSpPr>
        <p:spPr>
          <a:xfrm>
            <a:off x="285750" y="4465430"/>
            <a:ext cx="8572500" cy="392320"/>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News-Medical.Net [2], Link Springer [3], MIT News [8].</a:t>
            </a:r>
            <a:endParaRPr lang="en-US" sz="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Shape 0"/>
          <p:cNvSpPr/>
          <p:nvPr/>
        </p:nvSpPr>
        <p:spPr>
          <a:xfrm>
            <a:off x="285750" y="285750"/>
            <a:ext cx="8572500" cy="737592"/>
          </a:xfrm>
          <a:prstGeom prst="rect">
            <a:avLst/>
          </a:prstGeom>
          <a:solidFill>
            <a:srgbClr val="000000">
              <a:alpha val="0"/>
            </a:srgbClr>
          </a:solidFill>
          <a:ln/>
        </p:spPr>
        <p:txBody>
          <a:bodyPr/>
          <a:lstStyle/>
          <a:p>
            <a:endParaRPr lang="en-GB"/>
          </a:p>
        </p:txBody>
      </p:sp>
      <p:sp>
        <p:nvSpPr>
          <p:cNvPr id="5" name="Shape 1"/>
          <p:cNvSpPr/>
          <p:nvPr/>
        </p:nvSpPr>
        <p:spPr>
          <a:xfrm>
            <a:off x="285750" y="1009055"/>
            <a:ext cx="8572500" cy="14288"/>
          </a:xfrm>
          <a:prstGeom prst="rect">
            <a:avLst/>
          </a:prstGeom>
          <a:solidFill>
            <a:srgbClr val="D96C5B"/>
          </a:solidFill>
          <a:ln/>
        </p:spPr>
        <p:txBody>
          <a:bodyPr/>
          <a:lstStyle/>
          <a:p>
            <a:endParaRPr lang="en-GB"/>
          </a:p>
        </p:txBody>
      </p:sp>
      <p:sp>
        <p:nvSpPr>
          <p:cNvPr id="6" name="Text 2"/>
          <p:cNvSpPr/>
          <p:nvPr/>
        </p:nvSpPr>
        <p:spPr>
          <a:xfrm>
            <a:off x="285750" y="285750"/>
            <a:ext cx="8572500" cy="418063"/>
          </a:xfrm>
          <a:prstGeom prst="rect">
            <a:avLst/>
          </a:prstGeom>
          <a:noFill/>
          <a:ln/>
        </p:spPr>
        <p:txBody>
          <a:bodyPr wrap="square" lIns="0" tIns="8509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Real-World Impact: Illustrating Care Through Case Studies</a:t>
            </a:r>
            <a:endParaRPr lang="en-US" sz="1600" dirty="0"/>
          </a:p>
        </p:txBody>
      </p:sp>
      <p:sp>
        <p:nvSpPr>
          <p:cNvPr id="7" name="Shape 3"/>
          <p:cNvSpPr/>
          <p:nvPr/>
        </p:nvSpPr>
        <p:spPr>
          <a:xfrm>
            <a:off x="285750" y="1228111"/>
            <a:ext cx="2714625" cy="2851556"/>
          </a:xfrm>
          <a:prstGeom prst="rect">
            <a:avLst/>
          </a:prstGeom>
          <a:solidFill>
            <a:srgbClr val="000000">
              <a:alpha val="0"/>
            </a:srgbClr>
          </a:solidFill>
          <a:ln w="18288">
            <a:solidFill>
              <a:srgbClr val="D96C5B"/>
            </a:solidFill>
            <a:prstDash val="solid"/>
          </a:ln>
        </p:spPr>
        <p:txBody>
          <a:bodyPr/>
          <a:lstStyle/>
          <a:p>
            <a:endParaRPr lang="en-GB"/>
          </a:p>
        </p:txBody>
      </p:sp>
      <p:sp>
        <p:nvSpPr>
          <p:cNvPr id="8" name="Text 4"/>
          <p:cNvSpPr/>
          <p:nvPr/>
        </p:nvSpPr>
        <p:spPr>
          <a:xfrm>
            <a:off x="428624" y="1232148"/>
            <a:ext cx="2428875" cy="153888"/>
          </a:xfrm>
          <a:prstGeom prst="rect">
            <a:avLst/>
          </a:prstGeom>
          <a:noFill/>
          <a:ln/>
        </p:spPr>
        <p:txBody>
          <a:bodyPr wrap="square" lIns="0" tIns="0" rIns="0" bIns="0" rtlCol="0" anchor="t">
            <a:spAutoFit/>
          </a:bodyPr>
          <a:lstStyle/>
          <a:p>
            <a:pPr marL="0" indent="0" algn="l">
              <a:buNone/>
            </a:pPr>
            <a:r>
              <a:rPr lang="en-US" sz="1000" b="1" dirty="0" err="1">
                <a:latin typeface="Playfair Display ExtraBold" pitchFamily="34" charset="0"/>
                <a:ea typeface="Playfair Display ExtraBold" pitchFamily="34" charset="-122"/>
              </a:rPr>
              <a:t>Buurtzorg</a:t>
            </a:r>
            <a:r>
              <a:rPr lang="en-US" sz="1000" b="1" dirty="0">
                <a:latin typeface="Playfair Display ExtraBold" pitchFamily="34" charset="0"/>
                <a:ea typeface="Playfair Display ExtraBold" pitchFamily="34" charset="-122"/>
              </a:rPr>
              <a:t> Britain Model </a:t>
            </a:r>
            <a:endParaRPr lang="en-US" sz="1000" dirty="0"/>
          </a:p>
        </p:txBody>
      </p:sp>
      <p:sp>
        <p:nvSpPr>
          <p:cNvPr id="9" name="Text 5"/>
          <p:cNvSpPr/>
          <p:nvPr/>
        </p:nvSpPr>
        <p:spPr>
          <a:xfrm>
            <a:off x="392906" y="1475629"/>
            <a:ext cx="2428875" cy="2608406"/>
          </a:xfrm>
          <a:prstGeom prst="rect">
            <a:avLst/>
          </a:prstGeom>
          <a:noFill/>
          <a:ln/>
        </p:spPr>
        <p:txBody>
          <a:bodyPr wrap="square" lIns="0" tIns="0" rIns="0" bIns="0" rtlCol="0" anchor="t">
            <a:spAutoFit/>
          </a:bodyPr>
          <a:lstStyle/>
          <a:p>
            <a:r>
              <a:rPr lang="en-US" sz="850" b="1" dirty="0">
                <a:solidFill>
                  <a:srgbClr val="2D312F"/>
                </a:solidFill>
                <a:latin typeface="Inter" pitchFamily="34" charset="0"/>
                <a:ea typeface="Inter" pitchFamily="34" charset="-122"/>
              </a:rPr>
              <a:t>C</a:t>
            </a:r>
            <a:r>
              <a:rPr lang="en-GB" sz="900" b="1" dirty="0" err="1"/>
              <a:t>ase</a:t>
            </a:r>
            <a:r>
              <a:rPr lang="en-GB" sz="900" b="1" dirty="0"/>
              <a:t> Study 1: The </a:t>
            </a:r>
            <a:r>
              <a:rPr lang="en-GB" sz="900" b="1" dirty="0" err="1"/>
              <a:t>Buurtzorg</a:t>
            </a:r>
            <a:r>
              <a:rPr lang="en-GB" sz="900" b="1" dirty="0"/>
              <a:t> Britain Model (United Kingdom)</a:t>
            </a:r>
          </a:p>
          <a:p>
            <a:r>
              <a:rPr lang="en-GB" sz="900" dirty="0" err="1"/>
              <a:t>Buurtzorg</a:t>
            </a:r>
            <a:r>
              <a:rPr lang="en-GB" sz="900" dirty="0"/>
              <a:t> Britain introduced a neighbourhood nursing model based on small self-managing teams delivering holistic, person-centred care in community settings. Evaluation demonstrated improvements in continuity of care, patient satisfaction and staff autonomy, while reducing unnecessary hospital admissions and promoting independence among older adults (Gray et al., 2020).</a:t>
            </a:r>
          </a:p>
          <a:p>
            <a:r>
              <a:rPr lang="en-GB" sz="900" b="1" dirty="0"/>
              <a:t>Theoretical Link:</a:t>
            </a:r>
            <a:br>
              <a:rPr lang="en-GB" sz="900" dirty="0"/>
            </a:br>
            <a:r>
              <a:rPr lang="en-GB" sz="900" dirty="0"/>
              <a:t>This model reflects </a:t>
            </a:r>
            <a:r>
              <a:rPr lang="en-GB" sz="900" b="1" dirty="0"/>
              <a:t>Continuity Theory</a:t>
            </a:r>
            <a:r>
              <a:rPr lang="en-GB" sz="900" dirty="0"/>
              <a:t> by supporting older people to remain in familiar environments and maintain established routines and relationships.</a:t>
            </a:r>
          </a:p>
          <a:p>
            <a:pPr marL="0" indent="0" algn="l">
              <a:buNone/>
            </a:pPr>
            <a:r>
              <a:rPr lang="en-US" sz="850" dirty="0">
                <a:solidFill>
                  <a:srgbClr val="2D312F"/>
                </a:solidFill>
                <a:latin typeface="Inter" pitchFamily="34" charset="0"/>
                <a:ea typeface="Inter" pitchFamily="34" charset="-122"/>
                <a:cs typeface="Inter" pitchFamily="34" charset="-120"/>
              </a:rPr>
              <a:t>" groups, it embodies </a:t>
            </a:r>
            <a:r>
              <a:rPr lang="en-US" sz="800" b="1" dirty="0">
                <a:solidFill>
                  <a:srgbClr val="2D312F"/>
                </a:solidFill>
                <a:latin typeface="Inter Bold" pitchFamily="34" charset="0"/>
                <a:ea typeface="Inter Bold" pitchFamily="34" charset="-122"/>
                <a:cs typeface="Inter Bold" pitchFamily="34" charset="-120"/>
              </a:rPr>
              <a:t>Continuity Theory</a:t>
            </a:r>
            <a:r>
              <a:rPr lang="en-US" sz="850" dirty="0">
                <a:solidFill>
                  <a:srgbClr val="2D312F"/>
                </a:solidFill>
                <a:latin typeface="Inter" pitchFamily="34" charset="0"/>
                <a:ea typeface="Inter" pitchFamily="34" charset="-122"/>
                <a:cs typeface="Inter" pitchFamily="34" charset="-120"/>
              </a:rPr>
              <a:t>, reducing anxiety and improving quality of life through environmental stability.</a:t>
            </a:r>
            <a:endParaRPr lang="en-US" sz="850" dirty="0"/>
          </a:p>
        </p:txBody>
      </p:sp>
      <p:sp>
        <p:nvSpPr>
          <p:cNvPr id="10" name="Shape 6"/>
          <p:cNvSpPr/>
          <p:nvPr/>
        </p:nvSpPr>
        <p:spPr>
          <a:xfrm>
            <a:off x="3214688" y="1228111"/>
            <a:ext cx="2714625" cy="2851556"/>
          </a:xfrm>
          <a:prstGeom prst="rect">
            <a:avLst/>
          </a:prstGeom>
          <a:solidFill>
            <a:srgbClr val="000000">
              <a:alpha val="0"/>
            </a:srgbClr>
          </a:solidFill>
          <a:ln w="18288">
            <a:solidFill>
              <a:srgbClr val="D96C5B"/>
            </a:solidFill>
            <a:prstDash val="solid"/>
          </a:ln>
        </p:spPr>
        <p:txBody>
          <a:bodyPr/>
          <a:lstStyle/>
          <a:p>
            <a:endParaRPr lang="en-GB"/>
          </a:p>
        </p:txBody>
      </p:sp>
      <p:sp>
        <p:nvSpPr>
          <p:cNvPr id="11" name="Text 7"/>
          <p:cNvSpPr/>
          <p:nvPr/>
        </p:nvSpPr>
        <p:spPr>
          <a:xfrm>
            <a:off x="3357563" y="1370986"/>
            <a:ext cx="2428875" cy="153888"/>
          </a:xfrm>
          <a:prstGeom prst="rect">
            <a:avLst/>
          </a:prstGeom>
          <a:noFill/>
          <a:ln/>
        </p:spPr>
        <p:txBody>
          <a:bodyPr wrap="square" lIns="0" tIns="0" rIns="0" bIns="0" rtlCol="0" anchor="t">
            <a:spAutoFit/>
          </a:bodyPr>
          <a:lstStyle/>
          <a:p>
            <a:pPr marL="0" indent="0" algn="l">
              <a:buNone/>
            </a:pPr>
            <a:endParaRPr lang="en-US" sz="1000" dirty="0"/>
          </a:p>
        </p:txBody>
      </p:sp>
      <p:sp>
        <p:nvSpPr>
          <p:cNvPr id="12" name="Text 8"/>
          <p:cNvSpPr/>
          <p:nvPr/>
        </p:nvSpPr>
        <p:spPr>
          <a:xfrm>
            <a:off x="3250406" y="1214432"/>
            <a:ext cx="2714625" cy="2900794"/>
          </a:xfrm>
          <a:prstGeom prst="rect">
            <a:avLst/>
          </a:prstGeom>
          <a:noFill/>
          <a:ln/>
        </p:spPr>
        <p:txBody>
          <a:bodyPr wrap="square" lIns="0" tIns="0" rIns="0" bIns="0" rtlCol="0" anchor="t">
            <a:spAutoFit/>
          </a:bodyPr>
          <a:lstStyle/>
          <a:p>
            <a:r>
              <a:rPr lang="en-GB" sz="900" b="1" dirty="0"/>
              <a:t>Case Study 2: Age UK Befriending Services (United Kingdom)</a:t>
            </a:r>
          </a:p>
          <a:p>
            <a:r>
              <a:rPr lang="en-GB" sz="900" dirty="0"/>
              <a:t>Age UK's befriending programmes provide regular social contact through home visits, telephone support and community activities for socially isolated older adults. Evidence suggests that befriending interventions reduce loneliness, improve psychological wellbeing and strengthen social inclusion among older people (Barnes, Ahuja and Cutler, 2022; Age UK, 2024).</a:t>
            </a:r>
          </a:p>
          <a:p>
            <a:r>
              <a:rPr lang="en-GB" sz="900" b="1" dirty="0"/>
              <a:t>Theoretical Link:</a:t>
            </a:r>
            <a:br>
              <a:rPr lang="en-GB" sz="900" dirty="0"/>
            </a:br>
            <a:r>
              <a:rPr lang="en-GB" sz="900" dirty="0"/>
              <a:t>These interventions align with </a:t>
            </a:r>
            <a:r>
              <a:rPr lang="en-GB" sz="900" b="1" dirty="0"/>
              <a:t>Activity Theory</a:t>
            </a:r>
            <a:r>
              <a:rPr lang="en-GB" sz="900" dirty="0"/>
              <a:t>, which proposes that maintaining social engagement and meaningful relationships contributes to successful ageing.</a:t>
            </a:r>
          </a:p>
          <a:p>
            <a:r>
              <a:rPr lang="en-GB" sz="900" b="1" dirty="0"/>
              <a:t>Critical Evaluation</a:t>
            </a:r>
            <a:endParaRPr lang="en-GB" sz="900" dirty="0"/>
          </a:p>
          <a:p>
            <a:r>
              <a:rPr lang="en-GB" sz="900" dirty="0"/>
              <a:t>Although both initiatives demonstrate positive outcomes, challenges remain regarding sustainable funding, workforce availability and regional inequalities in access to services. Consequently, wider national implementation requires continued policy support and investment (Parliament UK, 2024).</a:t>
            </a:r>
          </a:p>
          <a:p>
            <a:pPr marL="0" indent="0" algn="l">
              <a:buNone/>
            </a:pPr>
            <a:endParaRPr lang="en-US" sz="850" dirty="0"/>
          </a:p>
        </p:txBody>
      </p:sp>
      <p:pic>
        <p:nvPicPr>
          <p:cNvPr id="13" name="Image 1" descr="preencoded.png"/>
          <p:cNvPicPr>
            <a:picLocks noChangeAspect="1"/>
          </p:cNvPicPr>
          <p:nvPr/>
        </p:nvPicPr>
        <p:blipFill>
          <a:blip r:embed="rId4"/>
          <a:stretch>
            <a:fillRect/>
          </a:stretch>
        </p:blipFill>
        <p:spPr>
          <a:xfrm>
            <a:off x="6245142" y="1403732"/>
            <a:ext cx="2500313" cy="2500313"/>
          </a:xfrm>
          <a:prstGeom prst="rect">
            <a:avLst/>
          </a:prstGeom>
        </p:spPr>
      </p:pic>
      <p:sp>
        <p:nvSpPr>
          <p:cNvPr id="14" name="Text 9"/>
          <p:cNvSpPr/>
          <p:nvPr/>
        </p:nvSpPr>
        <p:spPr>
          <a:xfrm>
            <a:off x="285750" y="4293980"/>
            <a:ext cx="8572500" cy="264047"/>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Sources: SCIE, Age UK, (Befriending service), </a:t>
            </a:r>
            <a:r>
              <a:rPr lang="en-US" sz="600" dirty="0" err="1">
                <a:solidFill>
                  <a:srgbClr val="2D312F"/>
                </a:solidFill>
                <a:latin typeface="Inter" pitchFamily="34" charset="0"/>
                <a:ea typeface="Inter" pitchFamily="34" charset="-122"/>
                <a:cs typeface="Inter" pitchFamily="34" charset="-120"/>
              </a:rPr>
              <a:t>Buurtzorg</a:t>
            </a:r>
            <a:r>
              <a:rPr lang="en-US" sz="600" dirty="0">
                <a:solidFill>
                  <a:srgbClr val="2D312F"/>
                </a:solidFill>
                <a:latin typeface="Inter" pitchFamily="34" charset="0"/>
                <a:ea typeface="Inter" pitchFamily="34" charset="-122"/>
                <a:cs typeface="Inter" pitchFamily="34" charset="-120"/>
              </a:rPr>
              <a:t> Britain Model.</a:t>
            </a:r>
            <a:endParaRPr lang="en-US" sz="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121920"/>
            <a:ext cx="9144000" cy="5143500"/>
          </a:xfrm>
          <a:prstGeom prst="rect">
            <a:avLst/>
          </a:prstGeom>
        </p:spPr>
      </p:pic>
      <p:sp>
        <p:nvSpPr>
          <p:cNvPr id="4" name="Shape 0"/>
          <p:cNvSpPr/>
          <p:nvPr/>
        </p:nvSpPr>
        <p:spPr>
          <a:xfrm>
            <a:off x="285750" y="285750"/>
            <a:ext cx="8572500" cy="737592"/>
          </a:xfrm>
          <a:prstGeom prst="rect">
            <a:avLst/>
          </a:prstGeom>
          <a:solidFill>
            <a:srgbClr val="000000">
              <a:alpha val="0"/>
            </a:srgbClr>
          </a:solidFill>
          <a:ln/>
        </p:spPr>
        <p:txBody>
          <a:bodyPr/>
          <a:lstStyle/>
          <a:p>
            <a:endParaRPr lang="en-GB"/>
          </a:p>
        </p:txBody>
      </p:sp>
      <p:sp>
        <p:nvSpPr>
          <p:cNvPr id="5" name="Shape 1"/>
          <p:cNvSpPr/>
          <p:nvPr/>
        </p:nvSpPr>
        <p:spPr>
          <a:xfrm>
            <a:off x="285750" y="1009055"/>
            <a:ext cx="8572500" cy="14288"/>
          </a:xfrm>
          <a:prstGeom prst="rect">
            <a:avLst/>
          </a:prstGeom>
          <a:solidFill>
            <a:srgbClr val="D96C5B"/>
          </a:solidFill>
          <a:ln/>
        </p:spPr>
        <p:txBody>
          <a:bodyPr/>
          <a:lstStyle/>
          <a:p>
            <a:endParaRPr lang="en-GB"/>
          </a:p>
        </p:txBody>
      </p:sp>
      <p:sp>
        <p:nvSpPr>
          <p:cNvPr id="6" name="Text 2"/>
          <p:cNvSpPr/>
          <p:nvPr/>
        </p:nvSpPr>
        <p:spPr>
          <a:xfrm>
            <a:off x="285750" y="285750"/>
            <a:ext cx="8572500" cy="418063"/>
          </a:xfrm>
          <a:prstGeom prst="rect">
            <a:avLst/>
          </a:prstGeom>
          <a:noFill/>
          <a:ln/>
        </p:spPr>
        <p:txBody>
          <a:bodyPr wrap="square" lIns="0" tIns="8509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Charting the Future: Recommendations for Enhanced Elderly Care</a:t>
            </a:r>
            <a:endParaRPr lang="en-US" sz="1600" dirty="0"/>
          </a:p>
        </p:txBody>
      </p:sp>
      <p:sp>
        <p:nvSpPr>
          <p:cNvPr id="7" name="Text 3"/>
          <p:cNvSpPr/>
          <p:nvPr/>
        </p:nvSpPr>
        <p:spPr>
          <a:xfrm>
            <a:off x="392906" y="1198505"/>
            <a:ext cx="2400300" cy="138499"/>
          </a:xfrm>
          <a:prstGeom prst="rect">
            <a:avLst/>
          </a:prstGeom>
          <a:noFill/>
          <a:ln/>
        </p:spPr>
        <p:txBody>
          <a:bodyPr wrap="square" lIns="0" tIns="0" rIns="0" bIns="0" rtlCol="0" anchor="t">
            <a:spAutoFit/>
          </a:bodyPr>
          <a:lstStyle/>
          <a:p>
            <a:pPr marL="0" indent="0" algn="l">
              <a:buNone/>
            </a:pPr>
            <a:r>
              <a:rPr lang="en-US" sz="900" b="1" dirty="0">
                <a:latin typeface="Playfair Display ExtraBold" pitchFamily="34" charset="0"/>
                <a:ea typeface="Playfair Display ExtraBold" pitchFamily="34" charset="-122"/>
                <a:cs typeface="Playfair Display ExtraBold" pitchFamily="34" charset="-120"/>
              </a:rPr>
              <a:t>Workforce &amp; Training</a:t>
            </a:r>
            <a:endParaRPr lang="en-US" sz="900" dirty="0"/>
          </a:p>
        </p:txBody>
      </p:sp>
      <p:sp>
        <p:nvSpPr>
          <p:cNvPr id="8" name="Text 4"/>
          <p:cNvSpPr/>
          <p:nvPr/>
        </p:nvSpPr>
        <p:spPr>
          <a:xfrm>
            <a:off x="392906" y="1418034"/>
            <a:ext cx="2400300" cy="692497"/>
          </a:xfrm>
          <a:prstGeom prst="rect">
            <a:avLst/>
          </a:prstGeom>
          <a:noFill/>
          <a:ln/>
        </p:spPr>
        <p:txBody>
          <a:bodyPr wrap="square" lIns="0" tIns="0" rIns="0" bIns="0" rtlCol="0" anchor="t">
            <a:spAutoFit/>
          </a:bodyPr>
          <a:lstStyle/>
          <a:p>
            <a:pPr marL="0" indent="0" algn="l">
              <a:buNone/>
            </a:pPr>
            <a:r>
              <a:rPr lang="en-US" sz="900" dirty="0">
                <a:solidFill>
                  <a:srgbClr val="2D312F"/>
                </a:solidFill>
                <a:latin typeface="Inter" pitchFamily="34" charset="0"/>
                <a:ea typeface="Inter" pitchFamily="34" charset="-122"/>
                <a:cs typeface="Inter" pitchFamily="34" charset="-120"/>
              </a:rPr>
              <a:t>Implement mandatory, evidence-based training for care professionals focusing on frailty management and person-centred communication. This ensures staff are equipped to handle the complexities of multimorbidity </a:t>
            </a:r>
            <a:r>
              <a:rPr lang="en-US" sz="800" dirty="0">
                <a:solidFill>
                  <a:srgbClr val="2D312F"/>
                </a:solidFill>
                <a:latin typeface="Inter" pitchFamily="34" charset="0"/>
                <a:ea typeface="Inter" pitchFamily="34" charset="-122"/>
                <a:cs typeface="Inter" pitchFamily="34" charset="-120"/>
              </a:rPr>
              <a:t>.</a:t>
            </a:r>
            <a:endParaRPr lang="en-US" sz="800" dirty="0"/>
          </a:p>
        </p:txBody>
      </p:sp>
      <p:sp>
        <p:nvSpPr>
          <p:cNvPr id="9" name="Text 5"/>
          <p:cNvSpPr/>
          <p:nvPr/>
        </p:nvSpPr>
        <p:spPr>
          <a:xfrm>
            <a:off x="407194" y="2472604"/>
            <a:ext cx="2400300" cy="138499"/>
          </a:xfrm>
          <a:prstGeom prst="rect">
            <a:avLst/>
          </a:prstGeom>
          <a:noFill/>
          <a:ln/>
        </p:spPr>
        <p:txBody>
          <a:bodyPr wrap="square" lIns="0" tIns="0" rIns="0" bIns="0" rtlCol="0" anchor="t">
            <a:spAutoFit/>
          </a:bodyPr>
          <a:lstStyle/>
          <a:p>
            <a:pPr marL="0" indent="0" algn="l">
              <a:buNone/>
            </a:pPr>
            <a:r>
              <a:rPr lang="en-US" sz="900" b="1" dirty="0">
                <a:latin typeface="Playfair Display ExtraBold" pitchFamily="34" charset="0"/>
                <a:ea typeface="Playfair Display ExtraBold" pitchFamily="34" charset="-122"/>
                <a:cs typeface="Playfair Display ExtraBold" pitchFamily="34" charset="-120"/>
              </a:rPr>
              <a:t>Policy &amp; Funding</a:t>
            </a:r>
            <a:endParaRPr lang="en-US" sz="900" dirty="0"/>
          </a:p>
        </p:txBody>
      </p:sp>
      <p:sp>
        <p:nvSpPr>
          <p:cNvPr id="10" name="Text 6"/>
          <p:cNvSpPr/>
          <p:nvPr/>
        </p:nvSpPr>
        <p:spPr>
          <a:xfrm>
            <a:off x="392906" y="2712104"/>
            <a:ext cx="2400300" cy="615553"/>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Advocate for sustainable social care funding models that move beyond crisis management. Policy reform should prioritize "Ageing Well" strategies within Integrated Care Systems .</a:t>
            </a:r>
            <a:endParaRPr lang="en-US" sz="1000" dirty="0"/>
          </a:p>
        </p:txBody>
      </p:sp>
      <p:sp>
        <p:nvSpPr>
          <p:cNvPr id="11" name="Text 7"/>
          <p:cNvSpPr/>
          <p:nvPr/>
        </p:nvSpPr>
        <p:spPr>
          <a:xfrm>
            <a:off x="3328988" y="1165909"/>
            <a:ext cx="2400300" cy="138499"/>
          </a:xfrm>
          <a:prstGeom prst="rect">
            <a:avLst/>
          </a:prstGeom>
          <a:noFill/>
          <a:ln/>
        </p:spPr>
        <p:txBody>
          <a:bodyPr wrap="square" lIns="0" tIns="0" rIns="0" bIns="0" rtlCol="0" anchor="t">
            <a:spAutoFit/>
          </a:bodyPr>
          <a:lstStyle/>
          <a:p>
            <a:pPr marL="0" indent="0" algn="l">
              <a:buNone/>
            </a:pPr>
            <a:r>
              <a:rPr lang="en-US" sz="900" b="1" dirty="0">
                <a:latin typeface="Playfair Display ExtraBold" pitchFamily="34" charset="0"/>
                <a:ea typeface="Playfair Display ExtraBold" pitchFamily="34" charset="-122"/>
                <a:cs typeface="Playfair Display ExtraBold" pitchFamily="34" charset="-120"/>
              </a:rPr>
              <a:t>Technological Integration</a:t>
            </a:r>
            <a:endParaRPr lang="en-US" sz="900" dirty="0"/>
          </a:p>
        </p:txBody>
      </p:sp>
      <p:sp>
        <p:nvSpPr>
          <p:cNvPr id="12" name="Text 8"/>
          <p:cNvSpPr/>
          <p:nvPr/>
        </p:nvSpPr>
        <p:spPr>
          <a:xfrm>
            <a:off x="3286126" y="1338206"/>
            <a:ext cx="2400300" cy="769441"/>
          </a:xfrm>
          <a:prstGeom prst="rect">
            <a:avLst/>
          </a:prstGeom>
          <a:noFill/>
          <a:ln/>
        </p:spPr>
        <p:txBody>
          <a:bodyPr wrap="square" lIns="0" tIns="0" rIns="0" bIns="0" rtlCol="0" anchor="t">
            <a:spAutoFit/>
          </a:bodyPr>
          <a:lstStyle/>
          <a:p>
            <a:pPr marL="0" indent="0" algn="l">
              <a:buNone/>
            </a:pPr>
            <a:r>
              <a:rPr lang="en-US" sz="1000" dirty="0">
                <a:solidFill>
                  <a:srgbClr val="2D312F"/>
                </a:solidFill>
                <a:latin typeface="Inter" pitchFamily="34" charset="0"/>
                <a:ea typeface="Inter" pitchFamily="34" charset="-122"/>
                <a:cs typeface="Inter" pitchFamily="34" charset="-120"/>
              </a:rPr>
              <a:t>Strategically expand the use of assistive technologies like telecare and robotics, ensuring they complement rather than replace human interaction. Focus on bridging the digital divide for the oldest old</a:t>
            </a:r>
            <a:endParaRPr lang="en-US" sz="1000" dirty="0"/>
          </a:p>
        </p:txBody>
      </p:sp>
      <p:sp>
        <p:nvSpPr>
          <p:cNvPr id="13" name="Text 9"/>
          <p:cNvSpPr/>
          <p:nvPr/>
        </p:nvSpPr>
        <p:spPr>
          <a:xfrm>
            <a:off x="3214688" y="2592567"/>
            <a:ext cx="2714625" cy="553998"/>
          </a:xfrm>
          <a:prstGeom prst="rect">
            <a:avLst/>
          </a:prstGeom>
          <a:noFill/>
          <a:ln/>
        </p:spPr>
        <p:txBody>
          <a:bodyPr wrap="square" lIns="0" tIns="0" rIns="0" bIns="0" rtlCol="0" anchor="t">
            <a:spAutoFit/>
          </a:bodyPr>
          <a:lstStyle/>
          <a:p>
            <a:pPr marL="0" indent="0" algn="l">
              <a:buNone/>
            </a:pPr>
            <a:r>
              <a:rPr lang="en-US" sz="900" b="1" i="1" dirty="0">
                <a:solidFill>
                  <a:srgbClr val="D96C5B"/>
                </a:solidFill>
                <a:latin typeface="Inter Bold" pitchFamily="34" charset="0"/>
                <a:ea typeface="Inter Bold" pitchFamily="34" charset="-122"/>
                <a:cs typeface="Inter Bold" pitchFamily="34" charset="-120"/>
              </a:rPr>
              <a:t>Critical Evaluation:</a:t>
            </a:r>
            <a:r>
              <a:rPr lang="en-US" sz="900" i="1" dirty="0">
                <a:solidFill>
                  <a:srgbClr val="D96C5B"/>
                </a:solidFill>
                <a:latin typeface="Inter" pitchFamily="34" charset="0"/>
                <a:ea typeface="Inter" pitchFamily="34" charset="-122"/>
                <a:cs typeface="Inter" pitchFamily="34" charset="-120"/>
              </a:rPr>
              <a:t> Success depends on overcoming barriers such as workforce shortages, initial implementation costs, and regional inequalities in service access.</a:t>
            </a:r>
            <a:endParaRPr lang="en-US" sz="900" dirty="0"/>
          </a:p>
        </p:txBody>
      </p:sp>
      <p:pic>
        <p:nvPicPr>
          <p:cNvPr id="14" name="Image 1" descr="preencoded.png"/>
          <p:cNvPicPr>
            <a:picLocks noChangeAspect="1"/>
          </p:cNvPicPr>
          <p:nvPr/>
        </p:nvPicPr>
        <p:blipFill>
          <a:blip r:embed="rId4"/>
          <a:stretch>
            <a:fillRect/>
          </a:stretch>
        </p:blipFill>
        <p:spPr>
          <a:xfrm>
            <a:off x="6250781" y="1403719"/>
            <a:ext cx="2500313" cy="2500313"/>
          </a:xfrm>
          <a:prstGeom prst="rect">
            <a:avLst/>
          </a:prstGeom>
        </p:spPr>
      </p:pic>
      <p:sp>
        <p:nvSpPr>
          <p:cNvPr id="15" name="Text 10"/>
          <p:cNvSpPr/>
          <p:nvPr/>
        </p:nvSpPr>
        <p:spPr>
          <a:xfrm>
            <a:off x="285750" y="4293980"/>
            <a:ext cx="8572500" cy="563770"/>
          </a:xfrm>
          <a:prstGeom prst="rect">
            <a:avLst/>
          </a:prstGeom>
          <a:noFill/>
          <a:ln/>
        </p:spPr>
        <p:txBody>
          <a:bodyPr wrap="square" lIns="0" tIns="170053" rIns="0" bIns="0" rtlCol="0" anchor="t">
            <a:spAutoFit/>
          </a:bodyPr>
          <a:lstStyle/>
          <a:p>
            <a:pPr marL="0" indent="0" algn="r">
              <a:buNone/>
            </a:pPr>
            <a:r>
              <a:rPr lang="en-US" sz="600" dirty="0">
                <a:solidFill>
                  <a:srgbClr val="2D312F"/>
                </a:solidFill>
                <a:latin typeface="Inter" pitchFamily="34" charset="0"/>
                <a:ea typeface="Inter" pitchFamily="34" charset="-122"/>
                <a:cs typeface="Inter" pitchFamily="34" charset="-120"/>
              </a:rPr>
              <a:t>References: Age UK [2], Parliament UK [4].</a:t>
            </a:r>
            <a:endParaRPr lang="en-US" sz="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345311"/>
          </a:xfrm>
          <a:prstGeom prst="rect">
            <a:avLst/>
          </a:prstGeom>
        </p:spPr>
      </p:pic>
      <p:sp>
        <p:nvSpPr>
          <p:cNvPr id="4" name="Text 0"/>
          <p:cNvSpPr/>
          <p:nvPr/>
        </p:nvSpPr>
        <p:spPr>
          <a:xfrm>
            <a:off x="428625" y="571500"/>
            <a:ext cx="8286750" cy="332142"/>
          </a:xfrm>
          <a:prstGeom prst="rect">
            <a:avLst/>
          </a:prstGeom>
          <a:noFill/>
          <a:ln/>
        </p:spPr>
        <p:txBody>
          <a:bodyPr wrap="square" lIns="0" tIns="0" rIns="0" bIns="85090" rtlCol="0" anchor="t">
            <a:spAutoFit/>
          </a:bodyPr>
          <a:lstStyle/>
          <a:p>
            <a:pPr marL="0" indent="0" algn="l">
              <a:buNone/>
            </a:pPr>
            <a:r>
              <a:rPr lang="en-US" sz="1600" b="1" dirty="0">
                <a:latin typeface="Playfair Display ExtraBold" pitchFamily="34" charset="0"/>
                <a:ea typeface="Playfair Display ExtraBold" pitchFamily="34" charset="-122"/>
                <a:cs typeface="Playfair Display ExtraBold" pitchFamily="34" charset="-120"/>
              </a:rPr>
              <a:t>Conclusion: Towards a Holistic and Empowering Future for Older Adults</a:t>
            </a:r>
            <a:endParaRPr lang="en-US" sz="1600" dirty="0"/>
          </a:p>
        </p:txBody>
      </p:sp>
      <p:sp>
        <p:nvSpPr>
          <p:cNvPr id="5" name="Text 1"/>
          <p:cNvSpPr/>
          <p:nvPr/>
        </p:nvSpPr>
        <p:spPr>
          <a:xfrm>
            <a:off x="428625" y="1422053"/>
            <a:ext cx="5257800" cy="1201867"/>
          </a:xfrm>
          <a:prstGeom prst="rect">
            <a:avLst/>
          </a:prstGeom>
          <a:noFill/>
          <a:ln/>
        </p:spPr>
        <p:txBody>
          <a:bodyPr wrap="square" lIns="212598" tIns="212598" rIns="212598" bIns="212598" rtlCol="0" anchor="t">
            <a:spAutoFit/>
          </a:bodyPr>
          <a:lstStyle/>
          <a:p>
            <a:pPr marL="0" indent="0" algn="l">
              <a:lnSpc>
                <a:spcPct val="128000"/>
              </a:lnSpc>
              <a:buNone/>
            </a:pPr>
            <a:r>
              <a:rPr lang="en-US" sz="1000" b="1" dirty="0">
                <a:latin typeface="Playfair Display ExtraBold" pitchFamily="34" charset="0"/>
                <a:ea typeface="Playfair Display ExtraBold" pitchFamily="34" charset="-122"/>
                <a:cs typeface="Playfair Display ExtraBold" pitchFamily="34" charset="-120"/>
              </a:rPr>
              <a:t>Integrated Foundations:</a:t>
            </a:r>
            <a:r>
              <a:rPr lang="en-US" sz="1000" dirty="0">
                <a:solidFill>
                  <a:srgbClr val="2D312F"/>
                </a:solidFill>
                <a:latin typeface="Inter" pitchFamily="34" charset="0"/>
                <a:ea typeface="Inter" pitchFamily="34" charset="-122"/>
                <a:cs typeface="Inter" pitchFamily="34" charset="-120"/>
              </a:rPr>
              <a:t> Success in elderly care relies on the seamless integration robust policy frameworks like the Care Act 2014 with psychosocial theories of ageing. This ensures that care is not just a service, but a person-centred practice that respects individual life courses.</a:t>
            </a:r>
            <a:endParaRPr lang="en-US" sz="1000" dirty="0"/>
          </a:p>
        </p:txBody>
      </p:sp>
      <p:sp>
        <p:nvSpPr>
          <p:cNvPr id="6" name="Text 2"/>
          <p:cNvSpPr/>
          <p:nvPr/>
        </p:nvSpPr>
        <p:spPr>
          <a:xfrm>
            <a:off x="428625" y="2809280"/>
            <a:ext cx="5257800" cy="1208633"/>
          </a:xfrm>
          <a:prstGeom prst="rect">
            <a:avLst/>
          </a:prstGeom>
          <a:noFill/>
          <a:ln/>
        </p:spPr>
        <p:txBody>
          <a:bodyPr wrap="square" lIns="212598" tIns="212598" rIns="212598" bIns="212598" rtlCol="0" anchor="t">
            <a:spAutoFit/>
          </a:bodyPr>
          <a:lstStyle/>
          <a:p>
            <a:pPr marL="0" indent="0" algn="l">
              <a:lnSpc>
                <a:spcPct val="128000"/>
              </a:lnSpc>
              <a:buNone/>
            </a:pPr>
            <a:r>
              <a:rPr lang="en-US" sz="1000" b="1" dirty="0">
                <a:latin typeface="Playfair Display ExtraBold" pitchFamily="34" charset="0"/>
                <a:ea typeface="Playfair Display ExtraBold" pitchFamily="34" charset="-122"/>
                <a:cs typeface="Playfair Display ExtraBold" pitchFamily="34" charset="-120"/>
              </a:rPr>
              <a:t>Empowerment through Innovation:</a:t>
            </a:r>
            <a:r>
              <a:rPr lang="en-US" sz="1000" dirty="0">
                <a:latin typeface="Inter" pitchFamily="34" charset="0"/>
                <a:ea typeface="Inter" pitchFamily="34" charset="-122"/>
                <a:cs typeface="Inter" pitchFamily="34" charset="-120"/>
              </a:rPr>
              <a:t> Whil</a:t>
            </a:r>
            <a:r>
              <a:rPr lang="en-US" sz="1000" dirty="0">
                <a:solidFill>
                  <a:srgbClr val="2D312F"/>
                </a:solidFill>
                <a:latin typeface="Inter" pitchFamily="34" charset="0"/>
                <a:ea typeface="Inter" pitchFamily="34" charset="-122"/>
                <a:cs typeface="Inter" pitchFamily="34" charset="-120"/>
              </a:rPr>
              <a:t>e technological advancements like robotics and telecare offer unprecedented opportunities for independence, they must be implemented ethically to enhance, rather than replace, the vital human connections that define </a:t>
            </a:r>
            <a:r>
              <a:rPr lang="en-US" sz="950" dirty="0">
                <a:solidFill>
                  <a:srgbClr val="2D312F"/>
                </a:solidFill>
                <a:latin typeface="Inter" pitchFamily="34" charset="0"/>
                <a:ea typeface="Inter" pitchFamily="34" charset="-122"/>
                <a:cs typeface="Inter" pitchFamily="34" charset="-120"/>
              </a:rPr>
              <a:t>quality care.</a:t>
            </a:r>
            <a:endParaRPr lang="en-US" sz="950" dirty="0"/>
          </a:p>
        </p:txBody>
      </p:sp>
      <p:pic>
        <p:nvPicPr>
          <p:cNvPr id="7" name="Image 1" descr="preencoded.png"/>
          <p:cNvPicPr>
            <a:picLocks noChangeAspect="1"/>
          </p:cNvPicPr>
          <p:nvPr/>
        </p:nvPicPr>
        <p:blipFill>
          <a:blip r:embed="rId4"/>
          <a:stretch>
            <a:fillRect/>
          </a:stretch>
        </p:blipFill>
        <p:spPr>
          <a:xfrm>
            <a:off x="5986463" y="1362670"/>
            <a:ext cx="2714625" cy="2714625"/>
          </a:xfrm>
          <a:prstGeom prst="rect">
            <a:avLst/>
          </a:prstGeom>
        </p:spPr>
      </p:pic>
      <p:sp>
        <p:nvSpPr>
          <p:cNvPr id="8" name="Text 3"/>
          <p:cNvSpPr/>
          <p:nvPr/>
        </p:nvSpPr>
        <p:spPr>
          <a:xfrm>
            <a:off x="428625" y="4377333"/>
            <a:ext cx="8286750" cy="539353"/>
          </a:xfrm>
          <a:prstGeom prst="rect">
            <a:avLst/>
          </a:prstGeom>
          <a:noFill/>
          <a:ln/>
        </p:spPr>
        <p:txBody>
          <a:bodyPr wrap="square" lIns="0" tIns="255143" rIns="0" bIns="0" rtlCol="0" anchor="t">
            <a:spAutoFit/>
          </a:bodyPr>
          <a:lstStyle/>
          <a:p>
            <a:pPr marL="0" indent="0" algn="ctr">
              <a:buNone/>
            </a:pPr>
            <a:r>
              <a:rPr lang="en-US" sz="1050" i="1" dirty="0">
                <a:solidFill>
                  <a:srgbClr val="1A4331"/>
                </a:solidFill>
                <a:latin typeface="Playfair Display" pitchFamily="34" charset="0"/>
                <a:ea typeface="Playfair Display" pitchFamily="34" charset="-122"/>
                <a:cs typeface="Playfair Display" pitchFamily="34" charset="-120"/>
              </a:rPr>
              <a:t>"The future of elderly care requires continuous adaptation, innovation, and a steadfast commitment to the dignity and wellbeing of our ageing society."</a:t>
            </a:r>
            <a:endParaRPr lang="en-US" sz="10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039F4187-61B3-3451-6E17-1821DC473149}"/>
              </a:ext>
            </a:extLst>
          </p:cNvPr>
          <p:cNvPicPr>
            <a:picLocks noChangeAspect="1"/>
          </p:cNvPicPr>
          <p:nvPr/>
        </p:nvPicPr>
        <p:blipFill>
          <a:blip r:embed="rId2"/>
          <a:srcRect b="19"/>
          <a:stretch>
            <a:fillRect/>
          </a:stretch>
        </p:blipFill>
        <p:spPr>
          <a:xfrm>
            <a:off x="20" y="961"/>
            <a:ext cx="9143980" cy="5142539"/>
          </a:xfrm>
          <a:prstGeom prst="rect">
            <a:avLst/>
          </a:prstGeom>
        </p:spPr>
      </p:pic>
    </p:spTree>
    <p:extLst>
      <p:ext uri="{BB962C8B-B14F-4D97-AF65-F5344CB8AC3E}">
        <p14:creationId xmlns:p14="http://schemas.microsoft.com/office/powerpoint/2010/main" val="126738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CADCD2F1-277C-24EC-7719-CEEF4464BBFA}"/>
              </a:ext>
            </a:extLst>
          </p:cNvPr>
          <p:cNvPicPr>
            <a:picLocks noChangeAspect="1"/>
          </p:cNvPicPr>
          <p:nvPr/>
        </p:nvPicPr>
        <p:blipFill>
          <a:blip r:embed="rId2"/>
          <a:srcRect b="19"/>
          <a:stretch>
            <a:fillRect/>
          </a:stretch>
        </p:blipFill>
        <p:spPr>
          <a:xfrm>
            <a:off x="20" y="961"/>
            <a:ext cx="9143980" cy="5142539"/>
          </a:xfrm>
          <a:prstGeom prst="rect">
            <a:avLst/>
          </a:prstGeom>
        </p:spPr>
      </p:pic>
    </p:spTree>
    <p:extLst>
      <p:ext uri="{BB962C8B-B14F-4D97-AF65-F5344CB8AC3E}">
        <p14:creationId xmlns:p14="http://schemas.microsoft.com/office/powerpoint/2010/main" val="1797324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3" name="Image 0" descr="preencoded.png"/>
          <p:cNvPicPr>
            <a:picLocks noChangeAspect="1"/>
          </p:cNvPicPr>
          <p:nvPr/>
        </p:nvPicPr>
        <p:blipFill>
          <a:blip r:embed="rId3"/>
          <a:stretch>
            <a:fillRect/>
          </a:stretch>
        </p:blipFill>
        <p:spPr>
          <a:xfrm>
            <a:off x="0" y="0"/>
            <a:ext cx="9144000" cy="5143500"/>
          </a:xfrm>
          <a:prstGeom prst="rect">
            <a:avLst/>
          </a:prstGeom>
        </p:spPr>
      </p:pic>
      <p:sp>
        <p:nvSpPr>
          <p:cNvPr id="4" name="Shape 0"/>
          <p:cNvSpPr/>
          <p:nvPr/>
        </p:nvSpPr>
        <p:spPr>
          <a:xfrm>
            <a:off x="428625" y="428625"/>
            <a:ext cx="9193895" cy="767060"/>
          </a:xfrm>
          <a:prstGeom prst="rect">
            <a:avLst/>
          </a:prstGeom>
          <a:solidFill>
            <a:srgbClr val="000000">
              <a:alpha val="0"/>
            </a:srgbClr>
          </a:solidFill>
          <a:ln/>
        </p:spPr>
        <p:txBody>
          <a:bodyPr/>
          <a:lstStyle/>
          <a:p>
            <a:endParaRPr lang="en-GB"/>
          </a:p>
        </p:txBody>
      </p:sp>
      <p:sp>
        <p:nvSpPr>
          <p:cNvPr id="5" name="Shape 1"/>
          <p:cNvSpPr/>
          <p:nvPr/>
        </p:nvSpPr>
        <p:spPr>
          <a:xfrm>
            <a:off x="428625" y="1181398"/>
            <a:ext cx="9193895" cy="14288"/>
          </a:xfrm>
          <a:prstGeom prst="rect">
            <a:avLst/>
          </a:prstGeom>
          <a:solidFill>
            <a:srgbClr val="D96C5B"/>
          </a:solidFill>
          <a:ln/>
        </p:spPr>
        <p:txBody>
          <a:bodyPr/>
          <a:lstStyle/>
          <a:p>
            <a:endParaRPr lang="en-GB"/>
          </a:p>
        </p:txBody>
      </p:sp>
      <p:sp>
        <p:nvSpPr>
          <p:cNvPr id="6" name="Text 2"/>
          <p:cNvSpPr/>
          <p:nvPr/>
        </p:nvSpPr>
        <p:spPr>
          <a:xfrm>
            <a:off x="428625" y="428625"/>
            <a:ext cx="9193895" cy="767060"/>
          </a:xfrm>
          <a:prstGeom prst="rect">
            <a:avLst/>
          </a:prstGeom>
          <a:noFill/>
          <a:ln/>
        </p:spPr>
        <p:txBody>
          <a:bodyPr wrap="square" lIns="0" tIns="85090" rIns="0" bIns="85090" rtlCol="0" anchor="t">
            <a:spAutoFit/>
          </a:bodyPr>
          <a:lstStyle/>
          <a:p>
            <a:pPr marL="0" indent="0" algn="l">
              <a:buNone/>
            </a:pPr>
            <a:r>
              <a:rPr lang="en-US" sz="1600" b="1" dirty="0">
                <a:solidFill>
                  <a:srgbClr val="1A4331"/>
                </a:solidFill>
                <a:latin typeface="Playfair Display ExtraBold" pitchFamily="34" charset="0"/>
                <a:ea typeface="Playfair Display ExtraBold" pitchFamily="34" charset="-122"/>
                <a:cs typeface="Playfair Display ExtraBold" pitchFamily="34" charset="-120"/>
              </a:rPr>
              <a:t>Image References</a:t>
            </a:r>
            <a:endParaRPr lang="en-US" sz="1600" dirty="0"/>
          </a:p>
        </p:txBody>
      </p:sp>
      <p:sp>
        <p:nvSpPr>
          <p:cNvPr id="7" name="Shape 3"/>
          <p:cNvSpPr/>
          <p:nvPr/>
        </p:nvSpPr>
        <p:spPr>
          <a:xfrm>
            <a:off x="428625" y="1617166"/>
            <a:ext cx="6164945" cy="3097709"/>
          </a:xfrm>
          <a:prstGeom prst="rect">
            <a:avLst/>
          </a:prstGeom>
          <a:solidFill>
            <a:srgbClr val="000000">
              <a:alpha val="0"/>
            </a:srgbClr>
          </a:solidFill>
          <a:ln w="18288">
            <a:solidFill>
              <a:srgbClr val="D96C5B"/>
            </a:solidFill>
            <a:prstDash val="solid"/>
          </a:ln>
        </p:spPr>
        <p:txBody>
          <a:bodyPr/>
          <a:lstStyle/>
          <a:p>
            <a:endParaRPr lang="en-GB"/>
          </a:p>
        </p:txBody>
      </p:sp>
      <p:sp>
        <p:nvSpPr>
          <p:cNvPr id="8" name="Text 4"/>
          <p:cNvSpPr/>
          <p:nvPr/>
        </p:nvSpPr>
        <p:spPr>
          <a:xfrm>
            <a:off x="642938" y="1831479"/>
            <a:ext cx="5707745" cy="560003"/>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1 &amp; 4 (Population Data):</a:t>
            </a:r>
            <a:r>
              <a:rPr lang="en-US" sz="750" dirty="0">
                <a:solidFill>
                  <a:srgbClr val="2D312F"/>
                </a:solidFill>
                <a:latin typeface="Inter" pitchFamily="34" charset="0"/>
                <a:ea typeface="Inter" pitchFamily="34" charset="-122"/>
                <a:cs typeface="Inter" pitchFamily="34" charset="-120"/>
              </a:rPr>
              <a:t> Office for National Statistics. (2019). </a:t>
            </a:r>
            <a:r>
              <a:rPr lang="en-US" sz="750" i="1" dirty="0">
                <a:solidFill>
                  <a:srgbClr val="2D312F"/>
                </a:solidFill>
                <a:latin typeface="Inter" pitchFamily="34" charset="0"/>
                <a:ea typeface="Inter" pitchFamily="34" charset="-122"/>
                <a:cs typeface="Inter" pitchFamily="34" charset="-120"/>
              </a:rPr>
              <a:t>Living longer: how our population is changing and why it matters</a:t>
            </a:r>
            <a:r>
              <a:rPr lang="en-US" sz="750" dirty="0">
                <a:solidFill>
                  <a:srgbClr val="2D312F"/>
                </a:solidFill>
                <a:latin typeface="Inter" pitchFamily="34" charset="0"/>
                <a:ea typeface="Inter" pitchFamily="34" charset="-122"/>
                <a:cs typeface="Inter" pitchFamily="34" charset="-120"/>
              </a:rPr>
              <a:t>. [https://www.ons.gov.uk/peoplepopulationandcommunity/birthsdeathsmarriagesandpartnerships/ageing/articles/livinglonger/2019-08-27]</a:t>
            </a:r>
            <a:endParaRPr lang="en-US" sz="750" dirty="0"/>
          </a:p>
        </p:txBody>
      </p:sp>
      <p:sp>
        <p:nvSpPr>
          <p:cNvPr id="9" name="Text 5"/>
          <p:cNvSpPr/>
          <p:nvPr/>
        </p:nvSpPr>
        <p:spPr>
          <a:xfrm>
            <a:off x="642938" y="2498638"/>
            <a:ext cx="5707745" cy="280002"/>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2 &amp; 3 (Robotics):</a:t>
            </a:r>
            <a:r>
              <a:rPr lang="en-US" sz="750" dirty="0">
                <a:solidFill>
                  <a:srgbClr val="2D312F"/>
                </a:solidFill>
                <a:latin typeface="Inter" pitchFamily="34" charset="0"/>
                <a:ea typeface="Inter" pitchFamily="34" charset="-122"/>
                <a:cs typeface="Inter" pitchFamily="34" charset="-120"/>
              </a:rPr>
              <a:t> Forbes Tech Council. (2023). </a:t>
            </a:r>
            <a:r>
              <a:rPr lang="en-US" sz="750" i="1" dirty="0">
                <a:solidFill>
                  <a:srgbClr val="2D312F"/>
                </a:solidFill>
                <a:latin typeface="Inter" pitchFamily="34" charset="0"/>
                <a:ea typeface="Inter" pitchFamily="34" charset="-122"/>
                <a:cs typeface="Inter" pitchFamily="34" charset="-120"/>
              </a:rPr>
              <a:t>AI And Robotics: Shaping The Future Of Elder Care</a:t>
            </a:r>
            <a:r>
              <a:rPr lang="en-US" sz="750" dirty="0">
                <a:solidFill>
                  <a:srgbClr val="2D312F"/>
                </a:solidFill>
                <a:latin typeface="Inter" pitchFamily="34" charset="0"/>
                <a:ea typeface="Inter" pitchFamily="34" charset="-122"/>
                <a:cs typeface="Inter" pitchFamily="34" charset="-120"/>
              </a:rPr>
              <a:t>. [https://www.forbes.com/sites/forbestechcouncil/2023/03/29/ai-and-robotics-shaping-the-future-of-elder-care/]</a:t>
            </a:r>
            <a:endParaRPr lang="en-US" sz="750" dirty="0"/>
          </a:p>
        </p:txBody>
      </p:sp>
      <p:sp>
        <p:nvSpPr>
          <p:cNvPr id="10" name="Text 6"/>
          <p:cNvSpPr/>
          <p:nvPr/>
        </p:nvSpPr>
        <p:spPr>
          <a:xfrm>
            <a:off x="642938" y="2885796"/>
            <a:ext cx="5707745" cy="140001"/>
          </a:xfrm>
          <a:prstGeom prst="rect">
            <a:avLst/>
          </a:prstGeom>
          <a:noFill/>
          <a:ln/>
        </p:spPr>
        <p:txBody>
          <a:bodyPr wrap="non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5 &amp; 6 (Residential Care):</a:t>
            </a:r>
            <a:r>
              <a:rPr lang="en-US" sz="750" dirty="0">
                <a:solidFill>
                  <a:srgbClr val="2D312F"/>
                </a:solidFill>
                <a:latin typeface="Inter" pitchFamily="34" charset="0"/>
                <a:ea typeface="Inter" pitchFamily="34" charset="-122"/>
                <a:cs typeface="Inter" pitchFamily="34" charset="-120"/>
              </a:rPr>
              <a:t> Wilbury Care Home. (n.d.). </a:t>
            </a:r>
            <a:r>
              <a:rPr lang="en-US" sz="750" i="1" dirty="0">
                <a:solidFill>
                  <a:srgbClr val="2D312F"/>
                </a:solidFill>
                <a:latin typeface="Inter" pitchFamily="34" charset="0"/>
                <a:ea typeface="Inter" pitchFamily="34" charset="-122"/>
                <a:cs typeface="Inter" pitchFamily="34" charset="-120"/>
              </a:rPr>
              <a:t>Care Home, Brighton Hove</a:t>
            </a:r>
            <a:r>
              <a:rPr lang="en-US" sz="750" dirty="0">
                <a:solidFill>
                  <a:srgbClr val="2D312F"/>
                </a:solidFill>
                <a:latin typeface="Inter" pitchFamily="34" charset="0"/>
                <a:ea typeface="Inter" pitchFamily="34" charset="-122"/>
                <a:cs typeface="Inter" pitchFamily="34" charset="-120"/>
              </a:rPr>
              <a:t>. [https://wilburycarehome.co.uk/]</a:t>
            </a:r>
            <a:endParaRPr lang="en-US" sz="750" dirty="0"/>
          </a:p>
        </p:txBody>
      </p:sp>
      <p:sp>
        <p:nvSpPr>
          <p:cNvPr id="11" name="Text 7"/>
          <p:cNvSpPr/>
          <p:nvPr/>
        </p:nvSpPr>
        <p:spPr>
          <a:xfrm>
            <a:off x="642938" y="3132953"/>
            <a:ext cx="5707745" cy="280002"/>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7 (Caregiver Support):</a:t>
            </a:r>
            <a:r>
              <a:rPr lang="en-US" sz="750" dirty="0">
                <a:solidFill>
                  <a:srgbClr val="2D312F"/>
                </a:solidFill>
                <a:latin typeface="Inter" pitchFamily="34" charset="0"/>
                <a:ea typeface="Inter" pitchFamily="34" charset="-122"/>
                <a:cs typeface="Inter" pitchFamily="34" charset="-120"/>
              </a:rPr>
              <a:t> TrustedCare. (n.d.). </a:t>
            </a:r>
            <a:r>
              <a:rPr lang="en-US" sz="750" i="1" dirty="0">
                <a:solidFill>
                  <a:srgbClr val="2D312F"/>
                </a:solidFill>
                <a:latin typeface="Inter" pitchFamily="34" charset="0"/>
                <a:ea typeface="Inter" pitchFamily="34" charset="-122"/>
                <a:cs typeface="Inter" pitchFamily="34" charset="-120"/>
              </a:rPr>
              <a:t>What is the difference between a Care Home &amp; Nursing Home?</a:t>
            </a:r>
            <a:r>
              <a:rPr lang="en-US" sz="750" dirty="0">
                <a:solidFill>
                  <a:srgbClr val="2D312F"/>
                </a:solidFill>
                <a:latin typeface="Inter" pitchFamily="34" charset="0"/>
                <a:ea typeface="Inter" pitchFamily="34" charset="-122"/>
                <a:cs typeface="Inter" pitchFamily="34" charset="-120"/>
              </a:rPr>
              <a:t>. [https://www.trustedcare.co.uk/care-advice/care-home-vs-nursing-home/]</a:t>
            </a:r>
            <a:endParaRPr lang="en-US" sz="750" dirty="0"/>
          </a:p>
        </p:txBody>
      </p:sp>
      <p:sp>
        <p:nvSpPr>
          <p:cNvPr id="12" name="Text 8"/>
          <p:cNvSpPr/>
          <p:nvPr/>
        </p:nvSpPr>
        <p:spPr>
          <a:xfrm>
            <a:off x="642938" y="3520111"/>
            <a:ext cx="5707745" cy="280002"/>
          </a:xfrm>
          <a:prstGeom prst="rect">
            <a:avLst/>
          </a:prstGeom>
          <a:noFill/>
          <a:ln/>
        </p:spPr>
        <p:txBody>
          <a:bodyPr wrap="square" lIns="0" tIns="0" rIns="0" bIns="0" rtlCol="0" anchor="t">
            <a:spAutoFit/>
          </a:bodyPr>
          <a:lstStyle/>
          <a:p>
            <a:pPr marL="0" indent="0" algn="l">
              <a:lnSpc>
                <a:spcPct val="112000"/>
              </a:lnSpc>
              <a:buNone/>
            </a:pPr>
            <a:r>
              <a:rPr lang="en-US" sz="700" b="1" dirty="0">
                <a:solidFill>
                  <a:srgbClr val="1A4331"/>
                </a:solidFill>
                <a:latin typeface="Inter Bold" pitchFamily="34" charset="0"/>
                <a:ea typeface="Inter Bold" pitchFamily="34" charset="-122"/>
                <a:cs typeface="Inter Bold" pitchFamily="34" charset="-120"/>
              </a:rPr>
              <a:t>Image 8 (Assistive Tech):</a:t>
            </a:r>
            <a:r>
              <a:rPr lang="en-US" sz="750" dirty="0">
                <a:solidFill>
                  <a:srgbClr val="2D312F"/>
                </a:solidFill>
                <a:latin typeface="Inter" pitchFamily="34" charset="0"/>
                <a:ea typeface="Inter" pitchFamily="34" charset="-122"/>
                <a:cs typeface="Inter" pitchFamily="34" charset="-120"/>
              </a:rPr>
              <a:t> MIT News. (2023). </a:t>
            </a:r>
            <a:r>
              <a:rPr lang="en-US" sz="750" i="1" dirty="0">
                <a:solidFill>
                  <a:srgbClr val="2D312F"/>
                </a:solidFill>
                <a:latin typeface="Inter" pitchFamily="34" charset="0"/>
                <a:ea typeface="Inter" pitchFamily="34" charset="-122"/>
                <a:cs typeface="Inter" pitchFamily="34" charset="-120"/>
              </a:rPr>
              <a:t>Eldercare robot helps people sit and stand</a:t>
            </a:r>
            <a:r>
              <a:rPr lang="en-US" sz="750" dirty="0">
                <a:solidFill>
                  <a:srgbClr val="2D312F"/>
                </a:solidFill>
                <a:latin typeface="Inter" pitchFamily="34" charset="0"/>
                <a:ea typeface="Inter" pitchFamily="34" charset="-122"/>
                <a:cs typeface="Inter" pitchFamily="34" charset="-120"/>
              </a:rPr>
              <a:t>. [https://news.mit.edu/2023/eldercare-robot-helps-people-sit-and-stand-and-catches-them-if-they-fall-0824]</a:t>
            </a:r>
            <a:endParaRPr lang="en-US" sz="750" dirty="0"/>
          </a:p>
        </p:txBody>
      </p:sp>
      <p:pic>
        <p:nvPicPr>
          <p:cNvPr id="13" name="Image 1" descr="preencoded.png"/>
          <p:cNvPicPr>
            <a:picLocks noChangeAspect="1"/>
          </p:cNvPicPr>
          <p:nvPr/>
        </p:nvPicPr>
        <p:blipFill>
          <a:blip r:embed="rId4"/>
          <a:stretch>
            <a:fillRect/>
          </a:stretch>
        </p:blipFill>
        <p:spPr>
          <a:xfrm>
            <a:off x="6865032" y="1808708"/>
            <a:ext cx="2714625" cy="271462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2868</TotalTime>
  <Words>2848</Words>
  <Application>Microsoft Office PowerPoint</Application>
  <PresentationFormat>On-screen Show (16:9)</PresentationFormat>
  <Paragraphs>92</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Inter</vt:lpstr>
      <vt:lpstr>Inter Bold</vt:lpstr>
      <vt:lpstr>Playfair Display</vt:lpstr>
      <vt:lpstr>Playfair Display Bold</vt:lpstr>
      <vt:lpstr>Playfair Display ExtraBold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Kareemot Tijani Tijani (2320438)</cp:lastModifiedBy>
  <cp:revision>17</cp:revision>
  <dcterms:created xsi:type="dcterms:W3CDTF">2026-06-22T05:51:40Z</dcterms:created>
  <dcterms:modified xsi:type="dcterms:W3CDTF">2026-06-24T05:58:45Z</dcterms:modified>
</cp:coreProperties>
</file>