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5" r:id="rId9"/>
    <p:sldId id="266" r:id="rId10"/>
    <p:sldId id="263" r:id="rId11"/>
    <p:sldId id="267" r:id="rId12"/>
    <p:sldId id="264" r:id="rId13"/>
    <p:sldId id="268" r:id="rId14"/>
    <p:sldId id="269" r:id="rId15"/>
    <p:sldId id="270" r:id="rId16"/>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94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9144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766560"/>
            <a:ext cx="12188952" cy="9144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320040" cy="6858000"/>
          </a:xfrm>
          <a:prstGeom prst="rect">
            <a:avLst/>
          </a:prstGeom>
          <a:solidFill>
            <a:srgbClr val="0D11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320040" y="0"/>
            <a:ext cx="54864" cy="68580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8686800" y="1371600"/>
            <a:ext cx="3657600" cy="3657600"/>
          </a:xfrm>
          <a:prstGeom prst="ellipse">
            <a:avLst/>
          </a:prstGeom>
          <a:solidFill>
            <a:srgbClr val="0D1122"/>
          </a:solidFill>
          <a:ln w="12700">
            <a:solidFill>
              <a:srgbClr val="00CF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Oval 6"/>
          <p:cNvSpPr/>
          <p:nvPr/>
        </p:nvSpPr>
        <p:spPr>
          <a:xfrm>
            <a:off x="9601200" y="2286000"/>
            <a:ext cx="1828800" cy="1828800"/>
          </a:xfrm>
          <a:prstGeom prst="ellipse">
            <a:avLst/>
          </a:prstGeom>
          <a:solidFill>
            <a:srgbClr val="0D1122"/>
          </a:solidFill>
          <a:ln w="9525">
            <a:solidFill>
              <a:srgbClr val="78FFA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40080" y="731520"/>
            <a:ext cx="8229600" cy="320040"/>
          </a:xfrm>
          <a:prstGeom prst="rect">
            <a:avLst/>
          </a:prstGeom>
          <a:noFill/>
        </p:spPr>
        <p:txBody>
          <a:bodyPr wrap="square">
            <a:spAutoFit/>
          </a:bodyPr>
          <a:lstStyle/>
          <a:p>
            <a:pPr algn="l"/>
            <a:r>
              <a:rPr sz="900" b="0" i="0">
                <a:solidFill>
                  <a:srgbClr val="00CFEA"/>
                </a:solidFill>
                <a:latin typeface="Courier New"/>
              </a:rPr>
              <a:t>INDEPENDENT RESEARCH PROJECT</a:t>
            </a:r>
          </a:p>
        </p:txBody>
      </p:sp>
      <p:sp>
        <p:nvSpPr>
          <p:cNvPr id="9" name="TextBox 8"/>
          <p:cNvSpPr txBox="1"/>
          <p:nvPr/>
        </p:nvSpPr>
        <p:spPr>
          <a:xfrm>
            <a:off x="640080" y="1143000"/>
            <a:ext cx="8229600" cy="777240"/>
          </a:xfrm>
          <a:prstGeom prst="rect">
            <a:avLst/>
          </a:prstGeom>
          <a:noFill/>
        </p:spPr>
        <p:txBody>
          <a:bodyPr wrap="square">
            <a:spAutoFit/>
          </a:bodyPr>
          <a:lstStyle/>
          <a:p>
            <a:pPr algn="l"/>
            <a:r>
              <a:rPr sz="3800" b="1" i="0">
                <a:solidFill>
                  <a:srgbClr val="DDE2F0"/>
                </a:solidFill>
                <a:latin typeface="Calibri"/>
              </a:rPr>
              <a:t>Detecting Misinformation &amp;</a:t>
            </a:r>
          </a:p>
        </p:txBody>
      </p:sp>
      <p:sp>
        <p:nvSpPr>
          <p:cNvPr id="10" name="TextBox 9"/>
          <p:cNvSpPr txBox="1"/>
          <p:nvPr/>
        </p:nvSpPr>
        <p:spPr>
          <a:xfrm>
            <a:off x="640080" y="1874519"/>
            <a:ext cx="8229600" cy="777240"/>
          </a:xfrm>
          <a:prstGeom prst="rect">
            <a:avLst/>
          </a:prstGeom>
          <a:noFill/>
        </p:spPr>
        <p:txBody>
          <a:bodyPr wrap="square">
            <a:spAutoFit/>
          </a:bodyPr>
          <a:lstStyle/>
          <a:p>
            <a:pPr algn="l"/>
            <a:r>
              <a:rPr sz="3800" b="1" i="0">
                <a:solidFill>
                  <a:srgbClr val="00CFEA"/>
                </a:solidFill>
                <a:latin typeface="Calibri"/>
              </a:rPr>
              <a:t>AI-Generated Content on</a:t>
            </a:r>
          </a:p>
        </p:txBody>
      </p:sp>
      <p:sp>
        <p:nvSpPr>
          <p:cNvPr id="11" name="TextBox 10"/>
          <p:cNvSpPr txBox="1"/>
          <p:nvPr/>
        </p:nvSpPr>
        <p:spPr>
          <a:xfrm>
            <a:off x="640080" y="2606040"/>
            <a:ext cx="8229600" cy="777240"/>
          </a:xfrm>
          <a:prstGeom prst="rect">
            <a:avLst/>
          </a:prstGeom>
          <a:noFill/>
        </p:spPr>
        <p:txBody>
          <a:bodyPr wrap="square">
            <a:spAutoFit/>
          </a:bodyPr>
          <a:lstStyle/>
          <a:p>
            <a:pPr algn="l"/>
            <a:r>
              <a:rPr sz="3800" b="1" i="0">
                <a:solidFill>
                  <a:srgbClr val="DDE2F0"/>
                </a:solidFill>
                <a:latin typeface="Calibri"/>
              </a:rPr>
              <a:t>Social Media Platforms</a:t>
            </a:r>
          </a:p>
        </p:txBody>
      </p:sp>
      <p:sp>
        <p:nvSpPr>
          <p:cNvPr id="12" name="Rectangle 11"/>
          <p:cNvSpPr/>
          <p:nvPr/>
        </p:nvSpPr>
        <p:spPr>
          <a:xfrm>
            <a:off x="640080" y="3520440"/>
            <a:ext cx="4572000" cy="36576"/>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40080" y="3657600"/>
            <a:ext cx="7315200" cy="347472"/>
          </a:xfrm>
          <a:prstGeom prst="rect">
            <a:avLst/>
          </a:prstGeom>
          <a:noFill/>
        </p:spPr>
        <p:txBody>
          <a:bodyPr wrap="square">
            <a:spAutoFit/>
          </a:bodyPr>
          <a:lstStyle/>
          <a:p>
            <a:pPr algn="l"/>
            <a:r>
              <a:rPr sz="1300" b="0" i="0">
                <a:solidFill>
                  <a:srgbClr val="7A8399"/>
                </a:solidFill>
                <a:latin typeface="Calibri"/>
              </a:rPr>
              <a:t>Amy Louise Harrison  |  Student ID: 2133368</a:t>
            </a:r>
          </a:p>
        </p:txBody>
      </p:sp>
      <p:sp>
        <p:nvSpPr>
          <p:cNvPr id="14" name="TextBox 13"/>
          <p:cNvSpPr txBox="1"/>
          <p:nvPr/>
        </p:nvSpPr>
        <p:spPr>
          <a:xfrm>
            <a:off x="640080" y="4023360"/>
            <a:ext cx="7315200" cy="320040"/>
          </a:xfrm>
          <a:prstGeom prst="rect">
            <a:avLst/>
          </a:prstGeom>
          <a:noFill/>
        </p:spPr>
        <p:txBody>
          <a:bodyPr wrap="square">
            <a:spAutoFit/>
          </a:bodyPr>
          <a:lstStyle/>
          <a:p>
            <a:pPr algn="l"/>
            <a:r>
              <a:rPr sz="1300" b="0" i="0">
                <a:solidFill>
                  <a:srgbClr val="7A8399"/>
                </a:solidFill>
                <a:latin typeface="Calibri"/>
              </a:rPr>
              <a:t>Supervisor: Mobolanle Bello</a:t>
            </a:r>
          </a:p>
        </p:txBody>
      </p:sp>
      <p:sp>
        <p:nvSpPr>
          <p:cNvPr id="15" name="TextBox 14"/>
          <p:cNvSpPr txBox="1"/>
          <p:nvPr/>
        </p:nvSpPr>
        <p:spPr>
          <a:xfrm>
            <a:off x="640080" y="4343400"/>
            <a:ext cx="8229600" cy="320040"/>
          </a:xfrm>
          <a:prstGeom prst="rect">
            <a:avLst/>
          </a:prstGeom>
          <a:noFill/>
        </p:spPr>
        <p:txBody>
          <a:bodyPr wrap="square">
            <a:spAutoFit/>
          </a:bodyPr>
          <a:lstStyle/>
          <a:p>
            <a:pPr algn="l"/>
            <a:r>
              <a:rPr sz="1100" b="0" i="0">
                <a:solidFill>
                  <a:srgbClr val="3A4355"/>
                </a:solidFill>
                <a:latin typeface="Calibri"/>
              </a:rPr>
              <a:t>BSc Applied Computing  ·  University of Wales Trinity Saint David</a:t>
            </a:r>
          </a:p>
        </p:txBody>
      </p:sp>
      <p:sp>
        <p:nvSpPr>
          <p:cNvPr id="16" name="Rectangle 15"/>
          <p:cNvSpPr/>
          <p:nvPr/>
        </p:nvSpPr>
        <p:spPr>
          <a:xfrm>
            <a:off x="640080" y="5029200"/>
            <a:ext cx="1554480" cy="118872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640080" y="5029200"/>
            <a:ext cx="45720" cy="118872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749808" y="5102352"/>
            <a:ext cx="1371600" cy="502920"/>
          </a:xfrm>
          <a:prstGeom prst="rect">
            <a:avLst/>
          </a:prstGeom>
          <a:noFill/>
        </p:spPr>
        <p:txBody>
          <a:bodyPr wrap="square">
            <a:spAutoFit/>
          </a:bodyPr>
          <a:lstStyle/>
          <a:p>
            <a:pPr algn="l"/>
            <a:r>
              <a:rPr sz="2600" b="1" i="0">
                <a:solidFill>
                  <a:srgbClr val="00CFEA"/>
                </a:solidFill>
                <a:latin typeface="Calibri"/>
              </a:rPr>
              <a:t>&gt;6B</a:t>
            </a:r>
          </a:p>
        </p:txBody>
      </p:sp>
      <p:sp>
        <p:nvSpPr>
          <p:cNvPr id="19" name="TextBox 18"/>
          <p:cNvSpPr txBox="1"/>
          <p:nvPr/>
        </p:nvSpPr>
        <p:spPr>
          <a:xfrm>
            <a:off x="749808" y="5623560"/>
            <a:ext cx="1371600" cy="548640"/>
          </a:xfrm>
          <a:prstGeom prst="rect">
            <a:avLst/>
          </a:prstGeom>
          <a:noFill/>
        </p:spPr>
        <p:txBody>
          <a:bodyPr wrap="square">
            <a:spAutoFit/>
          </a:bodyPr>
          <a:lstStyle/>
          <a:p>
            <a:pPr algn="l"/>
            <a:r>
              <a:rPr sz="1000" b="0" i="0">
                <a:solidFill>
                  <a:srgbClr val="7A8399"/>
                </a:solidFill>
                <a:latin typeface="Calibri"/>
              </a:rPr>
              <a:t>social media
users daily</a:t>
            </a:r>
          </a:p>
        </p:txBody>
      </p:sp>
      <p:sp>
        <p:nvSpPr>
          <p:cNvPr id="20" name="Rectangle 19"/>
          <p:cNvSpPr/>
          <p:nvPr/>
        </p:nvSpPr>
        <p:spPr>
          <a:xfrm>
            <a:off x="2468880" y="5029200"/>
            <a:ext cx="1554480" cy="118872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2468880" y="5029200"/>
            <a:ext cx="45720" cy="1188720"/>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2578608" y="5102352"/>
            <a:ext cx="1371600" cy="502920"/>
          </a:xfrm>
          <a:prstGeom prst="rect">
            <a:avLst/>
          </a:prstGeom>
          <a:noFill/>
        </p:spPr>
        <p:txBody>
          <a:bodyPr wrap="square">
            <a:spAutoFit/>
          </a:bodyPr>
          <a:lstStyle/>
          <a:p>
            <a:pPr algn="l"/>
            <a:r>
              <a:rPr sz="2600" b="1" i="0">
                <a:solidFill>
                  <a:srgbClr val="FF4D6D"/>
                </a:solidFill>
                <a:latin typeface="Calibri"/>
              </a:rPr>
              <a:t>70%</a:t>
            </a:r>
          </a:p>
        </p:txBody>
      </p:sp>
      <p:sp>
        <p:nvSpPr>
          <p:cNvPr id="23" name="TextBox 22"/>
          <p:cNvSpPr txBox="1"/>
          <p:nvPr/>
        </p:nvSpPr>
        <p:spPr>
          <a:xfrm>
            <a:off x="2578608" y="5623560"/>
            <a:ext cx="1371600" cy="548640"/>
          </a:xfrm>
          <a:prstGeom prst="rect">
            <a:avLst/>
          </a:prstGeom>
          <a:noFill/>
        </p:spPr>
        <p:txBody>
          <a:bodyPr wrap="square">
            <a:spAutoFit/>
          </a:bodyPr>
          <a:lstStyle/>
          <a:p>
            <a:pPr algn="l"/>
            <a:r>
              <a:rPr sz="1000" b="0" i="0">
                <a:solidFill>
                  <a:srgbClr val="7A8399"/>
                </a:solidFill>
                <a:latin typeface="Calibri"/>
              </a:rPr>
              <a:t>can't spot
AI content</a:t>
            </a:r>
          </a:p>
        </p:txBody>
      </p:sp>
      <p:sp>
        <p:nvSpPr>
          <p:cNvPr id="24" name="Rectangle 23"/>
          <p:cNvSpPr/>
          <p:nvPr/>
        </p:nvSpPr>
        <p:spPr>
          <a:xfrm>
            <a:off x="4297680" y="5029200"/>
            <a:ext cx="1554480" cy="118872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4297680" y="5029200"/>
            <a:ext cx="45720" cy="118872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407408" y="5102352"/>
            <a:ext cx="1371600" cy="502920"/>
          </a:xfrm>
          <a:prstGeom prst="rect">
            <a:avLst/>
          </a:prstGeom>
          <a:noFill/>
        </p:spPr>
        <p:txBody>
          <a:bodyPr wrap="square">
            <a:spAutoFit/>
          </a:bodyPr>
          <a:lstStyle/>
          <a:p>
            <a:pPr algn="l"/>
            <a:r>
              <a:rPr sz="2600" b="1" i="0">
                <a:solidFill>
                  <a:srgbClr val="78FFA8"/>
                </a:solidFill>
                <a:latin typeface="Calibri"/>
              </a:rPr>
              <a:t>&lt;3s</a:t>
            </a:r>
          </a:p>
        </p:txBody>
      </p:sp>
      <p:sp>
        <p:nvSpPr>
          <p:cNvPr id="27" name="TextBox 26"/>
          <p:cNvSpPr txBox="1"/>
          <p:nvPr/>
        </p:nvSpPr>
        <p:spPr>
          <a:xfrm>
            <a:off x="4407408" y="5623560"/>
            <a:ext cx="1371600" cy="548640"/>
          </a:xfrm>
          <a:prstGeom prst="rect">
            <a:avLst/>
          </a:prstGeom>
          <a:noFill/>
        </p:spPr>
        <p:txBody>
          <a:bodyPr wrap="square">
            <a:spAutoFit/>
          </a:bodyPr>
          <a:lstStyle/>
          <a:p>
            <a:pPr algn="l"/>
            <a:r>
              <a:rPr sz="1000" b="0" i="0">
                <a:solidFill>
                  <a:srgbClr val="7A8399"/>
                </a:solidFill>
                <a:latin typeface="Calibri"/>
              </a:rPr>
              <a:t>target analysis
response time</a:t>
            </a:r>
          </a:p>
        </p:txBody>
      </p:sp>
      <p:sp>
        <p:nvSpPr>
          <p:cNvPr id="28" name="TextBox 27"/>
          <p:cNvSpPr txBox="1"/>
          <p:nvPr/>
        </p:nvSpPr>
        <p:spPr>
          <a:xfrm>
            <a:off x="11247120" y="6492240"/>
            <a:ext cx="914400" cy="274320"/>
          </a:xfrm>
          <a:prstGeom prst="rect">
            <a:avLst/>
          </a:prstGeom>
          <a:noFill/>
        </p:spPr>
        <p:txBody>
          <a:bodyPr wrap="square">
            <a:spAutoFit/>
          </a:bodyPr>
          <a:lstStyle/>
          <a:p>
            <a:pPr algn="r"/>
            <a:r>
              <a:rPr sz="900" b="0" i="0">
                <a:solidFill>
                  <a:srgbClr val="3A4355"/>
                </a:solidFill>
                <a:latin typeface="Courier New"/>
              </a:rPr>
              <a:t>01 / 15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247120" y="137160"/>
            <a:ext cx="914400" cy="274320"/>
          </a:xfrm>
          <a:prstGeom prst="rect">
            <a:avLst/>
          </a:prstGeom>
          <a:noFill/>
        </p:spPr>
        <p:txBody>
          <a:bodyPr wrap="square">
            <a:spAutoFit/>
          </a:bodyPr>
          <a:lstStyle/>
          <a:p>
            <a:pPr algn="r"/>
            <a:r>
              <a:rPr sz="900" b="0" i="0">
                <a:solidFill>
                  <a:srgbClr val="3A4355"/>
                </a:solidFill>
                <a:latin typeface="Courier New"/>
              </a:rPr>
              <a:t>02 / 15</a:t>
            </a:r>
          </a:p>
        </p:txBody>
      </p:sp>
      <p:sp>
        <p:nvSpPr>
          <p:cNvPr id="4" name="Rectangle 3"/>
          <p:cNvSpPr/>
          <p:nvPr/>
        </p:nvSpPr>
        <p:spPr>
          <a:xfrm>
            <a:off x="365760" y="164592"/>
            <a:ext cx="1581912" cy="228600"/>
          </a:xfrm>
          <a:prstGeom prst="rect">
            <a:avLst/>
          </a:prstGeom>
          <a:solidFill>
            <a:srgbClr val="0D1122"/>
          </a:solidFill>
          <a:ln w="9525">
            <a:solidFill>
              <a:srgbClr val="00CF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20624" y="182879"/>
            <a:ext cx="1490472" cy="201168"/>
          </a:xfrm>
          <a:prstGeom prst="rect">
            <a:avLst/>
          </a:prstGeom>
          <a:noFill/>
        </p:spPr>
        <p:txBody>
          <a:bodyPr wrap="square">
            <a:spAutoFit/>
          </a:bodyPr>
          <a:lstStyle/>
          <a:p>
            <a:pPr algn="l"/>
            <a:r>
              <a:rPr sz="800" b="0" i="0">
                <a:solidFill>
                  <a:srgbClr val="00CFEA"/>
                </a:solidFill>
                <a:latin typeface="Courier New"/>
              </a:rPr>
              <a:t>01 — INTRODUCTION</a:t>
            </a:r>
          </a:p>
        </p:txBody>
      </p:sp>
      <p:sp>
        <p:nvSpPr>
          <p:cNvPr id="6" name="TextBox 5"/>
          <p:cNvSpPr txBox="1"/>
          <p:nvPr/>
        </p:nvSpPr>
        <p:spPr>
          <a:xfrm>
            <a:off x="365760" y="502920"/>
            <a:ext cx="10972800" cy="594360"/>
          </a:xfrm>
          <a:prstGeom prst="rect">
            <a:avLst/>
          </a:prstGeom>
          <a:noFill/>
        </p:spPr>
        <p:txBody>
          <a:bodyPr wrap="square">
            <a:spAutoFit/>
          </a:bodyPr>
          <a:lstStyle/>
          <a:p>
            <a:pPr algn="l"/>
            <a:r>
              <a:rPr sz="2800" b="1" i="0">
                <a:solidFill>
                  <a:srgbClr val="DDE2F0"/>
                </a:solidFill>
                <a:latin typeface="Calibri"/>
              </a:rPr>
              <a:t>Background &amp; Problem Statement</a:t>
            </a:r>
          </a:p>
        </p:txBody>
      </p:sp>
      <p:sp>
        <p:nvSpPr>
          <p:cNvPr id="7" name="Rectangle 6"/>
          <p:cNvSpPr/>
          <p:nvPr/>
        </p:nvSpPr>
        <p:spPr>
          <a:xfrm>
            <a:off x="365760" y="1234440"/>
            <a:ext cx="5486400" cy="521208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65760" y="1234440"/>
            <a:ext cx="54864" cy="521208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30352" y="1325880"/>
            <a:ext cx="5120640" cy="365760"/>
          </a:xfrm>
          <a:prstGeom prst="rect">
            <a:avLst/>
          </a:prstGeom>
          <a:noFill/>
        </p:spPr>
        <p:txBody>
          <a:bodyPr wrap="square">
            <a:spAutoFit/>
          </a:bodyPr>
          <a:lstStyle/>
          <a:p>
            <a:pPr algn="l"/>
            <a:r>
              <a:rPr sz="1500" b="1" i="0">
                <a:solidFill>
                  <a:srgbClr val="00CFEA"/>
                </a:solidFill>
                <a:latin typeface="Calibri"/>
              </a:rPr>
              <a:t>The Problem</a:t>
            </a:r>
          </a:p>
        </p:txBody>
      </p:sp>
      <p:sp>
        <p:nvSpPr>
          <p:cNvPr id="10" name="Rectangle 9"/>
          <p:cNvSpPr/>
          <p:nvPr/>
        </p:nvSpPr>
        <p:spPr>
          <a:xfrm>
            <a:off x="530352" y="1737360"/>
            <a:ext cx="5029200" cy="27432"/>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30352" y="1828800"/>
            <a:ext cx="5074920" cy="4480560"/>
          </a:xfrm>
          <a:prstGeom prst="rect">
            <a:avLst/>
          </a:prstGeom>
          <a:noFill/>
        </p:spPr>
        <p:txBody>
          <a:bodyPr wrap="square">
            <a:spAutoFit/>
          </a:bodyPr>
          <a:lstStyle/>
          <a:p>
            <a:r>
              <a:rPr sz="1300">
                <a:solidFill>
                  <a:srgbClr val="7A8399"/>
                </a:solidFill>
                <a:latin typeface="Calibri"/>
              </a:rPr>
              <a:t>Social media has become the primary information source for billions globally. The rise of large language models (LLMs) means AI-generated fake news, images, and videos are now virtually indistinguishable from authentic content.
Research confirms false information spreads faster than corrections. Users routinely judge credibility by appearance rather than accuracy, and social media algorithms prioritise emotionally engaging content over factual accuracy.</a:t>
            </a:r>
          </a:p>
        </p:txBody>
      </p:sp>
      <p:sp>
        <p:nvSpPr>
          <p:cNvPr id="12" name="Rectangle 11"/>
          <p:cNvSpPr/>
          <p:nvPr/>
        </p:nvSpPr>
        <p:spPr>
          <a:xfrm>
            <a:off x="6309360" y="1234440"/>
            <a:ext cx="5486400" cy="521208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6309360" y="1234440"/>
            <a:ext cx="54864" cy="5212080"/>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473952" y="1325880"/>
            <a:ext cx="5120640" cy="365760"/>
          </a:xfrm>
          <a:prstGeom prst="rect">
            <a:avLst/>
          </a:prstGeom>
          <a:noFill/>
        </p:spPr>
        <p:txBody>
          <a:bodyPr wrap="square">
            <a:spAutoFit/>
          </a:bodyPr>
          <a:lstStyle/>
          <a:p>
            <a:pPr algn="l"/>
            <a:r>
              <a:rPr sz="1500" b="1" i="0">
                <a:solidFill>
                  <a:srgbClr val="FF4D6D"/>
                </a:solidFill>
                <a:latin typeface="Calibri"/>
              </a:rPr>
              <a:t>The Gap</a:t>
            </a:r>
          </a:p>
        </p:txBody>
      </p:sp>
      <p:sp>
        <p:nvSpPr>
          <p:cNvPr id="15" name="Rectangle 14"/>
          <p:cNvSpPr/>
          <p:nvPr/>
        </p:nvSpPr>
        <p:spPr>
          <a:xfrm>
            <a:off x="6473952" y="1737360"/>
            <a:ext cx="5029200" cy="27432"/>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473952" y="1828800"/>
            <a:ext cx="5074920" cy="4480560"/>
          </a:xfrm>
          <a:prstGeom prst="rect">
            <a:avLst/>
          </a:prstGeom>
          <a:noFill/>
        </p:spPr>
        <p:txBody>
          <a:bodyPr wrap="square">
            <a:spAutoFit/>
          </a:bodyPr>
          <a:lstStyle/>
          <a:p>
            <a:r>
              <a:rPr sz="1300">
                <a:solidFill>
                  <a:srgbClr val="7A8399"/>
                </a:solidFill>
                <a:latin typeface="Calibri"/>
              </a:rPr>
              <a:t>Despite extensive academic research, most misinformation detection solutions are:
• Too technically complex for everyday users
• Require specialist knowledge or paid services
• Focus on analysis rather than accessible tools
Most social media users do not routinely verify the credibility of content they encounter online — there is a clear need for a simple, accessible solution.</a:t>
            </a:r>
          </a:p>
        </p:txBody>
      </p:sp>
      <p:sp>
        <p:nvSpPr>
          <p:cNvPr id="17" name="Rectangle 16"/>
          <p:cNvSpPr/>
          <p:nvPr/>
        </p:nvSpPr>
        <p:spPr>
          <a:xfrm>
            <a:off x="365760" y="6446520"/>
            <a:ext cx="11457432" cy="347472"/>
          </a:xfrm>
          <a:prstGeom prst="rect">
            <a:avLst/>
          </a:prstGeom>
          <a:solidFill>
            <a:srgbClr val="1A081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548640" y="6473952"/>
            <a:ext cx="11155680" cy="320040"/>
          </a:xfrm>
          <a:prstGeom prst="rect">
            <a:avLst/>
          </a:prstGeom>
          <a:noFill/>
        </p:spPr>
        <p:txBody>
          <a:bodyPr wrap="square">
            <a:spAutoFit/>
          </a:bodyPr>
          <a:lstStyle/>
          <a:p>
            <a:pPr algn="l"/>
            <a:r>
              <a:rPr sz="1100" b="0" i="1">
                <a:solidFill>
                  <a:srgbClr val="FF4D6D"/>
                </a:solidFill>
                <a:latin typeface="Calibri"/>
              </a:rPr>
              <a:t>❝  "How can a lightweight, easy-to-use website help users detect potential misinformation and AI-generated content on social media platforms?"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247120" y="137160"/>
            <a:ext cx="914400" cy="274320"/>
          </a:xfrm>
          <a:prstGeom prst="rect">
            <a:avLst/>
          </a:prstGeom>
          <a:noFill/>
        </p:spPr>
        <p:txBody>
          <a:bodyPr wrap="square">
            <a:spAutoFit/>
          </a:bodyPr>
          <a:lstStyle/>
          <a:p>
            <a:pPr algn="r"/>
            <a:r>
              <a:rPr sz="900" b="0" i="0">
                <a:solidFill>
                  <a:srgbClr val="3A4355"/>
                </a:solidFill>
                <a:latin typeface="Courier New"/>
              </a:rPr>
              <a:t>03 / 15</a:t>
            </a:r>
          </a:p>
        </p:txBody>
      </p:sp>
      <p:sp>
        <p:nvSpPr>
          <p:cNvPr id="4" name="Rectangle 3"/>
          <p:cNvSpPr/>
          <p:nvPr/>
        </p:nvSpPr>
        <p:spPr>
          <a:xfrm>
            <a:off x="365760" y="164592"/>
            <a:ext cx="1993392" cy="228600"/>
          </a:xfrm>
          <a:prstGeom prst="rect">
            <a:avLst/>
          </a:prstGeom>
          <a:solidFill>
            <a:srgbClr val="0D1122"/>
          </a:solidFill>
          <a:ln w="9525">
            <a:solidFill>
              <a:srgbClr val="00CF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20624" y="182879"/>
            <a:ext cx="1901952" cy="201168"/>
          </a:xfrm>
          <a:prstGeom prst="rect">
            <a:avLst/>
          </a:prstGeom>
          <a:noFill/>
        </p:spPr>
        <p:txBody>
          <a:bodyPr wrap="square">
            <a:spAutoFit/>
          </a:bodyPr>
          <a:lstStyle/>
          <a:p>
            <a:pPr algn="l"/>
            <a:r>
              <a:rPr sz="800" b="0" i="0">
                <a:solidFill>
                  <a:srgbClr val="00CFEA"/>
                </a:solidFill>
                <a:latin typeface="Courier New"/>
              </a:rPr>
              <a:t>02 — LITERATURE REVIEW</a:t>
            </a:r>
          </a:p>
        </p:txBody>
      </p:sp>
      <p:sp>
        <p:nvSpPr>
          <p:cNvPr id="6" name="TextBox 5"/>
          <p:cNvSpPr txBox="1"/>
          <p:nvPr/>
        </p:nvSpPr>
        <p:spPr>
          <a:xfrm>
            <a:off x="365760" y="502920"/>
            <a:ext cx="10972800" cy="594360"/>
          </a:xfrm>
          <a:prstGeom prst="rect">
            <a:avLst/>
          </a:prstGeom>
          <a:noFill/>
        </p:spPr>
        <p:txBody>
          <a:bodyPr wrap="square">
            <a:spAutoFit/>
          </a:bodyPr>
          <a:lstStyle/>
          <a:p>
            <a:pPr algn="l"/>
            <a:r>
              <a:rPr sz="2800" b="1" i="0">
                <a:solidFill>
                  <a:srgbClr val="DDE2F0"/>
                </a:solidFill>
                <a:latin typeface="Calibri"/>
              </a:rPr>
              <a:t>What Has Already Been Done?</a:t>
            </a:r>
          </a:p>
        </p:txBody>
      </p:sp>
      <p:sp>
        <p:nvSpPr>
          <p:cNvPr id="7" name="Rectangle 6"/>
          <p:cNvSpPr/>
          <p:nvPr/>
        </p:nvSpPr>
        <p:spPr>
          <a:xfrm>
            <a:off x="365760" y="1234440"/>
            <a:ext cx="5486400" cy="16916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65760" y="1234440"/>
            <a:ext cx="54864" cy="169164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30352" y="1325880"/>
            <a:ext cx="5120640" cy="320040"/>
          </a:xfrm>
          <a:prstGeom prst="rect">
            <a:avLst/>
          </a:prstGeom>
          <a:noFill/>
        </p:spPr>
        <p:txBody>
          <a:bodyPr wrap="square">
            <a:spAutoFit/>
          </a:bodyPr>
          <a:lstStyle/>
          <a:p>
            <a:pPr algn="l"/>
            <a:r>
              <a:rPr sz="1200" b="1" i="0">
                <a:solidFill>
                  <a:srgbClr val="00CFEA"/>
                </a:solidFill>
                <a:latin typeface="Calibri"/>
              </a:rPr>
              <a:t>Tasnim et al., 2021</a:t>
            </a:r>
          </a:p>
        </p:txBody>
      </p:sp>
      <p:sp>
        <p:nvSpPr>
          <p:cNvPr id="10" name="TextBox 9"/>
          <p:cNvSpPr txBox="1"/>
          <p:nvPr/>
        </p:nvSpPr>
        <p:spPr>
          <a:xfrm>
            <a:off x="530352" y="1673352"/>
            <a:ext cx="5074920" cy="1097280"/>
          </a:xfrm>
          <a:prstGeom prst="rect">
            <a:avLst/>
          </a:prstGeom>
          <a:noFill/>
        </p:spPr>
        <p:txBody>
          <a:bodyPr wrap="square">
            <a:spAutoFit/>
          </a:bodyPr>
          <a:lstStyle/>
          <a:p>
            <a:r>
              <a:rPr sz="1200">
                <a:solidFill>
                  <a:srgbClr val="7A8399"/>
                </a:solidFill>
                <a:latin typeface="Calibri"/>
              </a:rPr>
              <a:t>COVID-19 misinformation spreads rapidly on Facebook &amp; Twitter. Misleading health content circulated faster than official corrections.</a:t>
            </a:r>
          </a:p>
        </p:txBody>
      </p:sp>
      <p:sp>
        <p:nvSpPr>
          <p:cNvPr id="11" name="Rectangle 10"/>
          <p:cNvSpPr/>
          <p:nvPr/>
        </p:nvSpPr>
        <p:spPr>
          <a:xfrm>
            <a:off x="365760" y="3063240"/>
            <a:ext cx="5486400" cy="16916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365760" y="3063240"/>
            <a:ext cx="54864" cy="169164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530352" y="3154680"/>
            <a:ext cx="5120640" cy="320040"/>
          </a:xfrm>
          <a:prstGeom prst="rect">
            <a:avLst/>
          </a:prstGeom>
          <a:noFill/>
        </p:spPr>
        <p:txBody>
          <a:bodyPr wrap="square">
            <a:spAutoFit/>
          </a:bodyPr>
          <a:lstStyle/>
          <a:p>
            <a:pPr algn="l"/>
            <a:r>
              <a:rPr sz="1200" b="1" i="0">
                <a:solidFill>
                  <a:srgbClr val="00CFEA"/>
                </a:solidFill>
                <a:latin typeface="Calibri"/>
              </a:rPr>
              <a:t>Pulido et al., 2023</a:t>
            </a:r>
          </a:p>
        </p:txBody>
      </p:sp>
      <p:sp>
        <p:nvSpPr>
          <p:cNvPr id="14" name="TextBox 13"/>
          <p:cNvSpPr txBox="1"/>
          <p:nvPr/>
        </p:nvSpPr>
        <p:spPr>
          <a:xfrm>
            <a:off x="530352" y="3502152"/>
            <a:ext cx="5074920" cy="1097280"/>
          </a:xfrm>
          <a:prstGeom prst="rect">
            <a:avLst/>
          </a:prstGeom>
          <a:noFill/>
        </p:spPr>
        <p:txBody>
          <a:bodyPr wrap="square">
            <a:spAutoFit/>
          </a:bodyPr>
          <a:lstStyle/>
          <a:p>
            <a:r>
              <a:rPr sz="1200">
                <a:solidFill>
                  <a:srgbClr val="7A8399"/>
                </a:solidFill>
                <a:latin typeface="Calibri"/>
              </a:rPr>
              <a:t>Social media algorithms prioritise emotionally engaging content over factual accuracy, amplifying misinformation reach.</a:t>
            </a:r>
          </a:p>
        </p:txBody>
      </p:sp>
      <p:sp>
        <p:nvSpPr>
          <p:cNvPr id="15" name="Rectangle 14"/>
          <p:cNvSpPr/>
          <p:nvPr/>
        </p:nvSpPr>
        <p:spPr>
          <a:xfrm>
            <a:off x="365760" y="4892040"/>
            <a:ext cx="5486400" cy="16916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365760" y="4892040"/>
            <a:ext cx="54864" cy="1691640"/>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530352" y="4983479"/>
            <a:ext cx="5120640" cy="320040"/>
          </a:xfrm>
          <a:prstGeom prst="rect">
            <a:avLst/>
          </a:prstGeom>
          <a:noFill/>
        </p:spPr>
        <p:txBody>
          <a:bodyPr wrap="square">
            <a:spAutoFit/>
          </a:bodyPr>
          <a:lstStyle/>
          <a:p>
            <a:pPr algn="l"/>
            <a:r>
              <a:rPr sz="1200" b="1" i="0">
                <a:solidFill>
                  <a:srgbClr val="FF4D6D"/>
                </a:solidFill>
                <a:latin typeface="Calibri"/>
              </a:rPr>
              <a:t>O'Hara &amp; Shackman, 2024</a:t>
            </a:r>
          </a:p>
        </p:txBody>
      </p:sp>
      <p:sp>
        <p:nvSpPr>
          <p:cNvPr id="18" name="TextBox 17"/>
          <p:cNvSpPr txBox="1"/>
          <p:nvPr/>
        </p:nvSpPr>
        <p:spPr>
          <a:xfrm>
            <a:off x="530352" y="5330952"/>
            <a:ext cx="5074920" cy="1097280"/>
          </a:xfrm>
          <a:prstGeom prst="rect">
            <a:avLst/>
          </a:prstGeom>
          <a:noFill/>
        </p:spPr>
        <p:txBody>
          <a:bodyPr wrap="square">
            <a:spAutoFit/>
          </a:bodyPr>
          <a:lstStyle/>
          <a:p>
            <a:r>
              <a:rPr sz="1200">
                <a:solidFill>
                  <a:srgbClr val="7A8399"/>
                </a:solidFill>
                <a:latin typeface="Calibri"/>
              </a:rPr>
              <a:t>LLMs can generate highly convincing fake articles. AI-generated content poses significant risks in the modern information ecosystem.</a:t>
            </a:r>
          </a:p>
        </p:txBody>
      </p:sp>
      <p:sp>
        <p:nvSpPr>
          <p:cNvPr id="19" name="Rectangle 18"/>
          <p:cNvSpPr/>
          <p:nvPr/>
        </p:nvSpPr>
        <p:spPr>
          <a:xfrm>
            <a:off x="6309360" y="1234440"/>
            <a:ext cx="5486400" cy="16916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6309360" y="1234440"/>
            <a:ext cx="54864" cy="1691640"/>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473952" y="1325880"/>
            <a:ext cx="5120640" cy="320040"/>
          </a:xfrm>
          <a:prstGeom prst="rect">
            <a:avLst/>
          </a:prstGeom>
          <a:noFill/>
        </p:spPr>
        <p:txBody>
          <a:bodyPr wrap="square">
            <a:spAutoFit/>
          </a:bodyPr>
          <a:lstStyle/>
          <a:p>
            <a:pPr algn="l"/>
            <a:r>
              <a:rPr sz="1200" b="1" i="0">
                <a:solidFill>
                  <a:srgbClr val="FF4D6D"/>
                </a:solidFill>
                <a:latin typeface="Calibri"/>
              </a:rPr>
              <a:t>Howard et al., 2024</a:t>
            </a:r>
          </a:p>
        </p:txBody>
      </p:sp>
      <p:sp>
        <p:nvSpPr>
          <p:cNvPr id="22" name="TextBox 21"/>
          <p:cNvSpPr txBox="1"/>
          <p:nvPr/>
        </p:nvSpPr>
        <p:spPr>
          <a:xfrm>
            <a:off x="6473952" y="1673352"/>
            <a:ext cx="5074920" cy="1097280"/>
          </a:xfrm>
          <a:prstGeom prst="rect">
            <a:avLst/>
          </a:prstGeom>
          <a:noFill/>
        </p:spPr>
        <p:txBody>
          <a:bodyPr wrap="square">
            <a:spAutoFit/>
          </a:bodyPr>
          <a:lstStyle/>
          <a:p>
            <a:r>
              <a:rPr sz="1200">
                <a:solidFill>
                  <a:srgbClr val="7A8399"/>
                </a:solidFill>
                <a:latin typeface="Calibri"/>
              </a:rPr>
              <a:t>Human judges and AI detectors both make frequent errors when identifying AI-generated content — accuracy varies widely.</a:t>
            </a:r>
          </a:p>
        </p:txBody>
      </p:sp>
      <p:sp>
        <p:nvSpPr>
          <p:cNvPr id="23" name="Rectangle 22"/>
          <p:cNvSpPr/>
          <p:nvPr/>
        </p:nvSpPr>
        <p:spPr>
          <a:xfrm>
            <a:off x="6309360" y="3063240"/>
            <a:ext cx="5486400" cy="16916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6309360" y="3063240"/>
            <a:ext cx="54864" cy="169164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6473952" y="3154680"/>
            <a:ext cx="5120640" cy="320040"/>
          </a:xfrm>
          <a:prstGeom prst="rect">
            <a:avLst/>
          </a:prstGeom>
          <a:noFill/>
        </p:spPr>
        <p:txBody>
          <a:bodyPr wrap="square">
            <a:spAutoFit/>
          </a:bodyPr>
          <a:lstStyle/>
          <a:p>
            <a:pPr algn="l"/>
            <a:r>
              <a:rPr sz="1200" b="1" i="0">
                <a:solidFill>
                  <a:srgbClr val="78FFA8"/>
                </a:solidFill>
                <a:latin typeface="Calibri"/>
              </a:rPr>
              <a:t>Wang, 2025</a:t>
            </a:r>
          </a:p>
        </p:txBody>
      </p:sp>
      <p:sp>
        <p:nvSpPr>
          <p:cNvPr id="26" name="TextBox 25"/>
          <p:cNvSpPr txBox="1"/>
          <p:nvPr/>
        </p:nvSpPr>
        <p:spPr>
          <a:xfrm>
            <a:off x="6473952" y="3502152"/>
            <a:ext cx="5074920" cy="1097280"/>
          </a:xfrm>
          <a:prstGeom prst="rect">
            <a:avLst/>
          </a:prstGeom>
          <a:noFill/>
        </p:spPr>
        <p:txBody>
          <a:bodyPr wrap="square">
            <a:spAutoFit/>
          </a:bodyPr>
          <a:lstStyle/>
          <a:p>
            <a:r>
              <a:rPr sz="1200">
                <a:solidFill>
                  <a:srgbClr val="7A8399"/>
                </a:solidFill>
                <a:latin typeface="Calibri"/>
              </a:rPr>
              <a:t>Scientometric review maps misinformation research trends and highlights the urgent need for explainable, applied detection tools.</a:t>
            </a:r>
          </a:p>
        </p:txBody>
      </p:sp>
      <p:sp>
        <p:nvSpPr>
          <p:cNvPr id="27" name="Rectangle 26"/>
          <p:cNvSpPr/>
          <p:nvPr/>
        </p:nvSpPr>
        <p:spPr>
          <a:xfrm>
            <a:off x="6309360" y="4892040"/>
            <a:ext cx="5486400" cy="16916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6309360" y="4892040"/>
            <a:ext cx="54864" cy="169164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6473952" y="4983479"/>
            <a:ext cx="5120640" cy="320040"/>
          </a:xfrm>
          <a:prstGeom prst="rect">
            <a:avLst/>
          </a:prstGeom>
          <a:noFill/>
        </p:spPr>
        <p:txBody>
          <a:bodyPr wrap="square">
            <a:spAutoFit/>
          </a:bodyPr>
          <a:lstStyle/>
          <a:p>
            <a:pPr algn="l"/>
            <a:r>
              <a:rPr sz="1200" b="1" i="0">
                <a:solidFill>
                  <a:srgbClr val="78FFA8"/>
                </a:solidFill>
                <a:latin typeface="Calibri"/>
              </a:rPr>
              <a:t>Baker &amp; Mehra, 2024</a:t>
            </a:r>
          </a:p>
        </p:txBody>
      </p:sp>
      <p:sp>
        <p:nvSpPr>
          <p:cNvPr id="30" name="TextBox 29"/>
          <p:cNvSpPr txBox="1"/>
          <p:nvPr/>
        </p:nvSpPr>
        <p:spPr>
          <a:xfrm>
            <a:off x="6473952" y="5330952"/>
            <a:ext cx="5074920" cy="1097280"/>
          </a:xfrm>
          <a:prstGeom prst="rect">
            <a:avLst/>
          </a:prstGeom>
          <a:noFill/>
        </p:spPr>
        <p:txBody>
          <a:bodyPr wrap="square">
            <a:spAutoFit/>
          </a:bodyPr>
          <a:lstStyle/>
          <a:p>
            <a:r>
              <a:rPr sz="1200">
                <a:solidFill>
                  <a:srgbClr val="7A8399"/>
                </a:solidFill>
                <a:latin typeface="Calibri"/>
              </a:rPr>
              <a:t>Bibliometric analysis shows complex detection tools are inaccessible to non-experts. Simple rule-based approaches remain effective.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247120" y="137160"/>
            <a:ext cx="914400" cy="274320"/>
          </a:xfrm>
          <a:prstGeom prst="rect">
            <a:avLst/>
          </a:prstGeom>
          <a:noFill/>
        </p:spPr>
        <p:txBody>
          <a:bodyPr wrap="square">
            <a:spAutoFit/>
          </a:bodyPr>
          <a:lstStyle/>
          <a:p>
            <a:pPr algn="r"/>
            <a:r>
              <a:rPr sz="900" b="0" i="0">
                <a:solidFill>
                  <a:srgbClr val="3A4355"/>
                </a:solidFill>
                <a:latin typeface="Courier New"/>
              </a:rPr>
              <a:t>04 / 15</a:t>
            </a:r>
          </a:p>
        </p:txBody>
      </p:sp>
      <p:sp>
        <p:nvSpPr>
          <p:cNvPr id="4" name="Rectangle 3"/>
          <p:cNvSpPr/>
          <p:nvPr/>
        </p:nvSpPr>
        <p:spPr>
          <a:xfrm>
            <a:off x="365760" y="164592"/>
            <a:ext cx="1828799" cy="228600"/>
          </a:xfrm>
          <a:prstGeom prst="rect">
            <a:avLst/>
          </a:prstGeom>
          <a:solidFill>
            <a:srgbClr val="0D1122"/>
          </a:solidFill>
          <a:ln w="9525">
            <a:solidFill>
              <a:srgbClr val="FF4D6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20624" y="182879"/>
            <a:ext cx="1737360" cy="201168"/>
          </a:xfrm>
          <a:prstGeom prst="rect">
            <a:avLst/>
          </a:prstGeom>
          <a:noFill/>
        </p:spPr>
        <p:txBody>
          <a:bodyPr wrap="square">
            <a:spAutoFit/>
          </a:bodyPr>
          <a:lstStyle/>
          <a:p>
            <a:pPr algn="l"/>
            <a:r>
              <a:rPr sz="800" b="0" i="0">
                <a:solidFill>
                  <a:srgbClr val="FF4D6D"/>
                </a:solidFill>
                <a:latin typeface="Courier New"/>
              </a:rPr>
              <a:t>03 — RATIONALE &amp; GAP</a:t>
            </a:r>
          </a:p>
        </p:txBody>
      </p:sp>
      <p:sp>
        <p:nvSpPr>
          <p:cNvPr id="6" name="TextBox 5"/>
          <p:cNvSpPr txBox="1"/>
          <p:nvPr/>
        </p:nvSpPr>
        <p:spPr>
          <a:xfrm>
            <a:off x="365760" y="502920"/>
            <a:ext cx="10972800" cy="594360"/>
          </a:xfrm>
          <a:prstGeom prst="rect">
            <a:avLst/>
          </a:prstGeom>
          <a:noFill/>
        </p:spPr>
        <p:txBody>
          <a:bodyPr wrap="square">
            <a:spAutoFit/>
          </a:bodyPr>
          <a:lstStyle/>
          <a:p>
            <a:pPr algn="l"/>
            <a:r>
              <a:rPr sz="2800" b="1" i="0">
                <a:solidFill>
                  <a:srgbClr val="DDE2F0"/>
                </a:solidFill>
                <a:latin typeface="Calibri"/>
              </a:rPr>
              <a:t>Why This Research Is Worth Doing</a:t>
            </a:r>
          </a:p>
        </p:txBody>
      </p:sp>
      <p:sp>
        <p:nvSpPr>
          <p:cNvPr id="7" name="Rectangle 6"/>
          <p:cNvSpPr/>
          <p:nvPr/>
        </p:nvSpPr>
        <p:spPr>
          <a:xfrm>
            <a:off x="365760" y="1234440"/>
            <a:ext cx="11457432" cy="1371600"/>
          </a:xfrm>
          <a:prstGeom prst="rect">
            <a:avLst/>
          </a:prstGeom>
          <a:solidFill>
            <a:srgbClr val="1A081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65760" y="1234440"/>
            <a:ext cx="73152" cy="1371600"/>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1298448"/>
            <a:ext cx="10972800" cy="274320"/>
          </a:xfrm>
          <a:prstGeom prst="rect">
            <a:avLst/>
          </a:prstGeom>
          <a:noFill/>
        </p:spPr>
        <p:txBody>
          <a:bodyPr wrap="square">
            <a:spAutoFit/>
          </a:bodyPr>
          <a:lstStyle/>
          <a:p>
            <a:pPr algn="l"/>
            <a:r>
              <a:rPr sz="900" b="0" i="0">
                <a:solidFill>
                  <a:srgbClr val="FF4D6D"/>
                </a:solidFill>
                <a:latin typeface="Courier New"/>
              </a:rPr>
              <a:t>THE RESEARCH GAP</a:t>
            </a:r>
          </a:p>
        </p:txBody>
      </p:sp>
      <p:sp>
        <p:nvSpPr>
          <p:cNvPr id="10" name="TextBox 9"/>
          <p:cNvSpPr txBox="1"/>
          <p:nvPr/>
        </p:nvSpPr>
        <p:spPr>
          <a:xfrm>
            <a:off x="594360" y="1600200"/>
            <a:ext cx="10972800" cy="822960"/>
          </a:xfrm>
          <a:prstGeom prst="rect">
            <a:avLst/>
          </a:prstGeom>
          <a:noFill/>
        </p:spPr>
        <p:txBody>
          <a:bodyPr wrap="square">
            <a:spAutoFit/>
          </a:bodyPr>
          <a:lstStyle/>
          <a:p>
            <a:pPr algn="l"/>
            <a:r>
              <a:rPr sz="1400" b="0" i="0">
                <a:solidFill>
                  <a:srgbClr val="DDE2F0"/>
                </a:solidFill>
                <a:latin typeface="Calibri"/>
              </a:rPr>
              <a:t>Existing tools are too complex, expensive, or inaccessible for everyday users — creating a clear need for a simple, browser-based credibility checker designed for the general public.</a:t>
            </a:r>
          </a:p>
        </p:txBody>
      </p:sp>
      <p:sp>
        <p:nvSpPr>
          <p:cNvPr id="11" name="Rectangle 10"/>
          <p:cNvSpPr/>
          <p:nvPr/>
        </p:nvSpPr>
        <p:spPr>
          <a:xfrm>
            <a:off x="365760" y="2834640"/>
            <a:ext cx="5486400" cy="16916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365760" y="2834640"/>
            <a:ext cx="54864" cy="169164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530352" y="2944368"/>
            <a:ext cx="5120640" cy="347472"/>
          </a:xfrm>
          <a:prstGeom prst="rect">
            <a:avLst/>
          </a:prstGeom>
          <a:noFill/>
        </p:spPr>
        <p:txBody>
          <a:bodyPr wrap="square">
            <a:spAutoFit/>
          </a:bodyPr>
          <a:lstStyle/>
          <a:p>
            <a:pPr algn="l"/>
            <a:r>
              <a:rPr sz="1500" b="1" i="0">
                <a:solidFill>
                  <a:srgbClr val="00CFEA"/>
                </a:solidFill>
                <a:latin typeface="Calibri"/>
              </a:rPr>
              <a:t>Topical</a:t>
            </a:r>
          </a:p>
        </p:txBody>
      </p:sp>
      <p:sp>
        <p:nvSpPr>
          <p:cNvPr id="14" name="TextBox 13"/>
          <p:cNvSpPr txBox="1"/>
          <p:nvPr/>
        </p:nvSpPr>
        <p:spPr>
          <a:xfrm>
            <a:off x="530352" y="3310128"/>
            <a:ext cx="5074920" cy="1097280"/>
          </a:xfrm>
          <a:prstGeom prst="rect">
            <a:avLst/>
          </a:prstGeom>
          <a:noFill/>
        </p:spPr>
        <p:txBody>
          <a:bodyPr wrap="square">
            <a:spAutoFit/>
          </a:bodyPr>
          <a:lstStyle/>
          <a:p>
            <a:r>
              <a:rPr sz="1200">
                <a:solidFill>
                  <a:srgbClr val="7A8399"/>
                </a:solidFill>
                <a:latin typeface="Calibri"/>
              </a:rPr>
              <a:t>Misinformation is one of the most pressing societal challenges of the digital age, intensified by the rapid advancement of generative AI.</a:t>
            </a:r>
          </a:p>
        </p:txBody>
      </p:sp>
      <p:sp>
        <p:nvSpPr>
          <p:cNvPr id="15" name="Rectangle 14"/>
          <p:cNvSpPr/>
          <p:nvPr/>
        </p:nvSpPr>
        <p:spPr>
          <a:xfrm>
            <a:off x="6281928" y="2834640"/>
            <a:ext cx="5486400" cy="16916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6281928" y="2834640"/>
            <a:ext cx="54864" cy="1691640"/>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446520" y="2944368"/>
            <a:ext cx="5120640" cy="347472"/>
          </a:xfrm>
          <a:prstGeom prst="rect">
            <a:avLst/>
          </a:prstGeom>
          <a:noFill/>
        </p:spPr>
        <p:txBody>
          <a:bodyPr wrap="square">
            <a:spAutoFit/>
          </a:bodyPr>
          <a:lstStyle/>
          <a:p>
            <a:pPr algn="l"/>
            <a:r>
              <a:rPr sz="1500" b="1" i="0">
                <a:solidFill>
                  <a:srgbClr val="FF4D6D"/>
                </a:solidFill>
                <a:latin typeface="Calibri"/>
              </a:rPr>
              <a:t>Applied</a:t>
            </a:r>
          </a:p>
        </p:txBody>
      </p:sp>
      <p:sp>
        <p:nvSpPr>
          <p:cNvPr id="18" name="TextBox 17"/>
          <p:cNvSpPr txBox="1"/>
          <p:nvPr/>
        </p:nvSpPr>
        <p:spPr>
          <a:xfrm>
            <a:off x="6446520" y="3310128"/>
            <a:ext cx="5074920" cy="1097280"/>
          </a:xfrm>
          <a:prstGeom prst="rect">
            <a:avLst/>
          </a:prstGeom>
          <a:noFill/>
        </p:spPr>
        <p:txBody>
          <a:bodyPr wrap="square">
            <a:spAutoFit/>
          </a:bodyPr>
          <a:lstStyle/>
          <a:p>
            <a:r>
              <a:rPr sz="1200">
                <a:solidFill>
                  <a:srgbClr val="7A8399"/>
                </a:solidFill>
                <a:latin typeface="Calibri"/>
              </a:rPr>
              <a:t>This project applies academic insights to a practical prototype — moving beyond theory to create a usable tool for real people.</a:t>
            </a:r>
          </a:p>
        </p:txBody>
      </p:sp>
      <p:sp>
        <p:nvSpPr>
          <p:cNvPr id="19" name="Rectangle 18"/>
          <p:cNvSpPr/>
          <p:nvPr/>
        </p:nvSpPr>
        <p:spPr>
          <a:xfrm>
            <a:off x="365760" y="4754880"/>
            <a:ext cx="5486400" cy="16916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365760" y="4754880"/>
            <a:ext cx="54864" cy="169164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530352" y="4864608"/>
            <a:ext cx="5120640" cy="347472"/>
          </a:xfrm>
          <a:prstGeom prst="rect">
            <a:avLst/>
          </a:prstGeom>
          <a:noFill/>
        </p:spPr>
        <p:txBody>
          <a:bodyPr wrap="square">
            <a:spAutoFit/>
          </a:bodyPr>
          <a:lstStyle/>
          <a:p>
            <a:pPr algn="l"/>
            <a:r>
              <a:rPr sz="1500" b="1" i="0">
                <a:solidFill>
                  <a:srgbClr val="78FFA8"/>
                </a:solidFill>
                <a:latin typeface="Calibri"/>
              </a:rPr>
              <a:t>Accessible</a:t>
            </a:r>
          </a:p>
        </p:txBody>
      </p:sp>
      <p:sp>
        <p:nvSpPr>
          <p:cNvPr id="22" name="TextBox 21"/>
          <p:cNvSpPr txBox="1"/>
          <p:nvPr/>
        </p:nvSpPr>
        <p:spPr>
          <a:xfrm>
            <a:off x="530352" y="5230368"/>
            <a:ext cx="5074920" cy="1097280"/>
          </a:xfrm>
          <a:prstGeom prst="rect">
            <a:avLst/>
          </a:prstGeom>
          <a:noFill/>
        </p:spPr>
        <p:txBody>
          <a:bodyPr wrap="square">
            <a:spAutoFit/>
          </a:bodyPr>
          <a:lstStyle/>
          <a:p>
            <a:r>
              <a:rPr sz="1200">
                <a:solidFill>
                  <a:srgbClr val="7A8399"/>
                </a:solidFill>
                <a:latin typeface="Calibri"/>
              </a:rPr>
              <a:t>Unlike complex ML systems, the rule-based approach requires no specialist knowledge and works instantly in any web browser.</a:t>
            </a:r>
          </a:p>
        </p:txBody>
      </p:sp>
      <p:sp>
        <p:nvSpPr>
          <p:cNvPr id="23" name="Rectangle 22"/>
          <p:cNvSpPr/>
          <p:nvPr/>
        </p:nvSpPr>
        <p:spPr>
          <a:xfrm>
            <a:off x="6281928" y="4754880"/>
            <a:ext cx="5486400" cy="16916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6281928" y="4754880"/>
            <a:ext cx="54864" cy="169164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6446520" y="4864608"/>
            <a:ext cx="5120640" cy="347472"/>
          </a:xfrm>
          <a:prstGeom prst="rect">
            <a:avLst/>
          </a:prstGeom>
          <a:noFill/>
        </p:spPr>
        <p:txBody>
          <a:bodyPr wrap="square">
            <a:spAutoFit/>
          </a:bodyPr>
          <a:lstStyle/>
          <a:p>
            <a:pPr algn="l"/>
            <a:r>
              <a:rPr sz="1500" b="1" i="0">
                <a:solidFill>
                  <a:srgbClr val="00CFEA"/>
                </a:solidFill>
                <a:latin typeface="Calibri"/>
              </a:rPr>
              <a:t>Educational</a:t>
            </a:r>
          </a:p>
        </p:txBody>
      </p:sp>
      <p:sp>
        <p:nvSpPr>
          <p:cNvPr id="26" name="TextBox 25"/>
          <p:cNvSpPr txBox="1"/>
          <p:nvPr/>
        </p:nvSpPr>
        <p:spPr>
          <a:xfrm>
            <a:off x="6446520" y="5230368"/>
            <a:ext cx="5074920" cy="1097280"/>
          </a:xfrm>
          <a:prstGeom prst="rect">
            <a:avLst/>
          </a:prstGeom>
          <a:noFill/>
        </p:spPr>
        <p:txBody>
          <a:bodyPr wrap="square">
            <a:spAutoFit/>
          </a:bodyPr>
          <a:lstStyle/>
          <a:p>
            <a:r>
              <a:rPr sz="1200">
                <a:solidFill>
                  <a:srgbClr val="7A8399"/>
                </a:solidFill>
                <a:latin typeface="Calibri"/>
              </a:rPr>
              <a:t>Beyond detection, the tool serves an awareness function — encouraging users to think critically before sharing content online.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247120" y="137160"/>
            <a:ext cx="914400" cy="274320"/>
          </a:xfrm>
          <a:prstGeom prst="rect">
            <a:avLst/>
          </a:prstGeom>
          <a:noFill/>
        </p:spPr>
        <p:txBody>
          <a:bodyPr wrap="square">
            <a:spAutoFit/>
          </a:bodyPr>
          <a:lstStyle/>
          <a:p>
            <a:pPr algn="r"/>
            <a:r>
              <a:rPr sz="900" b="0" i="0">
                <a:solidFill>
                  <a:srgbClr val="3A4355"/>
                </a:solidFill>
                <a:latin typeface="Courier New"/>
              </a:rPr>
              <a:t>05 / 15</a:t>
            </a:r>
          </a:p>
        </p:txBody>
      </p:sp>
      <p:sp>
        <p:nvSpPr>
          <p:cNvPr id="4" name="Rectangle 3"/>
          <p:cNvSpPr/>
          <p:nvPr/>
        </p:nvSpPr>
        <p:spPr>
          <a:xfrm>
            <a:off x="365760" y="164592"/>
            <a:ext cx="1911095" cy="228600"/>
          </a:xfrm>
          <a:prstGeom prst="rect">
            <a:avLst/>
          </a:prstGeom>
          <a:solidFill>
            <a:srgbClr val="0D1122"/>
          </a:solidFill>
          <a:ln w="9525">
            <a:solidFill>
              <a:srgbClr val="00CF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20624" y="182879"/>
            <a:ext cx="1819656" cy="201168"/>
          </a:xfrm>
          <a:prstGeom prst="rect">
            <a:avLst/>
          </a:prstGeom>
          <a:noFill/>
        </p:spPr>
        <p:txBody>
          <a:bodyPr wrap="square">
            <a:spAutoFit/>
          </a:bodyPr>
          <a:lstStyle/>
          <a:p>
            <a:pPr algn="l"/>
            <a:r>
              <a:rPr sz="800" b="0" i="0">
                <a:solidFill>
                  <a:srgbClr val="00CFEA"/>
                </a:solidFill>
                <a:latin typeface="Courier New"/>
              </a:rPr>
              <a:t>04 — AIM &amp; OBJECTIVES</a:t>
            </a:r>
          </a:p>
        </p:txBody>
      </p:sp>
      <p:sp>
        <p:nvSpPr>
          <p:cNvPr id="6" name="TextBox 5"/>
          <p:cNvSpPr txBox="1"/>
          <p:nvPr/>
        </p:nvSpPr>
        <p:spPr>
          <a:xfrm>
            <a:off x="365760" y="502920"/>
            <a:ext cx="10972800" cy="594360"/>
          </a:xfrm>
          <a:prstGeom prst="rect">
            <a:avLst/>
          </a:prstGeom>
          <a:noFill/>
        </p:spPr>
        <p:txBody>
          <a:bodyPr wrap="square">
            <a:spAutoFit/>
          </a:bodyPr>
          <a:lstStyle/>
          <a:p>
            <a:pPr algn="l"/>
            <a:r>
              <a:rPr sz="2800" b="1" i="0">
                <a:solidFill>
                  <a:srgbClr val="DDE2F0"/>
                </a:solidFill>
                <a:latin typeface="Calibri"/>
              </a:rPr>
              <a:t>Research Aim &amp; Objectives</a:t>
            </a:r>
          </a:p>
        </p:txBody>
      </p:sp>
      <p:sp>
        <p:nvSpPr>
          <p:cNvPr id="7" name="Rectangle 6"/>
          <p:cNvSpPr/>
          <p:nvPr/>
        </p:nvSpPr>
        <p:spPr>
          <a:xfrm>
            <a:off x="365760" y="1234440"/>
            <a:ext cx="11457432" cy="914400"/>
          </a:xfrm>
          <a:prstGeom prst="rect">
            <a:avLst/>
          </a:prstGeom>
          <a:solidFill>
            <a:srgbClr val="05181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65760" y="1234440"/>
            <a:ext cx="73152" cy="9144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94360" y="1298448"/>
            <a:ext cx="1828800" cy="228600"/>
          </a:xfrm>
          <a:prstGeom prst="rect">
            <a:avLst/>
          </a:prstGeom>
          <a:noFill/>
        </p:spPr>
        <p:txBody>
          <a:bodyPr wrap="square">
            <a:spAutoFit/>
          </a:bodyPr>
          <a:lstStyle/>
          <a:p>
            <a:pPr algn="l"/>
            <a:r>
              <a:rPr sz="900" b="0" i="0">
                <a:solidFill>
                  <a:srgbClr val="00CFEA"/>
                </a:solidFill>
                <a:latin typeface="Courier New"/>
              </a:rPr>
              <a:t>AIM</a:t>
            </a:r>
          </a:p>
        </p:txBody>
      </p:sp>
      <p:sp>
        <p:nvSpPr>
          <p:cNvPr id="10" name="TextBox 9"/>
          <p:cNvSpPr txBox="1"/>
          <p:nvPr/>
        </p:nvSpPr>
        <p:spPr>
          <a:xfrm>
            <a:off x="594360" y="1536192"/>
            <a:ext cx="11064240" cy="548640"/>
          </a:xfrm>
          <a:prstGeom prst="rect">
            <a:avLst/>
          </a:prstGeom>
          <a:noFill/>
        </p:spPr>
        <p:txBody>
          <a:bodyPr wrap="square">
            <a:spAutoFit/>
          </a:bodyPr>
          <a:lstStyle/>
          <a:p>
            <a:pPr algn="l"/>
            <a:r>
              <a:rPr sz="1300" b="0" i="0">
                <a:solidFill>
                  <a:srgbClr val="DDE2F0"/>
                </a:solidFill>
                <a:latin typeface="Calibri"/>
              </a:rPr>
              <a:t>To design and evaluate a simple web-based tool that helps users identify potential misinformation and AI-generated content on social media platforms.</a:t>
            </a:r>
          </a:p>
        </p:txBody>
      </p:sp>
      <p:sp>
        <p:nvSpPr>
          <p:cNvPr id="11" name="Rectangle 10"/>
          <p:cNvSpPr/>
          <p:nvPr/>
        </p:nvSpPr>
        <p:spPr>
          <a:xfrm>
            <a:off x="365760" y="2331720"/>
            <a:ext cx="5486400" cy="19202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502920" y="2514600"/>
            <a:ext cx="475488" cy="475488"/>
          </a:xfrm>
          <a:prstGeom prst="rect">
            <a:avLst/>
          </a:prstGeom>
          <a:solidFill>
            <a:srgbClr val="002A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502920" y="2551176"/>
            <a:ext cx="475488" cy="411480"/>
          </a:xfrm>
          <a:prstGeom prst="rect">
            <a:avLst/>
          </a:prstGeom>
          <a:noFill/>
        </p:spPr>
        <p:txBody>
          <a:bodyPr wrap="square">
            <a:spAutoFit/>
          </a:bodyPr>
          <a:lstStyle/>
          <a:p>
            <a:pPr algn="ctr"/>
            <a:r>
              <a:rPr sz="1400" b="1" i="0">
                <a:solidFill>
                  <a:srgbClr val="00CFEA"/>
                </a:solidFill>
                <a:latin typeface="Calibri"/>
              </a:rPr>
              <a:t>O1</a:t>
            </a:r>
          </a:p>
        </p:txBody>
      </p:sp>
      <p:sp>
        <p:nvSpPr>
          <p:cNvPr id="14" name="TextBox 13"/>
          <p:cNvSpPr txBox="1"/>
          <p:nvPr/>
        </p:nvSpPr>
        <p:spPr>
          <a:xfrm>
            <a:off x="1115568" y="2496312"/>
            <a:ext cx="4480560" cy="347472"/>
          </a:xfrm>
          <a:prstGeom prst="rect">
            <a:avLst/>
          </a:prstGeom>
          <a:noFill/>
        </p:spPr>
        <p:txBody>
          <a:bodyPr wrap="square">
            <a:spAutoFit/>
          </a:bodyPr>
          <a:lstStyle/>
          <a:p>
            <a:pPr algn="l"/>
            <a:r>
              <a:rPr sz="1400" b="1" i="0">
                <a:solidFill>
                  <a:srgbClr val="00CFEA"/>
                </a:solidFill>
                <a:latin typeface="Calibri"/>
              </a:rPr>
              <a:t>Analyse</a:t>
            </a:r>
          </a:p>
        </p:txBody>
      </p:sp>
      <p:sp>
        <p:nvSpPr>
          <p:cNvPr id="15" name="TextBox 14"/>
          <p:cNvSpPr txBox="1"/>
          <p:nvPr/>
        </p:nvSpPr>
        <p:spPr>
          <a:xfrm>
            <a:off x="1115568" y="2880360"/>
            <a:ext cx="4480560" cy="1234440"/>
          </a:xfrm>
          <a:prstGeom prst="rect">
            <a:avLst/>
          </a:prstGeom>
          <a:noFill/>
        </p:spPr>
        <p:txBody>
          <a:bodyPr wrap="square">
            <a:spAutoFit/>
          </a:bodyPr>
          <a:lstStyle/>
          <a:p>
            <a:r>
              <a:rPr sz="1200">
                <a:solidFill>
                  <a:srgbClr val="7A8399"/>
                </a:solidFill>
                <a:latin typeface="Calibri"/>
              </a:rPr>
              <a:t>Conduct a critical review of existing approaches to detecting misinformation and AI-generated content on social media platforms.</a:t>
            </a:r>
          </a:p>
        </p:txBody>
      </p:sp>
      <p:sp>
        <p:nvSpPr>
          <p:cNvPr id="16" name="Rectangle 15"/>
          <p:cNvSpPr/>
          <p:nvPr/>
        </p:nvSpPr>
        <p:spPr>
          <a:xfrm>
            <a:off x="6281928" y="2331720"/>
            <a:ext cx="5486400" cy="19202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6419088" y="2514600"/>
            <a:ext cx="475488" cy="475488"/>
          </a:xfrm>
          <a:prstGeom prst="rect">
            <a:avLst/>
          </a:prstGeom>
          <a:solidFill>
            <a:srgbClr val="002A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6419088" y="2551176"/>
            <a:ext cx="475488" cy="411480"/>
          </a:xfrm>
          <a:prstGeom prst="rect">
            <a:avLst/>
          </a:prstGeom>
          <a:noFill/>
        </p:spPr>
        <p:txBody>
          <a:bodyPr wrap="square">
            <a:spAutoFit/>
          </a:bodyPr>
          <a:lstStyle/>
          <a:p>
            <a:pPr algn="ctr"/>
            <a:r>
              <a:rPr sz="1400" b="1" i="0">
                <a:solidFill>
                  <a:srgbClr val="00CFEA"/>
                </a:solidFill>
                <a:latin typeface="Calibri"/>
              </a:rPr>
              <a:t>O2</a:t>
            </a:r>
          </a:p>
        </p:txBody>
      </p:sp>
      <p:sp>
        <p:nvSpPr>
          <p:cNvPr id="19" name="TextBox 18"/>
          <p:cNvSpPr txBox="1"/>
          <p:nvPr/>
        </p:nvSpPr>
        <p:spPr>
          <a:xfrm>
            <a:off x="7031736" y="2496312"/>
            <a:ext cx="4480560" cy="347472"/>
          </a:xfrm>
          <a:prstGeom prst="rect">
            <a:avLst/>
          </a:prstGeom>
          <a:noFill/>
        </p:spPr>
        <p:txBody>
          <a:bodyPr wrap="square">
            <a:spAutoFit/>
          </a:bodyPr>
          <a:lstStyle/>
          <a:p>
            <a:pPr algn="l"/>
            <a:r>
              <a:rPr sz="1400" b="1" i="0">
                <a:solidFill>
                  <a:srgbClr val="00CFEA"/>
                </a:solidFill>
                <a:latin typeface="Calibri"/>
              </a:rPr>
              <a:t>Design &amp; Develop</a:t>
            </a:r>
          </a:p>
        </p:txBody>
      </p:sp>
      <p:sp>
        <p:nvSpPr>
          <p:cNvPr id="20" name="TextBox 19"/>
          <p:cNvSpPr txBox="1"/>
          <p:nvPr/>
        </p:nvSpPr>
        <p:spPr>
          <a:xfrm>
            <a:off x="7031736" y="2880360"/>
            <a:ext cx="4480560" cy="1234440"/>
          </a:xfrm>
          <a:prstGeom prst="rect">
            <a:avLst/>
          </a:prstGeom>
          <a:noFill/>
        </p:spPr>
        <p:txBody>
          <a:bodyPr wrap="square">
            <a:spAutoFit/>
          </a:bodyPr>
          <a:lstStyle/>
          <a:p>
            <a:r>
              <a:rPr sz="1200">
                <a:solidFill>
                  <a:srgbClr val="7A8399"/>
                </a:solidFill>
                <a:latin typeface="Calibri"/>
              </a:rPr>
              <a:t>Design and build a prototype website using HTML, CSS, and JavaScript that provides a credibility score alongside links to trusted fact-checking resources.</a:t>
            </a:r>
          </a:p>
        </p:txBody>
      </p:sp>
      <p:sp>
        <p:nvSpPr>
          <p:cNvPr id="21" name="Rectangle 20"/>
          <p:cNvSpPr/>
          <p:nvPr/>
        </p:nvSpPr>
        <p:spPr>
          <a:xfrm>
            <a:off x="365760" y="4480560"/>
            <a:ext cx="5486400" cy="19202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502920" y="4663440"/>
            <a:ext cx="475488" cy="475488"/>
          </a:xfrm>
          <a:prstGeom prst="rect">
            <a:avLst/>
          </a:prstGeom>
          <a:solidFill>
            <a:srgbClr val="002A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02920" y="4700016"/>
            <a:ext cx="475488" cy="411480"/>
          </a:xfrm>
          <a:prstGeom prst="rect">
            <a:avLst/>
          </a:prstGeom>
          <a:noFill/>
        </p:spPr>
        <p:txBody>
          <a:bodyPr wrap="square">
            <a:spAutoFit/>
          </a:bodyPr>
          <a:lstStyle/>
          <a:p>
            <a:pPr algn="ctr"/>
            <a:r>
              <a:rPr sz="1400" b="1" i="0">
                <a:solidFill>
                  <a:srgbClr val="00CFEA"/>
                </a:solidFill>
                <a:latin typeface="Calibri"/>
              </a:rPr>
              <a:t>O3</a:t>
            </a:r>
          </a:p>
        </p:txBody>
      </p:sp>
      <p:sp>
        <p:nvSpPr>
          <p:cNvPr id="24" name="TextBox 23"/>
          <p:cNvSpPr txBox="1"/>
          <p:nvPr/>
        </p:nvSpPr>
        <p:spPr>
          <a:xfrm>
            <a:off x="1115568" y="4645152"/>
            <a:ext cx="4480560" cy="347472"/>
          </a:xfrm>
          <a:prstGeom prst="rect">
            <a:avLst/>
          </a:prstGeom>
          <a:noFill/>
        </p:spPr>
        <p:txBody>
          <a:bodyPr wrap="square">
            <a:spAutoFit/>
          </a:bodyPr>
          <a:lstStyle/>
          <a:p>
            <a:pPr algn="l"/>
            <a:r>
              <a:rPr sz="1400" b="1" i="0">
                <a:solidFill>
                  <a:srgbClr val="00CFEA"/>
                </a:solidFill>
                <a:latin typeface="Calibri"/>
              </a:rPr>
              <a:t>Evaluate</a:t>
            </a:r>
          </a:p>
        </p:txBody>
      </p:sp>
      <p:sp>
        <p:nvSpPr>
          <p:cNvPr id="25" name="TextBox 24"/>
          <p:cNvSpPr txBox="1"/>
          <p:nvPr/>
        </p:nvSpPr>
        <p:spPr>
          <a:xfrm>
            <a:off x="1115568" y="5029200"/>
            <a:ext cx="4480560" cy="1234440"/>
          </a:xfrm>
          <a:prstGeom prst="rect">
            <a:avLst/>
          </a:prstGeom>
          <a:noFill/>
        </p:spPr>
        <p:txBody>
          <a:bodyPr wrap="square">
            <a:spAutoFit/>
          </a:bodyPr>
          <a:lstStyle/>
          <a:p>
            <a:r>
              <a:rPr sz="1200">
                <a:solidFill>
                  <a:srgbClr val="7A8399"/>
                </a:solidFill>
                <a:latin typeface="Calibri"/>
              </a:rPr>
              <a:t>Evaluate the prototype through user testing with a focus on usability, perceived usefulness, and effectiveness as an awareness tool.</a:t>
            </a:r>
          </a:p>
        </p:txBody>
      </p:sp>
      <p:sp>
        <p:nvSpPr>
          <p:cNvPr id="26" name="Rectangle 25"/>
          <p:cNvSpPr/>
          <p:nvPr/>
        </p:nvSpPr>
        <p:spPr>
          <a:xfrm>
            <a:off x="6281928" y="4480560"/>
            <a:ext cx="5486400" cy="19202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6419088" y="4663440"/>
            <a:ext cx="475488" cy="475488"/>
          </a:xfrm>
          <a:prstGeom prst="rect">
            <a:avLst/>
          </a:prstGeom>
          <a:solidFill>
            <a:srgbClr val="002A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419088" y="4700016"/>
            <a:ext cx="475488" cy="411480"/>
          </a:xfrm>
          <a:prstGeom prst="rect">
            <a:avLst/>
          </a:prstGeom>
          <a:noFill/>
        </p:spPr>
        <p:txBody>
          <a:bodyPr wrap="square">
            <a:spAutoFit/>
          </a:bodyPr>
          <a:lstStyle/>
          <a:p>
            <a:pPr algn="ctr"/>
            <a:r>
              <a:rPr sz="1400" b="1" i="0">
                <a:solidFill>
                  <a:srgbClr val="00CFEA"/>
                </a:solidFill>
                <a:latin typeface="Calibri"/>
              </a:rPr>
              <a:t>O4</a:t>
            </a:r>
          </a:p>
        </p:txBody>
      </p:sp>
      <p:sp>
        <p:nvSpPr>
          <p:cNvPr id="29" name="TextBox 28"/>
          <p:cNvSpPr txBox="1"/>
          <p:nvPr/>
        </p:nvSpPr>
        <p:spPr>
          <a:xfrm>
            <a:off x="7031736" y="4645152"/>
            <a:ext cx="4480560" cy="347472"/>
          </a:xfrm>
          <a:prstGeom prst="rect">
            <a:avLst/>
          </a:prstGeom>
          <a:noFill/>
        </p:spPr>
        <p:txBody>
          <a:bodyPr wrap="square">
            <a:spAutoFit/>
          </a:bodyPr>
          <a:lstStyle/>
          <a:p>
            <a:pPr algn="l"/>
            <a:r>
              <a:rPr sz="1400" b="1" i="0">
                <a:solidFill>
                  <a:srgbClr val="00CFEA"/>
                </a:solidFill>
                <a:latin typeface="Calibri"/>
              </a:rPr>
              <a:t>Recommend</a:t>
            </a:r>
          </a:p>
        </p:txBody>
      </p:sp>
      <p:sp>
        <p:nvSpPr>
          <p:cNvPr id="30" name="TextBox 29"/>
          <p:cNvSpPr txBox="1"/>
          <p:nvPr/>
        </p:nvSpPr>
        <p:spPr>
          <a:xfrm>
            <a:off x="7031736" y="5029200"/>
            <a:ext cx="4480560" cy="1234440"/>
          </a:xfrm>
          <a:prstGeom prst="rect">
            <a:avLst/>
          </a:prstGeom>
          <a:noFill/>
        </p:spPr>
        <p:txBody>
          <a:bodyPr wrap="square">
            <a:spAutoFit/>
          </a:bodyPr>
          <a:lstStyle/>
          <a:p>
            <a:r>
              <a:rPr sz="1200">
                <a:solidFill>
                  <a:srgbClr val="7A8399"/>
                </a:solidFill>
                <a:latin typeface="Calibri"/>
              </a:rPr>
              <a:t>Provide evidence-based recommendations for improving online information literacy among everyday social media users.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247120" y="137160"/>
            <a:ext cx="914400" cy="274320"/>
          </a:xfrm>
          <a:prstGeom prst="rect">
            <a:avLst/>
          </a:prstGeom>
          <a:noFill/>
        </p:spPr>
        <p:txBody>
          <a:bodyPr wrap="square">
            <a:spAutoFit/>
          </a:bodyPr>
          <a:lstStyle/>
          <a:p>
            <a:pPr algn="r"/>
            <a:r>
              <a:rPr sz="900" b="0" i="0">
                <a:solidFill>
                  <a:srgbClr val="3A4355"/>
                </a:solidFill>
                <a:latin typeface="Courier New"/>
              </a:rPr>
              <a:t>06 / 15</a:t>
            </a:r>
          </a:p>
        </p:txBody>
      </p:sp>
      <p:sp>
        <p:nvSpPr>
          <p:cNvPr id="4" name="Rectangle 3"/>
          <p:cNvSpPr/>
          <p:nvPr/>
        </p:nvSpPr>
        <p:spPr>
          <a:xfrm>
            <a:off x="365760" y="164592"/>
            <a:ext cx="1499616" cy="228600"/>
          </a:xfrm>
          <a:prstGeom prst="rect">
            <a:avLst/>
          </a:prstGeom>
          <a:solidFill>
            <a:srgbClr val="0D1122"/>
          </a:solidFill>
          <a:ln w="9525">
            <a:solidFill>
              <a:srgbClr val="FF4D6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20624" y="182879"/>
            <a:ext cx="1408176" cy="201168"/>
          </a:xfrm>
          <a:prstGeom prst="rect">
            <a:avLst/>
          </a:prstGeom>
          <a:noFill/>
        </p:spPr>
        <p:txBody>
          <a:bodyPr wrap="square">
            <a:spAutoFit/>
          </a:bodyPr>
          <a:lstStyle/>
          <a:p>
            <a:pPr algn="l"/>
            <a:r>
              <a:rPr sz="800" b="0" i="0">
                <a:solidFill>
                  <a:srgbClr val="FF4D6D"/>
                </a:solidFill>
                <a:latin typeface="Courier New"/>
              </a:rPr>
              <a:t>05 — METHODOLOGY</a:t>
            </a:r>
          </a:p>
        </p:txBody>
      </p:sp>
      <p:sp>
        <p:nvSpPr>
          <p:cNvPr id="6" name="TextBox 5"/>
          <p:cNvSpPr txBox="1"/>
          <p:nvPr/>
        </p:nvSpPr>
        <p:spPr>
          <a:xfrm>
            <a:off x="365760" y="502920"/>
            <a:ext cx="10972800" cy="594360"/>
          </a:xfrm>
          <a:prstGeom prst="rect">
            <a:avLst/>
          </a:prstGeom>
          <a:noFill/>
        </p:spPr>
        <p:txBody>
          <a:bodyPr wrap="square">
            <a:spAutoFit/>
          </a:bodyPr>
          <a:lstStyle/>
          <a:p>
            <a:pPr algn="l"/>
            <a:r>
              <a:rPr sz="2800" b="1" i="0">
                <a:solidFill>
                  <a:srgbClr val="DDE2F0"/>
                </a:solidFill>
                <a:latin typeface="Calibri"/>
              </a:rPr>
              <a:t>Project Design &amp; Development Approach</a:t>
            </a:r>
          </a:p>
        </p:txBody>
      </p:sp>
      <p:sp>
        <p:nvSpPr>
          <p:cNvPr id="7" name="Rectangle 6"/>
          <p:cNvSpPr/>
          <p:nvPr/>
        </p:nvSpPr>
        <p:spPr>
          <a:xfrm>
            <a:off x="365760" y="1188720"/>
            <a:ext cx="5303520" cy="164592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65760" y="1188720"/>
            <a:ext cx="54864" cy="1645920"/>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66928" y="1261872"/>
            <a:ext cx="4937760" cy="320040"/>
          </a:xfrm>
          <a:prstGeom prst="rect">
            <a:avLst/>
          </a:prstGeom>
          <a:noFill/>
        </p:spPr>
        <p:txBody>
          <a:bodyPr wrap="square">
            <a:spAutoFit/>
          </a:bodyPr>
          <a:lstStyle/>
          <a:p>
            <a:pPr algn="l"/>
            <a:r>
              <a:rPr sz="1300" b="1" i="0">
                <a:solidFill>
                  <a:srgbClr val="FF4D6D"/>
                </a:solidFill>
                <a:latin typeface="Calibri"/>
              </a:rPr>
              <a:t>Development Approach</a:t>
            </a:r>
          </a:p>
        </p:txBody>
      </p:sp>
      <p:sp>
        <p:nvSpPr>
          <p:cNvPr id="10" name="TextBox 9"/>
          <p:cNvSpPr txBox="1"/>
          <p:nvPr/>
        </p:nvSpPr>
        <p:spPr>
          <a:xfrm>
            <a:off x="566928" y="1627632"/>
            <a:ext cx="4937760" cy="1143000"/>
          </a:xfrm>
          <a:prstGeom prst="rect">
            <a:avLst/>
          </a:prstGeom>
          <a:noFill/>
        </p:spPr>
        <p:txBody>
          <a:bodyPr wrap="square">
            <a:spAutoFit/>
          </a:bodyPr>
          <a:lstStyle/>
          <a:p>
            <a:pPr algn="l"/>
            <a:r>
              <a:rPr sz="1200" b="0" i="0">
                <a:solidFill>
                  <a:srgbClr val="7A8399"/>
                </a:solidFill>
                <a:latin typeface="Calibri"/>
              </a:rPr>
              <a:t>An Agile iterative methodology was adopted, enabling continuous build-test-evaluate cycles. This allows refinement of the prototype based on ongoing user feedback without committing to a fixed final design early in development.</a:t>
            </a:r>
          </a:p>
        </p:txBody>
      </p:sp>
      <p:sp>
        <p:nvSpPr>
          <p:cNvPr id="11" name="Rectangle 10"/>
          <p:cNvSpPr/>
          <p:nvPr/>
        </p:nvSpPr>
        <p:spPr>
          <a:xfrm>
            <a:off x="365760" y="3017520"/>
            <a:ext cx="5303520" cy="347472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365760" y="3017520"/>
            <a:ext cx="54864" cy="3474720"/>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566928" y="3090672"/>
            <a:ext cx="4937760" cy="320040"/>
          </a:xfrm>
          <a:prstGeom prst="rect">
            <a:avLst/>
          </a:prstGeom>
          <a:noFill/>
        </p:spPr>
        <p:txBody>
          <a:bodyPr wrap="square">
            <a:spAutoFit/>
          </a:bodyPr>
          <a:lstStyle/>
          <a:p>
            <a:pPr algn="l"/>
            <a:r>
              <a:rPr sz="1300" b="1" i="0">
                <a:solidFill>
                  <a:srgbClr val="FF4D6D"/>
                </a:solidFill>
                <a:latin typeface="Calibri"/>
              </a:rPr>
              <a:t>System Architecture</a:t>
            </a:r>
          </a:p>
        </p:txBody>
      </p:sp>
      <p:sp>
        <p:nvSpPr>
          <p:cNvPr id="14" name="Rectangle 13"/>
          <p:cNvSpPr/>
          <p:nvPr/>
        </p:nvSpPr>
        <p:spPr>
          <a:xfrm>
            <a:off x="594360" y="3520440"/>
            <a:ext cx="1097280" cy="1005840"/>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40080" y="3566160"/>
            <a:ext cx="1005840" cy="502920"/>
          </a:xfrm>
          <a:prstGeom prst="rect">
            <a:avLst/>
          </a:prstGeom>
          <a:noFill/>
        </p:spPr>
        <p:txBody>
          <a:bodyPr wrap="square">
            <a:spAutoFit/>
          </a:bodyPr>
          <a:lstStyle/>
          <a:p>
            <a:pPr algn="ctr"/>
            <a:r>
              <a:rPr sz="1000" b="1" i="0">
                <a:solidFill>
                  <a:srgbClr val="00CFEA"/>
                </a:solidFill>
                <a:latin typeface="Calibri"/>
              </a:rPr>
              <a:t>User
Input</a:t>
            </a:r>
          </a:p>
        </p:txBody>
      </p:sp>
      <p:sp>
        <p:nvSpPr>
          <p:cNvPr id="16" name="TextBox 15"/>
          <p:cNvSpPr txBox="1"/>
          <p:nvPr/>
        </p:nvSpPr>
        <p:spPr>
          <a:xfrm>
            <a:off x="640080" y="4096512"/>
            <a:ext cx="1005840" cy="347472"/>
          </a:xfrm>
          <a:prstGeom prst="rect">
            <a:avLst/>
          </a:prstGeom>
          <a:noFill/>
        </p:spPr>
        <p:txBody>
          <a:bodyPr wrap="square">
            <a:spAutoFit/>
          </a:bodyPr>
          <a:lstStyle/>
          <a:p>
            <a:pPr algn="ctr"/>
            <a:r>
              <a:rPr sz="850" b="0" i="0">
                <a:solidFill>
                  <a:srgbClr val="7A8399"/>
                </a:solidFill>
                <a:latin typeface="Calibri"/>
              </a:rPr>
              <a:t>Paste text / URL</a:t>
            </a:r>
          </a:p>
        </p:txBody>
      </p:sp>
      <p:sp>
        <p:nvSpPr>
          <p:cNvPr id="17" name="TextBox 16"/>
          <p:cNvSpPr txBox="1"/>
          <p:nvPr/>
        </p:nvSpPr>
        <p:spPr>
          <a:xfrm>
            <a:off x="1691640" y="3794760"/>
            <a:ext cx="137160" cy="320040"/>
          </a:xfrm>
          <a:prstGeom prst="rect">
            <a:avLst/>
          </a:prstGeom>
          <a:noFill/>
        </p:spPr>
        <p:txBody>
          <a:bodyPr wrap="square">
            <a:spAutoFit/>
          </a:bodyPr>
          <a:lstStyle/>
          <a:p>
            <a:pPr algn="ctr"/>
            <a:r>
              <a:rPr sz="1300" b="0" i="0">
                <a:solidFill>
                  <a:srgbClr val="3A4355"/>
                </a:solidFill>
                <a:latin typeface="Calibri"/>
              </a:rPr>
              <a:t>→</a:t>
            </a:r>
          </a:p>
        </p:txBody>
      </p:sp>
      <p:sp>
        <p:nvSpPr>
          <p:cNvPr id="18" name="Rectangle 17"/>
          <p:cNvSpPr/>
          <p:nvPr/>
        </p:nvSpPr>
        <p:spPr>
          <a:xfrm>
            <a:off x="1828800" y="3520440"/>
            <a:ext cx="1097280" cy="1005840"/>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1874519" y="3566160"/>
            <a:ext cx="1005840" cy="502920"/>
          </a:xfrm>
          <a:prstGeom prst="rect">
            <a:avLst/>
          </a:prstGeom>
          <a:noFill/>
        </p:spPr>
        <p:txBody>
          <a:bodyPr wrap="square">
            <a:spAutoFit/>
          </a:bodyPr>
          <a:lstStyle/>
          <a:p>
            <a:pPr algn="ctr"/>
            <a:r>
              <a:rPr sz="1000" b="1" i="0">
                <a:solidFill>
                  <a:srgbClr val="00CFEA"/>
                </a:solidFill>
                <a:latin typeface="Calibri"/>
              </a:rPr>
              <a:t>JS Rule
Engine</a:t>
            </a:r>
          </a:p>
        </p:txBody>
      </p:sp>
      <p:sp>
        <p:nvSpPr>
          <p:cNvPr id="20" name="TextBox 19"/>
          <p:cNvSpPr txBox="1"/>
          <p:nvPr/>
        </p:nvSpPr>
        <p:spPr>
          <a:xfrm>
            <a:off x="1874519" y="4096512"/>
            <a:ext cx="1005840" cy="347472"/>
          </a:xfrm>
          <a:prstGeom prst="rect">
            <a:avLst/>
          </a:prstGeom>
          <a:noFill/>
        </p:spPr>
        <p:txBody>
          <a:bodyPr wrap="square">
            <a:spAutoFit/>
          </a:bodyPr>
          <a:lstStyle/>
          <a:p>
            <a:pPr algn="ctr"/>
            <a:r>
              <a:rPr sz="850" b="0" i="0">
                <a:solidFill>
                  <a:srgbClr val="7A8399"/>
                </a:solidFill>
                <a:latin typeface="Calibri"/>
              </a:rPr>
              <a:t>Keyword analysis</a:t>
            </a:r>
          </a:p>
        </p:txBody>
      </p:sp>
      <p:sp>
        <p:nvSpPr>
          <p:cNvPr id="21" name="TextBox 20"/>
          <p:cNvSpPr txBox="1"/>
          <p:nvPr/>
        </p:nvSpPr>
        <p:spPr>
          <a:xfrm>
            <a:off x="2926080" y="3794760"/>
            <a:ext cx="137160" cy="320040"/>
          </a:xfrm>
          <a:prstGeom prst="rect">
            <a:avLst/>
          </a:prstGeom>
          <a:noFill/>
        </p:spPr>
        <p:txBody>
          <a:bodyPr wrap="square">
            <a:spAutoFit/>
          </a:bodyPr>
          <a:lstStyle/>
          <a:p>
            <a:pPr algn="ctr"/>
            <a:r>
              <a:rPr sz="1300" b="0" i="0">
                <a:solidFill>
                  <a:srgbClr val="3A4355"/>
                </a:solidFill>
                <a:latin typeface="Calibri"/>
              </a:rPr>
              <a:t>→</a:t>
            </a:r>
          </a:p>
        </p:txBody>
      </p:sp>
      <p:sp>
        <p:nvSpPr>
          <p:cNvPr id="22" name="Rectangle 21"/>
          <p:cNvSpPr/>
          <p:nvPr/>
        </p:nvSpPr>
        <p:spPr>
          <a:xfrm>
            <a:off x="3063240" y="3520440"/>
            <a:ext cx="1097280" cy="1005840"/>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3108960" y="3566160"/>
            <a:ext cx="1005840" cy="502920"/>
          </a:xfrm>
          <a:prstGeom prst="rect">
            <a:avLst/>
          </a:prstGeom>
          <a:noFill/>
        </p:spPr>
        <p:txBody>
          <a:bodyPr wrap="square">
            <a:spAutoFit/>
          </a:bodyPr>
          <a:lstStyle/>
          <a:p>
            <a:pPr algn="ctr"/>
            <a:r>
              <a:rPr sz="1000" b="1" i="0">
                <a:solidFill>
                  <a:srgbClr val="00CFEA"/>
                </a:solidFill>
                <a:latin typeface="Calibri"/>
              </a:rPr>
              <a:t>Score
Engine</a:t>
            </a:r>
          </a:p>
        </p:txBody>
      </p:sp>
      <p:sp>
        <p:nvSpPr>
          <p:cNvPr id="24" name="TextBox 23"/>
          <p:cNvSpPr txBox="1"/>
          <p:nvPr/>
        </p:nvSpPr>
        <p:spPr>
          <a:xfrm>
            <a:off x="3108960" y="4096512"/>
            <a:ext cx="1005840" cy="347472"/>
          </a:xfrm>
          <a:prstGeom prst="rect">
            <a:avLst/>
          </a:prstGeom>
          <a:noFill/>
        </p:spPr>
        <p:txBody>
          <a:bodyPr wrap="square">
            <a:spAutoFit/>
          </a:bodyPr>
          <a:lstStyle/>
          <a:p>
            <a:pPr algn="ctr"/>
            <a:r>
              <a:rPr sz="850" b="0" i="0">
                <a:solidFill>
                  <a:srgbClr val="7A8399"/>
                </a:solidFill>
                <a:latin typeface="Calibri"/>
              </a:rPr>
              <a:t>1–5 rating</a:t>
            </a:r>
          </a:p>
        </p:txBody>
      </p:sp>
      <p:sp>
        <p:nvSpPr>
          <p:cNvPr id="25" name="TextBox 24"/>
          <p:cNvSpPr txBox="1"/>
          <p:nvPr/>
        </p:nvSpPr>
        <p:spPr>
          <a:xfrm>
            <a:off x="4160520" y="3794760"/>
            <a:ext cx="137160" cy="320040"/>
          </a:xfrm>
          <a:prstGeom prst="rect">
            <a:avLst/>
          </a:prstGeom>
          <a:noFill/>
        </p:spPr>
        <p:txBody>
          <a:bodyPr wrap="square">
            <a:spAutoFit/>
          </a:bodyPr>
          <a:lstStyle/>
          <a:p>
            <a:pPr algn="ctr"/>
            <a:r>
              <a:rPr sz="1300" b="0" i="0">
                <a:solidFill>
                  <a:srgbClr val="3A4355"/>
                </a:solidFill>
                <a:latin typeface="Calibri"/>
              </a:rPr>
              <a:t>→</a:t>
            </a:r>
          </a:p>
        </p:txBody>
      </p:sp>
      <p:sp>
        <p:nvSpPr>
          <p:cNvPr id="26" name="Rectangle 25"/>
          <p:cNvSpPr/>
          <p:nvPr/>
        </p:nvSpPr>
        <p:spPr>
          <a:xfrm>
            <a:off x="4297680" y="3520440"/>
            <a:ext cx="1097280" cy="1005840"/>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4343400" y="3566160"/>
            <a:ext cx="1005840" cy="502920"/>
          </a:xfrm>
          <a:prstGeom prst="rect">
            <a:avLst/>
          </a:prstGeom>
          <a:noFill/>
        </p:spPr>
        <p:txBody>
          <a:bodyPr wrap="square">
            <a:spAutoFit/>
          </a:bodyPr>
          <a:lstStyle/>
          <a:p>
            <a:pPr algn="ctr"/>
            <a:r>
              <a:rPr sz="1000" b="1" i="0">
                <a:solidFill>
                  <a:srgbClr val="00CFEA"/>
                </a:solidFill>
                <a:latin typeface="Calibri"/>
              </a:rPr>
              <a:t>Output
Module</a:t>
            </a:r>
          </a:p>
        </p:txBody>
      </p:sp>
      <p:sp>
        <p:nvSpPr>
          <p:cNvPr id="28" name="TextBox 27"/>
          <p:cNvSpPr txBox="1"/>
          <p:nvPr/>
        </p:nvSpPr>
        <p:spPr>
          <a:xfrm>
            <a:off x="4343400" y="4096512"/>
            <a:ext cx="1005840" cy="347472"/>
          </a:xfrm>
          <a:prstGeom prst="rect">
            <a:avLst/>
          </a:prstGeom>
          <a:noFill/>
        </p:spPr>
        <p:txBody>
          <a:bodyPr wrap="square">
            <a:spAutoFit/>
          </a:bodyPr>
          <a:lstStyle/>
          <a:p>
            <a:pPr algn="ctr"/>
            <a:r>
              <a:rPr sz="850" b="0" i="0">
                <a:solidFill>
                  <a:srgbClr val="7A8399"/>
                </a:solidFill>
                <a:latin typeface="Calibri"/>
              </a:rPr>
              <a:t>Links + advice</a:t>
            </a:r>
          </a:p>
        </p:txBody>
      </p:sp>
      <p:sp>
        <p:nvSpPr>
          <p:cNvPr id="29" name="TextBox 28"/>
          <p:cNvSpPr txBox="1"/>
          <p:nvPr/>
        </p:nvSpPr>
        <p:spPr>
          <a:xfrm>
            <a:off x="566928" y="4663440"/>
            <a:ext cx="4937760" cy="320040"/>
          </a:xfrm>
          <a:prstGeom prst="rect">
            <a:avLst/>
          </a:prstGeom>
          <a:noFill/>
        </p:spPr>
        <p:txBody>
          <a:bodyPr wrap="square">
            <a:spAutoFit/>
          </a:bodyPr>
          <a:lstStyle/>
          <a:p>
            <a:pPr algn="l"/>
            <a:r>
              <a:rPr sz="1100" b="1" i="0">
                <a:solidFill>
                  <a:srgbClr val="7A8399"/>
                </a:solidFill>
                <a:latin typeface="Calibri"/>
              </a:rPr>
              <a:t>Technologies Used</a:t>
            </a:r>
          </a:p>
        </p:txBody>
      </p:sp>
      <p:sp>
        <p:nvSpPr>
          <p:cNvPr id="30" name="Rectangle 29"/>
          <p:cNvSpPr/>
          <p:nvPr/>
        </p:nvSpPr>
        <p:spPr>
          <a:xfrm>
            <a:off x="594360" y="5029200"/>
            <a:ext cx="1463040" cy="274320"/>
          </a:xfrm>
          <a:prstGeom prst="rect">
            <a:avLst/>
          </a:prstGeom>
          <a:solidFill>
            <a:srgbClr val="05181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667512" y="5065776"/>
            <a:ext cx="1325880" cy="210312"/>
          </a:xfrm>
          <a:prstGeom prst="rect">
            <a:avLst/>
          </a:prstGeom>
          <a:noFill/>
        </p:spPr>
        <p:txBody>
          <a:bodyPr wrap="square">
            <a:spAutoFit/>
          </a:bodyPr>
          <a:lstStyle/>
          <a:p>
            <a:pPr algn="l"/>
            <a:r>
              <a:rPr sz="950" b="0" i="0">
                <a:solidFill>
                  <a:srgbClr val="00CFEA"/>
                </a:solidFill>
                <a:latin typeface="Courier New"/>
              </a:rPr>
              <a:t>HTML5</a:t>
            </a:r>
          </a:p>
        </p:txBody>
      </p:sp>
      <p:sp>
        <p:nvSpPr>
          <p:cNvPr id="32" name="Rectangle 31"/>
          <p:cNvSpPr/>
          <p:nvPr/>
        </p:nvSpPr>
        <p:spPr>
          <a:xfrm>
            <a:off x="2194560" y="5029200"/>
            <a:ext cx="1463040" cy="274320"/>
          </a:xfrm>
          <a:prstGeom prst="rect">
            <a:avLst/>
          </a:prstGeom>
          <a:solidFill>
            <a:srgbClr val="05181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2267712" y="5065776"/>
            <a:ext cx="1325880" cy="210312"/>
          </a:xfrm>
          <a:prstGeom prst="rect">
            <a:avLst/>
          </a:prstGeom>
          <a:noFill/>
        </p:spPr>
        <p:txBody>
          <a:bodyPr wrap="square">
            <a:spAutoFit/>
          </a:bodyPr>
          <a:lstStyle/>
          <a:p>
            <a:pPr algn="l"/>
            <a:r>
              <a:rPr sz="950" b="0" i="0">
                <a:solidFill>
                  <a:srgbClr val="00CFEA"/>
                </a:solidFill>
                <a:latin typeface="Courier New"/>
              </a:rPr>
              <a:t>CSS3</a:t>
            </a:r>
          </a:p>
        </p:txBody>
      </p:sp>
      <p:sp>
        <p:nvSpPr>
          <p:cNvPr id="34" name="Rectangle 33"/>
          <p:cNvSpPr/>
          <p:nvPr/>
        </p:nvSpPr>
        <p:spPr>
          <a:xfrm>
            <a:off x="3794760" y="5029200"/>
            <a:ext cx="1463040" cy="274320"/>
          </a:xfrm>
          <a:prstGeom prst="rect">
            <a:avLst/>
          </a:prstGeom>
          <a:solidFill>
            <a:srgbClr val="05181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3867912" y="5065776"/>
            <a:ext cx="1325880" cy="210312"/>
          </a:xfrm>
          <a:prstGeom prst="rect">
            <a:avLst/>
          </a:prstGeom>
          <a:noFill/>
        </p:spPr>
        <p:txBody>
          <a:bodyPr wrap="square">
            <a:spAutoFit/>
          </a:bodyPr>
          <a:lstStyle/>
          <a:p>
            <a:pPr algn="l"/>
            <a:r>
              <a:rPr sz="950" b="0" i="0">
                <a:solidFill>
                  <a:srgbClr val="00CFEA"/>
                </a:solidFill>
                <a:latin typeface="Courier New"/>
              </a:rPr>
              <a:t>JavaScript</a:t>
            </a:r>
          </a:p>
        </p:txBody>
      </p:sp>
      <p:sp>
        <p:nvSpPr>
          <p:cNvPr id="36" name="Rectangle 35"/>
          <p:cNvSpPr/>
          <p:nvPr/>
        </p:nvSpPr>
        <p:spPr>
          <a:xfrm>
            <a:off x="594360" y="5394960"/>
            <a:ext cx="1463040" cy="274320"/>
          </a:xfrm>
          <a:prstGeom prst="rect">
            <a:avLst/>
          </a:prstGeom>
          <a:solidFill>
            <a:srgbClr val="05181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667512" y="5431536"/>
            <a:ext cx="1325880" cy="210312"/>
          </a:xfrm>
          <a:prstGeom prst="rect">
            <a:avLst/>
          </a:prstGeom>
          <a:noFill/>
        </p:spPr>
        <p:txBody>
          <a:bodyPr wrap="square">
            <a:spAutoFit/>
          </a:bodyPr>
          <a:lstStyle/>
          <a:p>
            <a:pPr algn="l"/>
            <a:r>
              <a:rPr sz="950" b="0" i="0">
                <a:solidFill>
                  <a:srgbClr val="78FFA8"/>
                </a:solidFill>
                <a:latin typeface="Courier New"/>
              </a:rPr>
              <a:t>Rule-based NLP</a:t>
            </a:r>
          </a:p>
        </p:txBody>
      </p:sp>
      <p:sp>
        <p:nvSpPr>
          <p:cNvPr id="38" name="Rectangle 37"/>
          <p:cNvSpPr/>
          <p:nvPr/>
        </p:nvSpPr>
        <p:spPr>
          <a:xfrm>
            <a:off x="2194560" y="5394960"/>
            <a:ext cx="1463040" cy="274320"/>
          </a:xfrm>
          <a:prstGeom prst="rect">
            <a:avLst/>
          </a:prstGeom>
          <a:solidFill>
            <a:srgbClr val="05181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2267712" y="5431536"/>
            <a:ext cx="1325880" cy="210312"/>
          </a:xfrm>
          <a:prstGeom prst="rect">
            <a:avLst/>
          </a:prstGeom>
          <a:noFill/>
        </p:spPr>
        <p:txBody>
          <a:bodyPr wrap="square">
            <a:spAutoFit/>
          </a:bodyPr>
          <a:lstStyle/>
          <a:p>
            <a:pPr algn="l"/>
            <a:r>
              <a:rPr sz="950" b="0" i="0">
                <a:solidFill>
                  <a:srgbClr val="78FFA8"/>
                </a:solidFill>
                <a:latin typeface="Courier New"/>
              </a:rPr>
              <a:t>Agile Dev</a:t>
            </a:r>
          </a:p>
        </p:txBody>
      </p:sp>
      <p:sp>
        <p:nvSpPr>
          <p:cNvPr id="40" name="Rectangle 39"/>
          <p:cNvSpPr/>
          <p:nvPr/>
        </p:nvSpPr>
        <p:spPr>
          <a:xfrm>
            <a:off x="6263640" y="1188720"/>
            <a:ext cx="5559552" cy="269748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Rectangle 40"/>
          <p:cNvSpPr/>
          <p:nvPr/>
        </p:nvSpPr>
        <p:spPr>
          <a:xfrm>
            <a:off x="6263640" y="1188720"/>
            <a:ext cx="54864" cy="2697480"/>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6464808" y="1280160"/>
            <a:ext cx="5212080" cy="320040"/>
          </a:xfrm>
          <a:prstGeom prst="rect">
            <a:avLst/>
          </a:prstGeom>
          <a:noFill/>
        </p:spPr>
        <p:txBody>
          <a:bodyPr wrap="square">
            <a:spAutoFit/>
          </a:bodyPr>
          <a:lstStyle/>
          <a:p>
            <a:pPr algn="l"/>
            <a:r>
              <a:rPr sz="1300" b="1" i="0">
                <a:solidFill>
                  <a:srgbClr val="FF4D6D"/>
                </a:solidFill>
                <a:latin typeface="Calibri"/>
              </a:rPr>
              <a:t>Data Collection</a:t>
            </a:r>
          </a:p>
        </p:txBody>
      </p:sp>
      <p:sp>
        <p:nvSpPr>
          <p:cNvPr id="43" name="TextBox 42"/>
          <p:cNvSpPr txBox="1"/>
          <p:nvPr/>
        </p:nvSpPr>
        <p:spPr>
          <a:xfrm>
            <a:off x="6464808" y="1664208"/>
            <a:ext cx="5120640" cy="2103120"/>
          </a:xfrm>
          <a:prstGeom prst="rect">
            <a:avLst/>
          </a:prstGeom>
          <a:noFill/>
        </p:spPr>
        <p:txBody>
          <a:bodyPr wrap="square">
            <a:spAutoFit/>
          </a:bodyPr>
          <a:lstStyle/>
          <a:p>
            <a:r>
              <a:rPr sz="1200">
                <a:solidFill>
                  <a:srgbClr val="7A8399"/>
                </a:solidFill>
                <a:latin typeface="Calibri"/>
              </a:rPr>
              <a:t>• Publicly available social media posts used for testing and scoring validation
• User feedback forms (qualitative) to assess usability and perceived effectiveness
• Comparison testing against Snopes and PolitiFact for reliability validation
• Content analysed covers TikTok, X (Twitter), and Instagram posts</a:t>
            </a:r>
          </a:p>
        </p:txBody>
      </p:sp>
      <p:sp>
        <p:nvSpPr>
          <p:cNvPr id="44" name="Rectangle 43"/>
          <p:cNvSpPr/>
          <p:nvPr/>
        </p:nvSpPr>
        <p:spPr>
          <a:xfrm>
            <a:off x="6263640" y="3017520"/>
            <a:ext cx="5559552" cy="347472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Rectangle 44"/>
          <p:cNvSpPr/>
          <p:nvPr/>
        </p:nvSpPr>
        <p:spPr>
          <a:xfrm>
            <a:off x="6263640" y="3017520"/>
            <a:ext cx="54864" cy="3474720"/>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6464808" y="3108960"/>
            <a:ext cx="5212080" cy="320040"/>
          </a:xfrm>
          <a:prstGeom prst="rect">
            <a:avLst/>
          </a:prstGeom>
          <a:noFill/>
        </p:spPr>
        <p:txBody>
          <a:bodyPr wrap="square">
            <a:spAutoFit/>
          </a:bodyPr>
          <a:lstStyle/>
          <a:p>
            <a:pPr algn="l"/>
            <a:r>
              <a:rPr sz="1300" b="1" i="0">
                <a:solidFill>
                  <a:srgbClr val="FF4D6D"/>
                </a:solidFill>
                <a:latin typeface="Calibri"/>
              </a:rPr>
              <a:t>Ethical &amp; Legal Considerations</a:t>
            </a:r>
          </a:p>
        </p:txBody>
      </p:sp>
      <p:sp>
        <p:nvSpPr>
          <p:cNvPr id="47" name="TextBox 46"/>
          <p:cNvSpPr txBox="1"/>
          <p:nvPr/>
        </p:nvSpPr>
        <p:spPr>
          <a:xfrm>
            <a:off x="6464808" y="3493008"/>
            <a:ext cx="5120640" cy="2834640"/>
          </a:xfrm>
          <a:prstGeom prst="rect">
            <a:avLst/>
          </a:prstGeom>
          <a:noFill/>
        </p:spPr>
        <p:txBody>
          <a:bodyPr wrap="square">
            <a:spAutoFit/>
          </a:bodyPr>
          <a:lstStyle/>
          <a:p>
            <a:r>
              <a:rPr sz="1200">
                <a:solidFill>
                  <a:srgbClr val="7A8399"/>
                </a:solidFill>
                <a:latin typeface="Calibri"/>
              </a:rPr>
              <a:t>• Only publicly available content analysed — no private data accessed
• No personal user data stored at any point; GDPR-compliant by design
• Results clearly framed as advisory — tool does not claim full accuracy
• Potential keyword bias acknowledged and mitigated through diverse test sets
• Ethics form reviewed and approved prior to data collection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247120" y="137160"/>
            <a:ext cx="914400" cy="274320"/>
          </a:xfrm>
          <a:prstGeom prst="rect">
            <a:avLst/>
          </a:prstGeom>
          <a:noFill/>
        </p:spPr>
        <p:txBody>
          <a:bodyPr wrap="square">
            <a:spAutoFit/>
          </a:bodyPr>
          <a:lstStyle/>
          <a:p>
            <a:pPr algn="r"/>
            <a:r>
              <a:rPr sz="900" b="0" i="0">
                <a:solidFill>
                  <a:srgbClr val="3A4355"/>
                </a:solidFill>
                <a:latin typeface="Courier New"/>
              </a:rPr>
              <a:t>07 / 15</a:t>
            </a:r>
          </a:p>
        </p:txBody>
      </p:sp>
      <p:sp>
        <p:nvSpPr>
          <p:cNvPr id="4" name="Rectangle 3"/>
          <p:cNvSpPr/>
          <p:nvPr/>
        </p:nvSpPr>
        <p:spPr>
          <a:xfrm>
            <a:off x="365760" y="164592"/>
            <a:ext cx="1664207" cy="228600"/>
          </a:xfrm>
          <a:prstGeom prst="rect">
            <a:avLst/>
          </a:prstGeom>
          <a:solidFill>
            <a:srgbClr val="0D1122"/>
          </a:solidFill>
          <a:ln w="9525">
            <a:solidFill>
              <a:srgbClr val="78FFA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20624" y="182879"/>
            <a:ext cx="1572768" cy="201168"/>
          </a:xfrm>
          <a:prstGeom prst="rect">
            <a:avLst/>
          </a:prstGeom>
          <a:noFill/>
        </p:spPr>
        <p:txBody>
          <a:bodyPr wrap="square">
            <a:spAutoFit/>
          </a:bodyPr>
          <a:lstStyle/>
          <a:p>
            <a:pPr algn="l"/>
            <a:r>
              <a:rPr sz="800" b="0" i="0">
                <a:solidFill>
                  <a:srgbClr val="78FFA8"/>
                </a:solidFill>
                <a:latin typeface="Courier New"/>
              </a:rPr>
              <a:t>06 — SYSTEM DESIGN</a:t>
            </a:r>
          </a:p>
        </p:txBody>
      </p:sp>
      <p:sp>
        <p:nvSpPr>
          <p:cNvPr id="6" name="TextBox 5"/>
          <p:cNvSpPr txBox="1"/>
          <p:nvPr/>
        </p:nvSpPr>
        <p:spPr>
          <a:xfrm>
            <a:off x="365760" y="502920"/>
            <a:ext cx="10972800" cy="594360"/>
          </a:xfrm>
          <a:prstGeom prst="rect">
            <a:avLst/>
          </a:prstGeom>
          <a:noFill/>
        </p:spPr>
        <p:txBody>
          <a:bodyPr wrap="square">
            <a:spAutoFit/>
          </a:bodyPr>
          <a:lstStyle/>
          <a:p>
            <a:pPr algn="l"/>
            <a:r>
              <a:rPr sz="2800" b="1" i="0">
                <a:solidFill>
                  <a:srgbClr val="DDE2F0"/>
                </a:solidFill>
                <a:latin typeface="Calibri"/>
              </a:rPr>
              <a:t>Prototype Website — Design &amp; Implementation</a:t>
            </a:r>
          </a:p>
        </p:txBody>
      </p:sp>
      <p:sp>
        <p:nvSpPr>
          <p:cNvPr id="7" name="Rectangle 6"/>
          <p:cNvSpPr/>
          <p:nvPr/>
        </p:nvSpPr>
        <p:spPr>
          <a:xfrm>
            <a:off x="365760" y="1188720"/>
            <a:ext cx="5303520" cy="292608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65760" y="1188720"/>
            <a:ext cx="54864" cy="292608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66928" y="1261872"/>
            <a:ext cx="4937760" cy="320040"/>
          </a:xfrm>
          <a:prstGeom prst="rect">
            <a:avLst/>
          </a:prstGeom>
          <a:noFill/>
        </p:spPr>
        <p:txBody>
          <a:bodyPr wrap="square">
            <a:spAutoFit/>
          </a:bodyPr>
          <a:lstStyle/>
          <a:p>
            <a:pPr algn="l"/>
            <a:r>
              <a:rPr sz="1300" b="1" i="0">
                <a:solidFill>
                  <a:srgbClr val="78FFA8"/>
                </a:solidFill>
                <a:latin typeface="Calibri"/>
              </a:rPr>
              <a:t>Functional Requirements</a:t>
            </a:r>
          </a:p>
        </p:txBody>
      </p:sp>
      <p:sp>
        <p:nvSpPr>
          <p:cNvPr id="10" name="TextBox 9"/>
          <p:cNvSpPr txBox="1"/>
          <p:nvPr/>
        </p:nvSpPr>
        <p:spPr>
          <a:xfrm>
            <a:off x="566928" y="1664208"/>
            <a:ext cx="4983480" cy="2286000"/>
          </a:xfrm>
          <a:prstGeom prst="rect">
            <a:avLst/>
          </a:prstGeom>
          <a:noFill/>
        </p:spPr>
        <p:txBody>
          <a:bodyPr wrap="square">
            <a:spAutoFit/>
          </a:bodyPr>
          <a:lstStyle/>
          <a:p>
            <a:pPr>
              <a:spcAft>
                <a:spcPts val="500"/>
              </a:spcAft>
            </a:pPr>
            <a:r>
              <a:rPr sz="1200">
                <a:solidFill>
                  <a:srgbClr val="7A8399"/>
                </a:solidFill>
                <a:latin typeface="Calibri"/>
              </a:rPr>
              <a:t>▸  Allow users to paste text or a URL for analysis</a:t>
            </a:r>
          </a:p>
          <a:p>
            <a:pPr>
              <a:spcAft>
                <a:spcPts val="500"/>
              </a:spcAft>
            </a:pPr>
            <a:r>
              <a:rPr sz="1200">
                <a:solidFill>
                  <a:srgbClr val="7A8399"/>
                </a:solidFill>
                <a:latin typeface="Calibri"/>
              </a:rPr>
              <a:t>▸  Analyse content using keyword-based rules and pattern matching</a:t>
            </a:r>
          </a:p>
          <a:p>
            <a:pPr>
              <a:spcAft>
                <a:spcPts val="500"/>
              </a:spcAft>
            </a:pPr>
            <a:r>
              <a:rPr sz="1200">
                <a:solidFill>
                  <a:srgbClr val="7A8399"/>
                </a:solidFill>
                <a:latin typeface="Calibri"/>
              </a:rPr>
              <a:t>▸  Generate a credibility score (scale of 1–5) with colour coding</a:t>
            </a:r>
          </a:p>
          <a:p>
            <a:pPr>
              <a:spcAft>
                <a:spcPts val="500"/>
              </a:spcAft>
            </a:pPr>
            <a:r>
              <a:rPr sz="1200">
                <a:solidFill>
                  <a:srgbClr val="7A8399"/>
                </a:solidFill>
                <a:latin typeface="Calibri"/>
              </a:rPr>
              <a:t>▸  Display links to trusted fact-checking resources (Snopes, PolitiFact)</a:t>
            </a:r>
          </a:p>
          <a:p>
            <a:pPr>
              <a:spcAft>
                <a:spcPts val="500"/>
              </a:spcAft>
            </a:pPr>
            <a:r>
              <a:rPr sz="1200">
                <a:solidFill>
                  <a:srgbClr val="7A8399"/>
                </a:solidFill>
                <a:latin typeface="Calibri"/>
              </a:rPr>
              <a:t>▸  Provide brief explanations of flagged indicators</a:t>
            </a:r>
          </a:p>
        </p:txBody>
      </p:sp>
      <p:sp>
        <p:nvSpPr>
          <p:cNvPr id="11" name="Rectangle 10"/>
          <p:cNvSpPr/>
          <p:nvPr/>
        </p:nvSpPr>
        <p:spPr>
          <a:xfrm>
            <a:off x="365760" y="4251960"/>
            <a:ext cx="5303520" cy="22860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365760" y="4251960"/>
            <a:ext cx="54864" cy="228600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566928" y="4325112"/>
            <a:ext cx="4937760" cy="320040"/>
          </a:xfrm>
          <a:prstGeom prst="rect">
            <a:avLst/>
          </a:prstGeom>
          <a:noFill/>
        </p:spPr>
        <p:txBody>
          <a:bodyPr wrap="square">
            <a:spAutoFit/>
          </a:bodyPr>
          <a:lstStyle/>
          <a:p>
            <a:pPr algn="l"/>
            <a:r>
              <a:rPr sz="1300" b="1" i="0">
                <a:solidFill>
                  <a:srgbClr val="78FFA8"/>
                </a:solidFill>
                <a:latin typeface="Calibri"/>
              </a:rPr>
              <a:t>Non-Functional Requirements</a:t>
            </a:r>
          </a:p>
        </p:txBody>
      </p:sp>
      <p:sp>
        <p:nvSpPr>
          <p:cNvPr id="14" name="TextBox 13"/>
          <p:cNvSpPr txBox="1"/>
          <p:nvPr/>
        </p:nvSpPr>
        <p:spPr>
          <a:xfrm>
            <a:off x="566928" y="4727448"/>
            <a:ext cx="4983480" cy="1691640"/>
          </a:xfrm>
          <a:prstGeom prst="rect">
            <a:avLst/>
          </a:prstGeom>
          <a:noFill/>
        </p:spPr>
        <p:txBody>
          <a:bodyPr wrap="square">
            <a:spAutoFit/>
          </a:bodyPr>
          <a:lstStyle/>
          <a:p>
            <a:pPr>
              <a:spcAft>
                <a:spcPts val="500"/>
              </a:spcAft>
            </a:pPr>
            <a:r>
              <a:rPr sz="1200">
                <a:solidFill>
                  <a:srgbClr val="7A8399"/>
                </a:solidFill>
                <a:latin typeface="Calibri"/>
              </a:rPr>
              <a:t>▸  Response time under 3 seconds</a:t>
            </a:r>
          </a:p>
          <a:p>
            <a:pPr>
              <a:spcAft>
                <a:spcPts val="500"/>
              </a:spcAft>
            </a:pPr>
            <a:r>
              <a:rPr sz="1200">
                <a:solidFill>
                  <a:srgbClr val="7A8399"/>
                </a:solidFill>
                <a:latin typeface="Calibri"/>
              </a:rPr>
              <a:t>▸  Mobile-friendly, responsive interface</a:t>
            </a:r>
          </a:p>
          <a:p>
            <a:pPr>
              <a:spcAft>
                <a:spcPts val="500"/>
              </a:spcAft>
            </a:pPr>
            <a:r>
              <a:rPr sz="1200">
                <a:solidFill>
                  <a:srgbClr val="7A8399"/>
                </a:solidFill>
                <a:latin typeface="Calibri"/>
              </a:rPr>
              <a:t>▸  Clear explanation of results for non-expert users</a:t>
            </a:r>
          </a:p>
          <a:p>
            <a:pPr>
              <a:spcAft>
                <a:spcPts val="500"/>
              </a:spcAft>
            </a:pPr>
            <a:r>
              <a:rPr sz="1200">
                <a:solidFill>
                  <a:srgbClr val="7A8399"/>
                </a:solidFill>
                <a:latin typeface="Calibri"/>
              </a:rPr>
              <a:t>▸  Ethical compliance — no data storage, advisory results</a:t>
            </a:r>
          </a:p>
        </p:txBody>
      </p:sp>
      <p:sp>
        <p:nvSpPr>
          <p:cNvPr id="15" name="Rectangle 14"/>
          <p:cNvSpPr/>
          <p:nvPr/>
        </p:nvSpPr>
        <p:spPr>
          <a:xfrm>
            <a:off x="6263640" y="1188720"/>
            <a:ext cx="5559552" cy="534924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6263640" y="1188720"/>
            <a:ext cx="54864" cy="534924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464808" y="1261872"/>
            <a:ext cx="5212080" cy="320040"/>
          </a:xfrm>
          <a:prstGeom prst="rect">
            <a:avLst/>
          </a:prstGeom>
          <a:noFill/>
        </p:spPr>
        <p:txBody>
          <a:bodyPr wrap="square">
            <a:spAutoFit/>
          </a:bodyPr>
          <a:lstStyle/>
          <a:p>
            <a:pPr algn="l"/>
            <a:r>
              <a:rPr sz="1300" b="1" i="0">
                <a:solidFill>
                  <a:srgbClr val="78FFA8"/>
                </a:solidFill>
                <a:latin typeface="Calibri"/>
              </a:rPr>
              <a:t>Reliability, Validity &amp; Generalisation</a:t>
            </a:r>
          </a:p>
        </p:txBody>
      </p:sp>
      <p:sp>
        <p:nvSpPr>
          <p:cNvPr id="18" name="TextBox 17"/>
          <p:cNvSpPr txBox="1"/>
          <p:nvPr/>
        </p:nvSpPr>
        <p:spPr>
          <a:xfrm>
            <a:off x="6464808" y="1664208"/>
            <a:ext cx="5120640" cy="4663440"/>
          </a:xfrm>
          <a:prstGeom prst="rect">
            <a:avLst/>
          </a:prstGeom>
          <a:noFill/>
        </p:spPr>
        <p:txBody>
          <a:bodyPr wrap="square">
            <a:spAutoFit/>
          </a:bodyPr>
          <a:lstStyle/>
          <a:p>
            <a:r>
              <a:rPr sz="1200">
                <a:solidFill>
                  <a:srgbClr val="7A8399"/>
                </a:solidFill>
                <a:latin typeface="Calibri"/>
              </a:rPr>
              <a:t>Reliability will be assessed by running identical content through the tool multiple times to confirm consistent scoring outputs.
Validity will be evaluated by comparing the prototype's credibility scores against established fact-checking verdicts from Snopes and PolitiFact.
Generalisability is intentionally scoped to text-based and basic image-based content from TikTok, X (Twitter), and Instagram. The rule-based approach may not generalise to all content types, languages, or rapidly evolving misinformation tactics.
Limitations are openly acknowledged: the system relies on predefined keywords, does not perform real-time database checks, and was evaluated with a small user sample due to time constraints. These constraints are documented transparently in the report.</a:t>
            </a:r>
          </a:p>
        </p:txBody>
      </p:sp>
      <p:sp>
        <p:nvSpPr>
          <p:cNvPr id="20" name="TextBox 19"/>
          <p:cNvSpPr txBox="1"/>
          <p:nvPr/>
        </p:nvSpPr>
        <p:spPr>
          <a:xfrm>
            <a:off x="6263640" y="6492240"/>
            <a:ext cx="5559552" cy="274320"/>
          </a:xfrm>
          <a:prstGeom prst="rect">
            <a:avLst/>
          </a:prstGeom>
          <a:noFill/>
        </p:spPr>
        <p:txBody>
          <a:bodyPr wrap="none">
            <a:spAutoFit/>
          </a:bodyPr>
          <a:lstStyle/>
          <a:p>
            <a:pPr algn="ctr"/>
            <a:r>
              <a:rPr sz="900" i="1">
                <a:solidFill>
                  <a:srgbClr val="3A4355"/>
                </a:solidFill>
                <a:latin typeface="Calibri"/>
              </a:rPr>
              <a:t>Fig 1. TruthCheck prototype — anti-vax post scoring 1.0/5 (Very High Risk)</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a:extLst>
            <a:ext uri="{FF2B5EF4-FFF2-40B4-BE49-F238E27FC236}">
              <a16:creationId xmlns:a16="http://schemas.microsoft.com/office/drawing/2014/main" id="{BDD415E1-29ED-A840-4A6F-EC68A6EBAA5D}"/>
            </a:ext>
          </a:extLst>
        </p:cNvPr>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0972800" y="137160"/>
            <a:ext cx="1097280" cy="274320"/>
          </a:xfrm>
          <a:prstGeom prst="rect">
            <a:avLst/>
          </a:prstGeom>
          <a:noFill/>
        </p:spPr>
        <p:txBody>
          <a:bodyPr wrap="square">
            <a:spAutoFit/>
          </a:bodyPr>
          <a:lstStyle/>
          <a:p>
            <a:pPr algn="r"/>
            <a:r>
              <a:rPr sz="900" b="0" i="0">
                <a:solidFill>
                  <a:srgbClr val="3A4355"/>
                </a:solidFill>
                <a:latin typeface="Courier New"/>
              </a:rPr>
              <a:t>08 / 15</a:t>
            </a:r>
          </a:p>
        </p:txBody>
      </p:sp>
      <p:sp>
        <p:nvSpPr>
          <p:cNvPr id="4" name="Rectangle 3"/>
          <p:cNvSpPr/>
          <p:nvPr/>
        </p:nvSpPr>
        <p:spPr>
          <a:xfrm>
            <a:off x="365760" y="164592"/>
            <a:ext cx="2560320" cy="256032"/>
          </a:xfrm>
          <a:prstGeom prst="rect">
            <a:avLst/>
          </a:prstGeom>
          <a:solidFill>
            <a:srgbClr val="0D1122"/>
          </a:solidFill>
          <a:ln w="9525">
            <a:solidFill>
              <a:srgbClr val="FF4D6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57200" y="182880"/>
            <a:ext cx="2468880" cy="228600"/>
          </a:xfrm>
          <a:prstGeom prst="rect">
            <a:avLst/>
          </a:prstGeom>
          <a:noFill/>
        </p:spPr>
        <p:txBody>
          <a:bodyPr wrap="square">
            <a:spAutoFit/>
          </a:bodyPr>
          <a:lstStyle/>
          <a:p>
            <a:pPr algn="l"/>
            <a:r>
              <a:rPr sz="900" b="0" i="0">
                <a:solidFill>
                  <a:srgbClr val="FF4D6D"/>
                </a:solidFill>
                <a:latin typeface="Courier New"/>
              </a:rPr>
              <a:t>06 — SYSTEM DESIGN</a:t>
            </a:r>
          </a:p>
        </p:txBody>
      </p:sp>
      <p:sp>
        <p:nvSpPr>
          <p:cNvPr id="6" name="TextBox 5"/>
          <p:cNvSpPr txBox="1"/>
          <p:nvPr/>
        </p:nvSpPr>
        <p:spPr>
          <a:xfrm>
            <a:off x="365760" y="502920"/>
            <a:ext cx="11430000" cy="548640"/>
          </a:xfrm>
          <a:prstGeom prst="rect">
            <a:avLst/>
          </a:prstGeom>
          <a:noFill/>
        </p:spPr>
        <p:txBody>
          <a:bodyPr wrap="square">
            <a:spAutoFit/>
          </a:bodyPr>
          <a:lstStyle/>
          <a:p>
            <a:pPr algn="l"/>
            <a:r>
              <a:rPr sz="2600" b="1" i="0">
                <a:solidFill>
                  <a:srgbClr val="DDE2F0"/>
                </a:solidFill>
                <a:latin typeface="Calibri"/>
              </a:rPr>
              <a:t>Prototype Website — Design &amp; Implementation</a:t>
            </a:r>
          </a:p>
        </p:txBody>
      </p:sp>
      <p:sp>
        <p:nvSpPr>
          <p:cNvPr id="7" name="Rectangle 6"/>
          <p:cNvSpPr/>
          <p:nvPr/>
        </p:nvSpPr>
        <p:spPr>
          <a:xfrm>
            <a:off x="365760" y="1170432"/>
            <a:ext cx="11457432" cy="274320"/>
          </a:xfrm>
          <a:prstGeom prst="rect">
            <a:avLst/>
          </a:prstGeom>
          <a:solidFill>
            <a:srgbClr val="1A0810"/>
          </a:solidFill>
          <a:ln w="12700">
            <a:solidFill>
              <a:srgbClr val="FF4D6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365760" y="1188720"/>
            <a:ext cx="11457432" cy="246888"/>
          </a:xfrm>
          <a:prstGeom prst="rect">
            <a:avLst/>
          </a:prstGeom>
          <a:noFill/>
        </p:spPr>
        <p:txBody>
          <a:bodyPr wrap="square">
            <a:spAutoFit/>
          </a:bodyPr>
          <a:lstStyle/>
          <a:p>
            <a:pPr algn="ctr"/>
            <a:r>
              <a:rPr sz="950" b="0" i="0">
                <a:solidFill>
                  <a:srgbClr val="FF4D6D"/>
                </a:solidFill>
                <a:latin typeface="Courier New"/>
              </a:rPr>
              <a:t>EXAMPLE 1  —  HIGH RISK CONTENT  —  Anti-vax conspiracy post</a:t>
            </a:r>
          </a:p>
        </p:txBody>
      </p:sp>
      <p:pic>
        <p:nvPicPr>
          <p:cNvPr id="9" name="Picture 8" descr="image.png"/>
          <p:cNvPicPr>
            <a:picLocks noChangeAspect="1"/>
          </p:cNvPicPr>
          <p:nvPr/>
        </p:nvPicPr>
        <p:blipFill>
          <a:blip r:embed="rId2"/>
          <a:stretch>
            <a:fillRect/>
          </a:stretch>
        </p:blipFill>
        <p:spPr>
          <a:xfrm>
            <a:off x="365760" y="1490472"/>
            <a:ext cx="11457432" cy="4892040"/>
          </a:xfrm>
          <a:prstGeom prst="rect">
            <a:avLst/>
          </a:prstGeom>
        </p:spPr>
      </p:pic>
      <p:sp>
        <p:nvSpPr>
          <p:cNvPr id="10" name="TextBox 9"/>
          <p:cNvSpPr txBox="1"/>
          <p:nvPr/>
        </p:nvSpPr>
        <p:spPr>
          <a:xfrm>
            <a:off x="365760" y="6446520"/>
            <a:ext cx="11457432" cy="384048"/>
          </a:xfrm>
          <a:prstGeom prst="rect">
            <a:avLst/>
          </a:prstGeom>
          <a:noFill/>
        </p:spPr>
        <p:txBody>
          <a:bodyPr wrap="square">
            <a:spAutoFit/>
          </a:bodyPr>
          <a:lstStyle/>
          <a:p>
            <a:pPr algn="ctr"/>
            <a:r>
              <a:rPr sz="1000" b="0" i="1">
                <a:solidFill>
                  <a:srgbClr val="7A8399"/>
                </a:solidFill>
                <a:latin typeface="Calibri"/>
              </a:rPr>
              <a:t>Fig 1. TruthCheck analysing an anti-vax conspiracy post — scores 1.0 / 5 (Very High Risk). Red flags detected: sensationalist language, conspiracy framing, unverified health claims and emotional manipulation.</a:t>
            </a:r>
          </a:p>
        </p:txBody>
      </p:sp>
    </p:spTree>
    <p:extLst>
      <p:ext uri="{BB962C8B-B14F-4D97-AF65-F5344CB8AC3E}">
        <p14:creationId xmlns:p14="http://schemas.microsoft.com/office/powerpoint/2010/main" val="3535438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0972800" y="137160"/>
            <a:ext cx="1097280" cy="274320"/>
          </a:xfrm>
          <a:prstGeom prst="rect">
            <a:avLst/>
          </a:prstGeom>
          <a:noFill/>
        </p:spPr>
        <p:txBody>
          <a:bodyPr wrap="square">
            <a:spAutoFit/>
          </a:bodyPr>
          <a:lstStyle/>
          <a:p>
            <a:pPr algn="r"/>
            <a:r>
              <a:rPr sz="900" b="0" i="0">
                <a:solidFill>
                  <a:srgbClr val="3A4355"/>
                </a:solidFill>
                <a:latin typeface="Courier New"/>
              </a:rPr>
              <a:t>09 / 15</a:t>
            </a:r>
          </a:p>
        </p:txBody>
      </p:sp>
      <p:sp>
        <p:nvSpPr>
          <p:cNvPr id="4" name="Rectangle 3"/>
          <p:cNvSpPr/>
          <p:nvPr/>
        </p:nvSpPr>
        <p:spPr>
          <a:xfrm>
            <a:off x="365760" y="164592"/>
            <a:ext cx="2560320" cy="256032"/>
          </a:xfrm>
          <a:prstGeom prst="rect">
            <a:avLst/>
          </a:prstGeom>
          <a:solidFill>
            <a:srgbClr val="0D1122"/>
          </a:solidFill>
          <a:ln w="9525">
            <a:solidFill>
              <a:srgbClr val="78FFA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57200" y="182880"/>
            <a:ext cx="2468880" cy="228600"/>
          </a:xfrm>
          <a:prstGeom prst="rect">
            <a:avLst/>
          </a:prstGeom>
          <a:noFill/>
        </p:spPr>
        <p:txBody>
          <a:bodyPr wrap="square">
            <a:spAutoFit/>
          </a:bodyPr>
          <a:lstStyle/>
          <a:p>
            <a:pPr algn="l"/>
            <a:r>
              <a:rPr sz="900" b="0" i="0">
                <a:solidFill>
                  <a:srgbClr val="78FFA8"/>
                </a:solidFill>
                <a:latin typeface="Courier New"/>
              </a:rPr>
              <a:t>06 — SYSTEM DESIGN</a:t>
            </a:r>
          </a:p>
        </p:txBody>
      </p:sp>
      <p:sp>
        <p:nvSpPr>
          <p:cNvPr id="6" name="TextBox 5"/>
          <p:cNvSpPr txBox="1"/>
          <p:nvPr/>
        </p:nvSpPr>
        <p:spPr>
          <a:xfrm>
            <a:off x="365760" y="502920"/>
            <a:ext cx="11430000" cy="548640"/>
          </a:xfrm>
          <a:prstGeom prst="rect">
            <a:avLst/>
          </a:prstGeom>
          <a:noFill/>
        </p:spPr>
        <p:txBody>
          <a:bodyPr wrap="square">
            <a:spAutoFit/>
          </a:bodyPr>
          <a:lstStyle/>
          <a:p>
            <a:pPr algn="l"/>
            <a:r>
              <a:rPr sz="2600" b="1" i="0">
                <a:solidFill>
                  <a:srgbClr val="DDE2F0"/>
                </a:solidFill>
                <a:latin typeface="Calibri"/>
              </a:rPr>
              <a:t>Prototype Website — Design &amp; Implementation</a:t>
            </a:r>
          </a:p>
        </p:txBody>
      </p:sp>
      <p:sp>
        <p:nvSpPr>
          <p:cNvPr id="7" name="Rectangle 6"/>
          <p:cNvSpPr/>
          <p:nvPr/>
        </p:nvSpPr>
        <p:spPr>
          <a:xfrm>
            <a:off x="365760" y="1170432"/>
            <a:ext cx="11457432" cy="274320"/>
          </a:xfrm>
          <a:prstGeom prst="rect">
            <a:avLst/>
          </a:prstGeom>
          <a:solidFill>
            <a:srgbClr val="061A0E"/>
          </a:solidFill>
          <a:ln w="12700">
            <a:solidFill>
              <a:srgbClr val="78FFA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365760" y="1188720"/>
            <a:ext cx="11457432" cy="246888"/>
          </a:xfrm>
          <a:prstGeom prst="rect">
            <a:avLst/>
          </a:prstGeom>
          <a:noFill/>
        </p:spPr>
        <p:txBody>
          <a:bodyPr wrap="square">
            <a:spAutoFit/>
          </a:bodyPr>
          <a:lstStyle/>
          <a:p>
            <a:pPr algn="ctr"/>
            <a:r>
              <a:rPr sz="950" b="0" i="0">
                <a:solidFill>
                  <a:srgbClr val="78FFA8"/>
                </a:solidFill>
                <a:latin typeface="Courier New"/>
              </a:rPr>
              <a:t>EXAMPLE 2  —  CREDIBLE CONTENT  —  BBC-style credible news report</a:t>
            </a:r>
          </a:p>
        </p:txBody>
      </p:sp>
      <p:pic>
        <p:nvPicPr>
          <p:cNvPr id="9" name="Picture 8" descr="website_bbc.png"/>
          <p:cNvPicPr>
            <a:picLocks noChangeAspect="1"/>
          </p:cNvPicPr>
          <p:nvPr/>
        </p:nvPicPr>
        <p:blipFill>
          <a:blip r:embed="rId2"/>
          <a:stretch>
            <a:fillRect/>
          </a:stretch>
        </p:blipFill>
        <p:spPr>
          <a:xfrm>
            <a:off x="365760" y="1490472"/>
            <a:ext cx="11457432" cy="4892040"/>
          </a:xfrm>
          <a:prstGeom prst="rect">
            <a:avLst/>
          </a:prstGeom>
        </p:spPr>
      </p:pic>
      <p:sp>
        <p:nvSpPr>
          <p:cNvPr id="10" name="TextBox 9"/>
          <p:cNvSpPr txBox="1"/>
          <p:nvPr/>
        </p:nvSpPr>
        <p:spPr>
          <a:xfrm>
            <a:off x="365760" y="6446520"/>
            <a:ext cx="11457432" cy="384048"/>
          </a:xfrm>
          <a:prstGeom prst="rect">
            <a:avLst/>
          </a:prstGeom>
          <a:noFill/>
        </p:spPr>
        <p:txBody>
          <a:bodyPr wrap="square">
            <a:spAutoFit/>
          </a:bodyPr>
          <a:lstStyle/>
          <a:p>
            <a:pPr algn="ctr"/>
            <a:r>
              <a:rPr sz="1000" b="0" i="1">
                <a:solidFill>
                  <a:srgbClr val="7A8399"/>
                </a:solidFill>
                <a:latin typeface="Calibri"/>
              </a:rPr>
              <a:t>Fig 2. TruthCheck analysing a credible BBC-style news report — scores 5.0 / 5 (Appears Credible). No misinformation indicators detected. Three positive credibility signals: named sources, appropriate uncertainty and attribution.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1247120" y="137160"/>
            <a:ext cx="914400" cy="274320"/>
          </a:xfrm>
          <a:prstGeom prst="rect">
            <a:avLst/>
          </a:prstGeom>
          <a:noFill/>
        </p:spPr>
        <p:txBody>
          <a:bodyPr wrap="square">
            <a:spAutoFit/>
          </a:bodyPr>
          <a:lstStyle/>
          <a:p>
            <a:pPr algn="r"/>
            <a:r>
              <a:rPr sz="900" b="0" i="0">
                <a:solidFill>
                  <a:srgbClr val="3A4355"/>
                </a:solidFill>
                <a:latin typeface="Courier New"/>
              </a:rPr>
              <a:t>11 / 15</a:t>
            </a:r>
          </a:p>
        </p:txBody>
      </p:sp>
      <p:sp>
        <p:nvSpPr>
          <p:cNvPr id="4" name="Rectangle 3"/>
          <p:cNvSpPr/>
          <p:nvPr/>
        </p:nvSpPr>
        <p:spPr>
          <a:xfrm>
            <a:off x="365760" y="164592"/>
            <a:ext cx="1993392" cy="228600"/>
          </a:xfrm>
          <a:prstGeom prst="rect">
            <a:avLst/>
          </a:prstGeom>
          <a:solidFill>
            <a:srgbClr val="0D1122"/>
          </a:solidFill>
          <a:ln w="9525">
            <a:solidFill>
              <a:srgbClr val="00CF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20624" y="182879"/>
            <a:ext cx="1901952" cy="201168"/>
          </a:xfrm>
          <a:prstGeom prst="rect">
            <a:avLst/>
          </a:prstGeom>
          <a:noFill/>
        </p:spPr>
        <p:txBody>
          <a:bodyPr wrap="square">
            <a:spAutoFit/>
          </a:bodyPr>
          <a:lstStyle/>
          <a:p>
            <a:pPr algn="l"/>
            <a:r>
              <a:rPr sz="800" b="0" i="0" dirty="0">
                <a:solidFill>
                  <a:srgbClr val="00CFEA"/>
                </a:solidFill>
                <a:latin typeface="Courier New"/>
              </a:rPr>
              <a:t>07 — EXPECTED OUTCOMES</a:t>
            </a:r>
          </a:p>
        </p:txBody>
      </p:sp>
      <p:sp>
        <p:nvSpPr>
          <p:cNvPr id="6" name="TextBox 5"/>
          <p:cNvSpPr txBox="1"/>
          <p:nvPr/>
        </p:nvSpPr>
        <p:spPr>
          <a:xfrm>
            <a:off x="365760" y="502920"/>
            <a:ext cx="10972800" cy="594360"/>
          </a:xfrm>
          <a:prstGeom prst="rect">
            <a:avLst/>
          </a:prstGeom>
          <a:noFill/>
        </p:spPr>
        <p:txBody>
          <a:bodyPr wrap="square">
            <a:spAutoFit/>
          </a:bodyPr>
          <a:lstStyle/>
          <a:p>
            <a:pPr algn="l"/>
            <a:r>
              <a:rPr sz="2800" b="1" i="0">
                <a:solidFill>
                  <a:srgbClr val="DDE2F0"/>
                </a:solidFill>
                <a:latin typeface="Calibri"/>
              </a:rPr>
              <a:t>Deliverables, Impact &amp; Project Timeline</a:t>
            </a:r>
          </a:p>
        </p:txBody>
      </p:sp>
      <p:sp>
        <p:nvSpPr>
          <p:cNvPr id="7" name="Rectangle 6"/>
          <p:cNvSpPr/>
          <p:nvPr/>
        </p:nvSpPr>
        <p:spPr>
          <a:xfrm>
            <a:off x="365760" y="1234440"/>
            <a:ext cx="5486400" cy="18288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65760" y="1234440"/>
            <a:ext cx="54864" cy="18288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30352" y="1344168"/>
            <a:ext cx="5120640" cy="347472"/>
          </a:xfrm>
          <a:prstGeom prst="rect">
            <a:avLst/>
          </a:prstGeom>
          <a:noFill/>
        </p:spPr>
        <p:txBody>
          <a:bodyPr wrap="square">
            <a:spAutoFit/>
          </a:bodyPr>
          <a:lstStyle/>
          <a:p>
            <a:pPr algn="l"/>
            <a:r>
              <a:rPr sz="1400" b="1" i="0">
                <a:solidFill>
                  <a:srgbClr val="00CFEA"/>
                </a:solidFill>
                <a:latin typeface="Calibri"/>
              </a:rPr>
              <a:t>Prototype Website</a:t>
            </a:r>
          </a:p>
        </p:txBody>
      </p:sp>
      <p:sp>
        <p:nvSpPr>
          <p:cNvPr id="10" name="TextBox 9"/>
          <p:cNvSpPr txBox="1"/>
          <p:nvPr/>
        </p:nvSpPr>
        <p:spPr>
          <a:xfrm>
            <a:off x="530352" y="1737360"/>
            <a:ext cx="5074920" cy="1188720"/>
          </a:xfrm>
          <a:prstGeom prst="rect">
            <a:avLst/>
          </a:prstGeom>
          <a:noFill/>
        </p:spPr>
        <p:txBody>
          <a:bodyPr wrap="square">
            <a:spAutoFit/>
          </a:bodyPr>
          <a:lstStyle/>
          <a:p>
            <a:r>
              <a:rPr sz="1200">
                <a:solidFill>
                  <a:srgbClr val="7A8399"/>
                </a:solidFill>
                <a:latin typeface="Calibri"/>
              </a:rPr>
              <a:t>A fully functional, browser-based tool allowing users to paste social media content and receive a 1–5 credibility score with explanations and links to Snopes and PolitiFact.</a:t>
            </a:r>
          </a:p>
        </p:txBody>
      </p:sp>
      <p:sp>
        <p:nvSpPr>
          <p:cNvPr id="11" name="Rectangle 10"/>
          <p:cNvSpPr/>
          <p:nvPr/>
        </p:nvSpPr>
        <p:spPr>
          <a:xfrm>
            <a:off x="6281928" y="1234440"/>
            <a:ext cx="5486400" cy="18288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281928" y="1234440"/>
            <a:ext cx="54864" cy="182880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446520" y="1344168"/>
            <a:ext cx="5120640" cy="347472"/>
          </a:xfrm>
          <a:prstGeom prst="rect">
            <a:avLst/>
          </a:prstGeom>
          <a:noFill/>
        </p:spPr>
        <p:txBody>
          <a:bodyPr wrap="square">
            <a:spAutoFit/>
          </a:bodyPr>
          <a:lstStyle/>
          <a:p>
            <a:pPr algn="l"/>
            <a:r>
              <a:rPr sz="1400" b="1" i="0">
                <a:solidFill>
                  <a:srgbClr val="78FFA8"/>
                </a:solidFill>
                <a:latin typeface="Calibri"/>
              </a:rPr>
              <a:t>User Evaluation Report</a:t>
            </a:r>
          </a:p>
        </p:txBody>
      </p:sp>
      <p:sp>
        <p:nvSpPr>
          <p:cNvPr id="14" name="TextBox 13"/>
          <p:cNvSpPr txBox="1"/>
          <p:nvPr/>
        </p:nvSpPr>
        <p:spPr>
          <a:xfrm>
            <a:off x="6446520" y="1737360"/>
            <a:ext cx="5074920" cy="1188720"/>
          </a:xfrm>
          <a:prstGeom prst="rect">
            <a:avLst/>
          </a:prstGeom>
          <a:noFill/>
        </p:spPr>
        <p:txBody>
          <a:bodyPr wrap="square">
            <a:spAutoFit/>
          </a:bodyPr>
          <a:lstStyle/>
          <a:p>
            <a:r>
              <a:rPr sz="1200">
                <a:solidFill>
                  <a:srgbClr val="7A8399"/>
                </a:solidFill>
                <a:latin typeface="Calibri"/>
              </a:rPr>
              <a:t>Qualitative findings from user testing demonstrating the prototype's effectiveness at raising awareness and encouraging critical thinking before sharing.</a:t>
            </a:r>
          </a:p>
        </p:txBody>
      </p:sp>
      <p:sp>
        <p:nvSpPr>
          <p:cNvPr id="15" name="Rectangle 14"/>
          <p:cNvSpPr/>
          <p:nvPr/>
        </p:nvSpPr>
        <p:spPr>
          <a:xfrm>
            <a:off x="365760" y="3337560"/>
            <a:ext cx="5486400" cy="18288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365760" y="3337560"/>
            <a:ext cx="54864" cy="18288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530352" y="3447288"/>
            <a:ext cx="5120640" cy="347472"/>
          </a:xfrm>
          <a:prstGeom prst="rect">
            <a:avLst/>
          </a:prstGeom>
          <a:noFill/>
        </p:spPr>
        <p:txBody>
          <a:bodyPr wrap="square">
            <a:spAutoFit/>
          </a:bodyPr>
          <a:lstStyle/>
          <a:p>
            <a:pPr algn="l"/>
            <a:r>
              <a:rPr sz="1400" b="1" i="0">
                <a:solidFill>
                  <a:srgbClr val="00CFEA"/>
                </a:solidFill>
                <a:latin typeface="Calibri"/>
              </a:rPr>
              <a:t>Recommendations</a:t>
            </a:r>
          </a:p>
        </p:txBody>
      </p:sp>
      <p:sp>
        <p:nvSpPr>
          <p:cNvPr id="18" name="TextBox 17"/>
          <p:cNvSpPr txBox="1"/>
          <p:nvPr/>
        </p:nvSpPr>
        <p:spPr>
          <a:xfrm>
            <a:off x="530352" y="3840480"/>
            <a:ext cx="5074920" cy="1188720"/>
          </a:xfrm>
          <a:prstGeom prst="rect">
            <a:avLst/>
          </a:prstGeom>
          <a:noFill/>
        </p:spPr>
        <p:txBody>
          <a:bodyPr wrap="square">
            <a:spAutoFit/>
          </a:bodyPr>
          <a:lstStyle/>
          <a:p>
            <a:r>
              <a:rPr sz="1200">
                <a:solidFill>
                  <a:srgbClr val="7A8399"/>
                </a:solidFill>
                <a:latin typeface="Calibri"/>
              </a:rPr>
              <a:t>Evidence-based recommendations for improving digital literacy among everyday social media users, grounded in both literature and user testing findings.</a:t>
            </a:r>
          </a:p>
        </p:txBody>
      </p:sp>
      <p:sp>
        <p:nvSpPr>
          <p:cNvPr id="19" name="Rectangle 18"/>
          <p:cNvSpPr/>
          <p:nvPr/>
        </p:nvSpPr>
        <p:spPr>
          <a:xfrm>
            <a:off x="6281928" y="3337560"/>
            <a:ext cx="5486400" cy="18288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6281928" y="3337560"/>
            <a:ext cx="54864" cy="182880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446520" y="3447288"/>
            <a:ext cx="5120640" cy="347472"/>
          </a:xfrm>
          <a:prstGeom prst="rect">
            <a:avLst/>
          </a:prstGeom>
          <a:noFill/>
        </p:spPr>
        <p:txBody>
          <a:bodyPr wrap="square">
            <a:spAutoFit/>
          </a:bodyPr>
          <a:lstStyle/>
          <a:p>
            <a:pPr algn="l"/>
            <a:r>
              <a:rPr sz="1400" b="1" i="0">
                <a:solidFill>
                  <a:srgbClr val="78FFA8"/>
                </a:solidFill>
                <a:latin typeface="Calibri"/>
              </a:rPr>
              <a:t>Future Work Roadmap</a:t>
            </a:r>
          </a:p>
        </p:txBody>
      </p:sp>
      <p:sp>
        <p:nvSpPr>
          <p:cNvPr id="22" name="TextBox 21"/>
          <p:cNvSpPr txBox="1"/>
          <p:nvPr/>
        </p:nvSpPr>
        <p:spPr>
          <a:xfrm>
            <a:off x="6446520" y="3840480"/>
            <a:ext cx="5074920" cy="1188720"/>
          </a:xfrm>
          <a:prstGeom prst="rect">
            <a:avLst/>
          </a:prstGeom>
          <a:noFill/>
        </p:spPr>
        <p:txBody>
          <a:bodyPr wrap="square">
            <a:spAutoFit/>
          </a:bodyPr>
          <a:lstStyle/>
          <a:p>
            <a:r>
              <a:rPr sz="1200">
                <a:solidFill>
                  <a:srgbClr val="7A8399"/>
                </a:solidFill>
                <a:latin typeface="Calibri"/>
              </a:rPr>
              <a:t>Documented pathways for future enhancements: ML-based detection, real-time database checks, multilingual support, and educational integration.</a:t>
            </a:r>
          </a:p>
        </p:txBody>
      </p:sp>
      <p:sp>
        <p:nvSpPr>
          <p:cNvPr id="23" name="Rectangle 22"/>
          <p:cNvSpPr/>
          <p:nvPr/>
        </p:nvSpPr>
        <p:spPr>
          <a:xfrm>
            <a:off x="365760" y="5486400"/>
            <a:ext cx="11457432" cy="1261872"/>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548640" y="5559552"/>
            <a:ext cx="2743200" cy="256032"/>
          </a:xfrm>
          <a:prstGeom prst="rect">
            <a:avLst/>
          </a:prstGeom>
          <a:noFill/>
        </p:spPr>
        <p:txBody>
          <a:bodyPr wrap="square">
            <a:spAutoFit/>
          </a:bodyPr>
          <a:lstStyle/>
          <a:p>
            <a:pPr algn="l"/>
            <a:r>
              <a:rPr sz="900" b="0" i="0">
                <a:solidFill>
                  <a:srgbClr val="00CFEA"/>
                </a:solidFill>
                <a:latin typeface="Courier New"/>
              </a:rPr>
              <a:t>PROJECT TIMELINE</a:t>
            </a:r>
          </a:p>
        </p:txBody>
      </p:sp>
      <p:sp>
        <p:nvSpPr>
          <p:cNvPr id="25" name="Rectangle 24"/>
          <p:cNvSpPr/>
          <p:nvPr/>
        </p:nvSpPr>
        <p:spPr>
          <a:xfrm>
            <a:off x="502920" y="5870448"/>
            <a:ext cx="1325880" cy="71323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502920" y="5870448"/>
            <a:ext cx="1325880" cy="54864"/>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566928" y="5943600"/>
            <a:ext cx="1188720" cy="566928"/>
          </a:xfrm>
          <a:prstGeom prst="rect">
            <a:avLst/>
          </a:prstGeom>
          <a:noFill/>
        </p:spPr>
        <p:txBody>
          <a:bodyPr wrap="square">
            <a:spAutoFit/>
          </a:bodyPr>
          <a:lstStyle/>
          <a:p>
            <a:pPr algn="ctr"/>
            <a:r>
              <a:rPr sz="900" b="0" i="0">
                <a:solidFill>
                  <a:srgbClr val="00CFEA"/>
                </a:solidFill>
                <a:latin typeface="Calibri"/>
              </a:rPr>
              <a:t>Wk 1–2
Literature</a:t>
            </a:r>
          </a:p>
        </p:txBody>
      </p:sp>
      <p:sp>
        <p:nvSpPr>
          <p:cNvPr id="28" name="Rectangle 27"/>
          <p:cNvSpPr/>
          <p:nvPr/>
        </p:nvSpPr>
        <p:spPr>
          <a:xfrm>
            <a:off x="1965960" y="5870448"/>
            <a:ext cx="1325880" cy="71323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1965960" y="5870448"/>
            <a:ext cx="1325880" cy="54864"/>
          </a:xfrm>
          <a:prstGeom prst="rect">
            <a:avLst/>
          </a:prstGeom>
          <a:solidFill>
            <a:srgbClr val="7A83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2029968" y="5943600"/>
            <a:ext cx="1188720" cy="566928"/>
          </a:xfrm>
          <a:prstGeom prst="rect">
            <a:avLst/>
          </a:prstGeom>
          <a:noFill/>
        </p:spPr>
        <p:txBody>
          <a:bodyPr wrap="square">
            <a:spAutoFit/>
          </a:bodyPr>
          <a:lstStyle/>
          <a:p>
            <a:pPr algn="ctr"/>
            <a:r>
              <a:rPr sz="900" b="0" i="0">
                <a:solidFill>
                  <a:srgbClr val="7A8399"/>
                </a:solidFill>
                <a:latin typeface="Calibri"/>
              </a:rPr>
              <a:t>Wk 3
Requirements</a:t>
            </a:r>
          </a:p>
        </p:txBody>
      </p:sp>
      <p:sp>
        <p:nvSpPr>
          <p:cNvPr id="31" name="Rectangle 30"/>
          <p:cNvSpPr/>
          <p:nvPr/>
        </p:nvSpPr>
        <p:spPr>
          <a:xfrm>
            <a:off x="3429000" y="5870448"/>
            <a:ext cx="1325880" cy="71323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ectangle 31"/>
          <p:cNvSpPr/>
          <p:nvPr/>
        </p:nvSpPr>
        <p:spPr>
          <a:xfrm>
            <a:off x="3429000" y="5870448"/>
            <a:ext cx="1325880" cy="54864"/>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3493008" y="5943600"/>
            <a:ext cx="1188720" cy="566928"/>
          </a:xfrm>
          <a:prstGeom prst="rect">
            <a:avLst/>
          </a:prstGeom>
          <a:noFill/>
        </p:spPr>
        <p:txBody>
          <a:bodyPr wrap="square">
            <a:spAutoFit/>
          </a:bodyPr>
          <a:lstStyle/>
          <a:p>
            <a:pPr algn="ctr"/>
            <a:r>
              <a:rPr sz="900" b="0" i="0">
                <a:solidFill>
                  <a:srgbClr val="00CFEA"/>
                </a:solidFill>
                <a:latin typeface="Calibri"/>
              </a:rPr>
              <a:t>Wk 4–5
UI Design</a:t>
            </a:r>
          </a:p>
        </p:txBody>
      </p:sp>
      <p:sp>
        <p:nvSpPr>
          <p:cNvPr id="34" name="Rectangle 33"/>
          <p:cNvSpPr/>
          <p:nvPr/>
        </p:nvSpPr>
        <p:spPr>
          <a:xfrm>
            <a:off x="4892040" y="5870448"/>
            <a:ext cx="1325880" cy="71323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ectangle 34"/>
          <p:cNvSpPr/>
          <p:nvPr/>
        </p:nvSpPr>
        <p:spPr>
          <a:xfrm>
            <a:off x="4892040" y="5870448"/>
            <a:ext cx="1325880" cy="54864"/>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4956048" y="5943600"/>
            <a:ext cx="1188720" cy="566928"/>
          </a:xfrm>
          <a:prstGeom prst="rect">
            <a:avLst/>
          </a:prstGeom>
          <a:noFill/>
        </p:spPr>
        <p:txBody>
          <a:bodyPr wrap="square">
            <a:spAutoFit/>
          </a:bodyPr>
          <a:lstStyle/>
          <a:p>
            <a:pPr algn="ctr"/>
            <a:r>
              <a:rPr sz="900" b="0" i="0">
                <a:solidFill>
                  <a:srgbClr val="FF4D6D"/>
                </a:solidFill>
                <a:latin typeface="Calibri"/>
              </a:rPr>
              <a:t>Wk 6–7
Build</a:t>
            </a:r>
          </a:p>
        </p:txBody>
      </p:sp>
      <p:sp>
        <p:nvSpPr>
          <p:cNvPr id="37" name="Rectangle 36"/>
          <p:cNvSpPr/>
          <p:nvPr/>
        </p:nvSpPr>
        <p:spPr>
          <a:xfrm>
            <a:off x="6355080" y="5870448"/>
            <a:ext cx="1325880" cy="71323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6355080" y="5870448"/>
            <a:ext cx="1325880" cy="54864"/>
          </a:xfrm>
          <a:prstGeom prst="rect">
            <a:avLst/>
          </a:prstGeom>
          <a:solidFill>
            <a:srgbClr val="7A83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6419088" y="5943600"/>
            <a:ext cx="1188720" cy="566928"/>
          </a:xfrm>
          <a:prstGeom prst="rect">
            <a:avLst/>
          </a:prstGeom>
          <a:noFill/>
        </p:spPr>
        <p:txBody>
          <a:bodyPr wrap="square">
            <a:spAutoFit/>
          </a:bodyPr>
          <a:lstStyle/>
          <a:p>
            <a:pPr algn="ctr"/>
            <a:r>
              <a:rPr sz="900" b="0" i="0">
                <a:solidFill>
                  <a:srgbClr val="7A8399"/>
                </a:solidFill>
                <a:latin typeface="Calibri"/>
              </a:rPr>
              <a:t>Wk 8
Testing</a:t>
            </a:r>
          </a:p>
        </p:txBody>
      </p:sp>
      <p:sp>
        <p:nvSpPr>
          <p:cNvPr id="40" name="Rectangle 39"/>
          <p:cNvSpPr/>
          <p:nvPr/>
        </p:nvSpPr>
        <p:spPr>
          <a:xfrm>
            <a:off x="7818120" y="5870448"/>
            <a:ext cx="1325880" cy="71323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Rectangle 40"/>
          <p:cNvSpPr/>
          <p:nvPr/>
        </p:nvSpPr>
        <p:spPr>
          <a:xfrm>
            <a:off x="7818120" y="5870448"/>
            <a:ext cx="1325880" cy="54864"/>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7882128" y="5943600"/>
            <a:ext cx="1188720" cy="566928"/>
          </a:xfrm>
          <a:prstGeom prst="rect">
            <a:avLst/>
          </a:prstGeom>
          <a:noFill/>
        </p:spPr>
        <p:txBody>
          <a:bodyPr wrap="square">
            <a:spAutoFit/>
          </a:bodyPr>
          <a:lstStyle/>
          <a:p>
            <a:pPr algn="ctr"/>
            <a:r>
              <a:rPr sz="900" b="0" i="0">
                <a:solidFill>
                  <a:srgbClr val="78FFA8"/>
                </a:solidFill>
                <a:latin typeface="Calibri"/>
              </a:rPr>
              <a:t>Wk 9
User Eval</a:t>
            </a:r>
          </a:p>
        </p:txBody>
      </p:sp>
      <p:sp>
        <p:nvSpPr>
          <p:cNvPr id="43" name="Rectangle 42"/>
          <p:cNvSpPr/>
          <p:nvPr/>
        </p:nvSpPr>
        <p:spPr>
          <a:xfrm>
            <a:off x="9281160" y="5870448"/>
            <a:ext cx="1325880" cy="71323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Rectangle 43"/>
          <p:cNvSpPr/>
          <p:nvPr/>
        </p:nvSpPr>
        <p:spPr>
          <a:xfrm>
            <a:off x="9281160" y="5870448"/>
            <a:ext cx="1325880" cy="54864"/>
          </a:xfrm>
          <a:prstGeom prst="rect">
            <a:avLst/>
          </a:prstGeom>
          <a:solidFill>
            <a:srgbClr val="7A83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9345168" y="5943600"/>
            <a:ext cx="1188720" cy="566928"/>
          </a:xfrm>
          <a:prstGeom prst="rect">
            <a:avLst/>
          </a:prstGeom>
          <a:noFill/>
        </p:spPr>
        <p:txBody>
          <a:bodyPr wrap="square">
            <a:spAutoFit/>
          </a:bodyPr>
          <a:lstStyle/>
          <a:p>
            <a:pPr algn="ctr"/>
            <a:r>
              <a:rPr sz="900" b="0" i="0">
                <a:solidFill>
                  <a:srgbClr val="7A8399"/>
                </a:solidFill>
                <a:latin typeface="Calibri"/>
              </a:rPr>
              <a:t>Wk 10–11
Refinement</a:t>
            </a:r>
          </a:p>
        </p:txBody>
      </p:sp>
      <p:sp>
        <p:nvSpPr>
          <p:cNvPr id="46" name="Rectangle 45"/>
          <p:cNvSpPr/>
          <p:nvPr/>
        </p:nvSpPr>
        <p:spPr>
          <a:xfrm>
            <a:off x="10744200" y="5870448"/>
            <a:ext cx="1325880" cy="71323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Rectangle 46"/>
          <p:cNvSpPr/>
          <p:nvPr/>
        </p:nvSpPr>
        <p:spPr>
          <a:xfrm>
            <a:off x="10744200" y="5870448"/>
            <a:ext cx="1325880" cy="54864"/>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10808208" y="5943600"/>
            <a:ext cx="1188720" cy="566928"/>
          </a:xfrm>
          <a:prstGeom prst="rect">
            <a:avLst/>
          </a:prstGeom>
          <a:noFill/>
        </p:spPr>
        <p:txBody>
          <a:bodyPr wrap="square">
            <a:spAutoFit/>
          </a:bodyPr>
          <a:lstStyle/>
          <a:p>
            <a:pPr algn="ctr"/>
            <a:r>
              <a:rPr sz="900" b="0" i="0">
                <a:solidFill>
                  <a:srgbClr val="00CFEA"/>
                </a:solidFill>
                <a:latin typeface="Calibri"/>
              </a:rPr>
              <a:t>Wk 12
Report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65760" y="164592"/>
            <a:ext cx="1547164" cy="256032"/>
          </a:xfrm>
          <a:prstGeom prst="rect">
            <a:avLst/>
          </a:prstGeom>
          <a:solidFill>
            <a:srgbClr val="0D1122"/>
          </a:solidFill>
          <a:ln w="9525">
            <a:solidFill>
              <a:srgbClr val="00CF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38912" y="192024"/>
            <a:ext cx="1474012" cy="219456"/>
          </a:xfrm>
          <a:prstGeom prst="rect">
            <a:avLst/>
          </a:prstGeom>
          <a:noFill/>
        </p:spPr>
        <p:txBody>
          <a:bodyPr wrap="square">
            <a:spAutoFit/>
          </a:bodyPr>
          <a:lstStyle/>
          <a:p>
            <a:pPr algn="l"/>
            <a:r>
              <a:rPr sz="900" b="0" i="0">
                <a:solidFill>
                  <a:srgbClr val="00CFEA"/>
                </a:solidFill>
                <a:latin typeface="Courier New"/>
              </a:rPr>
              <a:t>08 — GANTT CHART</a:t>
            </a:r>
          </a:p>
        </p:txBody>
      </p:sp>
      <p:sp>
        <p:nvSpPr>
          <p:cNvPr id="5" name="TextBox 4"/>
          <p:cNvSpPr txBox="1"/>
          <p:nvPr/>
        </p:nvSpPr>
        <p:spPr>
          <a:xfrm>
            <a:off x="365760" y="502920"/>
            <a:ext cx="11430000" cy="594360"/>
          </a:xfrm>
          <a:prstGeom prst="rect">
            <a:avLst/>
          </a:prstGeom>
          <a:noFill/>
        </p:spPr>
        <p:txBody>
          <a:bodyPr wrap="square">
            <a:spAutoFit/>
          </a:bodyPr>
          <a:lstStyle/>
          <a:p>
            <a:pPr algn="l"/>
            <a:r>
              <a:rPr sz="2700" b="1" i="0">
                <a:solidFill>
                  <a:srgbClr val="DDE2F0"/>
                </a:solidFill>
                <a:latin typeface="Calibri"/>
              </a:rPr>
              <a:t>Project Planning &amp; Timeline</a:t>
            </a:r>
          </a:p>
        </p:txBody>
      </p:sp>
      <p:sp>
        <p:nvSpPr>
          <p:cNvPr id="6" name="Rectangle 5"/>
          <p:cNvSpPr/>
          <p:nvPr/>
        </p:nvSpPr>
        <p:spPr>
          <a:xfrm>
            <a:off x="365760" y="1234440"/>
            <a:ext cx="11503152" cy="34747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3931920" y="1289304"/>
            <a:ext cx="661416" cy="256032"/>
          </a:xfrm>
          <a:prstGeom prst="rect">
            <a:avLst/>
          </a:prstGeom>
          <a:noFill/>
        </p:spPr>
        <p:txBody>
          <a:bodyPr wrap="square">
            <a:spAutoFit/>
          </a:bodyPr>
          <a:lstStyle/>
          <a:p>
            <a:pPr algn="ctr"/>
            <a:r>
              <a:rPr sz="900" b="1" i="0">
                <a:solidFill>
                  <a:srgbClr val="00CFEA"/>
                </a:solidFill>
                <a:latin typeface="Courier New"/>
              </a:rPr>
              <a:t>W1</a:t>
            </a:r>
          </a:p>
        </p:txBody>
      </p:sp>
      <p:sp>
        <p:nvSpPr>
          <p:cNvPr id="8" name="TextBox 7"/>
          <p:cNvSpPr txBox="1"/>
          <p:nvPr/>
        </p:nvSpPr>
        <p:spPr>
          <a:xfrm>
            <a:off x="4593336" y="1289304"/>
            <a:ext cx="661416" cy="256032"/>
          </a:xfrm>
          <a:prstGeom prst="rect">
            <a:avLst/>
          </a:prstGeom>
          <a:noFill/>
        </p:spPr>
        <p:txBody>
          <a:bodyPr wrap="square">
            <a:spAutoFit/>
          </a:bodyPr>
          <a:lstStyle/>
          <a:p>
            <a:pPr algn="ctr"/>
            <a:r>
              <a:rPr sz="900" b="1" i="0">
                <a:solidFill>
                  <a:srgbClr val="00CFEA"/>
                </a:solidFill>
                <a:latin typeface="Courier New"/>
              </a:rPr>
              <a:t>W2</a:t>
            </a:r>
          </a:p>
        </p:txBody>
      </p:sp>
      <p:sp>
        <p:nvSpPr>
          <p:cNvPr id="9" name="TextBox 8"/>
          <p:cNvSpPr txBox="1"/>
          <p:nvPr/>
        </p:nvSpPr>
        <p:spPr>
          <a:xfrm>
            <a:off x="5254752" y="1289304"/>
            <a:ext cx="661416" cy="256032"/>
          </a:xfrm>
          <a:prstGeom prst="rect">
            <a:avLst/>
          </a:prstGeom>
          <a:noFill/>
        </p:spPr>
        <p:txBody>
          <a:bodyPr wrap="square">
            <a:spAutoFit/>
          </a:bodyPr>
          <a:lstStyle/>
          <a:p>
            <a:pPr algn="ctr"/>
            <a:r>
              <a:rPr sz="900" b="1" i="0">
                <a:solidFill>
                  <a:srgbClr val="00CFEA"/>
                </a:solidFill>
                <a:latin typeface="Courier New"/>
              </a:rPr>
              <a:t>W3</a:t>
            </a:r>
          </a:p>
        </p:txBody>
      </p:sp>
      <p:sp>
        <p:nvSpPr>
          <p:cNvPr id="10" name="TextBox 9"/>
          <p:cNvSpPr txBox="1"/>
          <p:nvPr/>
        </p:nvSpPr>
        <p:spPr>
          <a:xfrm>
            <a:off x="5916168" y="1289304"/>
            <a:ext cx="661416" cy="256032"/>
          </a:xfrm>
          <a:prstGeom prst="rect">
            <a:avLst/>
          </a:prstGeom>
          <a:noFill/>
        </p:spPr>
        <p:txBody>
          <a:bodyPr wrap="square">
            <a:spAutoFit/>
          </a:bodyPr>
          <a:lstStyle/>
          <a:p>
            <a:pPr algn="ctr"/>
            <a:r>
              <a:rPr sz="900" b="1" i="0">
                <a:solidFill>
                  <a:srgbClr val="00CFEA"/>
                </a:solidFill>
                <a:latin typeface="Courier New"/>
              </a:rPr>
              <a:t>W4</a:t>
            </a:r>
          </a:p>
        </p:txBody>
      </p:sp>
      <p:sp>
        <p:nvSpPr>
          <p:cNvPr id="11" name="TextBox 10"/>
          <p:cNvSpPr txBox="1"/>
          <p:nvPr/>
        </p:nvSpPr>
        <p:spPr>
          <a:xfrm>
            <a:off x="6577584" y="1289304"/>
            <a:ext cx="661416" cy="256032"/>
          </a:xfrm>
          <a:prstGeom prst="rect">
            <a:avLst/>
          </a:prstGeom>
          <a:noFill/>
        </p:spPr>
        <p:txBody>
          <a:bodyPr wrap="square">
            <a:spAutoFit/>
          </a:bodyPr>
          <a:lstStyle/>
          <a:p>
            <a:pPr algn="ctr"/>
            <a:r>
              <a:rPr sz="900" b="1" i="0">
                <a:solidFill>
                  <a:srgbClr val="00CFEA"/>
                </a:solidFill>
                <a:latin typeface="Courier New"/>
              </a:rPr>
              <a:t>W5</a:t>
            </a:r>
          </a:p>
        </p:txBody>
      </p:sp>
      <p:sp>
        <p:nvSpPr>
          <p:cNvPr id="12" name="TextBox 11"/>
          <p:cNvSpPr txBox="1"/>
          <p:nvPr/>
        </p:nvSpPr>
        <p:spPr>
          <a:xfrm>
            <a:off x="7239000" y="1289304"/>
            <a:ext cx="661416" cy="256032"/>
          </a:xfrm>
          <a:prstGeom prst="rect">
            <a:avLst/>
          </a:prstGeom>
          <a:noFill/>
        </p:spPr>
        <p:txBody>
          <a:bodyPr wrap="square">
            <a:spAutoFit/>
          </a:bodyPr>
          <a:lstStyle/>
          <a:p>
            <a:pPr algn="ctr"/>
            <a:r>
              <a:rPr sz="900" b="1" i="0">
                <a:solidFill>
                  <a:srgbClr val="00CFEA"/>
                </a:solidFill>
                <a:latin typeface="Courier New"/>
              </a:rPr>
              <a:t>W6</a:t>
            </a:r>
          </a:p>
        </p:txBody>
      </p:sp>
      <p:sp>
        <p:nvSpPr>
          <p:cNvPr id="13" name="TextBox 12"/>
          <p:cNvSpPr txBox="1"/>
          <p:nvPr/>
        </p:nvSpPr>
        <p:spPr>
          <a:xfrm>
            <a:off x="7900416" y="1289304"/>
            <a:ext cx="661416" cy="256032"/>
          </a:xfrm>
          <a:prstGeom prst="rect">
            <a:avLst/>
          </a:prstGeom>
          <a:noFill/>
        </p:spPr>
        <p:txBody>
          <a:bodyPr wrap="square">
            <a:spAutoFit/>
          </a:bodyPr>
          <a:lstStyle/>
          <a:p>
            <a:pPr algn="ctr"/>
            <a:r>
              <a:rPr sz="900" b="1" i="0">
                <a:solidFill>
                  <a:srgbClr val="00CFEA"/>
                </a:solidFill>
                <a:latin typeface="Courier New"/>
              </a:rPr>
              <a:t>W7</a:t>
            </a:r>
          </a:p>
        </p:txBody>
      </p:sp>
      <p:sp>
        <p:nvSpPr>
          <p:cNvPr id="14" name="TextBox 13"/>
          <p:cNvSpPr txBox="1"/>
          <p:nvPr/>
        </p:nvSpPr>
        <p:spPr>
          <a:xfrm>
            <a:off x="8561832" y="1289304"/>
            <a:ext cx="661416" cy="256032"/>
          </a:xfrm>
          <a:prstGeom prst="rect">
            <a:avLst/>
          </a:prstGeom>
          <a:noFill/>
        </p:spPr>
        <p:txBody>
          <a:bodyPr wrap="square">
            <a:spAutoFit/>
          </a:bodyPr>
          <a:lstStyle/>
          <a:p>
            <a:pPr algn="ctr"/>
            <a:r>
              <a:rPr sz="900" b="1" i="0">
                <a:solidFill>
                  <a:srgbClr val="00CFEA"/>
                </a:solidFill>
                <a:latin typeface="Courier New"/>
              </a:rPr>
              <a:t>W8</a:t>
            </a:r>
          </a:p>
        </p:txBody>
      </p:sp>
      <p:sp>
        <p:nvSpPr>
          <p:cNvPr id="15" name="TextBox 14"/>
          <p:cNvSpPr txBox="1"/>
          <p:nvPr/>
        </p:nvSpPr>
        <p:spPr>
          <a:xfrm>
            <a:off x="9223248" y="1289304"/>
            <a:ext cx="661416" cy="256032"/>
          </a:xfrm>
          <a:prstGeom prst="rect">
            <a:avLst/>
          </a:prstGeom>
          <a:noFill/>
        </p:spPr>
        <p:txBody>
          <a:bodyPr wrap="square">
            <a:spAutoFit/>
          </a:bodyPr>
          <a:lstStyle/>
          <a:p>
            <a:pPr algn="ctr"/>
            <a:r>
              <a:rPr sz="900" b="1" i="0">
                <a:solidFill>
                  <a:srgbClr val="00CFEA"/>
                </a:solidFill>
                <a:latin typeface="Courier New"/>
              </a:rPr>
              <a:t>W9</a:t>
            </a:r>
          </a:p>
        </p:txBody>
      </p:sp>
      <p:sp>
        <p:nvSpPr>
          <p:cNvPr id="16" name="TextBox 15"/>
          <p:cNvSpPr txBox="1"/>
          <p:nvPr/>
        </p:nvSpPr>
        <p:spPr>
          <a:xfrm>
            <a:off x="9884664" y="1289304"/>
            <a:ext cx="661416" cy="256032"/>
          </a:xfrm>
          <a:prstGeom prst="rect">
            <a:avLst/>
          </a:prstGeom>
          <a:noFill/>
        </p:spPr>
        <p:txBody>
          <a:bodyPr wrap="square">
            <a:spAutoFit/>
          </a:bodyPr>
          <a:lstStyle/>
          <a:p>
            <a:pPr algn="ctr"/>
            <a:r>
              <a:rPr sz="900" b="1" i="0">
                <a:solidFill>
                  <a:srgbClr val="00CFEA"/>
                </a:solidFill>
                <a:latin typeface="Courier New"/>
              </a:rPr>
              <a:t>W10</a:t>
            </a:r>
          </a:p>
        </p:txBody>
      </p:sp>
      <p:sp>
        <p:nvSpPr>
          <p:cNvPr id="17" name="TextBox 16"/>
          <p:cNvSpPr txBox="1"/>
          <p:nvPr/>
        </p:nvSpPr>
        <p:spPr>
          <a:xfrm>
            <a:off x="10546080" y="1289304"/>
            <a:ext cx="661416" cy="256032"/>
          </a:xfrm>
          <a:prstGeom prst="rect">
            <a:avLst/>
          </a:prstGeom>
          <a:noFill/>
        </p:spPr>
        <p:txBody>
          <a:bodyPr wrap="square">
            <a:spAutoFit/>
          </a:bodyPr>
          <a:lstStyle/>
          <a:p>
            <a:pPr algn="ctr"/>
            <a:r>
              <a:rPr sz="900" b="1" i="0">
                <a:solidFill>
                  <a:srgbClr val="00CFEA"/>
                </a:solidFill>
                <a:latin typeface="Courier New"/>
              </a:rPr>
              <a:t>W11</a:t>
            </a:r>
          </a:p>
        </p:txBody>
      </p:sp>
      <p:sp>
        <p:nvSpPr>
          <p:cNvPr id="18" name="TextBox 17"/>
          <p:cNvSpPr txBox="1"/>
          <p:nvPr/>
        </p:nvSpPr>
        <p:spPr>
          <a:xfrm>
            <a:off x="11207496" y="1289304"/>
            <a:ext cx="661416" cy="256032"/>
          </a:xfrm>
          <a:prstGeom prst="rect">
            <a:avLst/>
          </a:prstGeom>
          <a:noFill/>
        </p:spPr>
        <p:txBody>
          <a:bodyPr wrap="square">
            <a:spAutoFit/>
          </a:bodyPr>
          <a:lstStyle/>
          <a:p>
            <a:pPr algn="ctr"/>
            <a:r>
              <a:rPr sz="900" b="1" i="0">
                <a:solidFill>
                  <a:srgbClr val="00CFEA"/>
                </a:solidFill>
                <a:latin typeface="Courier New"/>
              </a:rPr>
              <a:t>W12</a:t>
            </a:r>
          </a:p>
        </p:txBody>
      </p:sp>
      <p:sp>
        <p:nvSpPr>
          <p:cNvPr id="19" name="TextBox 18"/>
          <p:cNvSpPr txBox="1"/>
          <p:nvPr/>
        </p:nvSpPr>
        <p:spPr>
          <a:xfrm>
            <a:off x="457200" y="1289304"/>
            <a:ext cx="3474720" cy="256032"/>
          </a:xfrm>
          <a:prstGeom prst="rect">
            <a:avLst/>
          </a:prstGeom>
          <a:noFill/>
        </p:spPr>
        <p:txBody>
          <a:bodyPr wrap="square">
            <a:spAutoFit/>
          </a:bodyPr>
          <a:lstStyle/>
          <a:p>
            <a:pPr algn="l"/>
            <a:r>
              <a:rPr sz="900" b="1" i="0">
                <a:solidFill>
                  <a:srgbClr val="00CFEA"/>
                </a:solidFill>
                <a:latin typeface="Courier New"/>
              </a:rPr>
              <a:t>TASK</a:t>
            </a:r>
          </a:p>
        </p:txBody>
      </p:sp>
      <p:sp>
        <p:nvSpPr>
          <p:cNvPr id="20" name="Rectangle 19"/>
          <p:cNvSpPr/>
          <p:nvPr/>
        </p:nvSpPr>
        <p:spPr>
          <a:xfrm>
            <a:off x="365760" y="1581912"/>
            <a:ext cx="11503152" cy="43891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57200" y="1673352"/>
            <a:ext cx="3383279" cy="384048"/>
          </a:xfrm>
          <a:prstGeom prst="rect">
            <a:avLst/>
          </a:prstGeom>
          <a:noFill/>
        </p:spPr>
        <p:txBody>
          <a:bodyPr wrap="square">
            <a:spAutoFit/>
          </a:bodyPr>
          <a:lstStyle/>
          <a:p>
            <a:pPr algn="l"/>
            <a:r>
              <a:rPr sz="1000" b="0" i="0">
                <a:solidFill>
                  <a:srgbClr val="7A8399"/>
                </a:solidFill>
                <a:latin typeface="Calibri"/>
              </a:rPr>
              <a:t>Background Research &amp; Literature Review</a:t>
            </a:r>
          </a:p>
        </p:txBody>
      </p:sp>
      <p:sp>
        <p:nvSpPr>
          <p:cNvPr id="22" name="Rectangle 21"/>
          <p:cNvSpPr/>
          <p:nvPr/>
        </p:nvSpPr>
        <p:spPr>
          <a:xfrm>
            <a:off x="3968496" y="1673352"/>
            <a:ext cx="1249680" cy="25603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014215" y="1700784"/>
            <a:ext cx="1176528" cy="219456"/>
          </a:xfrm>
          <a:prstGeom prst="rect">
            <a:avLst/>
          </a:prstGeom>
          <a:noFill/>
        </p:spPr>
        <p:txBody>
          <a:bodyPr wrap="square">
            <a:spAutoFit/>
          </a:bodyPr>
          <a:lstStyle/>
          <a:p>
            <a:pPr algn="ctr"/>
            <a:r>
              <a:rPr sz="850" b="1" i="0">
                <a:solidFill>
                  <a:srgbClr val="0B0E18"/>
                </a:solidFill>
                <a:latin typeface="Calibri"/>
              </a:rPr>
              <a:t>Wk 1–2</a:t>
            </a:r>
          </a:p>
        </p:txBody>
      </p:sp>
      <p:sp>
        <p:nvSpPr>
          <p:cNvPr id="24" name="Rectangle 23"/>
          <p:cNvSpPr/>
          <p:nvPr/>
        </p:nvSpPr>
        <p:spPr>
          <a:xfrm>
            <a:off x="365760" y="2057400"/>
            <a:ext cx="11503152" cy="438912"/>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57200" y="2148840"/>
            <a:ext cx="3383279" cy="384048"/>
          </a:xfrm>
          <a:prstGeom prst="rect">
            <a:avLst/>
          </a:prstGeom>
          <a:noFill/>
        </p:spPr>
        <p:txBody>
          <a:bodyPr wrap="square">
            <a:spAutoFit/>
          </a:bodyPr>
          <a:lstStyle/>
          <a:p>
            <a:pPr algn="l"/>
            <a:r>
              <a:rPr sz="1000" b="0" i="0">
                <a:solidFill>
                  <a:srgbClr val="7A8399"/>
                </a:solidFill>
                <a:latin typeface="Calibri"/>
              </a:rPr>
              <a:t>Requirements Analysis</a:t>
            </a:r>
          </a:p>
        </p:txBody>
      </p:sp>
      <p:sp>
        <p:nvSpPr>
          <p:cNvPr id="26" name="Rectangle 25"/>
          <p:cNvSpPr/>
          <p:nvPr/>
        </p:nvSpPr>
        <p:spPr>
          <a:xfrm>
            <a:off x="5291328" y="2148840"/>
            <a:ext cx="588264" cy="256032"/>
          </a:xfrm>
          <a:prstGeom prst="rect">
            <a:avLst/>
          </a:prstGeom>
          <a:solidFill>
            <a:srgbClr val="FFB34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5337048" y="2176272"/>
            <a:ext cx="515112" cy="219456"/>
          </a:xfrm>
          <a:prstGeom prst="rect">
            <a:avLst/>
          </a:prstGeom>
          <a:noFill/>
        </p:spPr>
        <p:txBody>
          <a:bodyPr wrap="square">
            <a:spAutoFit/>
          </a:bodyPr>
          <a:lstStyle/>
          <a:p>
            <a:pPr algn="ctr"/>
            <a:r>
              <a:rPr sz="850" b="1" i="0">
                <a:solidFill>
                  <a:srgbClr val="0B0E18"/>
                </a:solidFill>
                <a:latin typeface="Calibri"/>
              </a:rPr>
              <a:t>Wk 3</a:t>
            </a:r>
          </a:p>
        </p:txBody>
      </p:sp>
      <p:sp>
        <p:nvSpPr>
          <p:cNvPr id="28" name="Rectangle 27"/>
          <p:cNvSpPr/>
          <p:nvPr/>
        </p:nvSpPr>
        <p:spPr>
          <a:xfrm>
            <a:off x="365760" y="2532888"/>
            <a:ext cx="11503152" cy="43891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457200" y="2624328"/>
            <a:ext cx="3383279" cy="384048"/>
          </a:xfrm>
          <a:prstGeom prst="rect">
            <a:avLst/>
          </a:prstGeom>
          <a:noFill/>
        </p:spPr>
        <p:txBody>
          <a:bodyPr wrap="square">
            <a:spAutoFit/>
          </a:bodyPr>
          <a:lstStyle/>
          <a:p>
            <a:pPr algn="l"/>
            <a:r>
              <a:rPr sz="1000" b="0" i="0">
                <a:solidFill>
                  <a:srgbClr val="7A8399"/>
                </a:solidFill>
                <a:latin typeface="Calibri"/>
              </a:rPr>
              <a:t>Interface Design &amp; Wireframing</a:t>
            </a:r>
          </a:p>
        </p:txBody>
      </p:sp>
      <p:sp>
        <p:nvSpPr>
          <p:cNvPr id="30" name="Rectangle 29"/>
          <p:cNvSpPr/>
          <p:nvPr/>
        </p:nvSpPr>
        <p:spPr>
          <a:xfrm>
            <a:off x="5952744" y="2624328"/>
            <a:ext cx="1249680" cy="25603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5998464" y="2651760"/>
            <a:ext cx="1176528" cy="219456"/>
          </a:xfrm>
          <a:prstGeom prst="rect">
            <a:avLst/>
          </a:prstGeom>
          <a:noFill/>
        </p:spPr>
        <p:txBody>
          <a:bodyPr wrap="square">
            <a:spAutoFit/>
          </a:bodyPr>
          <a:lstStyle/>
          <a:p>
            <a:pPr algn="ctr"/>
            <a:r>
              <a:rPr sz="850" b="1" i="0">
                <a:solidFill>
                  <a:srgbClr val="0B0E18"/>
                </a:solidFill>
                <a:latin typeface="Calibri"/>
              </a:rPr>
              <a:t>Wk 4–5</a:t>
            </a:r>
          </a:p>
        </p:txBody>
      </p:sp>
      <p:sp>
        <p:nvSpPr>
          <p:cNvPr id="32" name="Rectangle 31"/>
          <p:cNvSpPr/>
          <p:nvPr/>
        </p:nvSpPr>
        <p:spPr>
          <a:xfrm>
            <a:off x="365760" y="3008376"/>
            <a:ext cx="11503152" cy="438912"/>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457200" y="3099816"/>
            <a:ext cx="3383279" cy="384048"/>
          </a:xfrm>
          <a:prstGeom prst="rect">
            <a:avLst/>
          </a:prstGeom>
          <a:noFill/>
        </p:spPr>
        <p:txBody>
          <a:bodyPr wrap="square">
            <a:spAutoFit/>
          </a:bodyPr>
          <a:lstStyle/>
          <a:p>
            <a:pPr algn="l"/>
            <a:r>
              <a:rPr sz="1000" b="0" i="0">
                <a:solidFill>
                  <a:srgbClr val="7A8399"/>
                </a:solidFill>
                <a:latin typeface="Calibri"/>
              </a:rPr>
              <a:t>Prototype Development</a:t>
            </a:r>
          </a:p>
        </p:txBody>
      </p:sp>
      <p:sp>
        <p:nvSpPr>
          <p:cNvPr id="34" name="Rectangle 33"/>
          <p:cNvSpPr/>
          <p:nvPr/>
        </p:nvSpPr>
        <p:spPr>
          <a:xfrm>
            <a:off x="7275576" y="3099816"/>
            <a:ext cx="1249680" cy="256032"/>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7321296" y="3127248"/>
            <a:ext cx="1176528" cy="219456"/>
          </a:xfrm>
          <a:prstGeom prst="rect">
            <a:avLst/>
          </a:prstGeom>
          <a:noFill/>
        </p:spPr>
        <p:txBody>
          <a:bodyPr wrap="square">
            <a:spAutoFit/>
          </a:bodyPr>
          <a:lstStyle/>
          <a:p>
            <a:pPr algn="ctr"/>
            <a:r>
              <a:rPr sz="850" b="1" i="0">
                <a:solidFill>
                  <a:srgbClr val="0B0E18"/>
                </a:solidFill>
                <a:latin typeface="Calibri"/>
              </a:rPr>
              <a:t>Wk 6–7</a:t>
            </a:r>
          </a:p>
        </p:txBody>
      </p:sp>
      <p:sp>
        <p:nvSpPr>
          <p:cNvPr id="36" name="Rectangle 35"/>
          <p:cNvSpPr/>
          <p:nvPr/>
        </p:nvSpPr>
        <p:spPr>
          <a:xfrm>
            <a:off x="365760" y="3483864"/>
            <a:ext cx="11503152" cy="43891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457200" y="3575304"/>
            <a:ext cx="3383279" cy="384048"/>
          </a:xfrm>
          <a:prstGeom prst="rect">
            <a:avLst/>
          </a:prstGeom>
          <a:noFill/>
        </p:spPr>
        <p:txBody>
          <a:bodyPr wrap="square">
            <a:spAutoFit/>
          </a:bodyPr>
          <a:lstStyle/>
          <a:p>
            <a:pPr algn="l"/>
            <a:r>
              <a:rPr sz="1000" b="0" i="0">
                <a:solidFill>
                  <a:srgbClr val="7A8399"/>
                </a:solidFill>
                <a:latin typeface="Calibri"/>
              </a:rPr>
              <a:t>Internal Testing &amp; Debugging</a:t>
            </a:r>
          </a:p>
        </p:txBody>
      </p:sp>
      <p:sp>
        <p:nvSpPr>
          <p:cNvPr id="38" name="Rectangle 37"/>
          <p:cNvSpPr/>
          <p:nvPr/>
        </p:nvSpPr>
        <p:spPr>
          <a:xfrm>
            <a:off x="8598408" y="3575304"/>
            <a:ext cx="588264" cy="256032"/>
          </a:xfrm>
          <a:prstGeom prst="rect">
            <a:avLst/>
          </a:prstGeom>
          <a:solidFill>
            <a:srgbClr val="FFB34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8644128" y="3602736"/>
            <a:ext cx="515112" cy="219456"/>
          </a:xfrm>
          <a:prstGeom prst="rect">
            <a:avLst/>
          </a:prstGeom>
          <a:noFill/>
        </p:spPr>
        <p:txBody>
          <a:bodyPr wrap="square">
            <a:spAutoFit/>
          </a:bodyPr>
          <a:lstStyle/>
          <a:p>
            <a:pPr algn="ctr"/>
            <a:r>
              <a:rPr sz="850" b="1" i="0">
                <a:solidFill>
                  <a:srgbClr val="0B0E18"/>
                </a:solidFill>
                <a:latin typeface="Calibri"/>
              </a:rPr>
              <a:t>Wk 8</a:t>
            </a:r>
          </a:p>
        </p:txBody>
      </p:sp>
      <p:sp>
        <p:nvSpPr>
          <p:cNvPr id="40" name="Rectangle 39"/>
          <p:cNvSpPr/>
          <p:nvPr/>
        </p:nvSpPr>
        <p:spPr>
          <a:xfrm>
            <a:off x="365760" y="3959352"/>
            <a:ext cx="11503152" cy="438912"/>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457200" y="4050791"/>
            <a:ext cx="3383279" cy="384048"/>
          </a:xfrm>
          <a:prstGeom prst="rect">
            <a:avLst/>
          </a:prstGeom>
          <a:noFill/>
        </p:spPr>
        <p:txBody>
          <a:bodyPr wrap="square">
            <a:spAutoFit/>
          </a:bodyPr>
          <a:lstStyle/>
          <a:p>
            <a:pPr algn="l"/>
            <a:r>
              <a:rPr sz="1000" b="0" i="0">
                <a:solidFill>
                  <a:srgbClr val="7A8399"/>
                </a:solidFill>
                <a:latin typeface="Calibri"/>
              </a:rPr>
              <a:t>User Evaluation</a:t>
            </a:r>
          </a:p>
        </p:txBody>
      </p:sp>
      <p:sp>
        <p:nvSpPr>
          <p:cNvPr id="42" name="Rectangle 41"/>
          <p:cNvSpPr/>
          <p:nvPr/>
        </p:nvSpPr>
        <p:spPr>
          <a:xfrm>
            <a:off x="9259824" y="4050791"/>
            <a:ext cx="588264" cy="256032"/>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9305544" y="4078224"/>
            <a:ext cx="515112" cy="219456"/>
          </a:xfrm>
          <a:prstGeom prst="rect">
            <a:avLst/>
          </a:prstGeom>
          <a:noFill/>
        </p:spPr>
        <p:txBody>
          <a:bodyPr wrap="square">
            <a:spAutoFit/>
          </a:bodyPr>
          <a:lstStyle/>
          <a:p>
            <a:pPr algn="ctr"/>
            <a:r>
              <a:rPr sz="850" b="1" i="0">
                <a:solidFill>
                  <a:srgbClr val="0B0E18"/>
                </a:solidFill>
                <a:latin typeface="Calibri"/>
              </a:rPr>
              <a:t>Wk 9</a:t>
            </a:r>
          </a:p>
        </p:txBody>
      </p:sp>
      <p:sp>
        <p:nvSpPr>
          <p:cNvPr id="44" name="Rectangle 43"/>
          <p:cNvSpPr/>
          <p:nvPr/>
        </p:nvSpPr>
        <p:spPr>
          <a:xfrm>
            <a:off x="365760" y="4434840"/>
            <a:ext cx="11503152" cy="43891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457200" y="4526279"/>
            <a:ext cx="3383279" cy="384048"/>
          </a:xfrm>
          <a:prstGeom prst="rect">
            <a:avLst/>
          </a:prstGeom>
          <a:noFill/>
        </p:spPr>
        <p:txBody>
          <a:bodyPr wrap="square">
            <a:spAutoFit/>
          </a:bodyPr>
          <a:lstStyle/>
          <a:p>
            <a:pPr algn="l"/>
            <a:r>
              <a:rPr sz="1000" b="0" i="0">
                <a:solidFill>
                  <a:srgbClr val="7A8399"/>
                </a:solidFill>
                <a:latin typeface="Calibri"/>
              </a:rPr>
              <a:t>Refinement &amp; Improvements</a:t>
            </a:r>
          </a:p>
        </p:txBody>
      </p:sp>
      <p:sp>
        <p:nvSpPr>
          <p:cNvPr id="46" name="Rectangle 45"/>
          <p:cNvSpPr/>
          <p:nvPr/>
        </p:nvSpPr>
        <p:spPr>
          <a:xfrm>
            <a:off x="9921240" y="4526279"/>
            <a:ext cx="588264" cy="256032"/>
          </a:xfrm>
          <a:prstGeom prst="rect">
            <a:avLst/>
          </a:prstGeom>
          <a:solidFill>
            <a:srgbClr val="FFB34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TextBox 46"/>
          <p:cNvSpPr txBox="1"/>
          <p:nvPr/>
        </p:nvSpPr>
        <p:spPr>
          <a:xfrm>
            <a:off x="9966960" y="4553712"/>
            <a:ext cx="515112" cy="219456"/>
          </a:xfrm>
          <a:prstGeom prst="rect">
            <a:avLst/>
          </a:prstGeom>
          <a:noFill/>
        </p:spPr>
        <p:txBody>
          <a:bodyPr wrap="square">
            <a:spAutoFit/>
          </a:bodyPr>
          <a:lstStyle/>
          <a:p>
            <a:pPr algn="ctr"/>
            <a:r>
              <a:rPr sz="850" b="1" i="0">
                <a:solidFill>
                  <a:srgbClr val="0B0E18"/>
                </a:solidFill>
                <a:latin typeface="Calibri"/>
              </a:rPr>
              <a:t>Wk 10</a:t>
            </a:r>
          </a:p>
        </p:txBody>
      </p:sp>
      <p:sp>
        <p:nvSpPr>
          <p:cNvPr id="48" name="Rectangle 47"/>
          <p:cNvSpPr/>
          <p:nvPr/>
        </p:nvSpPr>
        <p:spPr>
          <a:xfrm>
            <a:off x="365760" y="4910328"/>
            <a:ext cx="11503152" cy="438912"/>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TextBox 48"/>
          <p:cNvSpPr txBox="1"/>
          <p:nvPr/>
        </p:nvSpPr>
        <p:spPr>
          <a:xfrm>
            <a:off x="457200" y="5001768"/>
            <a:ext cx="3383279" cy="384048"/>
          </a:xfrm>
          <a:prstGeom prst="rect">
            <a:avLst/>
          </a:prstGeom>
          <a:noFill/>
        </p:spPr>
        <p:txBody>
          <a:bodyPr wrap="square">
            <a:spAutoFit/>
          </a:bodyPr>
          <a:lstStyle/>
          <a:p>
            <a:pPr algn="l"/>
            <a:r>
              <a:rPr sz="1000" b="0" i="0">
                <a:solidFill>
                  <a:srgbClr val="7A8399"/>
                </a:solidFill>
                <a:latin typeface="Calibri"/>
              </a:rPr>
              <a:t>Final Evaluation vs Fact-Checkers</a:t>
            </a:r>
          </a:p>
        </p:txBody>
      </p:sp>
      <p:sp>
        <p:nvSpPr>
          <p:cNvPr id="50" name="Rectangle 49"/>
          <p:cNvSpPr/>
          <p:nvPr/>
        </p:nvSpPr>
        <p:spPr>
          <a:xfrm>
            <a:off x="10582656" y="5001768"/>
            <a:ext cx="588264" cy="256032"/>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TextBox 50"/>
          <p:cNvSpPr txBox="1"/>
          <p:nvPr/>
        </p:nvSpPr>
        <p:spPr>
          <a:xfrm>
            <a:off x="10628376" y="5029200"/>
            <a:ext cx="515112" cy="219456"/>
          </a:xfrm>
          <a:prstGeom prst="rect">
            <a:avLst/>
          </a:prstGeom>
          <a:noFill/>
        </p:spPr>
        <p:txBody>
          <a:bodyPr wrap="square">
            <a:spAutoFit/>
          </a:bodyPr>
          <a:lstStyle/>
          <a:p>
            <a:pPr algn="ctr"/>
            <a:r>
              <a:rPr sz="850" b="1" i="0">
                <a:solidFill>
                  <a:srgbClr val="0B0E18"/>
                </a:solidFill>
                <a:latin typeface="Calibri"/>
              </a:rPr>
              <a:t>Wk 11</a:t>
            </a:r>
          </a:p>
        </p:txBody>
      </p:sp>
      <p:sp>
        <p:nvSpPr>
          <p:cNvPr id="52" name="Rectangle 51"/>
          <p:cNvSpPr/>
          <p:nvPr/>
        </p:nvSpPr>
        <p:spPr>
          <a:xfrm>
            <a:off x="365760" y="5385816"/>
            <a:ext cx="11503152" cy="438912"/>
          </a:xfrm>
          <a:prstGeom prst="rect">
            <a:avLst/>
          </a:prstGeom>
          <a:solidFill>
            <a:srgbClr val="151A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TextBox 52"/>
          <p:cNvSpPr txBox="1"/>
          <p:nvPr/>
        </p:nvSpPr>
        <p:spPr>
          <a:xfrm>
            <a:off x="457200" y="5477256"/>
            <a:ext cx="3383279" cy="384048"/>
          </a:xfrm>
          <a:prstGeom prst="rect">
            <a:avLst/>
          </a:prstGeom>
          <a:noFill/>
        </p:spPr>
        <p:txBody>
          <a:bodyPr wrap="square">
            <a:spAutoFit/>
          </a:bodyPr>
          <a:lstStyle/>
          <a:p>
            <a:pPr algn="l"/>
            <a:r>
              <a:rPr sz="1000" b="0" i="0">
                <a:solidFill>
                  <a:srgbClr val="7A8399"/>
                </a:solidFill>
                <a:latin typeface="Calibri"/>
              </a:rPr>
              <a:t>Report Writing &amp; Submission</a:t>
            </a:r>
          </a:p>
        </p:txBody>
      </p:sp>
      <p:sp>
        <p:nvSpPr>
          <p:cNvPr id="54" name="Rectangle 53"/>
          <p:cNvSpPr/>
          <p:nvPr/>
        </p:nvSpPr>
        <p:spPr>
          <a:xfrm>
            <a:off x="11244072" y="5477256"/>
            <a:ext cx="588264" cy="25603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TextBox 54"/>
          <p:cNvSpPr txBox="1"/>
          <p:nvPr/>
        </p:nvSpPr>
        <p:spPr>
          <a:xfrm>
            <a:off x="11289792" y="5504688"/>
            <a:ext cx="515112" cy="219456"/>
          </a:xfrm>
          <a:prstGeom prst="rect">
            <a:avLst/>
          </a:prstGeom>
          <a:noFill/>
        </p:spPr>
        <p:txBody>
          <a:bodyPr wrap="square">
            <a:spAutoFit/>
          </a:bodyPr>
          <a:lstStyle/>
          <a:p>
            <a:pPr algn="ctr"/>
            <a:r>
              <a:rPr sz="850" b="1" i="0">
                <a:solidFill>
                  <a:srgbClr val="0B0E18"/>
                </a:solidFill>
                <a:latin typeface="Calibri"/>
              </a:rPr>
              <a:t>Wk 12</a:t>
            </a:r>
          </a:p>
        </p:txBody>
      </p:sp>
      <p:sp>
        <p:nvSpPr>
          <p:cNvPr id="56" name="Rectangle 55"/>
          <p:cNvSpPr/>
          <p:nvPr/>
        </p:nvSpPr>
        <p:spPr>
          <a:xfrm>
            <a:off x="3931920"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7" name="Rectangle 56"/>
          <p:cNvSpPr/>
          <p:nvPr/>
        </p:nvSpPr>
        <p:spPr>
          <a:xfrm>
            <a:off x="4593336"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Rectangle 57"/>
          <p:cNvSpPr/>
          <p:nvPr/>
        </p:nvSpPr>
        <p:spPr>
          <a:xfrm>
            <a:off x="5254752"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9" name="Rectangle 58"/>
          <p:cNvSpPr/>
          <p:nvPr/>
        </p:nvSpPr>
        <p:spPr>
          <a:xfrm>
            <a:off x="5916168"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Rectangle 59"/>
          <p:cNvSpPr/>
          <p:nvPr/>
        </p:nvSpPr>
        <p:spPr>
          <a:xfrm>
            <a:off x="6577584"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1" name="Rectangle 60"/>
          <p:cNvSpPr/>
          <p:nvPr/>
        </p:nvSpPr>
        <p:spPr>
          <a:xfrm>
            <a:off x="7239000"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Rectangle 61"/>
          <p:cNvSpPr/>
          <p:nvPr/>
        </p:nvSpPr>
        <p:spPr>
          <a:xfrm>
            <a:off x="7900416"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3" name="Rectangle 62"/>
          <p:cNvSpPr/>
          <p:nvPr/>
        </p:nvSpPr>
        <p:spPr>
          <a:xfrm>
            <a:off x="8561832"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Rectangle 63"/>
          <p:cNvSpPr/>
          <p:nvPr/>
        </p:nvSpPr>
        <p:spPr>
          <a:xfrm>
            <a:off x="9223248"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Rectangle 64"/>
          <p:cNvSpPr/>
          <p:nvPr/>
        </p:nvSpPr>
        <p:spPr>
          <a:xfrm>
            <a:off x="9884664"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6" name="Rectangle 65"/>
          <p:cNvSpPr/>
          <p:nvPr/>
        </p:nvSpPr>
        <p:spPr>
          <a:xfrm>
            <a:off x="10546080"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7" name="Rectangle 66"/>
          <p:cNvSpPr/>
          <p:nvPr/>
        </p:nvSpPr>
        <p:spPr>
          <a:xfrm>
            <a:off x="11207496"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8" name="Rectangle 67"/>
          <p:cNvSpPr/>
          <p:nvPr/>
        </p:nvSpPr>
        <p:spPr>
          <a:xfrm>
            <a:off x="11868912" y="1234440"/>
            <a:ext cx="9144" cy="4590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9" name="TextBox 68"/>
          <p:cNvSpPr txBox="1"/>
          <p:nvPr/>
        </p:nvSpPr>
        <p:spPr>
          <a:xfrm>
            <a:off x="365760" y="5952744"/>
            <a:ext cx="548640" cy="256032"/>
          </a:xfrm>
          <a:prstGeom prst="rect">
            <a:avLst/>
          </a:prstGeom>
          <a:noFill/>
        </p:spPr>
        <p:txBody>
          <a:bodyPr wrap="square">
            <a:spAutoFit/>
          </a:bodyPr>
          <a:lstStyle/>
          <a:p>
            <a:pPr algn="l"/>
            <a:r>
              <a:rPr sz="900" b="0" i="0">
                <a:solidFill>
                  <a:srgbClr val="7A8399"/>
                </a:solidFill>
                <a:latin typeface="Calibri"/>
              </a:rPr>
              <a:t>KEY:</a:t>
            </a:r>
          </a:p>
        </p:txBody>
      </p:sp>
      <p:sp>
        <p:nvSpPr>
          <p:cNvPr id="70" name="Rectangle 69"/>
          <p:cNvSpPr/>
          <p:nvPr/>
        </p:nvSpPr>
        <p:spPr>
          <a:xfrm>
            <a:off x="914400" y="5989320"/>
            <a:ext cx="201168" cy="16459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1" name="TextBox 70"/>
          <p:cNvSpPr txBox="1"/>
          <p:nvPr/>
        </p:nvSpPr>
        <p:spPr>
          <a:xfrm>
            <a:off x="1161288" y="5980176"/>
            <a:ext cx="2286000" cy="201168"/>
          </a:xfrm>
          <a:prstGeom prst="rect">
            <a:avLst/>
          </a:prstGeom>
          <a:noFill/>
        </p:spPr>
        <p:txBody>
          <a:bodyPr wrap="square">
            <a:spAutoFit/>
          </a:bodyPr>
          <a:lstStyle/>
          <a:p>
            <a:pPr algn="l"/>
            <a:r>
              <a:rPr sz="900" b="0" i="0">
                <a:solidFill>
                  <a:srgbClr val="7A8399"/>
                </a:solidFill>
                <a:latin typeface="Calibri"/>
              </a:rPr>
              <a:t>Research/Writing</a:t>
            </a:r>
          </a:p>
        </p:txBody>
      </p:sp>
      <p:sp>
        <p:nvSpPr>
          <p:cNvPr id="72" name="Rectangle 71"/>
          <p:cNvSpPr/>
          <p:nvPr/>
        </p:nvSpPr>
        <p:spPr>
          <a:xfrm>
            <a:off x="3566160" y="5989320"/>
            <a:ext cx="201168" cy="164592"/>
          </a:xfrm>
          <a:prstGeom prst="rect">
            <a:avLst/>
          </a:prstGeom>
          <a:solidFill>
            <a:srgbClr val="FFB34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3" name="TextBox 72"/>
          <p:cNvSpPr txBox="1"/>
          <p:nvPr/>
        </p:nvSpPr>
        <p:spPr>
          <a:xfrm>
            <a:off x="3813048" y="5980176"/>
            <a:ext cx="2286000" cy="201168"/>
          </a:xfrm>
          <a:prstGeom prst="rect">
            <a:avLst/>
          </a:prstGeom>
          <a:noFill/>
        </p:spPr>
        <p:txBody>
          <a:bodyPr wrap="square">
            <a:spAutoFit/>
          </a:bodyPr>
          <a:lstStyle/>
          <a:p>
            <a:pPr algn="l"/>
            <a:r>
              <a:rPr sz="900" b="0" i="0">
                <a:solidFill>
                  <a:srgbClr val="7A8399"/>
                </a:solidFill>
                <a:latin typeface="Calibri"/>
              </a:rPr>
              <a:t>Design/Evaluation</a:t>
            </a:r>
          </a:p>
        </p:txBody>
      </p:sp>
      <p:sp>
        <p:nvSpPr>
          <p:cNvPr id="74" name="Rectangle 73"/>
          <p:cNvSpPr/>
          <p:nvPr/>
        </p:nvSpPr>
        <p:spPr>
          <a:xfrm>
            <a:off x="6217920" y="5989320"/>
            <a:ext cx="201168" cy="164592"/>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5" name="TextBox 74"/>
          <p:cNvSpPr txBox="1"/>
          <p:nvPr/>
        </p:nvSpPr>
        <p:spPr>
          <a:xfrm>
            <a:off x="6464808" y="5980176"/>
            <a:ext cx="2286000" cy="201168"/>
          </a:xfrm>
          <a:prstGeom prst="rect">
            <a:avLst/>
          </a:prstGeom>
          <a:noFill/>
        </p:spPr>
        <p:txBody>
          <a:bodyPr wrap="square">
            <a:spAutoFit/>
          </a:bodyPr>
          <a:lstStyle/>
          <a:p>
            <a:pPr algn="l"/>
            <a:r>
              <a:rPr sz="900" b="0" i="0">
                <a:solidFill>
                  <a:srgbClr val="7A8399"/>
                </a:solidFill>
                <a:latin typeface="Calibri"/>
              </a:rPr>
              <a:t>Development</a:t>
            </a:r>
          </a:p>
        </p:txBody>
      </p:sp>
      <p:sp>
        <p:nvSpPr>
          <p:cNvPr id="76" name="Rectangle 75"/>
          <p:cNvSpPr/>
          <p:nvPr/>
        </p:nvSpPr>
        <p:spPr>
          <a:xfrm>
            <a:off x="8869680" y="5989320"/>
            <a:ext cx="201168" cy="164592"/>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7" name="TextBox 76"/>
          <p:cNvSpPr txBox="1"/>
          <p:nvPr/>
        </p:nvSpPr>
        <p:spPr>
          <a:xfrm>
            <a:off x="9116567" y="5980176"/>
            <a:ext cx="2286000" cy="201168"/>
          </a:xfrm>
          <a:prstGeom prst="rect">
            <a:avLst/>
          </a:prstGeom>
          <a:noFill/>
        </p:spPr>
        <p:txBody>
          <a:bodyPr wrap="square">
            <a:spAutoFit/>
          </a:bodyPr>
          <a:lstStyle/>
          <a:p>
            <a:pPr algn="l"/>
            <a:r>
              <a:rPr sz="900" b="0" i="0">
                <a:solidFill>
                  <a:srgbClr val="7A8399"/>
                </a:solidFill>
                <a:latin typeface="Calibri"/>
              </a:rPr>
              <a:t>Testing/Evaluation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9144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766560"/>
            <a:ext cx="12188952" cy="9144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320040" y="0"/>
            <a:ext cx="54864" cy="6858000"/>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94360" y="731520"/>
            <a:ext cx="10972800" cy="320040"/>
          </a:xfrm>
          <a:prstGeom prst="rect">
            <a:avLst/>
          </a:prstGeom>
          <a:noFill/>
        </p:spPr>
        <p:txBody>
          <a:bodyPr wrap="square">
            <a:spAutoFit/>
          </a:bodyPr>
          <a:lstStyle/>
          <a:p>
            <a:pPr algn="l"/>
            <a:r>
              <a:rPr sz="900" b="0" i="0">
                <a:solidFill>
                  <a:srgbClr val="78FFA8"/>
                </a:solidFill>
                <a:latin typeface="Courier New"/>
              </a:rPr>
              <a:t>CONCLUSION &amp; NEXT STEPS</a:t>
            </a:r>
          </a:p>
        </p:txBody>
      </p:sp>
      <p:sp>
        <p:nvSpPr>
          <p:cNvPr id="6" name="TextBox 5"/>
          <p:cNvSpPr txBox="1"/>
          <p:nvPr/>
        </p:nvSpPr>
        <p:spPr>
          <a:xfrm>
            <a:off x="594360" y="1097280"/>
            <a:ext cx="9144000" cy="685800"/>
          </a:xfrm>
          <a:prstGeom prst="rect">
            <a:avLst/>
          </a:prstGeom>
          <a:noFill/>
        </p:spPr>
        <p:txBody>
          <a:bodyPr wrap="square">
            <a:spAutoFit/>
          </a:bodyPr>
          <a:lstStyle/>
          <a:p>
            <a:pPr algn="l"/>
            <a:r>
              <a:rPr sz="3600" b="1" i="0">
                <a:solidFill>
                  <a:srgbClr val="DDE2F0"/>
                </a:solidFill>
                <a:latin typeface="Calibri"/>
              </a:rPr>
              <a:t>Key Takeaways</a:t>
            </a:r>
          </a:p>
        </p:txBody>
      </p:sp>
      <p:sp>
        <p:nvSpPr>
          <p:cNvPr id="7" name="Rectangle 6"/>
          <p:cNvSpPr/>
          <p:nvPr/>
        </p:nvSpPr>
        <p:spPr>
          <a:xfrm>
            <a:off x="594360" y="2011680"/>
            <a:ext cx="5486400" cy="1874519"/>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94360" y="2011680"/>
            <a:ext cx="54864" cy="1874519"/>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758952" y="2121408"/>
            <a:ext cx="5120640" cy="347472"/>
          </a:xfrm>
          <a:prstGeom prst="rect">
            <a:avLst/>
          </a:prstGeom>
          <a:noFill/>
        </p:spPr>
        <p:txBody>
          <a:bodyPr wrap="square">
            <a:spAutoFit/>
          </a:bodyPr>
          <a:lstStyle/>
          <a:p>
            <a:pPr algn="l"/>
            <a:r>
              <a:rPr sz="1400" b="1" i="0">
                <a:solidFill>
                  <a:srgbClr val="00CFEA"/>
                </a:solidFill>
                <a:latin typeface="Calibri"/>
              </a:rPr>
              <a:t>The Problem is Real</a:t>
            </a:r>
          </a:p>
        </p:txBody>
      </p:sp>
      <p:sp>
        <p:nvSpPr>
          <p:cNvPr id="10" name="TextBox 9"/>
          <p:cNvSpPr txBox="1"/>
          <p:nvPr/>
        </p:nvSpPr>
        <p:spPr>
          <a:xfrm>
            <a:off x="758952" y="2514600"/>
            <a:ext cx="5074920" cy="1234440"/>
          </a:xfrm>
          <a:prstGeom prst="rect">
            <a:avLst/>
          </a:prstGeom>
          <a:noFill/>
        </p:spPr>
        <p:txBody>
          <a:bodyPr wrap="square">
            <a:spAutoFit/>
          </a:bodyPr>
          <a:lstStyle/>
          <a:p>
            <a:r>
              <a:rPr sz="1300">
                <a:solidFill>
                  <a:srgbClr val="7A8399"/>
                </a:solidFill>
                <a:latin typeface="Calibri"/>
              </a:rPr>
              <a:t>Misinformation and AI-generated content are spreading faster than users can verify — a tool-based solution is both timely and necessary.</a:t>
            </a:r>
          </a:p>
        </p:txBody>
      </p:sp>
      <p:sp>
        <p:nvSpPr>
          <p:cNvPr id="11" name="Rectangle 10"/>
          <p:cNvSpPr/>
          <p:nvPr/>
        </p:nvSpPr>
        <p:spPr>
          <a:xfrm>
            <a:off x="6400800" y="2011680"/>
            <a:ext cx="5486400" cy="1874519"/>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400800" y="2011680"/>
            <a:ext cx="54864" cy="1874519"/>
          </a:xfrm>
          <a:prstGeom prst="rect">
            <a:avLst/>
          </a:prstGeom>
          <a:solidFill>
            <a:srgbClr val="FF4D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565392" y="2121408"/>
            <a:ext cx="5120640" cy="347472"/>
          </a:xfrm>
          <a:prstGeom prst="rect">
            <a:avLst/>
          </a:prstGeom>
          <a:noFill/>
        </p:spPr>
        <p:txBody>
          <a:bodyPr wrap="square">
            <a:spAutoFit/>
          </a:bodyPr>
          <a:lstStyle/>
          <a:p>
            <a:pPr algn="l"/>
            <a:r>
              <a:rPr sz="1400" b="1" i="0">
                <a:solidFill>
                  <a:srgbClr val="FF4D6D"/>
                </a:solidFill>
                <a:latin typeface="Calibri"/>
              </a:rPr>
              <a:t>A Gap Exists</a:t>
            </a:r>
          </a:p>
        </p:txBody>
      </p:sp>
      <p:sp>
        <p:nvSpPr>
          <p:cNvPr id="14" name="TextBox 13"/>
          <p:cNvSpPr txBox="1"/>
          <p:nvPr/>
        </p:nvSpPr>
        <p:spPr>
          <a:xfrm>
            <a:off x="6565392" y="2514600"/>
            <a:ext cx="5074920" cy="1234440"/>
          </a:xfrm>
          <a:prstGeom prst="rect">
            <a:avLst/>
          </a:prstGeom>
          <a:noFill/>
        </p:spPr>
        <p:txBody>
          <a:bodyPr wrap="square">
            <a:spAutoFit/>
          </a:bodyPr>
          <a:lstStyle/>
          <a:p>
            <a:r>
              <a:rPr sz="1300">
                <a:solidFill>
                  <a:srgbClr val="7A8399"/>
                </a:solidFill>
                <a:latin typeface="Calibri"/>
              </a:rPr>
              <a:t>Existing detection solutions are too complex for everyday use. A lightweight, accessible prototype addresses this gap directly.</a:t>
            </a:r>
          </a:p>
        </p:txBody>
      </p:sp>
      <p:sp>
        <p:nvSpPr>
          <p:cNvPr id="15" name="Rectangle 14"/>
          <p:cNvSpPr/>
          <p:nvPr/>
        </p:nvSpPr>
        <p:spPr>
          <a:xfrm>
            <a:off x="594360" y="4114800"/>
            <a:ext cx="5486400" cy="1874519"/>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594360" y="4114800"/>
            <a:ext cx="54864" cy="1874519"/>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758952" y="4224528"/>
            <a:ext cx="5120640" cy="347472"/>
          </a:xfrm>
          <a:prstGeom prst="rect">
            <a:avLst/>
          </a:prstGeom>
          <a:noFill/>
        </p:spPr>
        <p:txBody>
          <a:bodyPr wrap="square">
            <a:spAutoFit/>
          </a:bodyPr>
          <a:lstStyle/>
          <a:p>
            <a:pPr algn="l"/>
            <a:r>
              <a:rPr sz="1400" b="1" i="0">
                <a:solidFill>
                  <a:srgbClr val="78FFA8"/>
                </a:solidFill>
                <a:latin typeface="Calibri"/>
              </a:rPr>
              <a:t>The Approach is Sound</a:t>
            </a:r>
          </a:p>
        </p:txBody>
      </p:sp>
      <p:sp>
        <p:nvSpPr>
          <p:cNvPr id="18" name="TextBox 17"/>
          <p:cNvSpPr txBox="1"/>
          <p:nvPr/>
        </p:nvSpPr>
        <p:spPr>
          <a:xfrm>
            <a:off x="758952" y="4617720"/>
            <a:ext cx="5074920" cy="1234440"/>
          </a:xfrm>
          <a:prstGeom prst="rect">
            <a:avLst/>
          </a:prstGeom>
          <a:noFill/>
        </p:spPr>
        <p:txBody>
          <a:bodyPr wrap="square">
            <a:spAutoFit/>
          </a:bodyPr>
          <a:lstStyle/>
          <a:p>
            <a:r>
              <a:rPr sz="1300">
                <a:solidFill>
                  <a:srgbClr val="7A8399"/>
                </a:solidFill>
                <a:latin typeface="Calibri"/>
              </a:rPr>
              <a:t>An Agile, rule-based web prototype is an appropriate, realistic, and validated approach for this research context.</a:t>
            </a:r>
          </a:p>
        </p:txBody>
      </p:sp>
      <p:sp>
        <p:nvSpPr>
          <p:cNvPr id="19" name="Rectangle 18"/>
          <p:cNvSpPr/>
          <p:nvPr/>
        </p:nvSpPr>
        <p:spPr>
          <a:xfrm>
            <a:off x="6400800" y="4114800"/>
            <a:ext cx="5486400" cy="1874519"/>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6400800" y="4114800"/>
            <a:ext cx="54864" cy="1874519"/>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565392" y="4224528"/>
            <a:ext cx="5120640" cy="347472"/>
          </a:xfrm>
          <a:prstGeom prst="rect">
            <a:avLst/>
          </a:prstGeom>
          <a:noFill/>
        </p:spPr>
        <p:txBody>
          <a:bodyPr wrap="square">
            <a:spAutoFit/>
          </a:bodyPr>
          <a:lstStyle/>
          <a:p>
            <a:pPr algn="l"/>
            <a:r>
              <a:rPr sz="1400" b="1" i="0">
                <a:solidFill>
                  <a:srgbClr val="00CFEA"/>
                </a:solidFill>
                <a:latin typeface="Calibri"/>
              </a:rPr>
              <a:t>Impact is Clear</a:t>
            </a:r>
          </a:p>
        </p:txBody>
      </p:sp>
      <p:sp>
        <p:nvSpPr>
          <p:cNvPr id="22" name="TextBox 21"/>
          <p:cNvSpPr txBox="1"/>
          <p:nvPr/>
        </p:nvSpPr>
        <p:spPr>
          <a:xfrm>
            <a:off x="6565392" y="4617720"/>
            <a:ext cx="5074920" cy="1234440"/>
          </a:xfrm>
          <a:prstGeom prst="rect">
            <a:avLst/>
          </a:prstGeom>
          <a:noFill/>
        </p:spPr>
        <p:txBody>
          <a:bodyPr wrap="square">
            <a:spAutoFit/>
          </a:bodyPr>
          <a:lstStyle/>
          <a:p>
            <a:r>
              <a:rPr sz="1300">
                <a:solidFill>
                  <a:srgbClr val="7A8399"/>
                </a:solidFill>
                <a:latin typeface="Calibri"/>
              </a:rPr>
              <a:t>Beyond detection, the tool raises awareness and supports digital literacy — a critical skill in the modern information environment.</a:t>
            </a:r>
          </a:p>
        </p:txBody>
      </p:sp>
      <p:sp>
        <p:nvSpPr>
          <p:cNvPr id="23" name="Rectangle 22"/>
          <p:cNvSpPr/>
          <p:nvPr/>
        </p:nvSpPr>
        <p:spPr>
          <a:xfrm>
            <a:off x="594360" y="6263640"/>
            <a:ext cx="10972800" cy="50292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777240" y="6336792"/>
            <a:ext cx="10515600" cy="347472"/>
          </a:xfrm>
          <a:prstGeom prst="rect">
            <a:avLst/>
          </a:prstGeom>
          <a:noFill/>
        </p:spPr>
        <p:txBody>
          <a:bodyPr wrap="square">
            <a:spAutoFit/>
          </a:bodyPr>
          <a:lstStyle/>
          <a:p>
            <a:pPr algn="ctr"/>
            <a:r>
              <a:rPr sz="1100" b="0" i="0">
                <a:solidFill>
                  <a:srgbClr val="7A8399"/>
                </a:solidFill>
                <a:latin typeface="Calibri"/>
              </a:rPr>
              <a:t>Amy Louise Harrison  ·  2133368  ·  BSc Applied Computing  ·  UWTSD  ·  Supervisor: Mobolanle Bello  ·  2024–25</a:t>
            </a:r>
          </a:p>
        </p:txBody>
      </p:sp>
      <p:sp>
        <p:nvSpPr>
          <p:cNvPr id="25" name="TextBox 24"/>
          <p:cNvSpPr txBox="1"/>
          <p:nvPr/>
        </p:nvSpPr>
        <p:spPr>
          <a:xfrm>
            <a:off x="11247120" y="137160"/>
            <a:ext cx="914400" cy="274320"/>
          </a:xfrm>
          <a:prstGeom prst="rect">
            <a:avLst/>
          </a:prstGeom>
          <a:noFill/>
        </p:spPr>
        <p:txBody>
          <a:bodyPr wrap="square">
            <a:spAutoFit/>
          </a:bodyPr>
          <a:lstStyle/>
          <a:p>
            <a:pPr algn="r"/>
            <a:r>
              <a:rPr sz="900" b="0" i="0">
                <a:solidFill>
                  <a:srgbClr val="3A4355"/>
                </a:solidFill>
                <a:latin typeface="Courier New"/>
              </a:rPr>
              <a:t>12 / 15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2286000" y="1371600"/>
            <a:ext cx="7616952" cy="4114800"/>
          </a:xfrm>
          <a:prstGeom prst="rect">
            <a:avLst/>
          </a:prstGeom>
          <a:solidFill>
            <a:srgbClr val="111520"/>
          </a:solidFill>
          <a:ln w="12700">
            <a:solidFill>
              <a:srgbClr val="78FFA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2286000" y="1371600"/>
            <a:ext cx="7616952" cy="54864"/>
          </a:xfrm>
          <a:prstGeom prst="rect">
            <a:avLst/>
          </a:prstGeom>
          <a:solidFill>
            <a:srgbClr val="78FFA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286000" y="1828800"/>
            <a:ext cx="7616952" cy="457200"/>
          </a:xfrm>
          <a:prstGeom prst="rect">
            <a:avLst/>
          </a:prstGeom>
          <a:noFill/>
        </p:spPr>
        <p:txBody>
          <a:bodyPr wrap="square">
            <a:spAutoFit/>
          </a:bodyPr>
          <a:lstStyle/>
          <a:p>
            <a:pPr algn="ctr"/>
            <a:r>
              <a:rPr sz="1100" b="0" i="0">
                <a:solidFill>
                  <a:srgbClr val="78FFA8"/>
                </a:solidFill>
                <a:latin typeface="Courier New"/>
              </a:rPr>
              <a:t>LIVE DEMONSTRATION</a:t>
            </a:r>
          </a:p>
        </p:txBody>
      </p:sp>
      <p:sp>
        <p:nvSpPr>
          <p:cNvPr id="6" name="TextBox 5"/>
          <p:cNvSpPr txBox="1"/>
          <p:nvPr/>
        </p:nvSpPr>
        <p:spPr>
          <a:xfrm>
            <a:off x="2286000" y="2331720"/>
            <a:ext cx="7616952" cy="822960"/>
          </a:xfrm>
          <a:prstGeom prst="rect">
            <a:avLst/>
          </a:prstGeom>
          <a:noFill/>
        </p:spPr>
        <p:txBody>
          <a:bodyPr wrap="square">
            <a:spAutoFit/>
          </a:bodyPr>
          <a:lstStyle/>
          <a:p>
            <a:pPr algn="ctr"/>
            <a:r>
              <a:rPr sz="4400" b="1" i="0">
                <a:solidFill>
                  <a:srgbClr val="DDE2F0"/>
                </a:solidFill>
                <a:latin typeface="Calibri"/>
              </a:rPr>
              <a:t>TruthCheck</a:t>
            </a:r>
          </a:p>
        </p:txBody>
      </p:sp>
      <p:sp>
        <p:nvSpPr>
          <p:cNvPr id="7" name="TextBox 6"/>
          <p:cNvSpPr txBox="1"/>
          <p:nvPr/>
        </p:nvSpPr>
        <p:spPr>
          <a:xfrm>
            <a:off x="2286000" y="3154680"/>
            <a:ext cx="7616952" cy="411480"/>
          </a:xfrm>
          <a:prstGeom prst="rect">
            <a:avLst/>
          </a:prstGeom>
          <a:noFill/>
        </p:spPr>
        <p:txBody>
          <a:bodyPr wrap="square">
            <a:spAutoFit/>
          </a:bodyPr>
          <a:lstStyle/>
          <a:p>
            <a:pPr algn="ctr"/>
            <a:r>
              <a:rPr sz="1600" b="0" i="0">
                <a:solidFill>
                  <a:srgbClr val="7A8399"/>
                </a:solidFill>
                <a:latin typeface="Calibri"/>
              </a:rPr>
              <a:t>Misinformation &amp; AI Content Detector</a:t>
            </a:r>
          </a:p>
        </p:txBody>
      </p:sp>
      <p:sp>
        <p:nvSpPr>
          <p:cNvPr id="8" name="Rectangle 7"/>
          <p:cNvSpPr/>
          <p:nvPr/>
        </p:nvSpPr>
        <p:spPr>
          <a:xfrm>
            <a:off x="3200400" y="3749039"/>
            <a:ext cx="5788152" cy="18288"/>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2743200" y="3886200"/>
            <a:ext cx="2011680" cy="1097280"/>
          </a:xfrm>
          <a:prstGeom prst="rect">
            <a:avLst/>
          </a:prstGeom>
          <a:solidFill>
            <a:srgbClr val="151A28"/>
          </a:solidFill>
          <a:ln w="9525">
            <a:solidFill>
              <a:srgbClr val="FF4D6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2743200" y="3977639"/>
            <a:ext cx="2011680" cy="320040"/>
          </a:xfrm>
          <a:prstGeom prst="rect">
            <a:avLst/>
          </a:prstGeom>
          <a:noFill/>
        </p:spPr>
        <p:txBody>
          <a:bodyPr wrap="square">
            <a:spAutoFit/>
          </a:bodyPr>
          <a:lstStyle/>
          <a:p>
            <a:pPr algn="ctr"/>
            <a:r>
              <a:rPr sz="1800" b="1" i="0">
                <a:solidFill>
                  <a:srgbClr val="FF4D6D"/>
                </a:solidFill>
                <a:latin typeface="Syne"/>
              </a:rPr>
              <a:t>1</a:t>
            </a:r>
          </a:p>
        </p:txBody>
      </p:sp>
      <p:sp>
        <p:nvSpPr>
          <p:cNvPr id="11" name="TextBox 10"/>
          <p:cNvSpPr txBox="1"/>
          <p:nvPr/>
        </p:nvSpPr>
        <p:spPr>
          <a:xfrm>
            <a:off x="2743200" y="4315968"/>
            <a:ext cx="2011680" cy="256032"/>
          </a:xfrm>
          <a:prstGeom prst="rect">
            <a:avLst/>
          </a:prstGeom>
          <a:noFill/>
        </p:spPr>
        <p:txBody>
          <a:bodyPr wrap="square">
            <a:spAutoFit/>
          </a:bodyPr>
          <a:lstStyle/>
          <a:p>
            <a:pPr algn="ctr"/>
            <a:r>
              <a:rPr sz="1000" b="0" i="0">
                <a:solidFill>
                  <a:srgbClr val="DDE2F0"/>
                </a:solidFill>
                <a:latin typeface="Calibri"/>
              </a:rPr>
              <a:t>Anti-vax post</a:t>
            </a:r>
          </a:p>
        </p:txBody>
      </p:sp>
      <p:sp>
        <p:nvSpPr>
          <p:cNvPr id="12" name="TextBox 11"/>
          <p:cNvSpPr txBox="1"/>
          <p:nvPr/>
        </p:nvSpPr>
        <p:spPr>
          <a:xfrm>
            <a:off x="2743200" y="4590288"/>
            <a:ext cx="2011680" cy="256032"/>
          </a:xfrm>
          <a:prstGeom prst="rect">
            <a:avLst/>
          </a:prstGeom>
          <a:noFill/>
        </p:spPr>
        <p:txBody>
          <a:bodyPr wrap="square">
            <a:spAutoFit/>
          </a:bodyPr>
          <a:lstStyle/>
          <a:p>
            <a:pPr algn="ctr"/>
            <a:r>
              <a:rPr sz="900" b="0" i="0">
                <a:solidFill>
                  <a:srgbClr val="FF4D6D"/>
                </a:solidFill>
                <a:latin typeface="Courier New"/>
              </a:rPr>
              <a:t>Score: 1.0 / 5</a:t>
            </a:r>
          </a:p>
        </p:txBody>
      </p:sp>
      <p:sp>
        <p:nvSpPr>
          <p:cNvPr id="13" name="Rectangle 12"/>
          <p:cNvSpPr/>
          <p:nvPr/>
        </p:nvSpPr>
        <p:spPr>
          <a:xfrm>
            <a:off x="4983480" y="3886200"/>
            <a:ext cx="2011680" cy="1097280"/>
          </a:xfrm>
          <a:prstGeom prst="rect">
            <a:avLst/>
          </a:prstGeom>
          <a:solidFill>
            <a:srgbClr val="151A28"/>
          </a:solidFill>
          <a:ln w="9525">
            <a:solidFill>
              <a:srgbClr val="FFB34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983480" y="3977639"/>
            <a:ext cx="2011680" cy="320040"/>
          </a:xfrm>
          <a:prstGeom prst="rect">
            <a:avLst/>
          </a:prstGeom>
          <a:noFill/>
        </p:spPr>
        <p:txBody>
          <a:bodyPr wrap="square">
            <a:spAutoFit/>
          </a:bodyPr>
          <a:lstStyle/>
          <a:p>
            <a:pPr algn="ctr"/>
            <a:r>
              <a:rPr sz="1800" b="1" i="0">
                <a:solidFill>
                  <a:srgbClr val="FFB347"/>
                </a:solidFill>
                <a:latin typeface="Syne"/>
              </a:rPr>
              <a:t>2</a:t>
            </a:r>
          </a:p>
        </p:txBody>
      </p:sp>
      <p:sp>
        <p:nvSpPr>
          <p:cNvPr id="15" name="TextBox 14"/>
          <p:cNvSpPr txBox="1"/>
          <p:nvPr/>
        </p:nvSpPr>
        <p:spPr>
          <a:xfrm>
            <a:off x="4983480" y="4315968"/>
            <a:ext cx="2011680" cy="256032"/>
          </a:xfrm>
          <a:prstGeom prst="rect">
            <a:avLst/>
          </a:prstGeom>
          <a:noFill/>
        </p:spPr>
        <p:txBody>
          <a:bodyPr wrap="square">
            <a:spAutoFit/>
          </a:bodyPr>
          <a:lstStyle/>
          <a:p>
            <a:pPr algn="ctr"/>
            <a:r>
              <a:rPr sz="1000" b="0" i="0">
                <a:solidFill>
                  <a:srgbClr val="DDE2F0"/>
                </a:solidFill>
                <a:latin typeface="Calibri"/>
              </a:rPr>
              <a:t>COVID misinfo</a:t>
            </a:r>
          </a:p>
        </p:txBody>
      </p:sp>
      <p:sp>
        <p:nvSpPr>
          <p:cNvPr id="16" name="TextBox 15"/>
          <p:cNvSpPr txBox="1"/>
          <p:nvPr/>
        </p:nvSpPr>
        <p:spPr>
          <a:xfrm>
            <a:off x="4983480" y="4590288"/>
            <a:ext cx="2011680" cy="256032"/>
          </a:xfrm>
          <a:prstGeom prst="rect">
            <a:avLst/>
          </a:prstGeom>
          <a:noFill/>
        </p:spPr>
        <p:txBody>
          <a:bodyPr wrap="square">
            <a:spAutoFit/>
          </a:bodyPr>
          <a:lstStyle/>
          <a:p>
            <a:pPr algn="ctr"/>
            <a:r>
              <a:rPr sz="900" b="0" i="0">
                <a:solidFill>
                  <a:srgbClr val="FFB347"/>
                </a:solidFill>
                <a:latin typeface="Courier New"/>
              </a:rPr>
              <a:t>Score: ~2.0 / 5</a:t>
            </a:r>
          </a:p>
        </p:txBody>
      </p:sp>
      <p:sp>
        <p:nvSpPr>
          <p:cNvPr id="17" name="Rectangle 16"/>
          <p:cNvSpPr/>
          <p:nvPr/>
        </p:nvSpPr>
        <p:spPr>
          <a:xfrm>
            <a:off x="7223760" y="3886200"/>
            <a:ext cx="2011680" cy="1097280"/>
          </a:xfrm>
          <a:prstGeom prst="rect">
            <a:avLst/>
          </a:prstGeom>
          <a:solidFill>
            <a:srgbClr val="151A28"/>
          </a:solidFill>
          <a:ln w="9525">
            <a:solidFill>
              <a:srgbClr val="78FFA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7223760" y="3977639"/>
            <a:ext cx="2011680" cy="320040"/>
          </a:xfrm>
          <a:prstGeom prst="rect">
            <a:avLst/>
          </a:prstGeom>
          <a:noFill/>
        </p:spPr>
        <p:txBody>
          <a:bodyPr wrap="square">
            <a:spAutoFit/>
          </a:bodyPr>
          <a:lstStyle/>
          <a:p>
            <a:pPr algn="ctr"/>
            <a:r>
              <a:rPr sz="1800" b="1" i="0">
                <a:solidFill>
                  <a:srgbClr val="78FFA8"/>
                </a:solidFill>
                <a:latin typeface="Syne"/>
              </a:rPr>
              <a:t>3</a:t>
            </a:r>
          </a:p>
        </p:txBody>
      </p:sp>
      <p:sp>
        <p:nvSpPr>
          <p:cNvPr id="19" name="TextBox 18"/>
          <p:cNvSpPr txBox="1"/>
          <p:nvPr/>
        </p:nvSpPr>
        <p:spPr>
          <a:xfrm>
            <a:off x="7223760" y="4315968"/>
            <a:ext cx="2011680" cy="256032"/>
          </a:xfrm>
          <a:prstGeom prst="rect">
            <a:avLst/>
          </a:prstGeom>
          <a:noFill/>
        </p:spPr>
        <p:txBody>
          <a:bodyPr wrap="square">
            <a:spAutoFit/>
          </a:bodyPr>
          <a:lstStyle/>
          <a:p>
            <a:pPr algn="ctr"/>
            <a:r>
              <a:rPr sz="1000" b="0" i="0">
                <a:solidFill>
                  <a:srgbClr val="DDE2F0"/>
                </a:solidFill>
                <a:latin typeface="Calibri"/>
              </a:rPr>
              <a:t>BBC-style report</a:t>
            </a:r>
          </a:p>
        </p:txBody>
      </p:sp>
      <p:sp>
        <p:nvSpPr>
          <p:cNvPr id="20" name="TextBox 19"/>
          <p:cNvSpPr txBox="1"/>
          <p:nvPr/>
        </p:nvSpPr>
        <p:spPr>
          <a:xfrm>
            <a:off x="7223760" y="4590288"/>
            <a:ext cx="2011680" cy="256032"/>
          </a:xfrm>
          <a:prstGeom prst="rect">
            <a:avLst/>
          </a:prstGeom>
          <a:noFill/>
        </p:spPr>
        <p:txBody>
          <a:bodyPr wrap="square">
            <a:spAutoFit/>
          </a:bodyPr>
          <a:lstStyle/>
          <a:p>
            <a:pPr algn="ctr"/>
            <a:r>
              <a:rPr sz="900" b="0" i="0">
                <a:solidFill>
                  <a:srgbClr val="78FFA8"/>
                </a:solidFill>
                <a:latin typeface="Courier New"/>
              </a:rPr>
              <a:t>Score: 5.0 / 5</a:t>
            </a:r>
          </a:p>
        </p:txBody>
      </p:sp>
      <p:sp>
        <p:nvSpPr>
          <p:cNvPr id="21" name="TextBox 20"/>
          <p:cNvSpPr txBox="1"/>
          <p:nvPr/>
        </p:nvSpPr>
        <p:spPr>
          <a:xfrm>
            <a:off x="2286000" y="5166360"/>
            <a:ext cx="7616952" cy="246221"/>
          </a:xfrm>
          <a:prstGeom prst="rect">
            <a:avLst/>
          </a:prstGeom>
          <a:noFill/>
        </p:spPr>
        <p:txBody>
          <a:bodyPr wrap="square">
            <a:spAutoFit/>
          </a:bodyPr>
          <a:lstStyle/>
          <a:p>
            <a:pPr algn="ctr"/>
            <a:endParaRPr sz="1000" b="0" i="1" dirty="0">
              <a:solidFill>
                <a:srgbClr val="3A4355"/>
              </a:solidFill>
              <a:latin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65760" y="164592"/>
            <a:ext cx="1210665" cy="256032"/>
          </a:xfrm>
          <a:prstGeom prst="rect">
            <a:avLst/>
          </a:prstGeom>
          <a:solidFill>
            <a:srgbClr val="0D1122"/>
          </a:solidFill>
          <a:ln w="9525">
            <a:solidFill>
              <a:srgbClr val="00CF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38912" y="192024"/>
            <a:ext cx="1137513" cy="219456"/>
          </a:xfrm>
          <a:prstGeom prst="rect">
            <a:avLst/>
          </a:prstGeom>
          <a:noFill/>
        </p:spPr>
        <p:txBody>
          <a:bodyPr wrap="square">
            <a:spAutoFit/>
          </a:bodyPr>
          <a:lstStyle/>
          <a:p>
            <a:pPr algn="l"/>
            <a:r>
              <a:rPr sz="900" b="0" i="0">
                <a:solidFill>
                  <a:srgbClr val="00CFEA"/>
                </a:solidFill>
                <a:latin typeface="Courier New"/>
              </a:rPr>
              <a:t>— REFERENCES</a:t>
            </a:r>
          </a:p>
        </p:txBody>
      </p:sp>
      <p:sp>
        <p:nvSpPr>
          <p:cNvPr id="5" name="TextBox 4"/>
          <p:cNvSpPr txBox="1"/>
          <p:nvPr/>
        </p:nvSpPr>
        <p:spPr>
          <a:xfrm>
            <a:off x="365760" y="502920"/>
            <a:ext cx="11430000" cy="594360"/>
          </a:xfrm>
          <a:prstGeom prst="rect">
            <a:avLst/>
          </a:prstGeom>
          <a:noFill/>
        </p:spPr>
        <p:txBody>
          <a:bodyPr wrap="square">
            <a:spAutoFit/>
          </a:bodyPr>
          <a:lstStyle/>
          <a:p>
            <a:pPr algn="l"/>
            <a:r>
              <a:rPr sz="2700" b="1" i="0">
                <a:solidFill>
                  <a:srgbClr val="DDE2F0"/>
                </a:solidFill>
                <a:latin typeface="Calibri"/>
              </a:rPr>
              <a:t>References</a:t>
            </a:r>
          </a:p>
        </p:txBody>
      </p:sp>
      <p:sp>
        <p:nvSpPr>
          <p:cNvPr id="6" name="Rectangle 5"/>
          <p:cNvSpPr/>
          <p:nvPr/>
        </p:nvSpPr>
        <p:spPr>
          <a:xfrm>
            <a:off x="365760" y="1234440"/>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365760" y="1234440"/>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02920" y="1280160"/>
            <a:ext cx="5349240" cy="402336"/>
          </a:xfrm>
          <a:prstGeom prst="rect">
            <a:avLst/>
          </a:prstGeom>
          <a:noFill/>
        </p:spPr>
        <p:txBody>
          <a:bodyPr wrap="square">
            <a:spAutoFit/>
          </a:bodyPr>
          <a:lstStyle/>
          <a:p>
            <a:pPr algn="l"/>
            <a:r>
              <a:rPr sz="850" b="0" i="0">
                <a:solidFill>
                  <a:srgbClr val="7A8399"/>
                </a:solidFill>
                <a:latin typeface="Calibri"/>
              </a:rPr>
              <a:t>[1]  G. Tasnim, S. Hossain, and K. Ullah, "COVID-19-related misinformation on social media: a systematic review," Bull. World Health Organ., vol. 99, pp. 455–463A, 2021.</a:t>
            </a:r>
          </a:p>
        </p:txBody>
      </p:sp>
      <p:sp>
        <p:nvSpPr>
          <p:cNvPr id="9" name="Rectangle 8"/>
          <p:cNvSpPr/>
          <p:nvPr/>
        </p:nvSpPr>
        <p:spPr>
          <a:xfrm>
            <a:off x="365760" y="1728216"/>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365760" y="1728216"/>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02920" y="1773936"/>
            <a:ext cx="5349240" cy="402336"/>
          </a:xfrm>
          <a:prstGeom prst="rect">
            <a:avLst/>
          </a:prstGeom>
          <a:noFill/>
        </p:spPr>
        <p:txBody>
          <a:bodyPr wrap="square">
            <a:spAutoFit/>
          </a:bodyPr>
          <a:lstStyle/>
          <a:p>
            <a:pPr algn="l"/>
            <a:r>
              <a:rPr sz="850" b="0" i="0">
                <a:solidFill>
                  <a:srgbClr val="7A8399"/>
                </a:solidFill>
                <a:latin typeface="Calibri"/>
              </a:rPr>
              <a:t>[2]  M. Pulido et al., "The role of social media in health misinformation during COVID-19," Int. J. Environ. Res. Public Health, vol. 20, no. 3, 2023.</a:t>
            </a:r>
          </a:p>
        </p:txBody>
      </p:sp>
      <p:sp>
        <p:nvSpPr>
          <p:cNvPr id="12" name="Rectangle 11"/>
          <p:cNvSpPr/>
          <p:nvPr/>
        </p:nvSpPr>
        <p:spPr>
          <a:xfrm>
            <a:off x="365760" y="2221992"/>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365760" y="2221992"/>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502920" y="2267712"/>
            <a:ext cx="5349240" cy="402336"/>
          </a:xfrm>
          <a:prstGeom prst="rect">
            <a:avLst/>
          </a:prstGeom>
          <a:noFill/>
        </p:spPr>
        <p:txBody>
          <a:bodyPr wrap="square">
            <a:spAutoFit/>
          </a:bodyPr>
          <a:lstStyle/>
          <a:p>
            <a:pPr algn="l"/>
            <a:r>
              <a:rPr sz="850" b="0" i="0">
                <a:solidFill>
                  <a:srgbClr val="7A8399"/>
                </a:solidFill>
                <a:latin typeface="Calibri"/>
              </a:rPr>
              <a:t>[3]  L. Suárez-Tingil et al., "Prevalence of health misinformation on social media," J. Med. Internet Res., vol. 23, no. 1, e17187, 2021.</a:t>
            </a:r>
          </a:p>
        </p:txBody>
      </p:sp>
      <p:sp>
        <p:nvSpPr>
          <p:cNvPr id="15" name="Rectangle 14"/>
          <p:cNvSpPr/>
          <p:nvPr/>
        </p:nvSpPr>
        <p:spPr>
          <a:xfrm>
            <a:off x="365760" y="2715768"/>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365760" y="2715768"/>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502920" y="2761488"/>
            <a:ext cx="5349240" cy="402336"/>
          </a:xfrm>
          <a:prstGeom prst="rect">
            <a:avLst/>
          </a:prstGeom>
          <a:noFill/>
        </p:spPr>
        <p:txBody>
          <a:bodyPr wrap="square">
            <a:spAutoFit/>
          </a:bodyPr>
          <a:lstStyle/>
          <a:p>
            <a:pPr algn="l"/>
            <a:r>
              <a:rPr sz="850" b="0" i="0">
                <a:solidFill>
                  <a:srgbClr val="7A8399"/>
                </a:solidFill>
                <a:latin typeface="Calibri"/>
              </a:rPr>
              <a:t>[4]  A. O'Hara and J. Shackman, "AI content detection in the emerging information ecosystem," Ethics Inf. Technol., 2024.</a:t>
            </a:r>
          </a:p>
        </p:txBody>
      </p:sp>
      <p:sp>
        <p:nvSpPr>
          <p:cNvPr id="18" name="Rectangle 17"/>
          <p:cNvSpPr/>
          <p:nvPr/>
        </p:nvSpPr>
        <p:spPr>
          <a:xfrm>
            <a:off x="365760" y="3209544"/>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365760" y="3209544"/>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502920" y="3255264"/>
            <a:ext cx="5349240" cy="402336"/>
          </a:xfrm>
          <a:prstGeom prst="rect">
            <a:avLst/>
          </a:prstGeom>
          <a:noFill/>
        </p:spPr>
        <p:txBody>
          <a:bodyPr wrap="square">
            <a:spAutoFit/>
          </a:bodyPr>
          <a:lstStyle/>
          <a:p>
            <a:pPr algn="l"/>
            <a:r>
              <a:rPr sz="850" b="0" i="0">
                <a:solidFill>
                  <a:srgbClr val="7A8399"/>
                </a:solidFill>
                <a:latin typeface="Calibri"/>
              </a:rPr>
              <a:t>[5]  R. Howard et al., "The great detectives: Humans versus AI detectors in catching LLM-generated content," Res. Pract. Technol. Enhanc. Learn., 2024.</a:t>
            </a:r>
          </a:p>
        </p:txBody>
      </p:sp>
      <p:sp>
        <p:nvSpPr>
          <p:cNvPr id="21" name="Rectangle 20"/>
          <p:cNvSpPr/>
          <p:nvPr/>
        </p:nvSpPr>
        <p:spPr>
          <a:xfrm>
            <a:off x="365760" y="3703320"/>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365760" y="3703320"/>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02920" y="3749040"/>
            <a:ext cx="5349240" cy="402336"/>
          </a:xfrm>
          <a:prstGeom prst="rect">
            <a:avLst/>
          </a:prstGeom>
          <a:noFill/>
        </p:spPr>
        <p:txBody>
          <a:bodyPr wrap="square">
            <a:spAutoFit/>
          </a:bodyPr>
          <a:lstStyle/>
          <a:p>
            <a:pPr algn="l"/>
            <a:r>
              <a:rPr sz="850" b="0" i="0">
                <a:solidFill>
                  <a:srgbClr val="7A8399"/>
                </a:solidFill>
                <a:latin typeface="Calibri"/>
              </a:rPr>
              <a:t>[6]  N. Wang, "Mapping the terrain of social media misinformation: A scientometric review," Technol. Forecast. Soc. Change, 2025.</a:t>
            </a:r>
          </a:p>
        </p:txBody>
      </p:sp>
      <p:sp>
        <p:nvSpPr>
          <p:cNvPr id="24" name="Rectangle 23"/>
          <p:cNvSpPr/>
          <p:nvPr/>
        </p:nvSpPr>
        <p:spPr>
          <a:xfrm>
            <a:off x="6309360" y="1234440"/>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6309360" y="1234440"/>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446520" y="1280160"/>
            <a:ext cx="5349240" cy="402336"/>
          </a:xfrm>
          <a:prstGeom prst="rect">
            <a:avLst/>
          </a:prstGeom>
          <a:noFill/>
        </p:spPr>
        <p:txBody>
          <a:bodyPr wrap="square">
            <a:spAutoFit/>
          </a:bodyPr>
          <a:lstStyle/>
          <a:p>
            <a:pPr algn="l"/>
            <a:r>
              <a:rPr sz="850" b="0" i="0">
                <a:solidFill>
                  <a:srgbClr val="7A8399"/>
                </a:solidFill>
                <a:latin typeface="Calibri"/>
              </a:rPr>
              <a:t>[7]  S. Shantatula, Z. Lei, and J. Wiredu, "The effect of AI-generated content on social-media marketing strategy," Int. J. Dev. Res., vol. 14, no. 04, 2024.</a:t>
            </a:r>
          </a:p>
        </p:txBody>
      </p:sp>
      <p:sp>
        <p:nvSpPr>
          <p:cNvPr id="27" name="Rectangle 26"/>
          <p:cNvSpPr/>
          <p:nvPr/>
        </p:nvSpPr>
        <p:spPr>
          <a:xfrm>
            <a:off x="6309360" y="1728216"/>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6309360" y="1728216"/>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6446520" y="1773936"/>
            <a:ext cx="5349240" cy="402336"/>
          </a:xfrm>
          <a:prstGeom prst="rect">
            <a:avLst/>
          </a:prstGeom>
          <a:noFill/>
        </p:spPr>
        <p:txBody>
          <a:bodyPr wrap="square">
            <a:spAutoFit/>
          </a:bodyPr>
          <a:lstStyle/>
          <a:p>
            <a:pPr algn="l"/>
            <a:r>
              <a:rPr sz="850" b="0" i="0">
                <a:solidFill>
                  <a:srgbClr val="7A8399"/>
                </a:solidFill>
                <a:latin typeface="Calibri"/>
              </a:rPr>
              <a:t>[8]  A. P. Kolb, "Performance of artificial intelligence content detectors using scientific articles," PubMed, 2023.</a:t>
            </a:r>
          </a:p>
        </p:txBody>
      </p:sp>
      <p:sp>
        <p:nvSpPr>
          <p:cNvPr id="30" name="Rectangle 29"/>
          <p:cNvSpPr/>
          <p:nvPr/>
        </p:nvSpPr>
        <p:spPr>
          <a:xfrm>
            <a:off x="6309360" y="2221992"/>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6309360" y="2221992"/>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6446520" y="2267712"/>
            <a:ext cx="5349240" cy="402336"/>
          </a:xfrm>
          <a:prstGeom prst="rect">
            <a:avLst/>
          </a:prstGeom>
          <a:noFill/>
        </p:spPr>
        <p:txBody>
          <a:bodyPr wrap="square">
            <a:spAutoFit/>
          </a:bodyPr>
          <a:lstStyle/>
          <a:p>
            <a:pPr algn="l"/>
            <a:r>
              <a:rPr sz="850" b="0" i="0">
                <a:solidFill>
                  <a:srgbClr val="7A8399"/>
                </a:solidFill>
                <a:latin typeface="Calibri"/>
              </a:rPr>
              <a:t>[9]  M. Smith and G. Von, "The impact of affect on the perception of fake news on social media," Societies, vol. 12, no. 12, p. 674, 2022.</a:t>
            </a:r>
          </a:p>
        </p:txBody>
      </p:sp>
      <p:sp>
        <p:nvSpPr>
          <p:cNvPr id="33" name="Rectangle 32"/>
          <p:cNvSpPr/>
          <p:nvPr/>
        </p:nvSpPr>
        <p:spPr>
          <a:xfrm>
            <a:off x="6309360" y="2715768"/>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ectangle 33"/>
          <p:cNvSpPr/>
          <p:nvPr/>
        </p:nvSpPr>
        <p:spPr>
          <a:xfrm>
            <a:off x="6309360" y="2715768"/>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6446520" y="2761488"/>
            <a:ext cx="5349240" cy="402336"/>
          </a:xfrm>
          <a:prstGeom prst="rect">
            <a:avLst/>
          </a:prstGeom>
          <a:noFill/>
        </p:spPr>
        <p:txBody>
          <a:bodyPr wrap="square">
            <a:spAutoFit/>
          </a:bodyPr>
          <a:lstStyle/>
          <a:p>
            <a:pPr algn="l"/>
            <a:r>
              <a:rPr sz="850" b="0" i="0">
                <a:solidFill>
                  <a:srgbClr val="7A8399"/>
                </a:solidFill>
                <a:latin typeface="Calibri"/>
              </a:rPr>
              <a:t>[10] J. M. Lopez and K. J. Mel, "Systematic review of misinformation in social and online media," Sustainability, vol. 15, no. 6, 2023.</a:t>
            </a:r>
          </a:p>
        </p:txBody>
      </p:sp>
      <p:sp>
        <p:nvSpPr>
          <p:cNvPr id="36" name="Rectangle 35"/>
          <p:cNvSpPr/>
          <p:nvPr/>
        </p:nvSpPr>
        <p:spPr>
          <a:xfrm>
            <a:off x="6309360" y="3209544"/>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Rectangle 36"/>
          <p:cNvSpPr/>
          <p:nvPr/>
        </p:nvSpPr>
        <p:spPr>
          <a:xfrm>
            <a:off x="6309360" y="3209544"/>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6446520" y="3255264"/>
            <a:ext cx="5349240" cy="402336"/>
          </a:xfrm>
          <a:prstGeom prst="rect">
            <a:avLst/>
          </a:prstGeom>
          <a:noFill/>
        </p:spPr>
        <p:txBody>
          <a:bodyPr wrap="square">
            <a:spAutoFit/>
          </a:bodyPr>
          <a:lstStyle/>
          <a:p>
            <a:pPr algn="l"/>
            <a:r>
              <a:rPr sz="850" b="0" i="0">
                <a:solidFill>
                  <a:srgbClr val="7A8399"/>
                </a:solidFill>
                <a:latin typeface="Calibri"/>
              </a:rPr>
              <a:t>[11] D. Baker and S. Mehra, "A comprehensive review of AI-generated media and detection," SSRN, 2024.</a:t>
            </a:r>
          </a:p>
        </p:txBody>
      </p:sp>
      <p:sp>
        <p:nvSpPr>
          <p:cNvPr id="39" name="Rectangle 38"/>
          <p:cNvSpPr/>
          <p:nvPr/>
        </p:nvSpPr>
        <p:spPr>
          <a:xfrm>
            <a:off x="6309360" y="3703320"/>
            <a:ext cx="5577840" cy="457200"/>
          </a:xfrm>
          <a:prstGeom prst="rect">
            <a:avLst/>
          </a:prstGeom>
          <a:solidFill>
            <a:srgbClr val="11152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ectangle 39"/>
          <p:cNvSpPr/>
          <p:nvPr/>
        </p:nvSpPr>
        <p:spPr>
          <a:xfrm>
            <a:off x="6309360" y="3703320"/>
            <a:ext cx="45720" cy="457200"/>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6446520" y="3749040"/>
            <a:ext cx="5349240" cy="402336"/>
          </a:xfrm>
          <a:prstGeom prst="rect">
            <a:avLst/>
          </a:prstGeom>
          <a:noFill/>
        </p:spPr>
        <p:txBody>
          <a:bodyPr wrap="square">
            <a:spAutoFit/>
          </a:bodyPr>
          <a:lstStyle/>
          <a:p>
            <a:pPr algn="l"/>
            <a:r>
              <a:rPr sz="850" b="0" i="0">
                <a:solidFill>
                  <a:srgbClr val="7A8399"/>
                </a:solidFill>
                <a:latin typeface="Calibri"/>
              </a:rPr>
              <a:t>[12] C. Lam and T. Ng, "Physical-activity misinformation on social media: Systematic review," JMIR Infodemiology, vol. 5, no. 1, e62760, 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B0E18"/>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315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784848"/>
            <a:ext cx="12188952" cy="73152"/>
          </a:xfrm>
          <a:prstGeom prst="rect">
            <a:avLst/>
          </a:prstGeom>
          <a:solidFill>
            <a:srgbClr val="00CF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5760" y="1280160"/>
            <a:ext cx="11430000" cy="2011680"/>
          </a:xfrm>
          <a:prstGeom prst="rect">
            <a:avLst/>
          </a:prstGeom>
          <a:noFill/>
        </p:spPr>
        <p:txBody>
          <a:bodyPr wrap="square">
            <a:spAutoFit/>
          </a:bodyPr>
          <a:lstStyle/>
          <a:p>
            <a:pPr algn="ctr"/>
            <a:r>
              <a:rPr sz="11000" b="1" i="0">
                <a:solidFill>
                  <a:srgbClr val="00CFEA"/>
                </a:solidFill>
                <a:latin typeface="Calibri"/>
              </a:rPr>
              <a:t>Q &amp; A</a:t>
            </a:r>
          </a:p>
        </p:txBody>
      </p:sp>
      <p:sp>
        <p:nvSpPr>
          <p:cNvPr id="5" name="TextBox 4"/>
          <p:cNvSpPr txBox="1"/>
          <p:nvPr/>
        </p:nvSpPr>
        <p:spPr>
          <a:xfrm>
            <a:off x="365760" y="3291840"/>
            <a:ext cx="11430000" cy="548640"/>
          </a:xfrm>
          <a:prstGeom prst="rect">
            <a:avLst/>
          </a:prstGeom>
          <a:noFill/>
        </p:spPr>
        <p:txBody>
          <a:bodyPr wrap="square">
            <a:spAutoFit/>
          </a:bodyPr>
          <a:lstStyle/>
          <a:p>
            <a:pPr algn="ctr"/>
            <a:r>
              <a:rPr sz="2000" b="0" i="0">
                <a:solidFill>
                  <a:srgbClr val="7A8399"/>
                </a:solidFill>
                <a:latin typeface="Calibri"/>
              </a:rPr>
              <a:t>Questions &amp; Discussion</a:t>
            </a:r>
          </a:p>
        </p:txBody>
      </p:sp>
      <p:sp>
        <p:nvSpPr>
          <p:cNvPr id="6" name="Rectangle 5"/>
          <p:cNvSpPr/>
          <p:nvPr/>
        </p:nvSpPr>
        <p:spPr>
          <a:xfrm>
            <a:off x="3200400" y="4023360"/>
            <a:ext cx="5788152" cy="27432"/>
          </a:xfrm>
          <a:prstGeom prst="rect">
            <a:avLst/>
          </a:prstGeom>
          <a:solidFill>
            <a:srgbClr val="3A43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365760" y="4251960"/>
            <a:ext cx="11430000" cy="320040"/>
          </a:xfrm>
          <a:prstGeom prst="rect">
            <a:avLst/>
          </a:prstGeom>
          <a:noFill/>
        </p:spPr>
        <p:txBody>
          <a:bodyPr wrap="square">
            <a:spAutoFit/>
          </a:bodyPr>
          <a:lstStyle/>
          <a:p>
            <a:pPr algn="ctr"/>
            <a:r>
              <a:rPr sz="1100" b="0" i="0">
                <a:solidFill>
                  <a:srgbClr val="3A4355"/>
                </a:solidFill>
                <a:latin typeface="Calibri"/>
              </a:rPr>
              <a:t>Amy Louise Harrison  ·  2133368  ·  BSc Applied Computing  ·  UWTSD  ·  Supervisor: Mobolanle Bello</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14</TotalTime>
  <Words>2037</Words>
  <Application>Microsoft Office PowerPoint</Application>
  <PresentationFormat>Custom</PresentationFormat>
  <Paragraphs>220</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Courier New</vt:lpstr>
      <vt:lpstr>Syne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Emily Harrison</dc:creator>
  <cp:keywords/>
  <dc:description>generated using python-pptx</dc:description>
  <cp:lastModifiedBy>Amy Harrison (2133368)</cp:lastModifiedBy>
  <cp:revision>4</cp:revision>
  <dcterms:created xsi:type="dcterms:W3CDTF">2013-01-27T09:14:16Z</dcterms:created>
  <dcterms:modified xsi:type="dcterms:W3CDTF">2026-03-23T10:53:07Z</dcterms:modified>
  <cp:category/>
</cp:coreProperties>
</file>