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18"/>
  </p:notesMasterIdLst>
  <p:handoutMasterIdLst>
    <p:handoutMasterId r:id="rId19"/>
  </p:handoutMasterIdLst>
  <p:sldIdLst>
    <p:sldId id="277" r:id="rId3"/>
    <p:sldId id="407" r:id="rId4"/>
    <p:sldId id="328" r:id="rId5"/>
    <p:sldId id="410" r:id="rId6"/>
    <p:sldId id="411" r:id="rId7"/>
    <p:sldId id="412" r:id="rId8"/>
    <p:sldId id="413" r:id="rId9"/>
    <p:sldId id="414" r:id="rId10"/>
    <p:sldId id="415" r:id="rId11"/>
    <p:sldId id="418" r:id="rId12"/>
    <p:sldId id="419" r:id="rId13"/>
    <p:sldId id="408" r:id="rId14"/>
    <p:sldId id="402" r:id="rId15"/>
    <p:sldId id="404" r:id="rId16"/>
    <p:sldId id="409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FFF7D6"/>
    <a:srgbClr val="FFFDCC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393763-49A5-527B-BC34-5B0DFE8AE63F}" v="57" dt="2025-10-25T11:30:36.270"/>
    <p1510:client id="{FB0ED787-F59F-328C-99A2-52C8B88BE78A}" v="65" dt="2025-10-25T11:24:39.0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26" Type="http://schemas.microsoft.com/office/2018/10/relationships/authors" Target="authors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FB0ED787-F59F-328C-99A2-52C8B88BE78A}"/>
    <pc:docChg chg="modSld">
      <pc:chgData name="Naomi Doerge" userId="S::n.doerge@uwtsd.ac.uk::c2ba5b26-9392-4f76-82ca-966719aba79f" providerId="AD" clId="Web-{FB0ED787-F59F-328C-99A2-52C8B88BE78A}" dt="2025-10-25T11:24:38.300" v="60" actId="20577"/>
      <pc:docMkLst>
        <pc:docMk/>
      </pc:docMkLst>
      <pc:sldChg chg="modSp mod setBg">
        <pc:chgData name="Naomi Doerge" userId="S::n.doerge@uwtsd.ac.uk::c2ba5b26-9392-4f76-82ca-966719aba79f" providerId="AD" clId="Web-{FB0ED787-F59F-328C-99A2-52C8B88BE78A}" dt="2025-10-25T11:24:19.034" v="55" actId="1076"/>
        <pc:sldMkLst>
          <pc:docMk/>
          <pc:sldMk cId="0" sldId="328"/>
        </pc:sldMkLst>
        <pc:spChg chg="mod">
          <ac:chgData name="Naomi Doerge" userId="S::n.doerge@uwtsd.ac.uk::c2ba5b26-9392-4f76-82ca-966719aba79f" providerId="AD" clId="Web-{FB0ED787-F59F-328C-99A2-52C8B88BE78A}" dt="2025-10-25T11:24:19.034" v="55" actId="1076"/>
          <ac:spMkLst>
            <pc:docMk/>
            <pc:sldMk cId="0" sldId="328"/>
            <ac:spMk id="6146" creationId="{00000000-0000-0000-0000-000000000000}"/>
          </ac:spMkLst>
        </pc:spChg>
        <pc:spChg chg="mod">
          <ac:chgData name="Naomi Doerge" userId="S::n.doerge@uwtsd.ac.uk::c2ba5b26-9392-4f76-82ca-966719aba79f" providerId="AD" clId="Web-{FB0ED787-F59F-328C-99A2-52C8B88BE78A}" dt="2025-10-25T11:24:13.080" v="54" actId="20577"/>
          <ac:spMkLst>
            <pc:docMk/>
            <pc:sldMk cId="0" sldId="328"/>
            <ac:spMk id="8195" creationId="{00000000-0000-0000-0000-000000000000}"/>
          </ac:spMkLst>
        </pc:spChg>
      </pc:sldChg>
      <pc:sldChg chg="mod setBg">
        <pc:chgData name="Naomi Doerge" userId="S::n.doerge@uwtsd.ac.uk::c2ba5b26-9392-4f76-82ca-966719aba79f" providerId="AD" clId="Web-{FB0ED787-F59F-328C-99A2-52C8B88BE78A}" dt="2025-10-25T11:21:45.063" v="16"/>
        <pc:sldMkLst>
          <pc:docMk/>
          <pc:sldMk cId="4004740561" sldId="402"/>
        </pc:sldMkLst>
      </pc:sldChg>
      <pc:sldChg chg="mod setBg">
        <pc:chgData name="Naomi Doerge" userId="S::n.doerge@uwtsd.ac.uk::c2ba5b26-9392-4f76-82ca-966719aba79f" providerId="AD" clId="Web-{FB0ED787-F59F-328C-99A2-52C8B88BE78A}" dt="2025-10-25T11:21:45.141" v="17"/>
        <pc:sldMkLst>
          <pc:docMk/>
          <pc:sldMk cId="1128925438" sldId="404"/>
        </pc:sldMkLst>
      </pc:sldChg>
      <pc:sldChg chg="modSp mod setBg">
        <pc:chgData name="Naomi Doerge" userId="S::n.doerge@uwtsd.ac.uk::c2ba5b26-9392-4f76-82ca-966719aba79f" providerId="AD" clId="Web-{FB0ED787-F59F-328C-99A2-52C8B88BE78A}" dt="2025-10-25T11:22:08.313" v="29" actId="20577"/>
        <pc:sldMkLst>
          <pc:docMk/>
          <pc:sldMk cId="3208217160" sldId="407"/>
        </pc:sldMkLst>
        <pc:spChg chg="mod">
          <ac:chgData name="Naomi Doerge" userId="S::n.doerge@uwtsd.ac.uk::c2ba5b26-9392-4f76-82ca-966719aba79f" providerId="AD" clId="Web-{FB0ED787-F59F-328C-99A2-52C8B88BE78A}" dt="2025-10-25T11:22:08.313" v="29" actId="20577"/>
          <ac:spMkLst>
            <pc:docMk/>
            <pc:sldMk cId="3208217160" sldId="407"/>
            <ac:spMk id="3" creationId="{78218123-8120-CD36-60D8-FC97F568C4C8}"/>
          </ac:spMkLst>
        </pc:spChg>
      </pc:sldChg>
      <pc:sldChg chg="mod setBg">
        <pc:chgData name="Naomi Doerge" userId="S::n.doerge@uwtsd.ac.uk::c2ba5b26-9392-4f76-82ca-966719aba79f" providerId="AD" clId="Web-{FB0ED787-F59F-328C-99A2-52C8B88BE78A}" dt="2025-10-25T11:21:45" v="15"/>
        <pc:sldMkLst>
          <pc:docMk/>
          <pc:sldMk cId="2786915497" sldId="408"/>
        </pc:sldMkLst>
      </pc:sldChg>
      <pc:sldChg chg="mod setBg">
        <pc:chgData name="Naomi Doerge" userId="S::n.doerge@uwtsd.ac.uk::c2ba5b26-9392-4f76-82ca-966719aba79f" providerId="AD" clId="Web-{FB0ED787-F59F-328C-99A2-52C8B88BE78A}" dt="2025-10-25T11:21:44.984" v="14"/>
        <pc:sldMkLst>
          <pc:docMk/>
          <pc:sldMk cId="1261904751" sldId="409"/>
        </pc:sldMkLst>
      </pc:sldChg>
      <pc:sldChg chg="modSp mod setBg">
        <pc:chgData name="Naomi Doerge" userId="S::n.doerge@uwtsd.ac.uk::c2ba5b26-9392-4f76-82ca-966719aba79f" providerId="AD" clId="Web-{FB0ED787-F59F-328C-99A2-52C8B88BE78A}" dt="2025-10-25T11:24:30.721" v="57" actId="20577"/>
        <pc:sldMkLst>
          <pc:docMk/>
          <pc:sldMk cId="3097884413" sldId="410"/>
        </pc:sldMkLst>
        <pc:spChg chg="mod">
          <ac:chgData name="Naomi Doerge" userId="S::n.doerge@uwtsd.ac.uk::c2ba5b26-9392-4f76-82ca-966719aba79f" providerId="AD" clId="Web-{FB0ED787-F59F-328C-99A2-52C8B88BE78A}" dt="2025-10-25T11:24:30.721" v="57" actId="20577"/>
          <ac:spMkLst>
            <pc:docMk/>
            <pc:sldMk cId="3097884413" sldId="410"/>
            <ac:spMk id="3" creationId="{CD38D656-983B-DDF2-0253-CBAC0FADF490}"/>
          </ac:spMkLst>
        </pc:spChg>
      </pc:sldChg>
      <pc:sldChg chg="modSp mod setBg">
        <pc:chgData name="Naomi Doerge" userId="S::n.doerge@uwtsd.ac.uk::c2ba5b26-9392-4f76-82ca-966719aba79f" providerId="AD" clId="Web-{FB0ED787-F59F-328C-99A2-52C8B88BE78A}" dt="2025-10-25T11:24:38.300" v="60" actId="20577"/>
        <pc:sldMkLst>
          <pc:docMk/>
          <pc:sldMk cId="1288152248" sldId="411"/>
        </pc:sldMkLst>
        <pc:spChg chg="mod">
          <ac:chgData name="Naomi Doerge" userId="S::n.doerge@uwtsd.ac.uk::c2ba5b26-9392-4f76-82ca-966719aba79f" providerId="AD" clId="Web-{FB0ED787-F59F-328C-99A2-52C8B88BE78A}" dt="2025-10-25T11:24:35.628" v="59" actId="20577"/>
          <ac:spMkLst>
            <pc:docMk/>
            <pc:sldMk cId="1288152248" sldId="411"/>
            <ac:spMk id="3" creationId="{52A9BED2-D1DE-F5A6-B4DB-33B9C7E0DAE9}"/>
          </ac:spMkLst>
        </pc:spChg>
        <pc:spChg chg="mod">
          <ac:chgData name="Naomi Doerge" userId="S::n.doerge@uwtsd.ac.uk::c2ba5b26-9392-4f76-82ca-966719aba79f" providerId="AD" clId="Web-{FB0ED787-F59F-328C-99A2-52C8B88BE78A}" dt="2025-10-25T11:24:38.300" v="60" actId="20577"/>
          <ac:spMkLst>
            <pc:docMk/>
            <pc:sldMk cId="1288152248" sldId="411"/>
            <ac:spMk id="6" creationId="{9B65C71F-0A6D-EB87-62FB-AAE1F1652A32}"/>
          </ac:spMkLst>
        </pc:spChg>
      </pc:sldChg>
      <pc:sldChg chg="mod setBg">
        <pc:chgData name="Naomi Doerge" userId="S::n.doerge@uwtsd.ac.uk::c2ba5b26-9392-4f76-82ca-966719aba79f" providerId="AD" clId="Web-{FB0ED787-F59F-328C-99A2-52C8B88BE78A}" dt="2025-10-25T11:21:45.344" v="23"/>
        <pc:sldMkLst>
          <pc:docMk/>
          <pc:sldMk cId="1672251955" sldId="412"/>
        </pc:sldMkLst>
      </pc:sldChg>
      <pc:sldChg chg="mod setBg">
        <pc:chgData name="Naomi Doerge" userId="S::n.doerge@uwtsd.ac.uk::c2ba5b26-9392-4f76-82ca-966719aba79f" providerId="AD" clId="Web-{FB0ED787-F59F-328C-99A2-52C8B88BE78A}" dt="2025-10-25T11:21:45.375" v="24"/>
        <pc:sldMkLst>
          <pc:docMk/>
          <pc:sldMk cId="968493403" sldId="413"/>
        </pc:sldMkLst>
      </pc:sldChg>
      <pc:sldChg chg="mod setBg">
        <pc:chgData name="Naomi Doerge" userId="S::n.doerge@uwtsd.ac.uk::c2ba5b26-9392-4f76-82ca-966719aba79f" providerId="AD" clId="Web-{FB0ED787-F59F-328C-99A2-52C8B88BE78A}" dt="2025-10-25T11:21:45.391" v="25"/>
        <pc:sldMkLst>
          <pc:docMk/>
          <pc:sldMk cId="3096424329" sldId="414"/>
        </pc:sldMkLst>
      </pc:sldChg>
      <pc:sldChg chg="mod setBg">
        <pc:chgData name="Naomi Doerge" userId="S::n.doerge@uwtsd.ac.uk::c2ba5b26-9392-4f76-82ca-966719aba79f" providerId="AD" clId="Web-{FB0ED787-F59F-328C-99A2-52C8B88BE78A}" dt="2025-10-25T11:21:45.422" v="26"/>
        <pc:sldMkLst>
          <pc:docMk/>
          <pc:sldMk cId="492811065" sldId="415"/>
        </pc:sldMkLst>
      </pc:sldChg>
      <pc:sldChg chg="mod setBg">
        <pc:chgData name="Naomi Doerge" userId="S::n.doerge@uwtsd.ac.uk::c2ba5b26-9392-4f76-82ca-966719aba79f" providerId="AD" clId="Web-{FB0ED787-F59F-328C-99A2-52C8B88BE78A}" dt="2025-10-25T11:21:45.438" v="27"/>
        <pc:sldMkLst>
          <pc:docMk/>
          <pc:sldMk cId="1499590431" sldId="418"/>
        </pc:sldMkLst>
      </pc:sldChg>
      <pc:sldChg chg="mod setBg">
        <pc:chgData name="Naomi Doerge" userId="S::n.doerge@uwtsd.ac.uk::c2ba5b26-9392-4f76-82ca-966719aba79f" providerId="AD" clId="Web-{FB0ED787-F59F-328C-99A2-52C8B88BE78A}" dt="2025-10-25T11:21:45.188" v="19"/>
        <pc:sldMkLst>
          <pc:docMk/>
          <pc:sldMk cId="2135886382" sldId="419"/>
        </pc:sldMkLst>
      </pc:sldChg>
    </pc:docChg>
  </pc:docChgLst>
  <pc:docChgLst>
    <pc:chgData name="Naomi Doerge" userId="S::n.doerge@uwtsd.ac.uk::c2ba5b26-9392-4f76-82ca-966719aba79f" providerId="AD" clId="Web-{D6393763-49A5-527B-BC34-5B0DFE8AE63F}"/>
    <pc:docChg chg="modSld">
      <pc:chgData name="Naomi Doerge" userId="S::n.doerge@uwtsd.ac.uk::c2ba5b26-9392-4f76-82ca-966719aba79f" providerId="AD" clId="Web-{D6393763-49A5-527B-BC34-5B0DFE8AE63F}" dt="2025-10-25T11:30:36.270" v="56" actId="20577"/>
      <pc:docMkLst>
        <pc:docMk/>
      </pc:docMkLst>
      <pc:sldChg chg="modSp">
        <pc:chgData name="Naomi Doerge" userId="S::n.doerge@uwtsd.ac.uk::c2ba5b26-9392-4f76-82ca-966719aba79f" providerId="AD" clId="Web-{D6393763-49A5-527B-BC34-5B0DFE8AE63F}" dt="2025-10-25T11:29:19.299" v="41" actId="20577"/>
        <pc:sldMkLst>
          <pc:docMk/>
          <pc:sldMk cId="4004740561" sldId="402"/>
        </pc:sldMkLst>
        <pc:spChg chg="mod">
          <ac:chgData name="Naomi Doerge" userId="S::n.doerge@uwtsd.ac.uk::c2ba5b26-9392-4f76-82ca-966719aba79f" providerId="AD" clId="Web-{D6393763-49A5-527B-BC34-5B0DFE8AE63F}" dt="2025-10-25T11:29:19.299" v="41" actId="20577"/>
          <ac:spMkLst>
            <pc:docMk/>
            <pc:sldMk cId="4004740561" sldId="402"/>
            <ac:spMk id="2" creationId="{D3EFAC95-AEA2-4805-C0A3-C03B22FCD911}"/>
          </ac:spMkLst>
        </pc:spChg>
        <pc:spChg chg="mod">
          <ac:chgData name="Naomi Doerge" userId="S::n.doerge@uwtsd.ac.uk::c2ba5b26-9392-4f76-82ca-966719aba79f" providerId="AD" clId="Web-{D6393763-49A5-527B-BC34-5B0DFE8AE63F}" dt="2025-10-25T11:29:12.361" v="40" actId="20577"/>
          <ac:spMkLst>
            <pc:docMk/>
            <pc:sldMk cId="4004740561" sldId="402"/>
            <ac:spMk id="3" creationId="{75BD4CAA-529A-7932-BBE8-5D670C3B5C97}"/>
          </ac:spMkLst>
        </pc:spChg>
      </pc:sldChg>
      <pc:sldChg chg="modSp">
        <pc:chgData name="Naomi Doerge" userId="S::n.doerge@uwtsd.ac.uk::c2ba5b26-9392-4f76-82ca-966719aba79f" providerId="AD" clId="Web-{D6393763-49A5-527B-BC34-5B0DFE8AE63F}" dt="2025-10-25T11:30:24.254" v="55" actId="20577"/>
        <pc:sldMkLst>
          <pc:docMk/>
          <pc:sldMk cId="1128925438" sldId="404"/>
        </pc:sldMkLst>
        <pc:spChg chg="mod">
          <ac:chgData name="Naomi Doerge" userId="S::n.doerge@uwtsd.ac.uk::c2ba5b26-9392-4f76-82ca-966719aba79f" providerId="AD" clId="Web-{D6393763-49A5-527B-BC34-5B0DFE8AE63F}" dt="2025-10-25T11:30:24.254" v="55" actId="20577"/>
          <ac:spMkLst>
            <pc:docMk/>
            <pc:sldMk cId="1128925438" sldId="404"/>
            <ac:spMk id="3" creationId="{75BD4CAA-529A-7932-BBE8-5D670C3B5C97}"/>
          </ac:spMkLst>
        </pc:spChg>
        <pc:spChg chg="mod">
          <ac:chgData name="Naomi Doerge" userId="S::n.doerge@uwtsd.ac.uk::c2ba5b26-9392-4f76-82ca-966719aba79f" providerId="AD" clId="Web-{D6393763-49A5-527B-BC34-5B0DFE8AE63F}" dt="2025-10-25T11:29:23.737" v="42" actId="20577"/>
          <ac:spMkLst>
            <pc:docMk/>
            <pc:sldMk cId="1128925438" sldId="404"/>
            <ac:spMk id="6" creationId="{68E3A26D-1A82-652C-4F28-6E446067DB7D}"/>
          </ac:spMkLst>
        </pc:spChg>
      </pc:sldChg>
      <pc:sldChg chg="modSp">
        <pc:chgData name="Naomi Doerge" userId="S::n.doerge@uwtsd.ac.uk::c2ba5b26-9392-4f76-82ca-966719aba79f" providerId="AD" clId="Web-{D6393763-49A5-527B-BC34-5B0DFE8AE63F}" dt="2025-10-25T11:28:03.015" v="25" actId="20577"/>
        <pc:sldMkLst>
          <pc:docMk/>
          <pc:sldMk cId="2786915497" sldId="408"/>
        </pc:sldMkLst>
        <pc:spChg chg="mod">
          <ac:chgData name="Naomi Doerge" userId="S::n.doerge@uwtsd.ac.uk::c2ba5b26-9392-4f76-82ca-966719aba79f" providerId="AD" clId="Web-{D6393763-49A5-527B-BC34-5B0DFE8AE63F}" dt="2025-10-25T11:28:03.015" v="25" actId="20577"/>
          <ac:spMkLst>
            <pc:docMk/>
            <pc:sldMk cId="2786915497" sldId="408"/>
            <ac:spMk id="3" creationId="{7D113D50-1B23-0893-E767-CBA532D032C0}"/>
          </ac:spMkLst>
        </pc:spChg>
      </pc:sldChg>
      <pc:sldChg chg="modSp">
        <pc:chgData name="Naomi Doerge" userId="S::n.doerge@uwtsd.ac.uk::c2ba5b26-9392-4f76-82ca-966719aba79f" providerId="AD" clId="Web-{D6393763-49A5-527B-BC34-5B0DFE8AE63F}" dt="2025-10-25T11:30:36.270" v="56" actId="20577"/>
        <pc:sldMkLst>
          <pc:docMk/>
          <pc:sldMk cId="1261904751" sldId="409"/>
        </pc:sldMkLst>
        <pc:spChg chg="mod">
          <ac:chgData name="Naomi Doerge" userId="S::n.doerge@uwtsd.ac.uk::c2ba5b26-9392-4f76-82ca-966719aba79f" providerId="AD" clId="Web-{D6393763-49A5-527B-BC34-5B0DFE8AE63F}" dt="2025-10-25T11:30:36.270" v="56" actId="20577"/>
          <ac:spMkLst>
            <pc:docMk/>
            <pc:sldMk cId="1261904751" sldId="409"/>
            <ac:spMk id="3" creationId="{C69FE3DF-CBD8-E64B-9ADE-AC0CA521E0A4}"/>
          </ac:spMkLst>
        </pc:spChg>
      </pc:sldChg>
      <pc:sldChg chg="modSp">
        <pc:chgData name="Naomi Doerge" userId="S::n.doerge@uwtsd.ac.uk::c2ba5b26-9392-4f76-82ca-966719aba79f" providerId="AD" clId="Web-{D6393763-49A5-527B-BC34-5B0DFE8AE63F}" dt="2025-10-25T11:25:38.169" v="4" actId="20577"/>
        <pc:sldMkLst>
          <pc:docMk/>
          <pc:sldMk cId="1288152248" sldId="411"/>
        </pc:sldMkLst>
        <pc:spChg chg="mod">
          <ac:chgData name="Naomi Doerge" userId="S::n.doerge@uwtsd.ac.uk::c2ba5b26-9392-4f76-82ca-966719aba79f" providerId="AD" clId="Web-{D6393763-49A5-527B-BC34-5B0DFE8AE63F}" dt="2025-10-25T11:25:38.169" v="4" actId="20577"/>
          <ac:spMkLst>
            <pc:docMk/>
            <pc:sldMk cId="1288152248" sldId="411"/>
            <ac:spMk id="2" creationId="{FF589573-3DC8-04F0-DA85-95D68296F20F}"/>
          </ac:spMkLst>
        </pc:spChg>
        <pc:spChg chg="mod">
          <ac:chgData name="Naomi Doerge" userId="S::n.doerge@uwtsd.ac.uk::c2ba5b26-9392-4f76-82ca-966719aba79f" providerId="AD" clId="Web-{D6393763-49A5-527B-BC34-5B0DFE8AE63F}" dt="2025-10-25T11:25:18.184" v="1"/>
          <ac:spMkLst>
            <pc:docMk/>
            <pc:sldMk cId="1288152248" sldId="411"/>
            <ac:spMk id="3" creationId="{52A9BED2-D1DE-F5A6-B4DB-33B9C7E0DAE9}"/>
          </ac:spMkLst>
        </pc:spChg>
        <pc:spChg chg="mod">
          <ac:chgData name="Naomi Doerge" userId="S::n.doerge@uwtsd.ac.uk::c2ba5b26-9392-4f76-82ca-966719aba79f" providerId="AD" clId="Web-{D6393763-49A5-527B-BC34-5B0DFE8AE63F}" dt="2025-10-25T11:25:29.981" v="3"/>
          <ac:spMkLst>
            <pc:docMk/>
            <pc:sldMk cId="1288152248" sldId="411"/>
            <ac:spMk id="6" creationId="{9B65C71F-0A6D-EB87-62FB-AAE1F1652A32}"/>
          </ac:spMkLst>
        </pc:spChg>
      </pc:sldChg>
      <pc:sldChg chg="modSp">
        <pc:chgData name="Naomi Doerge" userId="S::n.doerge@uwtsd.ac.uk::c2ba5b26-9392-4f76-82ca-966719aba79f" providerId="AD" clId="Web-{D6393763-49A5-527B-BC34-5B0DFE8AE63F}" dt="2025-10-25T11:25:52.091" v="7" actId="20577"/>
        <pc:sldMkLst>
          <pc:docMk/>
          <pc:sldMk cId="1672251955" sldId="412"/>
        </pc:sldMkLst>
        <pc:spChg chg="mod">
          <ac:chgData name="Naomi Doerge" userId="S::n.doerge@uwtsd.ac.uk::c2ba5b26-9392-4f76-82ca-966719aba79f" providerId="AD" clId="Web-{D6393763-49A5-527B-BC34-5B0DFE8AE63F}" dt="2025-10-25T11:25:52.091" v="7" actId="20577"/>
          <ac:spMkLst>
            <pc:docMk/>
            <pc:sldMk cId="1672251955" sldId="412"/>
            <ac:spMk id="3" creationId="{40125FB4-9E01-97D3-1D16-DBE1F20D4CCB}"/>
          </ac:spMkLst>
        </pc:spChg>
      </pc:sldChg>
      <pc:sldChg chg="modSp">
        <pc:chgData name="Naomi Doerge" userId="S::n.doerge@uwtsd.ac.uk::c2ba5b26-9392-4f76-82ca-966719aba79f" providerId="AD" clId="Web-{D6393763-49A5-527B-BC34-5B0DFE8AE63F}" dt="2025-10-25T11:26:04.638" v="9" actId="20577"/>
        <pc:sldMkLst>
          <pc:docMk/>
          <pc:sldMk cId="968493403" sldId="413"/>
        </pc:sldMkLst>
        <pc:spChg chg="mod">
          <ac:chgData name="Naomi Doerge" userId="S::n.doerge@uwtsd.ac.uk::c2ba5b26-9392-4f76-82ca-966719aba79f" providerId="AD" clId="Web-{D6393763-49A5-527B-BC34-5B0DFE8AE63F}" dt="2025-10-25T11:26:04.638" v="9" actId="20577"/>
          <ac:spMkLst>
            <pc:docMk/>
            <pc:sldMk cId="968493403" sldId="413"/>
            <ac:spMk id="2" creationId="{86293168-0BCB-3673-7AD3-C0B275C86415}"/>
          </ac:spMkLst>
        </pc:spChg>
        <pc:spChg chg="mod">
          <ac:chgData name="Naomi Doerge" userId="S::n.doerge@uwtsd.ac.uk::c2ba5b26-9392-4f76-82ca-966719aba79f" providerId="AD" clId="Web-{D6393763-49A5-527B-BC34-5B0DFE8AE63F}" dt="2025-10-25T11:25:58.825" v="8" actId="20577"/>
          <ac:spMkLst>
            <pc:docMk/>
            <pc:sldMk cId="968493403" sldId="413"/>
            <ac:spMk id="3" creationId="{0259DA66-9A69-6DB3-D68E-6752BA75BF86}"/>
          </ac:spMkLst>
        </pc:spChg>
      </pc:sldChg>
      <pc:sldChg chg="modSp">
        <pc:chgData name="Naomi Doerge" userId="S::n.doerge@uwtsd.ac.uk::c2ba5b26-9392-4f76-82ca-966719aba79f" providerId="AD" clId="Web-{D6393763-49A5-527B-BC34-5B0DFE8AE63F}" dt="2025-10-25T11:27:23.326" v="11" actId="20577"/>
        <pc:sldMkLst>
          <pc:docMk/>
          <pc:sldMk cId="3096424329" sldId="414"/>
        </pc:sldMkLst>
        <pc:spChg chg="mod">
          <ac:chgData name="Naomi Doerge" userId="S::n.doerge@uwtsd.ac.uk::c2ba5b26-9392-4f76-82ca-966719aba79f" providerId="AD" clId="Web-{D6393763-49A5-527B-BC34-5B0DFE8AE63F}" dt="2025-10-25T11:27:23.326" v="11" actId="20577"/>
          <ac:spMkLst>
            <pc:docMk/>
            <pc:sldMk cId="3096424329" sldId="414"/>
            <ac:spMk id="3" creationId="{BC76D4AA-897C-8A47-7EF0-040E1B8C7745}"/>
          </ac:spMkLst>
        </pc:spChg>
      </pc:sldChg>
      <pc:sldChg chg="modSp">
        <pc:chgData name="Naomi Doerge" userId="S::n.doerge@uwtsd.ac.uk::c2ba5b26-9392-4f76-82ca-966719aba79f" providerId="AD" clId="Web-{D6393763-49A5-527B-BC34-5B0DFE8AE63F}" dt="2025-10-25T11:27:30.061" v="13" actId="20577"/>
        <pc:sldMkLst>
          <pc:docMk/>
          <pc:sldMk cId="492811065" sldId="415"/>
        </pc:sldMkLst>
        <pc:spChg chg="mod">
          <ac:chgData name="Naomi Doerge" userId="S::n.doerge@uwtsd.ac.uk::c2ba5b26-9392-4f76-82ca-966719aba79f" providerId="AD" clId="Web-{D6393763-49A5-527B-BC34-5B0DFE8AE63F}" dt="2025-10-25T11:27:30.061" v="13" actId="20577"/>
          <ac:spMkLst>
            <pc:docMk/>
            <pc:sldMk cId="492811065" sldId="415"/>
            <ac:spMk id="2" creationId="{4828E836-DF6C-DCED-474A-09C20E4CE7FF}"/>
          </ac:spMkLst>
        </pc:spChg>
        <pc:spChg chg="mod">
          <ac:chgData name="Naomi Doerge" userId="S::n.doerge@uwtsd.ac.uk::c2ba5b26-9392-4f76-82ca-966719aba79f" providerId="AD" clId="Web-{D6393763-49A5-527B-BC34-5B0DFE8AE63F}" dt="2025-10-25T11:27:26.608" v="12" actId="20577"/>
          <ac:spMkLst>
            <pc:docMk/>
            <pc:sldMk cId="492811065" sldId="415"/>
            <ac:spMk id="3" creationId="{FB0BFE7F-3F78-63C2-D0BF-630CBEC612B3}"/>
          </ac:spMkLst>
        </pc:spChg>
      </pc:sldChg>
      <pc:sldChg chg="modSp">
        <pc:chgData name="Naomi Doerge" userId="S::n.doerge@uwtsd.ac.uk::c2ba5b26-9392-4f76-82ca-966719aba79f" providerId="AD" clId="Web-{D6393763-49A5-527B-BC34-5B0DFE8AE63F}" dt="2025-10-25T11:27:45.421" v="21" actId="20577"/>
        <pc:sldMkLst>
          <pc:docMk/>
          <pc:sldMk cId="1499590431" sldId="418"/>
        </pc:sldMkLst>
        <pc:spChg chg="mod">
          <ac:chgData name="Naomi Doerge" userId="S::n.doerge@uwtsd.ac.uk::c2ba5b26-9392-4f76-82ca-966719aba79f" providerId="AD" clId="Web-{D6393763-49A5-527B-BC34-5B0DFE8AE63F}" dt="2025-10-25T11:27:45.421" v="21" actId="20577"/>
          <ac:spMkLst>
            <pc:docMk/>
            <pc:sldMk cId="1499590431" sldId="418"/>
            <ac:spMk id="3" creationId="{F1D3C4E6-608F-A0F0-0ACD-D47128CDBCF1}"/>
          </ac:spMkLst>
        </pc:spChg>
      </pc:sldChg>
      <pc:sldChg chg="modSp">
        <pc:chgData name="Naomi Doerge" userId="S::n.doerge@uwtsd.ac.uk::c2ba5b26-9392-4f76-82ca-966719aba79f" providerId="AD" clId="Web-{D6393763-49A5-527B-BC34-5B0DFE8AE63F}" dt="2025-10-25T11:27:56.687" v="24" actId="20577"/>
        <pc:sldMkLst>
          <pc:docMk/>
          <pc:sldMk cId="2135886382" sldId="419"/>
        </pc:sldMkLst>
        <pc:spChg chg="mod">
          <ac:chgData name="Naomi Doerge" userId="S::n.doerge@uwtsd.ac.uk::c2ba5b26-9392-4f76-82ca-966719aba79f" providerId="AD" clId="Web-{D6393763-49A5-527B-BC34-5B0DFE8AE63F}" dt="2025-10-25T11:27:56.687" v="24" actId="20577"/>
          <ac:spMkLst>
            <pc:docMk/>
            <pc:sldMk cId="2135886382" sldId="419"/>
            <ac:spMk id="2" creationId="{92F1234E-6EEF-32FE-9777-A30AF5171FC8}"/>
          </ac:spMkLst>
        </pc:spChg>
        <pc:spChg chg="mod">
          <ac:chgData name="Naomi Doerge" userId="S::n.doerge@uwtsd.ac.uk::c2ba5b26-9392-4f76-82ca-966719aba79f" providerId="AD" clId="Web-{D6393763-49A5-527B-BC34-5B0DFE8AE63F}" dt="2025-10-25T11:27:50.796" v="22" actId="20577"/>
          <ac:spMkLst>
            <pc:docMk/>
            <pc:sldMk cId="2135886382" sldId="419"/>
            <ac:spMk id="3" creationId="{93E52F1A-5F23-77E6-8DBF-4B659C4E752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32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53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8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4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17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0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51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28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8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4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276872"/>
            <a:ext cx="7786742" cy="3573610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and Employability Skills</a:t>
            </a:r>
            <a:endParaRPr lang="en-GB" altLang="en-US" sz="48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4035-85BD-D76D-F913-FD91992A7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18123-8120-CD36-60D8-FC97F568C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2060"/>
                </a:solidFill>
              </a:rPr>
              <a:t>Go to the Paraphrasing Worksheet and complete</a:t>
            </a:r>
            <a:r>
              <a:rPr lang="en-US" dirty="0"/>
              <a:t> </a:t>
            </a:r>
            <a:r>
              <a:rPr lang="en-US" b="1" dirty="0">
                <a:solidFill>
                  <a:srgbClr val="173AFF"/>
                </a:solidFill>
              </a:rPr>
              <a:t>Activity 1 </a:t>
            </a:r>
            <a:r>
              <a:rPr lang="en-US" dirty="0">
                <a:solidFill>
                  <a:srgbClr val="002060"/>
                </a:solidFill>
              </a:rPr>
              <a:t>on the sheet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263B-256C-4BC2-8CF0-20AAE4614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22D19-7FB2-8BA8-9B50-5D6C27F82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17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62514" y="62526"/>
            <a:ext cx="8229600" cy="926976"/>
          </a:xfrm>
        </p:spPr>
        <p:txBody>
          <a:bodyPr/>
          <a:lstStyle/>
          <a:p>
            <a:r>
              <a:rPr lang="en-GB" altLang="en-US" sz="3200" b="1" dirty="0">
                <a:solidFill>
                  <a:srgbClr val="002060"/>
                </a:solidFill>
                <a:cs typeface="Calibri"/>
              </a:rPr>
              <a:t>Activity 1 Answers/Paraphrasing Techniques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07504" y="991946"/>
            <a:ext cx="8928992" cy="4741310"/>
          </a:xfrm>
        </p:spPr>
        <p:txBody>
          <a:bodyPr/>
          <a:lstStyle/>
          <a:p>
            <a:pPr marL="457200" lvl="1" indent="0">
              <a:buNone/>
            </a:pPr>
            <a:r>
              <a:rPr lang="en-GB" altLang="en-US" sz="2000" b="1" dirty="0">
                <a:solidFill>
                  <a:srgbClr val="002060"/>
                </a:solidFill>
                <a:cs typeface="Calibri"/>
              </a:rPr>
              <a:t>1) </a:t>
            </a:r>
            <a:r>
              <a:rPr lang="en-GB" altLang="en-US" sz="2000" dirty="0">
                <a:solidFill>
                  <a:srgbClr val="002060"/>
                </a:solidFill>
                <a:cs typeface="Calibri"/>
              </a:rPr>
              <a:t>Using</a:t>
            </a:r>
            <a:r>
              <a:rPr lang="en-GB" alt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altLang="en-US" b="1" dirty="0">
                <a:solidFill>
                  <a:srgbClr val="002060"/>
                </a:solidFill>
                <a:cs typeface="Calibri"/>
              </a:rPr>
              <a:t>synonyms</a:t>
            </a:r>
          </a:p>
          <a:p>
            <a:pPr marL="457200" lvl="1" indent="0">
              <a:buNone/>
            </a:pPr>
            <a:r>
              <a:rPr lang="en-GB" altLang="en-US" sz="2000" b="1" dirty="0">
                <a:solidFill>
                  <a:srgbClr val="002060"/>
                </a:solidFill>
                <a:cs typeface="Calibri"/>
              </a:rPr>
              <a:t>2) </a:t>
            </a:r>
            <a:r>
              <a:rPr lang="en-GB" altLang="en-US" sz="2000" dirty="0">
                <a:solidFill>
                  <a:srgbClr val="002060"/>
                </a:solidFill>
                <a:cs typeface="Calibri"/>
              </a:rPr>
              <a:t>Changing</a:t>
            </a:r>
            <a:r>
              <a:rPr lang="en-GB" alt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altLang="en-US" b="1" dirty="0">
                <a:solidFill>
                  <a:srgbClr val="002060"/>
                </a:solidFill>
                <a:cs typeface="Calibri"/>
              </a:rPr>
              <a:t>word class</a:t>
            </a:r>
            <a:r>
              <a:rPr lang="en-GB" alt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altLang="en-US" sz="2000" dirty="0">
                <a:solidFill>
                  <a:srgbClr val="002060"/>
                </a:solidFill>
                <a:cs typeface="Calibri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000" b="1" dirty="0">
                <a:solidFill>
                  <a:srgbClr val="002060"/>
                </a:solidFill>
                <a:cs typeface="Calibri"/>
              </a:rPr>
              <a:t>3) </a:t>
            </a:r>
            <a:r>
              <a:rPr lang="en-GB" altLang="en-US" sz="2000" dirty="0">
                <a:solidFill>
                  <a:srgbClr val="002060"/>
                </a:solidFill>
                <a:cs typeface="Calibri"/>
              </a:rPr>
              <a:t>Changing</a:t>
            </a:r>
            <a:r>
              <a:rPr lang="en-GB" alt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altLang="en-US" b="1" dirty="0">
                <a:solidFill>
                  <a:srgbClr val="002060"/>
                </a:solidFill>
                <a:cs typeface="Calibri"/>
              </a:rPr>
              <a:t>word order</a:t>
            </a:r>
            <a:r>
              <a:rPr lang="en-GB" alt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altLang="en-US" sz="2000" dirty="0">
                <a:solidFill>
                  <a:srgbClr val="002060"/>
                </a:solidFill>
                <a:cs typeface="Calibri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000" b="1" dirty="0">
                <a:solidFill>
                  <a:srgbClr val="002060"/>
                </a:solidFill>
                <a:cs typeface="Calibri"/>
              </a:rPr>
              <a:t>4) </a:t>
            </a:r>
            <a:r>
              <a:rPr lang="en-GB" altLang="en-US" sz="2000" dirty="0">
                <a:solidFill>
                  <a:srgbClr val="002060"/>
                </a:solidFill>
                <a:cs typeface="Calibri"/>
              </a:rPr>
              <a:t>Change the </a:t>
            </a:r>
            <a:r>
              <a:rPr lang="en-GB" altLang="en-US" b="1" dirty="0">
                <a:solidFill>
                  <a:srgbClr val="002060"/>
                </a:solidFill>
                <a:cs typeface="Calibri"/>
              </a:rPr>
              <a:t>subject</a:t>
            </a:r>
            <a:r>
              <a:rPr lang="en-GB" altLang="en-US" sz="2000" dirty="0">
                <a:solidFill>
                  <a:srgbClr val="002060"/>
                </a:solidFill>
                <a:cs typeface="Calibri"/>
              </a:rPr>
              <a:t> of the sentence/ Switch voices from </a:t>
            </a:r>
            <a:r>
              <a:rPr lang="en-GB" altLang="en-US" b="1" dirty="0">
                <a:solidFill>
                  <a:srgbClr val="002060"/>
                </a:solidFill>
                <a:cs typeface="Calibri"/>
              </a:rPr>
              <a:t>Active to Passive</a:t>
            </a:r>
            <a:r>
              <a:rPr lang="en-GB" alt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altLang="en-US" sz="2000" dirty="0">
                <a:solidFill>
                  <a:srgbClr val="002060"/>
                </a:solidFill>
                <a:cs typeface="Calibri"/>
              </a:rPr>
              <a:t>and vice versa (and making any other necessary changes)</a:t>
            </a:r>
          </a:p>
          <a:p>
            <a:r>
              <a:rPr lang="en-GB" altLang="en-US" sz="2400" b="1" u="sng" dirty="0">
                <a:solidFill>
                  <a:srgbClr val="002060"/>
                </a:solidFill>
              </a:rPr>
              <a:t>NOTE: </a:t>
            </a:r>
            <a:r>
              <a:rPr lang="en-GB" altLang="en-US" sz="2400" dirty="0">
                <a:solidFill>
                  <a:srgbClr val="002060"/>
                </a:solidFill>
              </a:rPr>
              <a:t> Doing one of these on its own is usually </a:t>
            </a:r>
            <a:r>
              <a:rPr lang="en-GB" altLang="en-US" sz="2400" b="1" dirty="0">
                <a:solidFill>
                  <a:srgbClr val="002060"/>
                </a:solidFill>
              </a:rPr>
              <a:t>not enough </a:t>
            </a:r>
            <a:r>
              <a:rPr lang="en-GB" altLang="en-US" sz="2400" dirty="0">
                <a:solidFill>
                  <a:srgbClr val="002060"/>
                </a:solidFill>
              </a:rPr>
              <a:t>to paraphrase well</a:t>
            </a:r>
            <a:endParaRPr lang="en-GB" altLang="en-US" sz="3600" b="1" u="sng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altLang="en-US" sz="24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altLang="en-US" sz="3400" b="1" dirty="0">
                <a:solidFill>
                  <a:srgbClr val="002060"/>
                </a:solidFill>
              </a:rPr>
              <a:t>Good paraphrasing is often a combination of these!</a:t>
            </a:r>
            <a:endParaRPr lang="en-GB" altLang="en-US" sz="3400" b="1" u="sng">
              <a:solidFill>
                <a:srgbClr val="002060"/>
              </a:solidFill>
            </a:endParaRPr>
          </a:p>
          <a:p>
            <a:endParaRPr lang="en-GB" altLang="en-US" sz="2800"/>
          </a:p>
          <a:p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373B0-8226-CEFF-BD38-CB8A85ECC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8280" y="227683"/>
            <a:ext cx="6187440" cy="283782"/>
          </a:xfrm>
        </p:spPr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D656-983B-DDF2-0253-CBAC0FADF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22694"/>
            <a:ext cx="8229600" cy="3917032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synonyms for these examples:</a:t>
            </a:r>
          </a:p>
          <a:p>
            <a:pPr marL="0" indent="0">
              <a:buNone/>
            </a:pPr>
            <a:endParaRPr lang="en-US" sz="900" b="1">
              <a:solidFill>
                <a:srgbClr val="173A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scientist conducted an experiment to investigate the effects of temperature on water levels.</a:t>
            </a:r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teacher gave the students a worksheet to complete in class.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98D2B-D242-EC3D-8FFA-3E09954BA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BD8AA-6386-EA11-28EB-CC0EB0839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7884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89573-3DC8-04F0-DA85-95D68296F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472" y="136525"/>
            <a:ext cx="6675120" cy="339726"/>
          </a:xfrm>
        </p:spPr>
        <p:txBody>
          <a:bodyPr/>
          <a:lstStyle/>
          <a:p>
            <a:r>
              <a:rPr lang="en-US" sz="3600" b="1" dirty="0">
                <a:solidFill>
                  <a:srgbClr val="173AFF"/>
                </a:solidFill>
              </a:rPr>
              <a:t>Practice: Suggested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9BED2-D1DE-F5A6-B4DB-33B9C7E0D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168" y="758952"/>
            <a:ext cx="4248912" cy="4861559"/>
          </a:xfrm>
          <a:solidFill>
            <a:srgbClr val="FFF7D6"/>
          </a:solidFill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 algn="just">
              <a:buNone/>
            </a:pPr>
            <a:r>
              <a:rPr lang="en-US" sz="2100" dirty="0">
                <a:solidFill>
                  <a:srgbClr val="002060"/>
                </a:solidFill>
              </a:rPr>
              <a:t>KEY WORD CHANGES:</a:t>
            </a:r>
          </a:p>
          <a:p>
            <a:pPr marL="0" indent="0" algn="just">
              <a:buNone/>
            </a:pPr>
            <a:r>
              <a:rPr lang="en-US" sz="2100" dirty="0">
                <a:solidFill>
                  <a:srgbClr val="002060"/>
                </a:solidFill>
              </a:rPr>
              <a:t>conducted → carried out / performed / led</a:t>
            </a:r>
          </a:p>
          <a:p>
            <a:pPr marL="0" indent="0" algn="just">
              <a:buNone/>
            </a:pPr>
            <a:r>
              <a:rPr lang="en-US" sz="2100" dirty="0">
                <a:solidFill>
                  <a:srgbClr val="002060"/>
                </a:solidFill>
              </a:rPr>
              <a:t>experiment → study / test / research</a:t>
            </a:r>
          </a:p>
          <a:p>
            <a:pPr marL="0" indent="0" algn="just">
              <a:buNone/>
            </a:pPr>
            <a:r>
              <a:rPr lang="en-US" sz="2100" dirty="0">
                <a:solidFill>
                  <a:srgbClr val="002060"/>
                </a:solidFill>
              </a:rPr>
              <a:t>investigate → examine / </a:t>
            </a:r>
            <a:r>
              <a:rPr lang="en-US" sz="2100" err="1">
                <a:solidFill>
                  <a:srgbClr val="002060"/>
                </a:solidFill>
              </a:rPr>
              <a:t>analyse</a:t>
            </a:r>
            <a:r>
              <a:rPr lang="en-US" sz="2100" dirty="0">
                <a:solidFill>
                  <a:srgbClr val="002060"/>
                </a:solidFill>
              </a:rPr>
              <a:t> / assess</a:t>
            </a:r>
          </a:p>
          <a:p>
            <a:pPr marL="0" indent="0" algn="just">
              <a:buNone/>
            </a:pPr>
            <a:r>
              <a:rPr lang="en-US" sz="2100" dirty="0">
                <a:solidFill>
                  <a:srgbClr val="002060"/>
                </a:solidFill>
              </a:rPr>
              <a:t>effects → impact / influence / consequences</a:t>
            </a:r>
          </a:p>
          <a:p>
            <a:pPr marL="0" indent="0" algn="just">
              <a:buNone/>
            </a:pPr>
            <a:r>
              <a:rPr lang="en-US" sz="2100" dirty="0">
                <a:solidFill>
                  <a:srgbClr val="002060"/>
                </a:solidFill>
              </a:rPr>
              <a:t>temperature → heat levels / degree of heat</a:t>
            </a:r>
          </a:p>
          <a:p>
            <a:pPr marL="0" indent="0" algn="just">
              <a:buNone/>
            </a:pPr>
            <a:r>
              <a:rPr lang="en-US" sz="2100" dirty="0">
                <a:solidFill>
                  <a:srgbClr val="002060"/>
                </a:solidFill>
              </a:rPr>
              <a:t>water levels → water volume / water amount / liquid levels</a:t>
            </a:r>
          </a:p>
          <a:p>
            <a:pPr marL="0" indent="0" algn="just">
              <a:buNone/>
            </a:pPr>
            <a:endParaRPr lang="en-US" sz="21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611CC8-B12E-94F4-A65B-5F8F1C954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74A33E-0512-2C2B-542D-5A79674E6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65C71F-0A6D-EB87-62FB-AAE1F1652A32}"/>
              </a:ext>
            </a:extLst>
          </p:cNvPr>
          <p:cNvSpPr txBox="1"/>
          <p:nvPr/>
        </p:nvSpPr>
        <p:spPr>
          <a:xfrm>
            <a:off x="4730496" y="758952"/>
            <a:ext cx="4218432" cy="4893647"/>
          </a:xfrm>
          <a:prstGeom prst="rect">
            <a:avLst/>
          </a:prstGeom>
          <a:solidFill>
            <a:srgbClr val="FFF7D6"/>
          </a:solidFill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US" sz="2100" dirty="0">
                <a:solidFill>
                  <a:srgbClr val="002060"/>
                </a:solidFill>
              </a:rPr>
              <a:t>KEY WORD CHANGES:</a:t>
            </a:r>
          </a:p>
          <a:p>
            <a:r>
              <a:rPr lang="en-US" sz="2100" dirty="0">
                <a:solidFill>
                  <a:srgbClr val="002060"/>
                </a:solidFill>
              </a:rPr>
              <a:t>teacher → instructor / educator / gave → handed / provided / distributed</a:t>
            </a:r>
          </a:p>
          <a:p>
            <a:r>
              <a:rPr lang="en-US" sz="2100" dirty="0">
                <a:solidFill>
                  <a:srgbClr val="002060"/>
                </a:solidFill>
              </a:rPr>
              <a:t>students → learners / pupils / classmates</a:t>
            </a:r>
          </a:p>
          <a:p>
            <a:r>
              <a:rPr lang="en-US" sz="2100" dirty="0">
                <a:solidFill>
                  <a:srgbClr val="002060"/>
                </a:solidFill>
              </a:rPr>
              <a:t>worksheet → assignment / exercise / task/activities</a:t>
            </a:r>
          </a:p>
          <a:p>
            <a:r>
              <a:rPr lang="en-US" sz="2100" dirty="0">
                <a:solidFill>
                  <a:srgbClr val="002060"/>
                </a:solidFill>
              </a:rPr>
              <a:t>complete → finish / work on / fill out</a:t>
            </a:r>
          </a:p>
          <a:p>
            <a:r>
              <a:rPr lang="en-US" sz="2100" dirty="0">
                <a:solidFill>
                  <a:srgbClr val="002060"/>
                </a:solidFill>
              </a:rPr>
              <a:t>in class → during the lesson / in the classroom / at school</a:t>
            </a:r>
          </a:p>
          <a:p>
            <a:endParaRPr lang="en-US" sz="2100"/>
          </a:p>
          <a:p>
            <a:endParaRPr lang="en-US" sz="2100"/>
          </a:p>
          <a:p>
            <a:endParaRPr lang="en-US" sz="2100"/>
          </a:p>
        </p:txBody>
      </p:sp>
    </p:spTree>
    <p:extLst>
      <p:ext uri="{BB962C8B-B14F-4D97-AF65-F5344CB8AC3E}">
        <p14:creationId xmlns:p14="http://schemas.microsoft.com/office/powerpoint/2010/main" val="1288152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9BECD-4CE5-0426-0917-F0E13DD75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992" y="138339"/>
            <a:ext cx="6224016" cy="454470"/>
          </a:xfrm>
        </p:spPr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25FB4-9E01-97D3-1D16-DBE1F20D4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312" y="685801"/>
            <a:ext cx="8229600" cy="3917032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word class for these examples: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teacher gave a quick explanation of the topic</a:t>
            </a:r>
            <a:endParaRPr lang="en-US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Observation is important when monitoring patients.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F2E2D-FD83-D2EE-96B5-9545306ED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CDCE43-0137-20D5-1B21-75CA31FA0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2251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93168-0BCB-3673-7AD3-C0B275C86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864" y="136525"/>
            <a:ext cx="6748272" cy="478854"/>
          </a:xfrm>
        </p:spPr>
        <p:txBody>
          <a:bodyPr/>
          <a:lstStyle/>
          <a:p>
            <a:r>
              <a:rPr lang="en-US" sz="3600" b="1" dirty="0">
                <a:solidFill>
                  <a:srgbClr val="173AFF"/>
                </a:solidFill>
              </a:rPr>
              <a:t>Practice: Suggested Answers</a:t>
            </a:r>
            <a:endParaRPr lang="en-US" sz="3600" dirty="0">
              <a:solidFill>
                <a:srgbClr val="173A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9DA66-9A69-6DB3-D68E-6752BA75B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54025"/>
            <a:ext cx="8229600" cy="3917032"/>
          </a:xfrm>
        </p:spPr>
        <p:txBody>
          <a:bodyPr/>
          <a:lstStyle/>
          <a:p>
            <a:r>
              <a:rPr lang="en-GB" sz="2800" dirty="0">
                <a:solidFill>
                  <a:srgbClr val="002060"/>
                </a:solidFill>
              </a:rPr>
              <a:t>The teacher quickly gave an explanation of the topic.</a:t>
            </a:r>
          </a:p>
          <a:p>
            <a:r>
              <a:rPr lang="en-GB" sz="2800" dirty="0">
                <a:solidFill>
                  <a:srgbClr val="002060"/>
                </a:solidFill>
              </a:rPr>
              <a:t>The teacher quickly explained the topic. </a:t>
            </a:r>
          </a:p>
          <a:p>
            <a:r>
              <a:rPr lang="en-GB" sz="2800" dirty="0">
                <a:solidFill>
                  <a:srgbClr val="002060"/>
                </a:solidFill>
              </a:rPr>
              <a:t>Managing time helps people be more productive.</a:t>
            </a:r>
          </a:p>
          <a:p>
            <a:r>
              <a:rPr lang="en-GB" sz="2800" dirty="0">
                <a:solidFill>
                  <a:srgbClr val="002060"/>
                </a:solidFill>
              </a:rPr>
              <a:t>Healthcare workers must observe patients carefully.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D8ACD-17C8-F755-7A86-06A61F85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75055B-E18E-B85D-75A4-B83E76B0F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8493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7E259-9F03-7408-29FB-053C853CC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360" y="170688"/>
            <a:ext cx="6431280" cy="454470"/>
          </a:xfrm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6D4AA-897C-8A47-7EF0-040E1B8C7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29641"/>
            <a:ext cx="8229600" cy="391703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subject for these examples: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researchers conducted a survey on consumer preferences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new policy was implemented by the government last year.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4243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8E836-DF6C-DCED-474A-09C20E4CE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288" y="219456"/>
            <a:ext cx="6821424" cy="381318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rgbClr val="173AFF"/>
                </a:solidFill>
              </a:rPr>
              <a:t>Practice: Suggested Answers</a:t>
            </a:r>
            <a:endParaRPr lang="en-US" sz="3200" dirty="0">
              <a:solidFill>
                <a:srgbClr val="173A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BFE7F-3F78-63C2-D0BF-630CBEC61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44297"/>
            <a:ext cx="8229600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2060"/>
                </a:solidFill>
              </a:rPr>
              <a:t>Active Version (original) The researchers conducted a survey on consumer preferences.</a:t>
            </a:r>
            <a:endParaRPr lang="en-GB" sz="24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2060"/>
                </a:solidFill>
              </a:rPr>
              <a:t>Passive Version:</a:t>
            </a:r>
            <a:r>
              <a:rPr lang="en-GB" sz="2400" dirty="0">
                <a:solidFill>
                  <a:srgbClr val="002060"/>
                </a:solidFill>
              </a:rPr>
              <a:t> </a:t>
            </a:r>
            <a:r>
              <a:rPr lang="en-GB" sz="2400" i="1" dirty="0">
                <a:solidFill>
                  <a:srgbClr val="002060"/>
                </a:solidFill>
              </a:rPr>
              <a:t>A survey on consumer preferences was conducted by the researchers.”</a:t>
            </a:r>
          </a:p>
          <a:p>
            <a:pPr marL="0" indent="0">
              <a:buNone/>
            </a:pPr>
            <a:endParaRPr lang="en-GB" sz="2400" i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2060"/>
                </a:solidFill>
              </a:rPr>
              <a:t>Passive Version (original):</a:t>
            </a:r>
            <a:r>
              <a:rPr lang="en-GB" sz="2400" dirty="0">
                <a:solidFill>
                  <a:srgbClr val="002060"/>
                </a:solidFill>
              </a:rPr>
              <a:t> </a:t>
            </a:r>
            <a:r>
              <a:rPr lang="en-GB" sz="2400" b="1" dirty="0">
                <a:solidFill>
                  <a:srgbClr val="002060"/>
                </a:solidFill>
              </a:rPr>
              <a:t>The new policy was implemented by the government last year."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2060"/>
                </a:solidFill>
              </a:rPr>
              <a:t>Active Version</a:t>
            </a:r>
            <a:r>
              <a:rPr lang="en-GB" sz="2400" dirty="0">
                <a:solidFill>
                  <a:srgbClr val="002060"/>
                </a:solidFill>
              </a:rPr>
              <a:t>: The government implemented the new policy last year.</a:t>
            </a:r>
          </a:p>
          <a:p>
            <a:pPr marL="0" indent="0">
              <a:buNone/>
            </a:pPr>
            <a:endParaRPr lang="en-GB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492811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44B72-D6EA-A534-1E34-8FD15BD38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6466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rgbClr val="173AFF"/>
                </a:solidFill>
              </a:rPr>
              <a:t>Practice!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3C4E6-608F-A0F0-0ACD-D47128CDB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435" y="986187"/>
            <a:ext cx="8229600" cy="54590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word order/sentence construction for these examples:</a:t>
            </a:r>
          </a:p>
          <a:p>
            <a:pPr algn="just"/>
            <a:endParaRPr lang="en-US" b="1" dirty="0">
              <a:solidFill>
                <a:srgbClr val="173AFF"/>
              </a:solidFill>
            </a:endParaRP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</a:rPr>
              <a:t>Healthcare workers need good communication skills to support patients.</a:t>
            </a:r>
          </a:p>
          <a:p>
            <a:pPr marL="0" indent="0" algn="just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</a:rPr>
              <a:t>Researchers are studying how lack of sleep affects the brain..</a:t>
            </a:r>
          </a:p>
          <a:p>
            <a:pPr marL="0" indent="0" algn="just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590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71B87E-46EE-1C75-1EF8-28417DFD8E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1234E-6EEF-32FE-9777-A30AF5171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288" y="219456"/>
            <a:ext cx="6821424" cy="381318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rgbClr val="173AFF"/>
                </a:solidFill>
              </a:rPr>
              <a:t>Practice: Suggested Answers</a:t>
            </a:r>
            <a:endParaRPr lang="en-US" sz="3200">
              <a:solidFill>
                <a:srgbClr val="173A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52F1A-5F23-77E6-8DBF-4B659C4E7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44297"/>
            <a:ext cx="8229600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</a:rPr>
              <a:t>To support patients, good communication skills are needed by healthcare workers</a:t>
            </a:r>
          </a:p>
          <a:p>
            <a:pPr marL="0" indent="0">
              <a:buNone/>
            </a:pPr>
            <a:endParaRPr lang="en-US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</a:rPr>
              <a:t>The effect of sleep deprivation on the brain is being studied by researchers.</a:t>
            </a:r>
            <a:endParaRPr lang="en-US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8863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4029-D7B6-380A-6B02-0BFFF3D7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3D50-1B23-0893-E767-CBA532D0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2060"/>
                </a:solidFill>
              </a:rPr>
              <a:t>Go to the worksheet and work with your group to complete the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5C5B-9CEE-6D5A-7CE9-360617FAD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8EFC8-A8F9-4E3C-166E-9FF396CB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15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AC95-AEA2-4805-C0A3-C03B22FC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849" y="899"/>
            <a:ext cx="6361859" cy="551669"/>
          </a:xfrm>
        </p:spPr>
        <p:txBody>
          <a:bodyPr/>
          <a:lstStyle/>
          <a:p>
            <a:r>
              <a:rPr lang="en-GB" sz="3600" b="1" dirty="0">
                <a:solidFill>
                  <a:srgbClr val="173AFF"/>
                </a:solidFill>
              </a:rPr>
              <a:t>Activity 2 Answer Text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248" y="554941"/>
            <a:ext cx="8619013" cy="4537208"/>
          </a:xfrm>
        </p:spPr>
        <p:txBody>
          <a:bodyPr/>
          <a:lstStyle/>
          <a:p>
            <a:pPr marL="0" indent="0" algn="just">
              <a:buNone/>
            </a:pPr>
            <a:r>
              <a:rPr lang="en-GB" sz="2400" b="1" dirty="0">
                <a:solidFill>
                  <a:srgbClr val="002060"/>
                </a:solidFill>
              </a:rPr>
              <a:t>TEXT 1:</a:t>
            </a:r>
            <a:r>
              <a:rPr lang="en-GB" sz="2400" dirty="0">
                <a:solidFill>
                  <a:srgbClr val="002060"/>
                </a:solidFill>
              </a:rPr>
              <a:t> </a:t>
            </a:r>
            <a:r>
              <a:rPr lang="en-GB" sz="2400" b="1" dirty="0">
                <a:solidFill>
                  <a:srgbClr val="00B0F0"/>
                </a:solidFill>
              </a:rPr>
              <a:t>Paraphrase A</a:t>
            </a:r>
            <a:r>
              <a:rPr lang="en-GB" sz="2400" dirty="0">
                <a:solidFill>
                  <a:srgbClr val="00B0F0"/>
                </a:solidFill>
              </a:rPr>
              <a:t> </a:t>
            </a:r>
            <a:r>
              <a:rPr lang="en-GB" sz="2400" dirty="0">
                <a:solidFill>
                  <a:srgbClr val="002060"/>
                </a:solidFill>
              </a:rPr>
              <a:t>is </a:t>
            </a:r>
            <a:r>
              <a:rPr lang="en-GB" sz="2400" b="1" dirty="0">
                <a:solidFill>
                  <a:srgbClr val="173AFF"/>
                </a:solidFill>
              </a:rPr>
              <a:t>better</a:t>
            </a:r>
            <a:r>
              <a:rPr lang="en-GB" sz="2400" dirty="0">
                <a:solidFill>
                  <a:srgbClr val="173AFF"/>
                </a:solidFill>
              </a:rPr>
              <a:t> </a:t>
            </a:r>
            <a:r>
              <a:rPr lang="en-GB" sz="2400" dirty="0">
                <a:solidFill>
                  <a:srgbClr val="002060"/>
                </a:solidFill>
              </a:rPr>
              <a:t>for the text about regular physical activity because it:</a:t>
            </a:r>
            <a:endParaRPr lang="en-US" sz="2400">
              <a:solidFill>
                <a:srgbClr val="002060"/>
              </a:solidFill>
            </a:endParaRP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400" b="1" dirty="0">
                <a:solidFill>
                  <a:srgbClr val="173AFF"/>
                </a:solidFill>
                <a:ea typeface="+mn-lt"/>
                <a:cs typeface="+mn-lt"/>
              </a:rPr>
              <a:t>accurately conveys</a:t>
            </a:r>
            <a:r>
              <a:rPr lang="en-GB" sz="2400" dirty="0">
                <a:solidFill>
                  <a:srgbClr val="002060"/>
                </a:solidFill>
                <a:ea typeface="+mn-lt"/>
                <a:cs typeface="+mn-lt"/>
              </a:rPr>
              <a:t> the original text’s </a:t>
            </a:r>
            <a:r>
              <a:rPr lang="en-GB" sz="2400" b="1" dirty="0">
                <a:solidFill>
                  <a:srgbClr val="173AFF"/>
                </a:solidFill>
                <a:ea typeface="+mn-lt"/>
                <a:cs typeface="+mn-lt"/>
              </a:rPr>
              <a:t>key points</a:t>
            </a:r>
            <a:r>
              <a:rPr lang="en-GB" sz="2400" dirty="0">
                <a:solidFill>
                  <a:srgbClr val="002060"/>
                </a:solidFill>
                <a:ea typeface="+mn-lt"/>
                <a:cs typeface="+mn-lt"/>
              </a:rPr>
              <a:t> about exercise improving both mental and physical health, reducing chronic illness risk, and boosting mood.</a:t>
            </a:r>
            <a:endParaRPr lang="en-GB" sz="2400" dirty="0">
              <a:solidFill>
                <a:srgbClr val="002060"/>
              </a:solidFill>
            </a:endParaRP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400" b="1" dirty="0">
                <a:solidFill>
                  <a:srgbClr val="173AFF"/>
                </a:solidFill>
                <a:ea typeface="+mn-lt"/>
                <a:cs typeface="+mn-lt"/>
              </a:rPr>
              <a:t>rephrases the sentence structure</a:t>
            </a:r>
            <a:r>
              <a:rPr lang="en-GB" sz="2400" dirty="0">
                <a:solidFill>
                  <a:srgbClr val="002060"/>
                </a:solidFill>
                <a:ea typeface="+mn-lt"/>
                <a:cs typeface="+mn-lt"/>
              </a:rPr>
              <a:t> slightly, making it </a:t>
            </a:r>
            <a:r>
              <a:rPr lang="en-GB" sz="2400" b="1" dirty="0">
                <a:solidFill>
                  <a:srgbClr val="173AFF"/>
                </a:solidFill>
                <a:ea typeface="+mn-lt"/>
                <a:cs typeface="+mn-lt"/>
              </a:rPr>
              <a:t>original </a:t>
            </a:r>
            <a:r>
              <a:rPr lang="en-GB" sz="2400" dirty="0">
                <a:solidFill>
                  <a:srgbClr val="002060"/>
                </a:solidFill>
                <a:ea typeface="+mn-lt"/>
                <a:cs typeface="+mn-lt"/>
              </a:rPr>
              <a:t>but still clear and connected to the original meaning.</a:t>
            </a:r>
            <a:endParaRPr lang="en-GB" sz="2400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endParaRPr lang="en-GB" sz="2400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en-GB" sz="2400" b="1" dirty="0">
                <a:solidFill>
                  <a:srgbClr val="00B0F0"/>
                </a:solidFill>
              </a:rPr>
              <a:t>Paraphrase B</a:t>
            </a:r>
            <a:r>
              <a:rPr lang="en-GB" sz="2400" dirty="0">
                <a:solidFill>
                  <a:srgbClr val="002060"/>
                </a:solidFill>
              </a:rPr>
              <a:t> is a much weaker version of Text 1 because it: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400" b="1" dirty="0">
                <a:solidFill>
                  <a:srgbClr val="173AFF"/>
                </a:solidFill>
                <a:ea typeface="+mn-lt"/>
                <a:cs typeface="+mn-lt"/>
              </a:rPr>
              <a:t>oversimplifies the content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dirty="0">
                <a:solidFill>
                  <a:srgbClr val="002060"/>
                </a:solidFill>
                <a:ea typeface="+mn-lt"/>
                <a:cs typeface="+mn-lt"/>
              </a:rPr>
              <a:t>and removes important details, like “chronic illnesses” and “overall well-being,” making it too vague.</a:t>
            </a:r>
            <a:endParaRPr lang="en-GB" sz="2400" dirty="0">
              <a:solidFill>
                <a:srgbClr val="002060"/>
              </a:solidFill>
            </a:endParaRP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400" b="1" dirty="0">
                <a:solidFill>
                  <a:srgbClr val="173AFF"/>
                </a:solidFill>
                <a:ea typeface="+mn-lt"/>
                <a:cs typeface="+mn-lt"/>
              </a:rPr>
              <a:t>leaves out key aspects</a:t>
            </a:r>
            <a:r>
              <a:rPr lang="en-GB" sz="2400" dirty="0">
                <a:solidFill>
                  <a:srgbClr val="173AFF"/>
                </a:solidFill>
                <a:ea typeface="+mn-lt"/>
                <a:cs typeface="+mn-lt"/>
              </a:rPr>
              <a:t> </a:t>
            </a:r>
            <a:r>
              <a:rPr lang="en-GB" sz="2400" dirty="0">
                <a:solidFill>
                  <a:srgbClr val="002060"/>
                </a:solidFill>
                <a:ea typeface="+mn-lt"/>
                <a:cs typeface="+mn-lt"/>
              </a:rPr>
              <a:t>of the original message (e.g., the idea of consistent research findings) and fails to capture the specific benefits of exercise on mood and health.</a:t>
            </a:r>
            <a:endParaRPr lang="en-GB" sz="2400" dirty="0">
              <a:solidFill>
                <a:srgbClr val="002060"/>
              </a:solidFill>
            </a:endParaRPr>
          </a:p>
          <a:p>
            <a:pPr algn="just">
              <a:buFont typeface="Calibri" panose="020B0604020202020204" pitchFamily="34" charset="0"/>
              <a:buChar char="-"/>
            </a:pPr>
            <a:endParaRPr lang="en-GB" sz="2300" dirty="0">
              <a:solidFill>
                <a:srgbClr val="002060"/>
              </a:solidFill>
            </a:endParaRPr>
          </a:p>
          <a:p>
            <a:pPr algn="just">
              <a:buFont typeface="Calibri" panose="020B0604020202020204" pitchFamily="34" charset="0"/>
              <a:buChar char="-"/>
            </a:pPr>
            <a:endParaRPr lang="en-GB" sz="23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47405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398" y="584315"/>
            <a:ext cx="8705549" cy="5790469"/>
          </a:xfrm>
        </p:spPr>
        <p:txBody>
          <a:bodyPr/>
          <a:lstStyle/>
          <a:p>
            <a:pPr marL="0" indent="0" algn="just">
              <a:buNone/>
            </a:pPr>
            <a:r>
              <a:rPr lang="en-GB" sz="2200" b="1" dirty="0">
                <a:solidFill>
                  <a:srgbClr val="002060"/>
                </a:solidFill>
              </a:rPr>
              <a:t>TEXT 2:</a:t>
            </a:r>
            <a:r>
              <a:rPr lang="en-GB" sz="2200" dirty="0">
                <a:solidFill>
                  <a:srgbClr val="002060"/>
                </a:solidFill>
              </a:rPr>
              <a:t> </a:t>
            </a:r>
            <a:r>
              <a:rPr lang="en-GB" sz="2400" b="1" dirty="0">
                <a:solidFill>
                  <a:srgbClr val="00B0F0"/>
                </a:solidFill>
              </a:rPr>
              <a:t>Paraphrase B</a:t>
            </a:r>
            <a:r>
              <a:rPr lang="en-GB" sz="2200" b="1" dirty="0">
                <a:solidFill>
                  <a:srgbClr val="00B0F0"/>
                </a:solidFill>
              </a:rPr>
              <a:t> </a:t>
            </a:r>
            <a:r>
              <a:rPr lang="en-GB" sz="2200" dirty="0">
                <a:solidFill>
                  <a:srgbClr val="002060"/>
                </a:solidFill>
              </a:rPr>
              <a:t>is </a:t>
            </a:r>
            <a:r>
              <a:rPr lang="en-GB" sz="2200" b="1" dirty="0">
                <a:solidFill>
                  <a:srgbClr val="002060"/>
                </a:solidFill>
              </a:rPr>
              <a:t>better</a:t>
            </a:r>
            <a:r>
              <a:rPr lang="en-GB" sz="2200" dirty="0">
                <a:solidFill>
                  <a:srgbClr val="002060"/>
                </a:solidFill>
              </a:rPr>
              <a:t> for the text on sleep as it:</a:t>
            </a:r>
          </a:p>
          <a:p>
            <a:pPr marL="457200" indent="-457200" algn="just">
              <a:buFont typeface="Calibri" panose="020B0604020202020204" pitchFamily="34" charset="0"/>
              <a:buChar char="-"/>
            </a:pPr>
            <a:r>
              <a:rPr lang="en-GB" sz="2200" b="1" dirty="0">
                <a:solidFill>
                  <a:srgbClr val="173AFF"/>
                </a:solidFill>
                <a:ea typeface="+mn-lt"/>
                <a:cs typeface="+mn-lt"/>
              </a:rPr>
              <a:t>maintains accurate meaning</a:t>
            </a:r>
            <a:r>
              <a:rPr lang="en-GB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200" dirty="0">
                <a:solidFill>
                  <a:srgbClr val="002060"/>
                </a:solidFill>
                <a:ea typeface="+mn-lt"/>
                <a:cs typeface="+mn-lt"/>
              </a:rPr>
              <a:t>and captures the importance of sleep for cognitive function and the health risks of chronic sleep deprivation.</a:t>
            </a:r>
          </a:p>
          <a:p>
            <a:pPr marL="457200" indent="-457200" algn="just">
              <a:buFont typeface="Calibri" panose="020B0604020202020204" pitchFamily="34" charset="0"/>
              <a:buChar char="-"/>
            </a:pPr>
            <a:r>
              <a:rPr lang="en-GB" sz="2200" b="1" dirty="0">
                <a:solidFill>
                  <a:srgbClr val="173AFF"/>
                </a:solidFill>
                <a:ea typeface="+mn-lt"/>
                <a:cs typeface="+mn-lt"/>
              </a:rPr>
              <a:t>rephrases key terms</a:t>
            </a:r>
            <a:r>
              <a:rPr lang="en-GB" sz="2200" dirty="0">
                <a:solidFill>
                  <a:srgbClr val="002060"/>
                </a:solidFill>
                <a:ea typeface="+mn-lt"/>
                <a:cs typeface="+mn-lt"/>
              </a:rPr>
              <a:t> (e.g., "cognitive function" as "brain health") </a:t>
            </a:r>
            <a:r>
              <a:rPr lang="en-GB" sz="2200" b="1" dirty="0">
                <a:solidFill>
                  <a:srgbClr val="002060"/>
                </a:solidFill>
                <a:ea typeface="+mn-lt"/>
                <a:cs typeface="+mn-lt"/>
              </a:rPr>
              <a:t>but </a:t>
            </a:r>
            <a:r>
              <a:rPr lang="en-GB" sz="2200" dirty="0">
                <a:solidFill>
                  <a:srgbClr val="002060"/>
                </a:solidFill>
                <a:ea typeface="+mn-lt"/>
                <a:cs typeface="+mn-lt"/>
              </a:rPr>
              <a:t>keeps the message and complexity intact.</a:t>
            </a:r>
          </a:p>
          <a:p>
            <a:pPr marL="0" indent="0" algn="just">
              <a:buNone/>
            </a:pPr>
            <a:endParaRPr lang="en-GB" sz="22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 algn="just">
              <a:buNone/>
            </a:pPr>
            <a:r>
              <a:rPr lang="en-GB" sz="2200" b="1" dirty="0">
                <a:solidFill>
                  <a:srgbClr val="002060"/>
                </a:solidFill>
                <a:ea typeface="+mn-lt"/>
                <a:cs typeface="+mn-lt"/>
              </a:rPr>
              <a:t>Paraphrase A</a:t>
            </a:r>
            <a:r>
              <a:rPr lang="en-GB" sz="2200" dirty="0">
                <a:solidFill>
                  <a:srgbClr val="002060"/>
                </a:solidFill>
                <a:ea typeface="+mn-lt"/>
                <a:cs typeface="+mn-lt"/>
              </a:rPr>
              <a:t> is a much weaker version of </a:t>
            </a:r>
            <a:r>
              <a:rPr lang="en-GB" sz="2200" b="1" dirty="0">
                <a:solidFill>
                  <a:srgbClr val="002060"/>
                </a:solidFill>
                <a:ea typeface="+mn-lt"/>
                <a:cs typeface="+mn-lt"/>
              </a:rPr>
              <a:t>Text 2 </a:t>
            </a:r>
            <a:r>
              <a:rPr lang="en-GB" sz="2200" dirty="0">
                <a:solidFill>
                  <a:srgbClr val="002060"/>
                </a:solidFill>
                <a:ea typeface="+mn-lt"/>
                <a:cs typeface="+mn-lt"/>
              </a:rPr>
              <a:t>because it: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200" b="1" dirty="0">
                <a:solidFill>
                  <a:srgbClr val="173AFF"/>
                </a:solidFill>
                <a:ea typeface="+mn-lt"/>
                <a:cs typeface="+mn-lt"/>
              </a:rPr>
              <a:t>changes meaning</a:t>
            </a:r>
            <a:r>
              <a:rPr lang="en-GB" sz="2200" dirty="0">
                <a:solidFill>
                  <a:srgbClr val="173AFF"/>
                </a:solidFill>
                <a:ea typeface="+mn-lt"/>
                <a:cs typeface="+mn-lt"/>
              </a:rPr>
              <a:t>:</a:t>
            </a:r>
            <a:r>
              <a:rPr lang="en-GB" sz="2200" dirty="0">
                <a:solidFill>
                  <a:srgbClr val="002060"/>
                </a:solidFill>
                <a:ea typeface="+mn-lt"/>
                <a:cs typeface="+mn-lt"/>
              </a:rPr>
              <a:t> saying “not sleeping enough causes mental health problems” is too certain. The original states it "increases the risk" of mental health disorders, which is a more nuanced and accurate expression.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200" b="1" dirty="0">
                <a:solidFill>
                  <a:srgbClr val="173AFF"/>
                </a:solidFill>
                <a:ea typeface="+mn-lt"/>
                <a:cs typeface="+mn-lt"/>
              </a:rPr>
              <a:t>oversimplifies and adds inaccuracy.</a:t>
            </a:r>
            <a:r>
              <a:rPr lang="en-GB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200" dirty="0">
                <a:solidFill>
                  <a:srgbClr val="002060"/>
                </a:solidFill>
                <a:ea typeface="+mn-lt"/>
                <a:cs typeface="+mn-lt"/>
              </a:rPr>
              <a:t>It reduces "reduced immune function" to "makes people sick more easily," which is too simplistic and misses the specific impact on immune response.</a:t>
            </a:r>
          </a:p>
          <a:p>
            <a:pPr marL="0" indent="0" algn="just">
              <a:buNone/>
            </a:pPr>
            <a:r>
              <a:rPr lang="en-GB" sz="2200" b="1" dirty="0">
                <a:solidFill>
                  <a:srgbClr val="002060"/>
                </a:solidFill>
                <a:ea typeface="+mn-lt"/>
                <a:cs typeface="+mn-lt"/>
              </a:rPr>
              <a:t>Paraphrase A</a:t>
            </a:r>
            <a:r>
              <a:rPr lang="en-GB" sz="2200" dirty="0">
                <a:solidFill>
                  <a:srgbClr val="002060"/>
                </a:solidFill>
                <a:ea typeface="+mn-lt"/>
                <a:cs typeface="+mn-lt"/>
              </a:rPr>
              <a:t> demonstrates how weaker paraphrasing can distort the message of the original text, potentially misleading readers.</a:t>
            </a:r>
          </a:p>
          <a:p>
            <a:pPr marL="0" indent="0" algn="just">
              <a:buNone/>
            </a:pPr>
            <a:endParaRPr lang="en-GB" sz="215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8E3A26D-1A82-652C-4F28-6E446067DB7D}"/>
              </a:ext>
            </a:extLst>
          </p:cNvPr>
          <p:cNvSpPr txBox="1">
            <a:spLocks/>
          </p:cNvSpPr>
          <p:nvPr/>
        </p:nvSpPr>
        <p:spPr bwMode="auto">
          <a:xfrm>
            <a:off x="1507645" y="116949"/>
            <a:ext cx="6123884" cy="371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200" b="1" dirty="0">
                <a:solidFill>
                  <a:srgbClr val="173AFF"/>
                </a:solidFill>
              </a:rPr>
              <a:t>Activity</a:t>
            </a:r>
            <a:r>
              <a:rPr lang="en-GB" sz="3600" b="1" dirty="0">
                <a:solidFill>
                  <a:srgbClr val="173AFF"/>
                </a:solidFill>
              </a:rPr>
              <a:t> 2 Answer Text 2</a:t>
            </a:r>
          </a:p>
        </p:txBody>
      </p:sp>
    </p:spTree>
    <p:extLst>
      <p:ext uri="{BB962C8B-B14F-4D97-AF65-F5344CB8AC3E}">
        <p14:creationId xmlns:p14="http://schemas.microsoft.com/office/powerpoint/2010/main" val="1128925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7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F9AB1-7DF2-804D-D083-3009871E3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284" y="188640"/>
            <a:ext cx="5369768" cy="461046"/>
          </a:xfrm>
        </p:spPr>
        <p:txBody>
          <a:bodyPr/>
          <a:lstStyle/>
          <a:p>
            <a:r>
              <a:rPr lang="en-GB" sz="3200" b="1">
                <a:solidFill>
                  <a:srgbClr val="173AFF"/>
                </a:solidFill>
              </a:rPr>
              <a:t>Activity 3: Now You Try!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07AF4-5900-6344-2145-E4ED7DC70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9F121-8D76-D732-E76B-88D19A143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E3DF-CBD8-E64B-9ADE-AC0CA521E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3917032"/>
          </a:xfrm>
        </p:spPr>
        <p:txBody>
          <a:bodyPr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 to the worksheet and work with your partner to complete Activity 3.</a:t>
            </a: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619047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Application>Microsoft Office PowerPoint</Application>
  <PresentationFormat>On-screen Show (4:3)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20140311PresentationUWTSDTemplate</vt:lpstr>
      <vt:lpstr>1_20140311PresentationUWTSDTemplate</vt:lpstr>
      <vt:lpstr>LCHS4001</vt:lpstr>
      <vt:lpstr>Activity 1</vt:lpstr>
      <vt:lpstr>Activity 1 Answers/Paraphrasing Techniques</vt:lpstr>
      <vt:lpstr>Practice!</vt:lpstr>
      <vt:lpstr>Practice: Suggested Answers</vt:lpstr>
      <vt:lpstr>Practice!</vt:lpstr>
      <vt:lpstr>Practice: Suggested Answers</vt:lpstr>
      <vt:lpstr>Practice!</vt:lpstr>
      <vt:lpstr>Practice: Suggested Answers</vt:lpstr>
      <vt:lpstr>Practice!</vt:lpstr>
      <vt:lpstr>Practice: Suggested Answers</vt:lpstr>
      <vt:lpstr>Activity 2</vt:lpstr>
      <vt:lpstr>Activity 2 Answer Text 1</vt:lpstr>
      <vt:lpstr>PowerPoint Presentation</vt:lpstr>
      <vt:lpstr>Activity 3: Now You Try!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59</cp:revision>
  <cp:lastPrinted>2018-07-09T15:27:01Z</cp:lastPrinted>
  <dcterms:created xsi:type="dcterms:W3CDTF">2002-10-07T19:43:58Z</dcterms:created>
  <dcterms:modified xsi:type="dcterms:W3CDTF">2025-10-25T11:30:46Z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b70da3-a449-4f44-b4c2-be38c028cb5c_Enabled">
    <vt:lpwstr>true</vt:lpwstr>
  </property>
  <property fmtid="{D5CDD505-2E9C-101B-9397-08002B2CF9AE}" pid="3" name="MSIP_Label_19b70da3-a449-4f44-b4c2-be38c028cb5c_SetDate">
    <vt:lpwstr>2024-05-20T20:46:44Z</vt:lpwstr>
  </property>
  <property fmtid="{D5CDD505-2E9C-101B-9397-08002B2CF9AE}" pid="4" name="MSIP_Label_19b70da3-a449-4f44-b4c2-be38c028cb5c_Method">
    <vt:lpwstr>Privileged</vt:lpwstr>
  </property>
  <property fmtid="{D5CDD505-2E9C-101B-9397-08002B2CF9AE}" pid="5" name="MSIP_Label_19b70da3-a449-4f44-b4c2-be38c028cb5c_Name">
    <vt:lpwstr>Confidential</vt:lpwstr>
  </property>
  <property fmtid="{D5CDD505-2E9C-101B-9397-08002B2CF9AE}" pid="6" name="MSIP_Label_19b70da3-a449-4f44-b4c2-be38c028cb5c_SiteId">
    <vt:lpwstr>057daf85-b1d5-44cd-ab7b-0a4ce1b29eae</vt:lpwstr>
  </property>
  <property fmtid="{D5CDD505-2E9C-101B-9397-08002B2CF9AE}" pid="7" name="MSIP_Label_19b70da3-a449-4f44-b4c2-be38c028cb5c_ActionId">
    <vt:lpwstr>f193be01-dfd9-45b8-a669-d17d54faf4ed</vt:lpwstr>
  </property>
  <property fmtid="{D5CDD505-2E9C-101B-9397-08002B2CF9AE}" pid="8" name="MSIP_Label_19b70da3-a449-4f44-b4c2-be38c028cb5c_ContentBits">
    <vt:lpwstr>0</vt:lpwstr>
  </property>
</Properties>
</file>