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49" r:id="rId4"/>
  </p:sldMasterIdLst>
  <p:notesMasterIdLst>
    <p:notesMasterId r:id="rId16"/>
  </p:notesMasterIdLst>
  <p:handoutMasterIdLst>
    <p:handoutMasterId r:id="rId17"/>
  </p:handoutMasterIdLst>
  <p:sldIdLst>
    <p:sldId id="1497" r:id="rId5"/>
    <p:sldId id="1514" r:id="rId6"/>
    <p:sldId id="1519" r:id="rId7"/>
    <p:sldId id="1499" r:id="rId8"/>
    <p:sldId id="1515" r:id="rId9"/>
    <p:sldId id="1520" r:id="rId10"/>
    <p:sldId id="1521" r:id="rId11"/>
    <p:sldId id="1516" r:id="rId12"/>
    <p:sldId id="1502" r:id="rId13"/>
    <p:sldId id="1522" r:id="rId14"/>
    <p:sldId id="1512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48E95B-F44F-43B2-BC10-66B8201DD0FE}" v="86" dt="2026-10-01T18:47:24.409"/>
  </p1510:revLst>
</p1510:revInfo>
</file>

<file path=ppt/tableStyles.xml><?xml version="1.0" encoding="utf-8"?>
<a:tblStyleLst xmlns:a="http://schemas.openxmlformats.org/drawingml/2006/main" def="{5940675A-B579-460E-94D1-54222C63F5D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8603FDC-E32A-4AB5-989C-0864C3EAD2B8}" styleName="Themed Style 2 –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19" autoAdjust="0"/>
    <p:restoredTop sz="90079" autoAdjust="0"/>
  </p:normalViewPr>
  <p:slideViewPr>
    <p:cSldViewPr snapToGrid="0">
      <p:cViewPr varScale="1">
        <p:scale>
          <a:sx n="74" d="100"/>
          <a:sy n="74" d="100"/>
        </p:scale>
        <p:origin x="124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4198972-73C8-9327-0850-18A64251345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55A2EB-01C3-20E0-FF45-07CCC86724F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D1EC30-5B0B-48D0-A1A8-66A96720DF24}" type="datetimeFigureOut">
              <a:rPr lang="en-US" smtClean="0"/>
              <a:t>10/11/2026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C50A84-CDF8-9D1C-7599-D1B543581C0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AAFBD2-1F7B-DB18-5994-6D22C6743F9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8FBFCE-2205-4B9C-81E5-532E0690D8C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87311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68A4D-42A7-45F7-9930-00E8DCB48D7E}" type="datetimeFigureOut">
              <a:rPr lang="en-US" smtClean="0"/>
              <a:t>10/11/2026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DD6F49-EBB7-4CCF-97A8-E526BB28BB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193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Talk about their services how long they been going.</a:t>
            </a:r>
          </a:p>
          <a:p>
            <a:r>
              <a:rPr lang="en-GB" dirty="0"/>
              <a:t>Good afternoon today our group has the privilege in presenting a digital solution for Ashford Community Care Service. Ashford Community care operates across users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DD6F49-EBB7-4CCF-97A8-E526BB28BB69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3744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DFBE8-81F4-46A1-BB38-C49D79C4F68D}" type="datetime1">
              <a:rPr lang="en-US" smtClean="0"/>
              <a:t>10/11/2026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3232754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DFBE8-81F4-46A1-BB38-C49D79C4F68D}" type="datetime1">
              <a:rPr lang="en-US" smtClean="0"/>
              <a:t>10/11/2026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3541186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DFBE8-81F4-46A1-BB38-C49D79C4F68D}" type="datetime1">
              <a:rPr lang="en-US" smtClean="0"/>
              <a:t>10/11/2026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9345828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DFBE8-81F4-46A1-BB38-C49D79C4F68D}" type="datetime1">
              <a:rPr lang="en-US" smtClean="0"/>
              <a:t>10/11/2026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706413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DFBE8-81F4-46A1-BB38-C49D79C4F68D}" type="datetime1">
              <a:rPr lang="en-US" smtClean="0"/>
              <a:t>10/11/2026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915766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7FA73-4BE2-4237-90E8-28123CE1B9FA}" type="datetime1">
              <a:rPr lang="en-US" smtClean="0"/>
              <a:t>10/11/2026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5551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A1E88-22B3-4091-902C-19D6AD2267FE}" type="datetime1">
              <a:rPr lang="en-US" smtClean="0"/>
              <a:t>10/11/2026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0188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FC53A-E163-43E4-9309-C62B24E59229}" type="datetime1">
              <a:rPr lang="en-US" smtClean="0"/>
              <a:t>10/11/2026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295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DFBE8-81F4-46A1-BB38-C49D79C4F68D}" type="datetime1">
              <a:rPr lang="en-US" smtClean="0"/>
              <a:t>10/11/2026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372122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DFBE8-81F4-46A1-BB38-C49D79C4F68D}" type="datetime1">
              <a:rPr lang="en-US" smtClean="0"/>
              <a:t>10/11/2026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415230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DFBE8-81F4-46A1-BB38-C49D79C4F68D}" type="datetime1">
              <a:rPr lang="en-US" smtClean="0"/>
              <a:t>10/11/2026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67287239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DFBE8-81F4-46A1-BB38-C49D79C4F68D}" type="datetime1">
              <a:rPr lang="en-US" smtClean="0"/>
              <a:t>10/11/2026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4634367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DFBE8-81F4-46A1-BB38-C49D79C4F68D}" type="datetime1">
              <a:rPr lang="en-US" smtClean="0"/>
              <a:t>10/11/2026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44557228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DFBE8-81F4-46A1-BB38-C49D79C4F68D}" type="datetime1">
              <a:rPr lang="en-US" smtClean="0"/>
              <a:t>10/11/2026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3570944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DFBE8-81F4-46A1-BB38-C49D79C4F68D}" type="datetime1">
              <a:rPr lang="en-US" smtClean="0"/>
              <a:t>10/11/2026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7107453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DFBE8-81F4-46A1-BB38-C49D79C4F68D}" type="datetime1">
              <a:rPr lang="en-US" smtClean="0"/>
              <a:t>10/11/2026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5505078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D4D61D-AA1D-D414-2D63-F3B4B0760D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0708" y="2801929"/>
            <a:ext cx="8686801" cy="2565902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6600">
                <a:latin typeface="+mj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1B0EE02-7A0B-46A0-5F6E-CFBC94BDF56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346090" y="1726269"/>
            <a:ext cx="3024899" cy="547908"/>
          </a:xfrm>
        </p:spPr>
        <p:txBody>
          <a:bodyPr>
            <a:no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400"/>
            </a:lvl2pPr>
            <a:lvl3pPr marL="457200" indent="0">
              <a:buNone/>
              <a:defRPr sz="1200"/>
            </a:lvl3pPr>
            <a:lvl4pPr marL="685800" indent="0">
              <a:buNone/>
              <a:defRPr sz="1100"/>
            </a:lvl4pPr>
            <a:lvl5pPr marL="914400" indent="0">
              <a:buNone/>
              <a:defRPr sz="10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667AE0A-CAE3-D199-2942-E05831D340A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BE4564F8-E916-4EFF-887D-D1E1BBF6454B}" type="datetime1">
              <a:rPr lang="en-US" smtClean="0"/>
              <a:t>10/11/2026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FDFBF0A-E355-74AD-4A6E-8FD2BD7A6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71D965-1C87-6430-A8A7-B6EB43D86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84711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9536" y="907302"/>
            <a:ext cx="4361688" cy="1386965"/>
          </a:xfrm>
        </p:spPr>
        <p:txBody>
          <a:bodyPr anchor="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59536" y="2438545"/>
            <a:ext cx="4366917" cy="351215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989A950D-4E95-617D-73A8-2088AA91A84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749422" y="333756"/>
            <a:ext cx="6086539" cy="6190488"/>
          </a:xfrm>
          <a:custGeom>
            <a:avLst/>
            <a:gdLst>
              <a:gd name="connsiteX0" fmla="*/ 0 w 6086539"/>
              <a:gd name="connsiteY0" fmla="*/ 0 h 6181344"/>
              <a:gd name="connsiteX1" fmla="*/ 5900171 w 6086539"/>
              <a:gd name="connsiteY1" fmla="*/ 0 h 6181344"/>
              <a:gd name="connsiteX2" fmla="*/ 6086539 w 6086539"/>
              <a:gd name="connsiteY2" fmla="*/ 186368 h 6181344"/>
              <a:gd name="connsiteX3" fmla="*/ 6086539 w 6086539"/>
              <a:gd name="connsiteY3" fmla="*/ 5994976 h 6181344"/>
              <a:gd name="connsiteX4" fmla="*/ 5900171 w 6086539"/>
              <a:gd name="connsiteY4" fmla="*/ 6181344 h 6181344"/>
              <a:gd name="connsiteX5" fmla="*/ 0 w 6086539"/>
              <a:gd name="connsiteY5" fmla="*/ 6181344 h 6181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86539" h="6181344">
                <a:moveTo>
                  <a:pt x="0" y="0"/>
                </a:moveTo>
                <a:lnTo>
                  <a:pt x="5900171" y="0"/>
                </a:lnTo>
                <a:cubicBezTo>
                  <a:pt x="6003099" y="0"/>
                  <a:pt x="6086539" y="83440"/>
                  <a:pt x="6086539" y="186368"/>
                </a:cubicBezTo>
                <a:lnTo>
                  <a:pt x="6086539" y="5994976"/>
                </a:lnTo>
                <a:cubicBezTo>
                  <a:pt x="6086539" y="6097904"/>
                  <a:pt x="6003099" y="6181344"/>
                  <a:pt x="5900171" y="6181344"/>
                </a:cubicBezTo>
                <a:lnTo>
                  <a:pt x="0" y="6181344"/>
                </a:ln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529916"/>
            <a:ext cx="2031073" cy="328084"/>
          </a:xfrm>
          <a:prstGeom prst="rect">
            <a:avLst/>
          </a:prstGeom>
        </p:spPr>
        <p:txBody>
          <a:bodyPr/>
          <a:lstStyle/>
          <a:p>
            <a:fld id="{D5E635FD-01E5-4F9B-B7E3-4E8E4D553502}" type="datetime1">
              <a:rPr lang="en-US" smtClean="0"/>
              <a:t>10/11/2026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68233" y="6529916"/>
            <a:ext cx="2805405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23874" y="6529916"/>
            <a:ext cx="429207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43795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Section Heade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50428" y="990601"/>
            <a:ext cx="9145991" cy="3630384"/>
          </a:xfrm>
        </p:spPr>
        <p:txBody>
          <a:bodyPr anchor="b">
            <a:noAutofit/>
          </a:bodyPr>
          <a:lstStyle>
            <a:lvl1pPr algn="l">
              <a:defRPr sz="65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D69ADDC-FB37-4BD0-807F-2EC90205924B}" type="datetime1">
              <a:rPr lang="en-US" smtClean="0"/>
              <a:pPr/>
              <a:t>10/11/2026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87131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Number Large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7440" y="4421770"/>
            <a:ext cx="7525512" cy="1933310"/>
          </a:xfrm>
        </p:spPr>
        <p:txBody>
          <a:bodyPr>
            <a:normAutofit/>
          </a:bodyPr>
          <a:lstStyle>
            <a:lvl1pPr algn="ctr">
              <a:lnSpc>
                <a:spcPct val="110000"/>
              </a:lnSpc>
              <a:defRPr sz="2000" b="0" cap="none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2960" y="1353387"/>
            <a:ext cx="10543032" cy="3273331"/>
          </a:xfrm>
        </p:spPr>
        <p:txBody>
          <a:bodyPr anchor="b">
            <a:normAutofit/>
          </a:bodyPr>
          <a:lstStyle>
            <a:lvl1pPr marL="0" indent="0" algn="ctr">
              <a:lnSpc>
                <a:spcPct val="90000"/>
              </a:lnSpc>
              <a:buNone/>
              <a:defRPr sz="210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175A1B29-DFBD-4673-8328-3ED6619AAB50}" type="datetime1">
              <a:rPr lang="en-US" smtClean="0"/>
              <a:t>10/11/2026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43262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463662" y="561268"/>
            <a:ext cx="9264676" cy="5735465"/>
          </a:xfrm>
        </p:spPr>
        <p:txBody>
          <a:bodyPr anchor="ctr">
            <a:noAutofit/>
          </a:bodyPr>
          <a:lstStyle>
            <a:lvl1pPr marL="0" indent="0" algn="ctr">
              <a:lnSpc>
                <a:spcPct val="80000"/>
              </a:lnSpc>
              <a:buNone/>
              <a:defRPr lang="en-US" sz="6600" b="0" kern="1200" cap="all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228600" indent="0" algn="ctr">
              <a:lnSpc>
                <a:spcPct val="80000"/>
              </a:lnSpc>
              <a:buNone/>
              <a:defRPr lang="en-US" sz="6600" b="0" kern="1200" cap="all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457200" indent="0" algn="ctr">
              <a:lnSpc>
                <a:spcPct val="80000"/>
              </a:lnSpc>
              <a:buNone/>
              <a:defRPr lang="en-US" sz="6600" b="0" kern="1200" cap="all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685800" indent="0" algn="ctr">
              <a:lnSpc>
                <a:spcPct val="100000"/>
              </a:lnSpc>
              <a:buNone/>
              <a:defRPr lang="en-US" sz="8000" b="1" kern="1200" cap="all" baseline="0" dirty="0">
                <a:solidFill>
                  <a:schemeClr val="tx1"/>
                </a:solidFill>
                <a:latin typeface="Playfair Display Black" pitchFamily="2" charset="0"/>
                <a:ea typeface="+mj-ea"/>
                <a:cs typeface="+mj-cs"/>
              </a:defRPr>
            </a:lvl4pPr>
            <a:lvl5pPr marL="914400" indent="0" algn="ctr">
              <a:lnSpc>
                <a:spcPct val="100000"/>
              </a:lnSpc>
              <a:buNone/>
              <a:defRPr lang="en-US" sz="8000" b="1" kern="1200" cap="all" baseline="0" dirty="0">
                <a:solidFill>
                  <a:schemeClr val="tx1"/>
                </a:solidFill>
                <a:latin typeface="Playfair Display Black" pitchFamily="2" charset="0"/>
                <a:ea typeface="+mj-ea"/>
                <a:cs typeface="+mj-cs"/>
              </a:defRPr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E7C9592F-4A0D-4D12-B47E-4A7D843B26AD}" type="datetime1">
              <a:rPr lang="en-US" smtClean="0"/>
              <a:t>10/11/2026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40713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Header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D2BD543F-D939-A8C7-FAFA-B555B276DB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50428" y="990601"/>
            <a:ext cx="9145991" cy="3630384"/>
          </a:xfrm>
        </p:spPr>
        <p:txBody>
          <a:bodyPr anchor="b">
            <a:noAutofit/>
          </a:bodyPr>
          <a:lstStyle>
            <a:lvl1pPr algn="l">
              <a:defRPr sz="65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D6DBE5D1-8623-4EBC-BE64-F118A957A6D2}" type="datetime1">
              <a:rPr lang="en-US" smtClean="0"/>
              <a:t>10/11/2026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9909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03850" y="907302"/>
            <a:ext cx="4222117" cy="3697488"/>
          </a:xfrm>
        </p:spPr>
        <p:txBody>
          <a:bodyPr anchor="b">
            <a:normAutofit/>
          </a:bodyPr>
          <a:lstStyle>
            <a:lvl1pPr algn="l">
              <a:defRPr sz="5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03850" y="4731335"/>
            <a:ext cx="4222117" cy="1219362"/>
          </a:xfrm>
        </p:spPr>
        <p:txBody>
          <a:bodyPr anchor="t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3E190545-F7D8-0D1C-1BCC-C670CFFE0C6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58140" y="333756"/>
            <a:ext cx="6226810" cy="6190488"/>
          </a:xfrm>
          <a:custGeom>
            <a:avLst/>
            <a:gdLst>
              <a:gd name="connsiteX0" fmla="*/ 186643 w 6226810"/>
              <a:gd name="connsiteY0" fmla="*/ 0 h 6190488"/>
              <a:gd name="connsiteX1" fmla="*/ 6226810 w 6226810"/>
              <a:gd name="connsiteY1" fmla="*/ 0 h 6190488"/>
              <a:gd name="connsiteX2" fmla="*/ 6226810 w 6226810"/>
              <a:gd name="connsiteY2" fmla="*/ 6190488 h 6190488"/>
              <a:gd name="connsiteX3" fmla="*/ 186643 w 6226810"/>
              <a:gd name="connsiteY3" fmla="*/ 6190488 h 6190488"/>
              <a:gd name="connsiteX4" fmla="*/ 0 w 6226810"/>
              <a:gd name="connsiteY4" fmla="*/ 6003845 h 6190488"/>
              <a:gd name="connsiteX5" fmla="*/ 0 w 6226810"/>
              <a:gd name="connsiteY5" fmla="*/ 186643 h 6190488"/>
              <a:gd name="connsiteX6" fmla="*/ 186643 w 6226810"/>
              <a:gd name="connsiteY6" fmla="*/ 0 h 619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26810" h="6190488">
                <a:moveTo>
                  <a:pt x="186643" y="0"/>
                </a:moveTo>
                <a:lnTo>
                  <a:pt x="6226810" y="0"/>
                </a:lnTo>
                <a:lnTo>
                  <a:pt x="6226810" y="6190488"/>
                </a:lnTo>
                <a:lnTo>
                  <a:pt x="186643" y="6190488"/>
                </a:lnTo>
                <a:cubicBezTo>
                  <a:pt x="83563" y="6190488"/>
                  <a:pt x="0" y="6106925"/>
                  <a:pt x="0" y="6003845"/>
                </a:cubicBezTo>
                <a:lnTo>
                  <a:pt x="0" y="186643"/>
                </a:lnTo>
                <a:cubicBezTo>
                  <a:pt x="0" y="83563"/>
                  <a:pt x="83563" y="0"/>
                  <a:pt x="186643" y="0"/>
                </a:cubicBezTo>
                <a:close/>
              </a:path>
            </a:pathLst>
          </a:custGeom>
          <a:blipFill dpi="0" rotWithShape="1"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168895" y="6529916"/>
            <a:ext cx="1707625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254E9985-91B3-42C8-B8D8-B565E04A5E57}" type="datetime1">
              <a:rPr lang="en-US" smtClean="0"/>
              <a:t>10/11/2026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737017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5DFBE8-81F4-46A1-BB38-C49D79C4F68D}" type="datetime1">
              <a:rPr lang="en-US" smtClean="0"/>
              <a:t>10/11/2026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7501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0" r:id="rId1"/>
    <p:sldLayoutId id="2147484051" r:id="rId2"/>
    <p:sldLayoutId id="2147484052" r:id="rId3"/>
    <p:sldLayoutId id="2147484053" r:id="rId4"/>
    <p:sldLayoutId id="2147484054" r:id="rId5"/>
    <p:sldLayoutId id="2147484055" r:id="rId6"/>
    <p:sldLayoutId id="2147484056" r:id="rId7"/>
    <p:sldLayoutId id="2147484057" r:id="rId8"/>
    <p:sldLayoutId id="2147484058" r:id="rId9"/>
    <p:sldLayoutId id="2147484059" r:id="rId10"/>
    <p:sldLayoutId id="2147484060" r:id="rId11"/>
    <p:sldLayoutId id="2147484061" r:id="rId12"/>
    <p:sldLayoutId id="2147484062" r:id="rId13"/>
    <p:sldLayoutId id="2147484063" r:id="rId14"/>
    <p:sldLayoutId id="2147484064" r:id="rId15"/>
    <p:sldLayoutId id="2147484065" r:id="rId16"/>
    <p:sldLayoutId id="2147484066" r:id="rId17"/>
    <p:sldLayoutId id="2147484067" r:id="rId18"/>
    <p:sldLayoutId id="2147484068" r:id="rId19"/>
    <p:sldLayoutId id="2147484069" r:id="rId20"/>
    <p:sldLayoutId id="2147484070" r:id="rId21"/>
    <p:sldLayoutId id="2147484072" r:id="rId22"/>
    <p:sldLayoutId id="2147484075" r:id="rId23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57989-07E4-B482-9F2A-EBF670F7FA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5337" y="2225722"/>
            <a:ext cx="8686801" cy="2565902"/>
          </a:xfrm>
        </p:spPr>
        <p:txBody>
          <a:bodyPr>
            <a:normAutofit/>
          </a:bodyPr>
          <a:lstStyle/>
          <a:p>
            <a:r>
              <a:rPr lang="en-US" dirty="0"/>
              <a:t>Component 1:</a:t>
            </a:r>
            <a:br>
              <a:rPr lang="en-US" dirty="0"/>
            </a:br>
            <a:r>
              <a:rPr lang="en-US" dirty="0"/>
              <a:t>Staff Communications and daily updates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3CF5F8-0028-8636-5006-5D5C52B327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91446" y="5007613"/>
            <a:ext cx="6323754" cy="1322833"/>
          </a:xfrm>
        </p:spPr>
        <p:txBody>
          <a:bodyPr>
            <a:normAutofit fontScale="77500" lnSpcReduction="20000"/>
          </a:bodyPr>
          <a:lstStyle/>
          <a:p>
            <a:r>
              <a:rPr lang="en-US" sz="2100" b="1" dirty="0">
                <a:solidFill>
                  <a:schemeClr val="accent1">
                    <a:lumMod val="75000"/>
                  </a:schemeClr>
                </a:solidFill>
              </a:rPr>
              <a:t>Presented to you by :Neelam Ali             2607937</a:t>
            </a:r>
          </a:p>
          <a:p>
            <a:r>
              <a:rPr lang="en-US" sz="2100" b="1" dirty="0">
                <a:solidFill>
                  <a:schemeClr val="accent1">
                    <a:lumMod val="75000"/>
                  </a:schemeClr>
                </a:solidFill>
              </a:rPr>
              <a:t>                                 Nargis Ali               2608664</a:t>
            </a:r>
          </a:p>
          <a:p>
            <a:r>
              <a:rPr lang="en-US" sz="2100" b="1" dirty="0">
                <a:solidFill>
                  <a:schemeClr val="accent1">
                    <a:lumMod val="75000"/>
                  </a:schemeClr>
                </a:solidFill>
              </a:rPr>
              <a:t>                                 Summer brown      2614157</a:t>
            </a:r>
          </a:p>
          <a:p>
            <a:r>
              <a:rPr lang="en-US" sz="2100" b="1" dirty="0">
                <a:solidFill>
                  <a:schemeClr val="accent1">
                    <a:lumMod val="75000"/>
                  </a:schemeClr>
                </a:solidFill>
              </a:rPr>
              <a:t>                                 </a:t>
            </a:r>
            <a:r>
              <a:rPr lang="en-US" sz="2100" b="1" dirty="0" err="1">
                <a:solidFill>
                  <a:schemeClr val="accent1">
                    <a:lumMod val="75000"/>
                  </a:schemeClr>
                </a:solidFill>
              </a:rPr>
              <a:t>Maniza</a:t>
            </a:r>
            <a:r>
              <a:rPr lang="en-US" sz="2100" b="1" dirty="0">
                <a:solidFill>
                  <a:schemeClr val="accent1">
                    <a:lumMod val="75000"/>
                  </a:schemeClr>
                </a:solidFill>
              </a:rPr>
              <a:t> Begum       2618430</a:t>
            </a:r>
          </a:p>
          <a:p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EDA9EF-413F-077B-FA27-5406E990701A}"/>
              </a:ext>
            </a:extLst>
          </p:cNvPr>
          <p:cNvSpPr txBox="1"/>
          <p:nvPr/>
        </p:nvSpPr>
        <p:spPr>
          <a:xfrm>
            <a:off x="2309091" y="387927"/>
            <a:ext cx="6761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1"/>
                </a:solidFill>
              </a:rPr>
              <a:t>Digital Skills and Research Methods</a:t>
            </a:r>
          </a:p>
          <a:p>
            <a:r>
              <a:rPr lang="en-GB">
                <a:solidFill>
                  <a:schemeClr val="accent1"/>
                </a:solidFill>
              </a:rPr>
              <a:t>Lecturer: Raza  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DE34F1C-D8AE-6AEB-EF99-99A177EA65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37" y="104733"/>
            <a:ext cx="1905000" cy="1905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7383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D6280969-F024-466D-A1DB-4F848C51DE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63FDD802-E6D8-4979-A1B9-BA705AE4DA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BDE509DD-4B76-45F0-8144-02F1D7E1AE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Rectangle 23">
              <a:extLst>
                <a:ext uri="{FF2B5EF4-FFF2-40B4-BE49-F238E27FC236}">
                  <a16:creationId xmlns:a16="http://schemas.microsoft.com/office/drawing/2014/main" id="{FEAEFD53-0220-48B1-9EA8-3EAE151E84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Rectangle 25">
              <a:extLst>
                <a:ext uri="{FF2B5EF4-FFF2-40B4-BE49-F238E27FC236}">
                  <a16:creationId xmlns:a16="http://schemas.microsoft.com/office/drawing/2014/main" id="{92E7FABD-916D-4FF9-B5F3-44E53AFD39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826F9772-AEFE-4C6D-82B6-1207069B86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Rectangle 27">
              <a:extLst>
                <a:ext uri="{FF2B5EF4-FFF2-40B4-BE49-F238E27FC236}">
                  <a16:creationId xmlns:a16="http://schemas.microsoft.com/office/drawing/2014/main" id="{ACFBF3A9-B76A-4B4B-B6D7-CA4651F5C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Rectangle 28">
              <a:extLst>
                <a:ext uri="{FF2B5EF4-FFF2-40B4-BE49-F238E27FC236}">
                  <a16:creationId xmlns:a16="http://schemas.microsoft.com/office/drawing/2014/main" id="{BF0FAA0A-B682-4A83-BDD8-BCE0AB41C2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0" name="Rectangle 29">
              <a:extLst>
                <a:ext uri="{FF2B5EF4-FFF2-40B4-BE49-F238E27FC236}">
                  <a16:creationId xmlns:a16="http://schemas.microsoft.com/office/drawing/2014/main" id="{7874A013-E5E2-4AE1-8E93-029A2B41EB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4355329E-E608-4F7A-B4EF-8FEF07D755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id="{53D9BFDF-B250-44FF-9BD7-C204EFBFC1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31FB56E-1A01-8D29-F217-638F3BEF69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Welcome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E9521F-CC42-235E-F804-B826A36205D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74160" y="1474610"/>
            <a:ext cx="4331864" cy="4704517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/>
            <a:endParaRPr lang="en-US" dirty="0"/>
          </a:p>
          <a:p>
            <a:pPr marL="0" indent="0"/>
            <a:endParaRPr lang="en-US" sz="2800" dirty="0"/>
          </a:p>
          <a:p>
            <a:r>
              <a:rPr lang="en-US" sz="2800" dirty="0">
                <a:solidFill>
                  <a:schemeClr val="accent2">
                    <a:lumMod val="75000"/>
                  </a:schemeClr>
                </a:solidFill>
              </a:rPr>
              <a:t>Background information about Ashford Community Care Services </a:t>
            </a:r>
          </a:p>
          <a:p>
            <a:r>
              <a:rPr lang="en-US" sz="2800" dirty="0">
                <a:solidFill>
                  <a:schemeClr val="accent2">
                    <a:lumMod val="75000"/>
                  </a:schemeClr>
                </a:solidFill>
              </a:rPr>
              <a:t>Ashford Community Care Service having issues </a:t>
            </a:r>
          </a:p>
          <a:p>
            <a:endParaRPr lang="en-US" dirty="0"/>
          </a:p>
          <a:p>
            <a:pPr marL="0" indent="0"/>
            <a:endParaRPr lang="en-US" dirty="0"/>
          </a:p>
          <a:p>
            <a:pPr marL="0" indent="0"/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0B5496F-E0D2-32D7-48FA-EC2A8760D0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4542" y="1181638"/>
            <a:ext cx="4068426" cy="3750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02185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42583F-E270-8B83-91A5-186A2FB60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9535" y="907302"/>
            <a:ext cx="4366917" cy="2112989"/>
          </a:xfrm>
        </p:spPr>
        <p:txBody>
          <a:bodyPr>
            <a:normAutofit fontScale="90000"/>
          </a:bodyPr>
          <a:lstStyle/>
          <a:p>
            <a:r>
              <a:rPr lang="en-GB" dirty="0"/>
              <a:t>What Ashford Community Care needs help with from us?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5578F3-2794-F5C9-0C94-6C391801678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59536" y="3214399"/>
            <a:ext cx="4366917" cy="3512152"/>
          </a:xfrm>
        </p:spPr>
        <p:txBody>
          <a:bodyPr/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56082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E97132">
                    <a:lumMod val="7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Staff Communications and Daily updates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56082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E97132">
                    <a:lumMod val="7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What Microsoft 365 can we use 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56082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E97132">
                    <a:lumMod val="7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How can we help?</a:t>
            </a: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C78CC92-C6E8-4516-D2E9-9BDC71E81C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694892"/>
            <a:ext cx="2752725" cy="275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758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7BF0948-8962-9715-EBF7-C7EBCF76DC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410" y="2653737"/>
            <a:ext cx="2547737" cy="275155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CC7084-C959-6935-0D99-455326A78F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05163" y="320039"/>
            <a:ext cx="7370895" cy="1370215"/>
          </a:xfrm>
        </p:spPr>
        <p:txBody>
          <a:bodyPr anchor="b"/>
          <a:lstStyle/>
          <a:p>
            <a:r>
              <a:rPr lang="en-US" sz="3600" dirty="0">
                <a:solidFill>
                  <a:schemeClr val="accent2">
                    <a:lumMod val="75000"/>
                  </a:schemeClr>
                </a:solidFill>
              </a:rPr>
              <a:t>Staff Communication and Daily Updates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D5E9C2C-3B05-FCB8-FF45-C278EF012220}"/>
              </a:ext>
            </a:extLst>
          </p:cNvPr>
          <p:cNvSpPr txBox="1"/>
          <p:nvPr/>
        </p:nvSpPr>
        <p:spPr>
          <a:xfrm>
            <a:off x="2577221" y="2780146"/>
            <a:ext cx="78139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2"/>
                </a:solidFill>
              </a:rPr>
              <a:t>Our group recommend that Ashford Community Care uses Microsoft Teams </a:t>
            </a:r>
          </a:p>
        </p:txBody>
      </p:sp>
    </p:spTree>
    <p:extLst>
      <p:ext uri="{BB962C8B-B14F-4D97-AF65-F5344CB8AC3E}">
        <p14:creationId xmlns:p14="http://schemas.microsoft.com/office/powerpoint/2010/main" val="17518853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2CC9C-AE86-D77D-2F74-8B39860A88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877" y="754934"/>
            <a:ext cx="7525512" cy="732121"/>
          </a:xfrm>
        </p:spPr>
        <p:txBody>
          <a:bodyPr>
            <a:normAutofit fontScale="90000"/>
          </a:bodyPr>
          <a:lstStyle/>
          <a:p>
            <a:r>
              <a:rPr lang="en-US" sz="4400" dirty="0">
                <a:solidFill>
                  <a:schemeClr val="accent2"/>
                </a:solidFill>
              </a:rPr>
              <a:t>Why Microsoft Teams?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D1D8C85-123D-3454-6672-83C4112B5426}"/>
              </a:ext>
            </a:extLst>
          </p:cNvPr>
          <p:cNvSpPr txBox="1"/>
          <p:nvPr/>
        </p:nvSpPr>
        <p:spPr>
          <a:xfrm>
            <a:off x="1071418" y="1366982"/>
            <a:ext cx="7740073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600" dirty="0"/>
              <a:t>Once colleagues get familiar with application it’s easy to use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sz="26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600" dirty="0"/>
              <a:t> Many Reminder functions</a:t>
            </a:r>
          </a:p>
          <a:p>
            <a:endParaRPr lang="en-GB" sz="26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600" dirty="0"/>
              <a:t>Chat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sz="26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600" dirty="0"/>
              <a:t>Calls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sz="26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600" dirty="0"/>
              <a:t>Meetings</a:t>
            </a:r>
          </a:p>
          <a:p>
            <a:endParaRPr lang="en-GB" sz="26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600" dirty="0"/>
              <a:t>Shared work places  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Cloud 2">
            <a:extLst>
              <a:ext uri="{FF2B5EF4-FFF2-40B4-BE49-F238E27FC236}">
                <a16:creationId xmlns:a16="http://schemas.microsoft.com/office/drawing/2014/main" id="{C1091B49-EA42-98D0-02AD-FFE79EF02300}"/>
              </a:ext>
            </a:extLst>
          </p:cNvPr>
          <p:cNvSpPr/>
          <p:nvPr/>
        </p:nvSpPr>
        <p:spPr>
          <a:xfrm>
            <a:off x="5358063" y="2022764"/>
            <a:ext cx="6288505" cy="408030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Communication is the basic understanding of human interaction. Where two or more individuals can exchange information and ideas. </a:t>
            </a:r>
          </a:p>
          <a:p>
            <a:pPr algn="ctr"/>
            <a:r>
              <a:rPr lang="en-GB" dirty="0"/>
              <a:t>Cooper, N. (2023).</a:t>
            </a:r>
          </a:p>
          <a:p>
            <a:pPr algn="ctr"/>
            <a:r>
              <a:rPr lang="en-GB" dirty="0"/>
              <a:t>Instead of staff relying on different communication methods. Teams can provide a more organised central space for workplace communication.</a:t>
            </a:r>
          </a:p>
        </p:txBody>
      </p:sp>
    </p:spTree>
    <p:extLst>
      <p:ext uri="{BB962C8B-B14F-4D97-AF65-F5344CB8AC3E}">
        <p14:creationId xmlns:p14="http://schemas.microsoft.com/office/powerpoint/2010/main" val="34085365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E5226-BBF7-EC7E-22A8-413473C173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9536" y="907302"/>
            <a:ext cx="9097264" cy="1386965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Create unique Channels On Microsoft Teams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F898AF-6FA1-FC4E-6758-5DAFF38EEDA5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59536" y="2438545"/>
            <a:ext cx="8016609" cy="2272000"/>
          </a:xfrm>
        </p:spPr>
        <p:txBody>
          <a:bodyPr/>
          <a:lstStyle/>
          <a:p>
            <a:r>
              <a:rPr lang="en-GB" dirty="0"/>
              <a:t>Ashford Community Care can make their own channels for example: </a:t>
            </a:r>
          </a:p>
          <a:p>
            <a:r>
              <a:rPr lang="en-GB" dirty="0"/>
              <a:t> Ashford Staff Announcements</a:t>
            </a:r>
          </a:p>
          <a:p>
            <a:r>
              <a:rPr lang="en-GB" dirty="0"/>
              <a:t>(meetings taking </a:t>
            </a:r>
            <a:r>
              <a:rPr lang="en-GB" sz="2400" dirty="0"/>
              <a:t>place</a:t>
            </a:r>
            <a:r>
              <a:rPr lang="en-GB" dirty="0"/>
              <a:t>, Events, family and carers workshops)</a:t>
            </a:r>
          </a:p>
          <a:p>
            <a:r>
              <a:rPr lang="en-GB" dirty="0"/>
              <a:t>Team meetings</a:t>
            </a:r>
          </a:p>
          <a:p>
            <a:r>
              <a:rPr lang="en-GB" dirty="0"/>
              <a:t>Daily Staff updates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34063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58AB60D4-A971-0AD7-E0C4-5C2AE7F53CED}"/>
              </a:ext>
            </a:extLst>
          </p:cNvPr>
          <p:cNvSpPr/>
          <p:nvPr/>
        </p:nvSpPr>
        <p:spPr>
          <a:xfrm>
            <a:off x="3309588" y="2296559"/>
            <a:ext cx="3491346" cy="2161309"/>
          </a:xfrm>
          <a:prstGeom prst="ellipse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Other Reasons why Microsoft teams is appropriate 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19F32CBB-9B41-77E4-CFDC-2AF1442B259B}"/>
              </a:ext>
            </a:extLst>
          </p:cNvPr>
          <p:cNvCxnSpPr>
            <a:cxnSpLocks/>
          </p:cNvCxnSpPr>
          <p:nvPr/>
        </p:nvCxnSpPr>
        <p:spPr>
          <a:xfrm flipH="1" flipV="1">
            <a:off x="2512290" y="1819563"/>
            <a:ext cx="1099128" cy="9975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87E6F670-1F1D-0569-D4A2-0C875E231A16}"/>
              </a:ext>
            </a:extLst>
          </p:cNvPr>
          <p:cNvSpPr/>
          <p:nvPr/>
        </p:nvSpPr>
        <p:spPr>
          <a:xfrm>
            <a:off x="314037" y="803563"/>
            <a:ext cx="2660073" cy="1016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Improve communication with staff 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1FD46F39-A622-D41B-F822-C6D08651ACC2}"/>
              </a:ext>
            </a:extLst>
          </p:cNvPr>
          <p:cNvCxnSpPr>
            <a:cxnSpLocks/>
            <a:stCxn id="4" idx="7"/>
          </p:cNvCxnSpPr>
          <p:nvPr/>
        </p:nvCxnSpPr>
        <p:spPr>
          <a:xfrm flipV="1">
            <a:off x="6289638" y="1513778"/>
            <a:ext cx="349660" cy="10992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1D88EDDA-FF35-BA2E-B6CE-3858E7620BEB}"/>
              </a:ext>
            </a:extLst>
          </p:cNvPr>
          <p:cNvSpPr/>
          <p:nvPr/>
        </p:nvSpPr>
        <p:spPr>
          <a:xfrm>
            <a:off x="6622472" y="438727"/>
            <a:ext cx="2595418" cy="1016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Make information easier to find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88F04A0-E653-12F4-B51B-D7A7CE0BDC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777660">
            <a:off x="5060618" y="4574110"/>
            <a:ext cx="1232498" cy="1114808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A8368654-3164-84C3-83ED-BBDAB0D5F7D8}"/>
              </a:ext>
            </a:extLst>
          </p:cNvPr>
          <p:cNvSpPr/>
          <p:nvPr/>
        </p:nvSpPr>
        <p:spPr>
          <a:xfrm>
            <a:off x="6146038" y="5347686"/>
            <a:ext cx="3121890" cy="85898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Staff and managers can collectively work on a piece of work in one place 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CD0534D1-2A39-772A-E2A3-349D831FE3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1055541">
            <a:off x="2528106" y="3947910"/>
            <a:ext cx="1049511" cy="949294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1662BABE-B375-575E-0B68-97E7F0192956}"/>
              </a:ext>
            </a:extLst>
          </p:cNvPr>
          <p:cNvSpPr/>
          <p:nvPr/>
        </p:nvSpPr>
        <p:spPr>
          <a:xfrm>
            <a:off x="841596" y="4859375"/>
            <a:ext cx="3121890" cy="134729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Accessibility is ensuring people of all backgrounds can use teams effectively. Accessibility manual. (2025). </a:t>
            </a:r>
          </a:p>
        </p:txBody>
      </p:sp>
    </p:spTree>
    <p:extLst>
      <p:ext uri="{BB962C8B-B14F-4D97-AF65-F5344CB8AC3E}">
        <p14:creationId xmlns:p14="http://schemas.microsoft.com/office/powerpoint/2010/main" val="11891807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ED606A75-7943-4569-FCE4-0193BD7EB127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715355521"/>
              </p:ext>
            </p:extLst>
          </p:nvPr>
        </p:nvGraphicFramePr>
        <p:xfrm>
          <a:off x="499917" y="985094"/>
          <a:ext cx="10389756" cy="52494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94878">
                  <a:extLst>
                    <a:ext uri="{9D8B030D-6E8A-4147-A177-3AD203B41FA5}">
                      <a16:colId xmlns:a16="http://schemas.microsoft.com/office/drawing/2014/main" val="2829973167"/>
                    </a:ext>
                  </a:extLst>
                </a:gridCol>
                <a:gridCol w="5194878">
                  <a:extLst>
                    <a:ext uri="{9D8B030D-6E8A-4147-A177-3AD203B41FA5}">
                      <a16:colId xmlns:a16="http://schemas.microsoft.com/office/drawing/2014/main" val="1651819503"/>
                    </a:ext>
                  </a:extLst>
                </a:gridCol>
              </a:tblGrid>
              <a:tr h="620108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Advantages (Pros)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Disadvantages (Cons)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8137007"/>
                  </a:ext>
                </a:extLst>
              </a:tr>
              <a:tr h="654460">
                <a:tc>
                  <a:txBody>
                    <a:bodyPr/>
                    <a:lstStyle/>
                    <a:p>
                      <a:r>
                        <a:rPr lang="en-GB" dirty="0"/>
                        <a:t>Microsoft Teams is part of tool available in Microsoft 365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Some people may find it hard to navigate 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1452290"/>
                  </a:ext>
                </a:extLst>
              </a:tr>
              <a:tr h="717464">
                <a:tc>
                  <a:txBody>
                    <a:bodyPr/>
                    <a:lstStyle/>
                    <a:p>
                      <a:r>
                        <a:rPr lang="en-GB" dirty="0"/>
                        <a:t>Allows you to record and store meetings for future reference 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Can be pricey if you do not have Microsoft 365. You must sign up. Rieth, E. (2024). 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6031924"/>
                  </a:ext>
                </a:extLst>
              </a:tr>
              <a:tr h="1215426">
                <a:tc>
                  <a:txBody>
                    <a:bodyPr/>
                    <a:lstStyle/>
                    <a:p>
                      <a:endParaRPr lang="en-GB"/>
                    </a:p>
                    <a:p>
                      <a:r>
                        <a:rPr lang="en-GB"/>
                        <a:t>If you already have Microsoft 365 package, then it comes free </a:t>
                      </a:r>
                      <a:endParaRPr lang="en-GB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Microsoft teams requires stable high quality internet connection. If unavailable, flow of communication and effectiveness is reduced of remote meetings. Raymond, D. (2023). 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6452961"/>
                  </a:ext>
                </a:extLst>
              </a:tr>
              <a:tr h="1215426">
                <a:tc>
                  <a:txBody>
                    <a:bodyPr/>
                    <a:lstStyle/>
                    <a:p>
                      <a:r>
                        <a:rPr lang="en-GB" dirty="0"/>
                        <a:t>Microsoft Teams is available on desktop </a:t>
                      </a:r>
                      <a:r>
                        <a:rPr lang="en-GB" dirty="0" err="1"/>
                        <a:t>aswell</a:t>
                      </a:r>
                      <a:r>
                        <a:rPr lang="en-GB" dirty="0"/>
                        <a:t> as Mobile phone or tablet as long as you are connected to </a:t>
                      </a:r>
                      <a:r>
                        <a:rPr lang="en-GB" dirty="0" err="1"/>
                        <a:t>Wifi</a:t>
                      </a:r>
                      <a:r>
                        <a:rPr lang="en-GB" dirty="0"/>
                        <a:t> </a:t>
                      </a:r>
                    </a:p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Duplicate of channels can be an issue 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673982"/>
                  </a:ext>
                </a:extLst>
              </a:tr>
              <a:tr h="413283">
                <a:tc>
                  <a:txBody>
                    <a:bodyPr/>
                    <a:lstStyle/>
                    <a:p>
                      <a:r>
                        <a:rPr lang="en-GB" dirty="0"/>
                        <a:t>Better care team consultations 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Data security risks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2391098"/>
                  </a:ext>
                </a:extLst>
              </a:tr>
              <a:tr h="413283">
                <a:tc>
                  <a:txBody>
                    <a:bodyPr/>
                    <a:lstStyle/>
                    <a:p>
                      <a:r>
                        <a:rPr lang="en-GB" dirty="0"/>
                        <a:t>Reduced administration time 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Impaired communication quality 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8474039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28BEC9A1-7AAF-A0D2-8A74-53F8BF35DD98}"/>
              </a:ext>
            </a:extLst>
          </p:cNvPr>
          <p:cNvSpPr txBox="1"/>
          <p:nvPr/>
        </p:nvSpPr>
        <p:spPr>
          <a:xfrm>
            <a:off x="1856509" y="277207"/>
            <a:ext cx="84789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>
                <a:solidFill>
                  <a:schemeClr val="accent2"/>
                </a:solidFill>
              </a:rPr>
              <a:t>Some of the Pros &amp; Cons</a:t>
            </a:r>
            <a:endParaRPr lang="en-GB" sz="4000" b="1" dirty="0">
              <a:solidFill>
                <a:schemeClr val="accent2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08E5618-BBB9-D0E1-275B-244EA4658F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918" y="100430"/>
            <a:ext cx="828962" cy="8846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B0DD289-232A-183C-6FB7-54CA38AE03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6991" y="152845"/>
            <a:ext cx="705673" cy="738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2800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A360D7-F74C-CD9E-C576-1CB8FFE8778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Where do we go from here?</a:t>
            </a:r>
          </a:p>
        </p:txBody>
      </p:sp>
    </p:spTree>
    <p:extLst>
      <p:ext uri="{BB962C8B-B14F-4D97-AF65-F5344CB8AC3E}">
        <p14:creationId xmlns:p14="http://schemas.microsoft.com/office/powerpoint/2010/main" val="18583877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B27DB-07E3-4321-7F57-CFF2C6C6C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073" y="1089891"/>
            <a:ext cx="9274879" cy="5265189"/>
          </a:xfrm>
        </p:spPr>
        <p:txBody>
          <a:bodyPr>
            <a:normAutofit/>
          </a:bodyPr>
          <a:lstStyle/>
          <a:p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6F8D02-5555-4665-0E88-CDDBDC64DEB2}"/>
              </a:ext>
            </a:extLst>
          </p:cNvPr>
          <p:cNvSpPr txBox="1"/>
          <p:nvPr/>
        </p:nvSpPr>
        <p:spPr>
          <a:xfrm>
            <a:off x="628073" y="535907"/>
            <a:ext cx="8218054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/>
              <a:t>Our Recommendation Ashford Community Care Service should use Microsoft Teams as its central tool for staff communication and daily updates.</a:t>
            </a:r>
          </a:p>
          <a:p>
            <a:endParaRPr lang="en-GB" sz="2000" dirty="0"/>
          </a:p>
          <a:p>
            <a:r>
              <a:rPr lang="en-GB" sz="2000" b="1" u="sng" dirty="0"/>
              <a:t>Why???</a:t>
            </a:r>
          </a:p>
          <a:p>
            <a:endParaRPr lang="en-GB" sz="2000" b="1" u="sng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Team communication is when information is exchanged and ideas as well as feedback among members of a group working toward shared goals. Asana (2024). Teams allow for team communication to be used effectively remotely.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Microsoft Teams is useful for daily updates in a community care service as staff are working out in the community can easily be put in touch with daily updates without need of everyone constantly phoning each other.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76200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E61DF94A-DA27-1E29-408E-F5360E814F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3418" y="2209637"/>
            <a:ext cx="9079346" cy="4648363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Rieth, E. (2024). </a:t>
            </a:r>
            <a:r>
              <a:rPr lang="en-GB" i="1" dirty="0"/>
              <a:t>The pros and cons of Microsoft Teams</a:t>
            </a:r>
            <a:r>
              <a:rPr lang="en-GB" dirty="0"/>
              <a:t>. [online] </a:t>
            </a:r>
            <a:r>
              <a:rPr lang="en-GB" dirty="0" err="1"/>
              <a:t>Jotform</a:t>
            </a:r>
            <a:r>
              <a:rPr lang="en-GB" dirty="0"/>
              <a:t>. Available at: https://www.jotform.com/blog/microsoft-teams-pros-and-cons/ [Accessed 1 Oct. 2026].</a:t>
            </a:r>
          </a:p>
          <a:p>
            <a:r>
              <a:rPr lang="en-GB" dirty="0"/>
              <a:t>Asana (2024). </a:t>
            </a:r>
            <a:r>
              <a:rPr lang="en-GB" i="1" dirty="0"/>
              <a:t>How to Improve Team Communication: 6 Strategies and Tips</a:t>
            </a:r>
            <a:r>
              <a:rPr lang="en-GB" dirty="0"/>
              <a:t>. [online] Asana. Available at: https://asana.com/resources/team-communication [Accessed 1 Oct. 2026].</a:t>
            </a:r>
          </a:p>
          <a:p>
            <a:r>
              <a:rPr lang="en-GB" dirty="0"/>
              <a:t>Accessibility manual. (2025). </a:t>
            </a:r>
            <a:r>
              <a:rPr lang="en-GB" i="1" dirty="0"/>
              <a:t>What accessibility means</a:t>
            </a:r>
            <a:r>
              <a:rPr lang="en-GB" dirty="0"/>
              <a:t>. [online] Available at: https://accessibility.education.gov.uk/training/accessibility-inclusion/page-1 [Accessed 1 Oct. 2026].</a:t>
            </a:r>
          </a:p>
          <a:p>
            <a:r>
              <a:rPr lang="en-GB" dirty="0"/>
              <a:t>Cooper, N. (2023). </a:t>
            </a:r>
            <a:r>
              <a:rPr lang="en-GB" i="1" dirty="0"/>
              <a:t>Different Communication Methods: How You Can Learn to Communicate Better</a:t>
            </a:r>
            <a:r>
              <a:rPr lang="en-GB" dirty="0"/>
              <a:t>. [online] NCC Blog. Available at: https://www.ncchomelearning.co.uk/blog/different-communication-methods/ [Accessed 1 Oct. 2026].</a:t>
            </a:r>
          </a:p>
          <a:p>
            <a:r>
              <a:rPr lang="en-GB" dirty="0"/>
              <a:t>Raymond, D. (2023). </a:t>
            </a:r>
            <a:r>
              <a:rPr lang="en-GB" i="1" dirty="0"/>
              <a:t>Top 10 Cons or Disadvantages of Microsoft Teams</a:t>
            </a:r>
            <a:r>
              <a:rPr lang="en-GB" dirty="0"/>
              <a:t>. [online] Articles for Project Managers - The Project Management Network. Available at: https://projectmanagers.net/top-10-cons-or-disadvantages-of-microsoft-teams/ [Accessed 1 Oct. 2026].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2474E86C-5D62-1407-A610-A248AEC211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3814" y="269993"/>
            <a:ext cx="4222117" cy="1392552"/>
          </a:xfrm>
        </p:spPr>
        <p:txBody>
          <a:bodyPr/>
          <a:lstStyle/>
          <a:p>
            <a:r>
              <a:rPr lang="en-GB" dirty="0"/>
              <a:t>Referencing </a:t>
            </a:r>
          </a:p>
        </p:txBody>
      </p:sp>
    </p:spTree>
    <p:extLst>
      <p:ext uri="{BB962C8B-B14F-4D97-AF65-F5344CB8AC3E}">
        <p14:creationId xmlns:p14="http://schemas.microsoft.com/office/powerpoint/2010/main" val="327273209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30" ma:contentTypeDescription="Create a new document." ma:contentTypeScope="" ma:versionID="cec0622158e8f13124e9e8fd4de31bd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b52f30ab005d15df08657af532e6e38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hidden="true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hidden="tru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hidden="true" ma:internalName="Background" ma:readOnly="false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33" nillable="true" ma:displayName="MediaServiceBillingMetadata" ma:hidden="true" ma:internalName="MediaServiceBillingMetadata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782DA7-86C0-4A84-A860-11A1E6E3FB6B}">
  <ds:schemaRefs>
    <ds:schemaRef ds:uri="http://www.w3.org/XML/1998/namespace"/>
    <ds:schemaRef ds:uri="http://schemas.microsoft.com/office/2006/documentManagement/types"/>
    <ds:schemaRef ds:uri="http://purl.org/dc/elements/1.1/"/>
    <ds:schemaRef ds:uri="http://purl.org/dc/terms/"/>
    <ds:schemaRef ds:uri="http://purl.org/dc/dcmitype/"/>
    <ds:schemaRef ds:uri="http://schemas.microsoft.com/office/infopath/2007/PartnerControls"/>
    <ds:schemaRef ds:uri="71af3243-3dd4-4a8d-8c0d-dd76da1f02a5"/>
    <ds:schemaRef ds:uri="http://schemas.microsoft.com/sharepoint/v3"/>
    <ds:schemaRef ds:uri="http://schemas.microsoft.com/office/2006/metadata/properties"/>
    <ds:schemaRef ds:uri="http://schemas.openxmlformats.org/package/2006/metadata/core-properties"/>
    <ds:schemaRef ds:uri="230e9df3-be65-4c73-a93b-d1236ebd677e"/>
    <ds:schemaRef ds:uri="16c05727-aa75-4e4a-9b5f-8a80a1165891"/>
  </ds:schemaRefs>
</ds:datastoreItem>
</file>

<file path=customXml/itemProps2.xml><?xml version="1.0" encoding="utf-8"?>
<ds:datastoreItem xmlns:ds="http://schemas.openxmlformats.org/officeDocument/2006/customXml" ds:itemID="{076F8FCD-0A1F-4F6A-8F55-15E9E87E2E4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3A9C388-2C06-4AF2-857C-74055069A2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334</TotalTime>
  <Words>763</Words>
  <Application>Microsoft Office PowerPoint</Application>
  <PresentationFormat>Widescreen</PresentationFormat>
  <Paragraphs>84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Aptos</vt:lpstr>
      <vt:lpstr>Arial</vt:lpstr>
      <vt:lpstr>Playfair Display Black</vt:lpstr>
      <vt:lpstr>Trebuchet MS</vt:lpstr>
      <vt:lpstr>Wingdings</vt:lpstr>
      <vt:lpstr>Wingdings 3</vt:lpstr>
      <vt:lpstr>Facet</vt:lpstr>
      <vt:lpstr>Component 1: Staff Communications and daily updates</vt:lpstr>
      <vt:lpstr>Welcome</vt:lpstr>
      <vt:lpstr>What Ashford Community Care needs help with from us?</vt:lpstr>
      <vt:lpstr>Staff Communication and Daily Updates </vt:lpstr>
      <vt:lpstr>Why Microsoft Teams?      </vt:lpstr>
      <vt:lpstr>Create unique Channels On Microsoft Teams </vt:lpstr>
      <vt:lpstr>PowerPoint Presentation</vt:lpstr>
      <vt:lpstr>PowerPoint Presentation</vt:lpstr>
      <vt:lpstr>Where do we go from here?</vt:lpstr>
      <vt:lpstr>  </vt:lpstr>
      <vt:lpstr>Referencing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Neelam Ali</dc:creator>
  <cp:lastModifiedBy>Summer Brown</cp:lastModifiedBy>
  <cp:revision>5</cp:revision>
  <dcterms:created xsi:type="dcterms:W3CDTF">2026-09-26T17:21:29Z</dcterms:created>
  <dcterms:modified xsi:type="dcterms:W3CDTF">2026-10-11T16:49:46Z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