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1" r:id="rId1"/>
  </p:sldMasterIdLst>
  <p:sldIdLst>
    <p:sldId id="256" r:id="rId2"/>
    <p:sldId id="266" r:id="rId3"/>
    <p:sldId id="257" r:id="rId4"/>
    <p:sldId id="258" r:id="rId5"/>
    <p:sldId id="262" r:id="rId6"/>
    <p:sldId id="264" r:id="rId7"/>
    <p:sldId id="261" r:id="rId8"/>
    <p:sldId id="265" r:id="rId9"/>
    <p:sldId id="260" r:id="rId10"/>
    <p:sldId id="263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75" d="100"/>
          <a:sy n="75" d="100"/>
        </p:scale>
        <p:origin x="8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4564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D7DE-61AE-4BC6-A87E-9454F8FD646E}" type="datetimeFigureOut">
              <a:rPr lang="en-US" smtClean="0"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AA0FC-AF95-454C-A4E6-937690C7EE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170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929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3/9/2018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0997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3/9/2018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06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3/9/2018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1880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3/9/2018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7878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3/9/2018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7886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5507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5240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7024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876015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8670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3/9/2018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7795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3/9/2018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1041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4128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5471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6DFF08F-DC6B-4601-B491-B0F83F6DD2DA}" type="datetimeFigureOut">
              <a:rPr lang="en-US" smtClean="0"/>
              <a:pPr/>
              <a:t>3/9/2018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3417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sgreatbritain.org/?gclid=CIy92oCH_tICFQ0R0wodbrAEYQ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SS Great Britain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 Case Study in Heritage MARKETING</a:t>
            </a:r>
          </a:p>
        </p:txBody>
      </p:sp>
    </p:spTree>
    <p:extLst>
      <p:ext uri="{BB962C8B-B14F-4D97-AF65-F5344CB8AC3E}">
        <p14:creationId xmlns:p14="http://schemas.microsoft.com/office/powerpoint/2010/main" val="414965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SS Great Britain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Brunel's Surviving Great Ship</a:t>
            </a:r>
          </a:p>
          <a:p>
            <a:r>
              <a:rPr lang="en-GB" dirty="0" smtClean="0"/>
              <a:t>Now the Centre point of a major tourism destination in Bristol</a:t>
            </a:r>
          </a:p>
          <a:p>
            <a:r>
              <a:rPr lang="en-US" dirty="0">
                <a:hlinkClick r:id="rId2"/>
              </a:rPr>
              <a:t>http://www.ssgreatbritain.org/?</a:t>
            </a:r>
            <a:r>
              <a:rPr lang="en-US" dirty="0" smtClean="0">
                <a:hlinkClick r:id="rId2"/>
              </a:rPr>
              <a:t>gclid=CIy92oCH_tICFQ0R0wodbrAEYQ</a:t>
            </a:r>
            <a:endParaRPr lang="en-US" dirty="0" smtClean="0"/>
          </a:p>
          <a:p>
            <a:r>
              <a:rPr lang="en-GB" dirty="0" smtClean="0"/>
              <a:t>How this came about is one of the most remarkable stories in all of Heritage Management – It was all down to the ability of a small group to SELL a remarkable concept</a:t>
            </a:r>
          </a:p>
        </p:txBody>
      </p:sp>
    </p:spTree>
    <p:extLst>
      <p:ext uri="{BB962C8B-B14F-4D97-AF65-F5344CB8AC3E}">
        <p14:creationId xmlns:p14="http://schemas.microsoft.com/office/powerpoint/2010/main" val="2226044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Timeline – Active Service 1843-1876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034540"/>
            <a:ext cx="10058400" cy="3834554"/>
          </a:xfrm>
        </p:spPr>
        <p:txBody>
          <a:bodyPr/>
          <a:lstStyle/>
          <a:p>
            <a:r>
              <a:rPr lang="en-GB" dirty="0" smtClean="0"/>
              <a:t>1839 – 19</a:t>
            </a:r>
            <a:r>
              <a:rPr lang="en-GB" baseline="30000" dirty="0" smtClean="0"/>
              <a:t>th</a:t>
            </a:r>
            <a:r>
              <a:rPr lang="en-GB" dirty="0" smtClean="0"/>
              <a:t> July - First plate laid in specially constructed dry dock in Bristol</a:t>
            </a:r>
          </a:p>
          <a:p>
            <a:r>
              <a:rPr lang="en-GB" dirty="0" smtClean="0"/>
              <a:t>1843 – 19</a:t>
            </a:r>
            <a:r>
              <a:rPr lang="en-GB" baseline="30000" dirty="0" smtClean="0"/>
              <a:t>th</a:t>
            </a:r>
            <a:r>
              <a:rPr lang="en-GB" dirty="0" smtClean="0"/>
              <a:t> July – Ship launched </a:t>
            </a:r>
          </a:p>
          <a:p>
            <a:r>
              <a:rPr lang="en-GB" dirty="0" smtClean="0"/>
              <a:t>1843 – 26</a:t>
            </a:r>
            <a:r>
              <a:rPr lang="en-GB" baseline="30000" dirty="0" smtClean="0"/>
              <a:t>th</a:t>
            </a:r>
            <a:r>
              <a:rPr lang="en-GB" dirty="0" smtClean="0"/>
              <a:t> July – First Atlantic crossing – 14 days</a:t>
            </a:r>
          </a:p>
          <a:p>
            <a:r>
              <a:rPr lang="en-GB" dirty="0" smtClean="0"/>
              <a:t>1846 – Grounded in </a:t>
            </a:r>
            <a:r>
              <a:rPr lang="en-GB" dirty="0" err="1" smtClean="0"/>
              <a:t>Dandrum</a:t>
            </a:r>
            <a:r>
              <a:rPr lang="en-GB" dirty="0" smtClean="0"/>
              <a:t> Bay, Ireland – not re-floated until 1847</a:t>
            </a:r>
          </a:p>
          <a:p>
            <a:r>
              <a:rPr lang="en-GB" dirty="0" smtClean="0"/>
              <a:t>1850 – Owing company bankrupted and ship sold for use on Australia Run</a:t>
            </a:r>
          </a:p>
          <a:p>
            <a:r>
              <a:rPr lang="en-GB" dirty="0" smtClean="0"/>
              <a:t>1850-52 – Major refit – new engines changes to accommodation</a:t>
            </a:r>
            <a:endParaRPr lang="en-GB" dirty="0"/>
          </a:p>
          <a:p>
            <a:r>
              <a:rPr lang="en-GB" dirty="0" smtClean="0"/>
              <a:t>1852 – 21</a:t>
            </a:r>
            <a:r>
              <a:rPr lang="en-GB" baseline="30000" dirty="0" smtClean="0"/>
              <a:t>st</a:t>
            </a:r>
            <a:r>
              <a:rPr lang="en-GB" dirty="0" smtClean="0"/>
              <a:t> August – First voyage to Australia with emigrants – 32 more voyages follow</a:t>
            </a:r>
          </a:p>
          <a:p>
            <a:pPr lvl="0">
              <a:buClr>
                <a:srgbClr val="B5AE53"/>
              </a:buClr>
            </a:pPr>
            <a:r>
              <a:rPr lang="en-GB" dirty="0">
                <a:solidFill>
                  <a:prstClr val="white">
                    <a:lumMod val="75000"/>
                    <a:lumOff val="25000"/>
                  </a:prstClr>
                </a:solidFill>
              </a:rPr>
              <a:t>1876 – laid up as “obsolete” 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54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7590" y="105989"/>
            <a:ext cx="8468242" cy="61467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5730" y="4775421"/>
            <a:ext cx="33375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Two revolutions in one picture – Brunel’s great ship in a photograph by Fox Talbot – probably the first image of ship ever captured.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418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644" y="299488"/>
            <a:ext cx="5427976" cy="354514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88620" y="4171950"/>
            <a:ext cx="10104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Beaching in Ireland – Brunel designed a protective crib and the ship was floated of in the Spring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6340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Timeline – Decline and Fall 1876-1937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88820"/>
            <a:ext cx="10058400" cy="3880274"/>
          </a:xfrm>
        </p:spPr>
        <p:txBody>
          <a:bodyPr/>
          <a:lstStyle/>
          <a:p>
            <a:r>
              <a:rPr lang="en-GB" dirty="0" smtClean="0"/>
              <a:t>1876 </a:t>
            </a:r>
            <a:r>
              <a:rPr lang="en-GB" dirty="0"/>
              <a:t>– </a:t>
            </a:r>
            <a:r>
              <a:rPr lang="en-GB" dirty="0" smtClean="0"/>
              <a:t>Laid </a:t>
            </a:r>
            <a:r>
              <a:rPr lang="en-GB" dirty="0"/>
              <a:t>up as “obsolete” </a:t>
            </a:r>
          </a:p>
          <a:p>
            <a:r>
              <a:rPr lang="en-GB" dirty="0" smtClean="0"/>
              <a:t>1882 </a:t>
            </a:r>
            <a:r>
              <a:rPr lang="en-GB" dirty="0"/>
              <a:t>– </a:t>
            </a:r>
            <a:r>
              <a:rPr lang="en-GB" dirty="0" smtClean="0"/>
              <a:t>Purchased to </a:t>
            </a:r>
            <a:r>
              <a:rPr lang="en-GB" dirty="0"/>
              <a:t>transport coal and wheat from San </a:t>
            </a:r>
            <a:r>
              <a:rPr lang="en-GB" dirty="0" smtClean="0"/>
              <a:t>Francisco</a:t>
            </a:r>
          </a:p>
          <a:p>
            <a:r>
              <a:rPr lang="en-GB" dirty="0"/>
              <a:t>1886 </a:t>
            </a:r>
            <a:r>
              <a:rPr lang="en-GB" dirty="0" smtClean="0"/>
              <a:t>–  A </a:t>
            </a:r>
            <a:r>
              <a:rPr lang="en-GB" dirty="0"/>
              <a:t>storm off Cape Horn </a:t>
            </a:r>
            <a:r>
              <a:rPr lang="en-GB" dirty="0" smtClean="0"/>
              <a:t>forced </a:t>
            </a:r>
            <a:r>
              <a:rPr lang="en-GB" dirty="0"/>
              <a:t>her to return damaged to Port Stanley in the </a:t>
            </a:r>
            <a:r>
              <a:rPr lang="en-GB" dirty="0" smtClean="0"/>
              <a:t>Falklands</a:t>
            </a:r>
          </a:p>
          <a:p>
            <a:r>
              <a:rPr lang="en-GB" dirty="0" smtClean="0"/>
              <a:t>1886 – Repairs </a:t>
            </a:r>
            <a:r>
              <a:rPr lang="en-GB" dirty="0"/>
              <a:t>were </a:t>
            </a:r>
            <a:r>
              <a:rPr lang="en-GB" dirty="0" smtClean="0"/>
              <a:t>not </a:t>
            </a:r>
            <a:r>
              <a:rPr lang="en-GB" dirty="0"/>
              <a:t>cost </a:t>
            </a:r>
            <a:r>
              <a:rPr lang="en-GB" dirty="0" smtClean="0"/>
              <a:t>effective – ship offered for sale</a:t>
            </a:r>
          </a:p>
          <a:p>
            <a:r>
              <a:rPr lang="en-GB" dirty="0" smtClean="0"/>
              <a:t>1886 – Purchased </a:t>
            </a:r>
            <a:r>
              <a:rPr lang="en-GB" dirty="0"/>
              <a:t>by </a:t>
            </a:r>
            <a:r>
              <a:rPr lang="en-GB" dirty="0" smtClean="0"/>
              <a:t>Falklands </a:t>
            </a:r>
            <a:r>
              <a:rPr lang="en-GB" dirty="0"/>
              <a:t>Trading Company </a:t>
            </a:r>
            <a:r>
              <a:rPr lang="en-GB" dirty="0" smtClean="0"/>
              <a:t>as </a:t>
            </a:r>
            <a:r>
              <a:rPr lang="en-GB" dirty="0"/>
              <a:t>a floating storage depot for wool and </a:t>
            </a:r>
            <a:r>
              <a:rPr lang="en-GB" dirty="0" smtClean="0"/>
              <a:t>coal</a:t>
            </a:r>
          </a:p>
          <a:p>
            <a:r>
              <a:rPr lang="en-GB" dirty="0" smtClean="0"/>
              <a:t>1887-1937 – Used as floating store in Port Stanley Harbour </a:t>
            </a:r>
          </a:p>
          <a:p>
            <a:r>
              <a:rPr lang="en-GB" dirty="0" smtClean="0"/>
              <a:t>1837 – 12</a:t>
            </a:r>
            <a:r>
              <a:rPr lang="en-GB" baseline="30000" dirty="0" smtClean="0"/>
              <a:t>th</a:t>
            </a:r>
            <a:r>
              <a:rPr lang="en-GB" dirty="0" smtClean="0"/>
              <a:t> April - Towed to Sparrow </a:t>
            </a:r>
            <a:r>
              <a:rPr lang="en-GB" dirty="0"/>
              <a:t>Cove and </a:t>
            </a:r>
            <a:r>
              <a:rPr lang="en-GB" dirty="0" smtClean="0"/>
              <a:t>scuttled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4718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1980" y="124694"/>
            <a:ext cx="4913745" cy="315883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836" y="83130"/>
            <a:ext cx="6646280" cy="370955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88620" y="4171950"/>
            <a:ext cx="10104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Falklands Hulk – used as a coal store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25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Timeline – Rebirth 1968 to 1970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011680"/>
            <a:ext cx="10058400" cy="3857414"/>
          </a:xfrm>
        </p:spPr>
        <p:txBody>
          <a:bodyPr/>
          <a:lstStyle/>
          <a:p>
            <a:r>
              <a:rPr lang="en-GB" dirty="0" smtClean="0"/>
              <a:t>1868 – Group formed to “rescue” the Great Britain </a:t>
            </a:r>
          </a:p>
          <a:p>
            <a:r>
              <a:rPr lang="en-GB" dirty="0" smtClean="0"/>
              <a:t>Two year campaign succeeded in raising funding.  Use of High net worth donors (before HLF) </a:t>
            </a:r>
            <a:endParaRPr lang="en-GB" dirty="0"/>
          </a:p>
          <a:p>
            <a:r>
              <a:rPr lang="en-GB" dirty="0" smtClean="0"/>
              <a:t>1970 – 12th April – Re-floated </a:t>
            </a:r>
            <a:r>
              <a:rPr lang="en-GB" dirty="0"/>
              <a:t>with the aid of a submersible </a:t>
            </a:r>
            <a:r>
              <a:rPr lang="en-GB" dirty="0" smtClean="0"/>
              <a:t>pontoon</a:t>
            </a:r>
          </a:p>
          <a:p>
            <a:r>
              <a:rPr lang="en-GB" dirty="0" smtClean="0"/>
              <a:t>1970 -- 8,000-mile </a:t>
            </a:r>
            <a:r>
              <a:rPr lang="en-GB" dirty="0"/>
              <a:t>journey, taking </a:t>
            </a:r>
            <a:r>
              <a:rPr lang="en-GB" dirty="0" smtClean="0"/>
              <a:t>2 </a:t>
            </a:r>
            <a:r>
              <a:rPr lang="en-GB" dirty="0"/>
              <a:t>months, to bring her back to </a:t>
            </a:r>
            <a:r>
              <a:rPr lang="en-GB" dirty="0" err="1" smtClean="0"/>
              <a:t>Avonmouth</a:t>
            </a:r>
            <a:endParaRPr lang="en-GB" dirty="0"/>
          </a:p>
          <a:p>
            <a:r>
              <a:rPr lang="en-GB" dirty="0" smtClean="0"/>
              <a:t>1970 – hull patched and the ship re-floated and towed to her original dry dock on the Avon</a:t>
            </a:r>
            <a:endParaRPr lang="en-GB" dirty="0"/>
          </a:p>
          <a:p>
            <a:r>
              <a:rPr lang="en-GB" dirty="0" smtClean="0"/>
              <a:t>1970 – 19</a:t>
            </a:r>
            <a:r>
              <a:rPr lang="en-GB" baseline="30000" dirty="0" smtClean="0"/>
              <a:t>th</a:t>
            </a:r>
            <a:r>
              <a:rPr lang="en-GB" dirty="0" smtClean="0"/>
              <a:t> July -- Great Britain returns to the dry dock of her birth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072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1709" y="153308"/>
            <a:ext cx="9698923" cy="405293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79" y="3271535"/>
            <a:ext cx="3810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578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534" y="153698"/>
            <a:ext cx="7296150" cy="48672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4456" y="1548245"/>
            <a:ext cx="4459907" cy="4636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16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Long Journey – 1970 to Present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Conserving a Wreck </a:t>
            </a:r>
          </a:p>
          <a:p>
            <a:r>
              <a:rPr lang="en-GB" dirty="0" smtClean="0"/>
              <a:t>Developing the tools and means</a:t>
            </a:r>
          </a:p>
          <a:p>
            <a:r>
              <a:rPr lang="en-GB" dirty="0" smtClean="0"/>
              <a:t>Selling the concept</a:t>
            </a:r>
          </a:p>
          <a:p>
            <a:r>
              <a:rPr lang="en-GB" dirty="0" smtClean="0"/>
              <a:t>Marketing, Marketing, Marketing</a:t>
            </a:r>
          </a:p>
          <a:p>
            <a:r>
              <a:rPr lang="en-GB" dirty="0" smtClean="0"/>
              <a:t>Success with HLF – 1998 onwards – major conservation programme completed by 2010.</a:t>
            </a:r>
          </a:p>
          <a:p>
            <a:r>
              <a:rPr lang="en-GB" dirty="0" smtClean="0"/>
              <a:t>Transformation into a major tourism destination.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471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Take Away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Marketing of a project starts long before the project is read to open </a:t>
            </a:r>
          </a:p>
          <a:p>
            <a:r>
              <a:rPr lang="en-GB" dirty="0" smtClean="0"/>
              <a:t>You need marketing skills and techniques to sell a project before a penny can be raised</a:t>
            </a:r>
          </a:p>
          <a:p>
            <a:r>
              <a:rPr lang="en-GB" dirty="0" smtClean="0"/>
              <a:t>Once you have started you cannot stop – heritage (and rust) </a:t>
            </a:r>
            <a:r>
              <a:rPr lang="en-GB" smtClean="0"/>
              <a:t>never sleeps…</a:t>
            </a:r>
            <a:endParaRPr lang="en-GB" dirty="0" smtClean="0"/>
          </a:p>
          <a:p>
            <a:r>
              <a:rPr lang="en-GB" dirty="0" smtClean="0"/>
              <a:t>Marketing can help transform heritage objects and sites into tourism destinations, in so doing marketing redefines our relationship with the past.</a:t>
            </a:r>
          </a:p>
          <a:p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0238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53</TotalTime>
  <Words>519</Words>
  <Application>Microsoft Office PowerPoint</Application>
  <PresentationFormat>Widescreen</PresentationFormat>
  <Paragraphs>52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Ion</vt:lpstr>
      <vt:lpstr>SS Great Britain</vt:lpstr>
      <vt:lpstr>The SS Great Britain</vt:lpstr>
      <vt:lpstr>Timeline – Active Service 1843-1876</vt:lpstr>
      <vt:lpstr>PowerPoint Presentation</vt:lpstr>
      <vt:lpstr>PowerPoint Presentation</vt:lpstr>
      <vt:lpstr>Timeline – Decline and Fall 1876-1937</vt:lpstr>
      <vt:lpstr>PowerPoint Presentation</vt:lpstr>
      <vt:lpstr>Timeline – Rebirth 1968 to 1970</vt:lpstr>
      <vt:lpstr>PowerPoint Presentation</vt:lpstr>
      <vt:lpstr>PowerPoint Presentation</vt:lpstr>
      <vt:lpstr>The Long Journey – 1970 to Present </vt:lpstr>
      <vt:lpstr>Take Away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SS Great Britain</dc:title>
  <dc:creator>Geraint Coles</dc:creator>
  <cp:lastModifiedBy>Geraint Coles</cp:lastModifiedBy>
  <cp:revision>8</cp:revision>
  <dcterms:created xsi:type="dcterms:W3CDTF">2013-11-20T07:34:25Z</dcterms:created>
  <dcterms:modified xsi:type="dcterms:W3CDTF">2018-03-09T00:21:51Z</dcterms:modified>
</cp:coreProperties>
</file>