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9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246A48-5AF9-4AAC-B49C-682FFD3D1E0C}" v="83" dt="2026-07-12T10:17:53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ah elferri" userId="3bd905920ba304b6" providerId="LiveId" clId="{053592C7-E240-42DD-9EB3-9661E366497C}"/>
    <pc:docChg chg="undo custSel addSld modSld">
      <pc:chgData name="farah elferri" userId="3bd905920ba304b6" providerId="LiveId" clId="{053592C7-E240-42DD-9EB3-9661E366497C}" dt="2026-07-12T10:19:08.863" v="892" actId="20577"/>
      <pc:docMkLst>
        <pc:docMk/>
      </pc:docMkLst>
      <pc:sldChg chg="addSp delSp modSp mod">
        <pc:chgData name="farah elferri" userId="3bd905920ba304b6" providerId="LiveId" clId="{053592C7-E240-42DD-9EB3-9661E366497C}" dt="2026-07-12T08:49:39.430" v="504" actId="9405"/>
        <pc:sldMkLst>
          <pc:docMk/>
          <pc:sldMk cId="0" sldId="256"/>
        </pc:sldMkLst>
        <pc:spChg chg="mod">
          <ac:chgData name="farah elferri" userId="3bd905920ba304b6" providerId="LiveId" clId="{053592C7-E240-42DD-9EB3-9661E366497C}" dt="2026-07-12T08:41:34.021" v="422" actId="207"/>
          <ac:spMkLst>
            <pc:docMk/>
            <pc:sldMk cId="0" sldId="256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06T08:50:05.834" v="273" actId="21"/>
          <ac:spMkLst>
            <pc:docMk/>
            <pc:sldMk cId="0" sldId="256"/>
            <ac:spMk id="3" creationId="{00000000-0000-0000-0000-000000000000}"/>
          </ac:spMkLst>
        </pc:spChg>
        <pc:spChg chg="add mod">
          <ac:chgData name="farah elferri" userId="3bd905920ba304b6" providerId="LiveId" clId="{053592C7-E240-42DD-9EB3-9661E366497C}" dt="2026-07-12T08:37:03.025" v="388" actId="208"/>
          <ac:spMkLst>
            <pc:docMk/>
            <pc:sldMk cId="0" sldId="256"/>
            <ac:spMk id="5" creationId="{3A9C4022-27A4-7886-208D-5260E5772C3E}"/>
          </ac:spMkLst>
        </pc:spChg>
        <pc:grpChg chg="mod">
          <ac:chgData name="farah elferri" userId="3bd905920ba304b6" providerId="LiveId" clId="{053592C7-E240-42DD-9EB3-9661E366497C}" dt="2026-07-12T08:49:29.064" v="493"/>
          <ac:grpSpMkLst>
            <pc:docMk/>
            <pc:sldMk cId="0" sldId="256"/>
            <ac:grpSpMk id="12" creationId="{A8A34FC2-201D-BB0F-9596-145C3A6B8F1E}"/>
          </ac:grpSpMkLst>
        </pc:grpChg>
        <pc:inkChg chg="add">
          <ac:chgData name="farah elferri" userId="3bd905920ba304b6" providerId="LiveId" clId="{053592C7-E240-42DD-9EB3-9661E366497C}" dt="2026-07-12T08:41:35.455" v="423" actId="9405"/>
          <ac:inkMkLst>
            <pc:docMk/>
            <pc:sldMk cId="0" sldId="256"/>
            <ac:inkMk id="4" creationId="{7686C848-CF34-DB89-DBD8-73A4AED43057}"/>
          </ac:inkMkLst>
        </pc:inkChg>
        <pc:inkChg chg="add">
          <ac:chgData name="farah elferri" userId="3bd905920ba304b6" providerId="LiveId" clId="{053592C7-E240-42DD-9EB3-9661E366497C}" dt="2026-07-12T08:46:34.653" v="442" actId="9405"/>
          <ac:inkMkLst>
            <pc:docMk/>
            <pc:sldMk cId="0" sldId="256"/>
            <ac:inkMk id="6" creationId="{CD9F3575-D908-922C-EFED-E85548CFF9CD}"/>
          </ac:inkMkLst>
        </pc:inkChg>
        <pc:inkChg chg="add del">
          <ac:chgData name="farah elferri" userId="3bd905920ba304b6" providerId="LiveId" clId="{053592C7-E240-42DD-9EB3-9661E366497C}" dt="2026-07-12T08:49:39.430" v="504" actId="9405"/>
          <ac:inkMkLst>
            <pc:docMk/>
            <pc:sldMk cId="0" sldId="256"/>
            <ac:inkMk id="7" creationId="{EB7AA819-791F-6C1C-5CAA-B451E6CF78DE}"/>
          </ac:inkMkLst>
        </pc:inkChg>
        <pc:inkChg chg="add del">
          <ac:chgData name="farah elferri" userId="3bd905920ba304b6" providerId="LiveId" clId="{053592C7-E240-42DD-9EB3-9661E366497C}" dt="2026-07-12T08:49:31.476" v="496" actId="9405"/>
          <ac:inkMkLst>
            <pc:docMk/>
            <pc:sldMk cId="0" sldId="256"/>
            <ac:inkMk id="8" creationId="{A5262380-1256-A2D7-792E-7157671BC520}"/>
          </ac:inkMkLst>
        </pc:inkChg>
        <pc:inkChg chg="add del">
          <ac:chgData name="farah elferri" userId="3bd905920ba304b6" providerId="LiveId" clId="{053592C7-E240-42DD-9EB3-9661E366497C}" dt="2026-07-12T08:49:30.790" v="495" actId="9405"/>
          <ac:inkMkLst>
            <pc:docMk/>
            <pc:sldMk cId="0" sldId="256"/>
            <ac:inkMk id="9" creationId="{0FBF68DA-240E-2049-B8A6-B849FEF20D65}"/>
          </ac:inkMkLst>
        </pc:inkChg>
        <pc:inkChg chg="add del mod">
          <ac:chgData name="farah elferri" userId="3bd905920ba304b6" providerId="LiveId" clId="{053592C7-E240-42DD-9EB3-9661E366497C}" dt="2026-07-12T08:49:29.270" v="494" actId="9405"/>
          <ac:inkMkLst>
            <pc:docMk/>
            <pc:sldMk cId="0" sldId="256"/>
            <ac:inkMk id="10" creationId="{5BC1EBD2-B3AE-0806-800A-38E75E199B1E}"/>
          </ac:inkMkLst>
        </pc:inkChg>
        <pc:inkChg chg="add del mod">
          <ac:chgData name="farah elferri" userId="3bd905920ba304b6" providerId="LiveId" clId="{053592C7-E240-42DD-9EB3-9661E366497C}" dt="2026-07-12T08:49:29.064" v="493"/>
          <ac:inkMkLst>
            <pc:docMk/>
            <pc:sldMk cId="0" sldId="256"/>
            <ac:inkMk id="11" creationId="{E4069C40-670C-7978-BD33-2966951B9F93}"/>
          </ac:inkMkLst>
        </pc:inkChg>
        <pc:inkChg chg="add del">
          <ac:chgData name="farah elferri" userId="3bd905920ba304b6" providerId="LiveId" clId="{053592C7-E240-42DD-9EB3-9661E366497C}" dt="2026-07-12T08:49:25.580" v="484" actId="9405"/>
          <ac:inkMkLst>
            <pc:docMk/>
            <pc:sldMk cId="0" sldId="256"/>
            <ac:inkMk id="13" creationId="{1566C563-6420-A588-2A8D-776033FAACB3}"/>
          </ac:inkMkLst>
        </pc:inkChg>
        <pc:inkChg chg="add del">
          <ac:chgData name="farah elferri" userId="3bd905920ba304b6" providerId="LiveId" clId="{053592C7-E240-42DD-9EB3-9661E366497C}" dt="2026-07-12T08:49:25.407" v="483" actId="9405"/>
          <ac:inkMkLst>
            <pc:docMk/>
            <pc:sldMk cId="0" sldId="256"/>
            <ac:inkMk id="14" creationId="{71347072-1670-141D-B99C-B57B07917CB1}"/>
          </ac:inkMkLst>
        </pc:inkChg>
      </pc:sldChg>
      <pc:sldChg chg="modSp mod">
        <pc:chgData name="farah elferri" userId="3bd905920ba304b6" providerId="LiveId" clId="{053592C7-E240-42DD-9EB3-9661E366497C}" dt="2026-07-12T08:52:55.379" v="533"/>
        <pc:sldMkLst>
          <pc:docMk/>
          <pc:sldMk cId="0" sldId="257"/>
        </pc:sldMkLst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57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57"/>
            <ac:spMk id="3" creationId="{00000000-0000-0000-0000-000000000000}"/>
          </ac:spMkLst>
        </pc:spChg>
      </pc:sldChg>
      <pc:sldChg chg="modSp">
        <pc:chgData name="farah elferri" userId="3bd905920ba304b6" providerId="LiveId" clId="{053592C7-E240-42DD-9EB3-9661E366497C}" dt="2026-07-12T08:52:55.379" v="533"/>
        <pc:sldMkLst>
          <pc:docMk/>
          <pc:sldMk cId="0" sldId="258"/>
        </pc:sldMkLst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58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farah elferri" userId="3bd905920ba304b6" providerId="LiveId" clId="{053592C7-E240-42DD-9EB3-9661E366497C}" dt="2026-07-12T08:52:55.469" v="534" actId="27636"/>
        <pc:sldMkLst>
          <pc:docMk/>
          <pc:sldMk cId="0" sldId="259"/>
        </pc:sldMkLst>
        <pc:spChg chg="mod">
          <ac:chgData name="farah elferri" userId="3bd905920ba304b6" providerId="LiveId" clId="{053592C7-E240-42DD-9EB3-9661E366497C}" dt="2026-07-12T08:52:55.469" v="534" actId="27636"/>
          <ac:spMkLst>
            <pc:docMk/>
            <pc:sldMk cId="0" sldId="259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farah elferri" userId="3bd905920ba304b6" providerId="LiveId" clId="{053592C7-E240-42DD-9EB3-9661E366497C}" dt="2026-07-12T10:19:08.863" v="892" actId="20577"/>
        <pc:sldMkLst>
          <pc:docMk/>
          <pc:sldMk cId="0" sldId="260"/>
        </pc:sldMkLst>
        <pc:spChg chg="mod">
          <ac:chgData name="farah elferri" userId="3bd905920ba304b6" providerId="LiveId" clId="{053592C7-E240-42DD-9EB3-9661E366497C}" dt="2026-07-12T10:18:18.814" v="731" actId="20577"/>
          <ac:spMkLst>
            <pc:docMk/>
            <pc:sldMk cId="0" sldId="260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10:19:08.863" v="892" actId="20577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farah elferri" userId="3bd905920ba304b6" providerId="LiveId" clId="{053592C7-E240-42DD-9EB3-9661E366497C}" dt="2026-07-12T08:56:47.146" v="539" actId="5793"/>
        <pc:sldMkLst>
          <pc:docMk/>
          <pc:sldMk cId="0" sldId="261"/>
        </pc:sldMkLst>
        <pc:spChg chg="mod">
          <ac:chgData name="farah elferri" userId="3bd905920ba304b6" providerId="LiveId" clId="{053592C7-E240-42DD-9EB3-9661E366497C}" dt="2026-07-12T08:52:55.485" v="535" actId="27636"/>
          <ac:spMkLst>
            <pc:docMk/>
            <pc:sldMk cId="0" sldId="261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6:47.146" v="539" actId="5793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farah elferri" userId="3bd905920ba304b6" providerId="LiveId" clId="{053592C7-E240-42DD-9EB3-9661E366497C}" dt="2026-07-12T08:56:39.891" v="538" actId="5793"/>
        <pc:sldMkLst>
          <pc:docMk/>
          <pc:sldMk cId="0" sldId="262"/>
        </pc:sldMkLst>
        <pc:spChg chg="mod">
          <ac:chgData name="farah elferri" userId="3bd905920ba304b6" providerId="LiveId" clId="{053592C7-E240-42DD-9EB3-9661E366497C}" dt="2026-07-12T08:52:55.485" v="536" actId="27636"/>
          <ac:spMkLst>
            <pc:docMk/>
            <pc:sldMk cId="0" sldId="262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6:39.891" v="538" actId="5793"/>
          <ac:spMkLst>
            <pc:docMk/>
            <pc:sldMk cId="0" sldId="262"/>
            <ac:spMk id="3" creationId="{00000000-0000-0000-0000-000000000000}"/>
          </ac:spMkLst>
        </pc:spChg>
      </pc:sldChg>
      <pc:sldChg chg="modSp">
        <pc:chgData name="farah elferri" userId="3bd905920ba304b6" providerId="LiveId" clId="{053592C7-E240-42DD-9EB3-9661E366497C}" dt="2026-07-12T08:52:55.379" v="533"/>
        <pc:sldMkLst>
          <pc:docMk/>
          <pc:sldMk cId="0" sldId="263"/>
        </pc:sldMkLst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63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farah elferri" userId="3bd905920ba304b6" providerId="LiveId" clId="{053592C7-E240-42DD-9EB3-9661E366497C}" dt="2026-07-12T08:52:55.379" v="533"/>
        <pc:sldMkLst>
          <pc:docMk/>
          <pc:sldMk cId="0" sldId="264"/>
        </pc:sldMkLst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64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farah elferri" userId="3bd905920ba304b6" providerId="LiveId" clId="{053592C7-E240-42DD-9EB3-9661E366497C}" dt="2026-07-12T08:57:13.445" v="542" actId="20577"/>
        <pc:sldMkLst>
          <pc:docMk/>
          <pc:sldMk cId="0" sldId="265"/>
        </pc:sldMkLst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65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08:57:13.445" v="542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farah elferri" userId="3bd905920ba304b6" providerId="LiveId" clId="{053592C7-E240-42DD-9EB3-9661E366497C}" dt="2026-07-12T10:17:53.408" v="710" actId="27636"/>
        <pc:sldMkLst>
          <pc:docMk/>
          <pc:sldMk cId="0" sldId="266"/>
        </pc:sldMkLst>
        <pc:spChg chg="mod">
          <ac:chgData name="farah elferri" userId="3bd905920ba304b6" providerId="LiveId" clId="{053592C7-E240-42DD-9EB3-9661E366497C}" dt="2026-07-12T08:52:55.379" v="533"/>
          <ac:spMkLst>
            <pc:docMk/>
            <pc:sldMk cId="0" sldId="266"/>
            <ac:spMk id="2" creationId="{00000000-0000-0000-0000-000000000000}"/>
          </ac:spMkLst>
        </pc:spChg>
        <pc:spChg chg="mod">
          <ac:chgData name="farah elferri" userId="3bd905920ba304b6" providerId="LiveId" clId="{053592C7-E240-42DD-9EB3-9661E366497C}" dt="2026-07-12T10:17:53.408" v="710" actId="27636"/>
          <ac:spMkLst>
            <pc:docMk/>
            <pc:sldMk cId="0" sldId="266"/>
            <ac:spMk id="3" creationId="{00000000-0000-0000-0000-000000000000}"/>
          </ac:spMkLst>
        </pc:spChg>
      </pc:sldChg>
      <pc:sldChg chg="modSp add mod">
        <pc:chgData name="farah elferri" userId="3bd905920ba304b6" providerId="LiveId" clId="{053592C7-E240-42DD-9EB3-9661E366497C}" dt="2026-07-12T10:14:48.632" v="699" actId="12"/>
        <pc:sldMkLst>
          <pc:docMk/>
          <pc:sldMk cId="3483376091" sldId="267"/>
        </pc:sldMkLst>
        <pc:spChg chg="mod">
          <ac:chgData name="farah elferri" userId="3bd905920ba304b6" providerId="LiveId" clId="{053592C7-E240-42DD-9EB3-9661E366497C}" dt="2026-07-12T10:13:36.093" v="562" actId="20577"/>
          <ac:spMkLst>
            <pc:docMk/>
            <pc:sldMk cId="3483376091" sldId="267"/>
            <ac:spMk id="2" creationId="{B72D2765-F9E5-7100-9F21-B7217B7544F4}"/>
          </ac:spMkLst>
        </pc:spChg>
        <pc:spChg chg="mod">
          <ac:chgData name="farah elferri" userId="3bd905920ba304b6" providerId="LiveId" clId="{053592C7-E240-42DD-9EB3-9661E366497C}" dt="2026-07-12T10:14:48.632" v="699" actId="12"/>
          <ac:spMkLst>
            <pc:docMk/>
            <pc:sldMk cId="3483376091" sldId="267"/>
            <ac:spMk id="3" creationId="{219252ED-9AE9-0397-E9DF-23757849599D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2T08:41:35.45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2T08:46:34.65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 24575,'0'0'-8191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33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763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08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925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549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228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001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703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979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030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257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7679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5091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7020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494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3366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404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5292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92" r:id="rId1"/>
    <p:sldLayoutId id="2147484293" r:id="rId2"/>
    <p:sldLayoutId id="2147484294" r:id="rId3"/>
    <p:sldLayoutId id="2147484295" r:id="rId4"/>
    <p:sldLayoutId id="2147484296" r:id="rId5"/>
    <p:sldLayoutId id="2147484297" r:id="rId6"/>
    <p:sldLayoutId id="2147484298" r:id="rId7"/>
    <p:sldLayoutId id="2147484299" r:id="rId8"/>
    <p:sldLayoutId id="2147484300" r:id="rId9"/>
    <p:sldLayoutId id="2147484301" r:id="rId10"/>
    <p:sldLayoutId id="2147484302" r:id="rId11"/>
    <p:sldLayoutId id="2147484303" r:id="rId12"/>
    <p:sldLayoutId id="2147484304" r:id="rId13"/>
    <p:sldLayoutId id="2147484305" r:id="rId14"/>
    <p:sldLayoutId id="2147484306" r:id="rId15"/>
    <p:sldLayoutId id="2147484307" r:id="rId16"/>
    <p:sldLayoutId id="2147484308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1109560"/>
          </a:xfr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dirty="0"/>
              <a:t>Developing and Managing Individuals and Teams (LCLM5002)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09884" y="4817806"/>
            <a:ext cx="3891116" cy="1618852"/>
          </a:xfrm>
        </p:spPr>
        <p:txBody>
          <a:bodyPr>
            <a:normAutofit/>
          </a:bodyPr>
          <a:lstStyle/>
          <a:p>
            <a:endParaRPr dirty="0"/>
          </a:p>
          <a:p>
            <a:endParaRPr dirty="0"/>
          </a:p>
          <a:p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9C4022-27A4-7886-208D-5260E5772C3E}"/>
              </a:ext>
            </a:extLst>
          </p:cNvPr>
          <p:cNvSpPr txBox="1"/>
          <p:nvPr/>
        </p:nvSpPr>
        <p:spPr>
          <a:xfrm>
            <a:off x="1681316" y="2605548"/>
            <a:ext cx="5063613" cy="183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Name: Farah </a:t>
            </a:r>
            <a:r>
              <a:rPr lang="en-GB" sz="1800" dirty="0" err="1"/>
              <a:t>ELferri</a:t>
            </a: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Student ID: 2442516</a:t>
            </a:r>
          </a:p>
          <a:p>
            <a:pPr>
              <a:lnSpc>
                <a:spcPct val="90000"/>
              </a:lnSpc>
            </a:pPr>
            <a:r>
              <a:rPr lang="en-GB" dirty="0"/>
              <a:t>Recruitment and Selection During Organisational Transformation</a:t>
            </a: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Lecturer </a:t>
            </a:r>
            <a:r>
              <a:rPr lang="en-GB" sz="1800" dirty="0" err="1"/>
              <a:t>Name:Dr</a:t>
            </a:r>
            <a:r>
              <a:rPr lang="en-GB" sz="1800" dirty="0"/>
              <a:t> </a:t>
            </a:r>
          </a:p>
          <a:p>
            <a:pPr>
              <a:lnSpc>
                <a:spcPct val="90000"/>
              </a:lnSpc>
            </a:pPr>
            <a:r>
              <a:rPr lang="en-GB" dirty="0"/>
              <a:t>Case Study</a:t>
            </a:r>
            <a:r>
              <a:rPr lang="en-GB" sz="1800" dirty="0"/>
              <a:t>: Bab Mansour, Covent Gardeen, London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686C848-CF34-DB89-DBD8-73A4AED43057}"/>
                  </a:ext>
                </a:extLst>
              </p14:cNvPr>
              <p14:cNvContentPartPr/>
              <p14:nvPr/>
            </p14:nvContentPartPr>
            <p14:xfrm>
              <a:off x="-442850" y="1917341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686C848-CF34-DB89-DBD8-73A4AED4305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448970" y="1911221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D9F3575-D908-922C-EFED-E85548CFF9CD}"/>
                  </a:ext>
                </a:extLst>
              </p14:cNvPr>
              <p14:cNvContentPartPr/>
              <p14:nvPr/>
            </p14:nvContentPartPr>
            <p14:xfrm>
              <a:off x="10362910" y="4768428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D9F3575-D908-922C-EFED-E85548CFF9C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356790" y="4762308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200"/>
            </a:pPr>
            <a:r>
              <a:t>1. Introduction</a:t>
            </a:r>
            <a:br/>
            <a:r>
              <a:t>2. Company Transformation &amp; Recruitment Process</a:t>
            </a:r>
            <a:br/>
            <a:r>
              <a:t>3. Job Analysis &amp; Person Specification</a:t>
            </a:r>
            <a:br/>
            <a:r>
              <a:t>4. Advertisement Platforms &amp; Structured Interviews</a:t>
            </a:r>
            <a:br/>
            <a:r>
              <a:t>5. Competency-Based Interviews &amp; Assessment Centre</a:t>
            </a:r>
            <a:br/>
            <a:r>
              <a:t>6. Questioning Techniques</a:t>
            </a:r>
            <a:br/>
            <a:r>
              <a:t>7. Face-to-Face vs Virtual Interviews</a:t>
            </a:r>
            <a:br/>
            <a:r>
              <a:t>8. Recommendations &amp; Conclusion</a:t>
            </a:r>
            <a:br/>
            <a:r>
              <a:t>9. Harvard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Recruitment supports organisational success.</a:t>
            </a:r>
            <a:br/>
            <a:r>
              <a:t>• The right employees drive organisational transformation.</a:t>
            </a:r>
            <a:br/>
            <a:r>
              <a:t>• Bab Mansour requires skilled and adaptable staff.</a:t>
            </a:r>
            <a:br/>
            <a:r>
              <a:t>• This presentation evaluates recruitment and selection.</a:t>
            </a:r>
            <a:br/>
            <a:br/>
            <a:r>
              <a:t>(Armstrong and Taylor, 2023; CIPD,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Company Transformation &amp; Recruitment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Digital bookings and online delivery.</a:t>
            </a:r>
            <a:br/>
            <a:r>
              <a:t>• Improve customer service.</a:t>
            </a:r>
            <a:br/>
            <a:r>
              <a:t>• Recruit adaptable and digitally skilled staff.</a:t>
            </a:r>
            <a:br/>
            <a:r>
              <a:t>• Recruitment: Workforce planning → Job analysis → Person specification → Advertisement → Interviews → Selection.</a:t>
            </a:r>
            <a:br/>
            <a:br/>
            <a:r>
              <a:t>(Armstrong and Taylor, 2023; CIPD, 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Job Analysis &amp; Person Specification</a:t>
            </a:r>
            <a:r>
              <a:rPr lang="en-GB" dirty="0"/>
              <a:t> &amp; Job description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rPr dirty="0"/>
              <a:t>• Identify duties and responsibilities.</a:t>
            </a:r>
            <a:br>
              <a:rPr dirty="0"/>
            </a:br>
            <a:r>
              <a:rPr dirty="0"/>
              <a:t>• Define required skills and knowledge.</a:t>
            </a:r>
            <a:br>
              <a:rPr dirty="0"/>
            </a:br>
            <a:r>
              <a:rPr dirty="0"/>
              <a:t>• Customer service.</a:t>
            </a:r>
            <a:br>
              <a:rPr dirty="0"/>
            </a:br>
            <a:r>
              <a:rPr dirty="0"/>
              <a:t>• Communication.</a:t>
            </a:r>
            <a:br>
              <a:rPr dirty="0"/>
            </a:br>
            <a:r>
              <a:rPr dirty="0"/>
              <a:t>• Cultural awareness.</a:t>
            </a:r>
            <a:br>
              <a:rPr dirty="0"/>
            </a:br>
            <a:r>
              <a:rPr dirty="0"/>
              <a:t>• Digital competence.</a:t>
            </a:r>
            <a:endParaRPr lang="en-GB" dirty="0"/>
          </a:p>
          <a:p>
            <a:pPr>
              <a:defRPr sz="2200"/>
            </a:pPr>
            <a:r>
              <a:rPr lang="en-GB" dirty="0"/>
              <a:t>Job description should be taken from job analysis</a:t>
            </a:r>
          </a:p>
          <a:p>
            <a:pPr>
              <a:defRPr sz="2200"/>
            </a:pPr>
            <a:r>
              <a:rPr lang="en-GB" dirty="0"/>
              <a:t>Good job description should have all details what would be expected from the employee</a:t>
            </a:r>
            <a:br>
              <a:rPr dirty="0"/>
            </a:br>
            <a:br>
              <a:rPr dirty="0"/>
            </a:br>
            <a:r>
              <a:rPr dirty="0"/>
              <a:t>(Bratton and Gold,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Advertisement Platforms &amp; Structured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200"/>
            </a:pPr>
            <a:r>
              <a:rPr dirty="0"/>
              <a:t>• LinkedIn</a:t>
            </a:r>
            <a:br>
              <a:rPr dirty="0"/>
            </a:br>
            <a:r>
              <a:rPr dirty="0"/>
              <a:t>• Indeed</a:t>
            </a:r>
            <a:br>
              <a:rPr dirty="0"/>
            </a:br>
            <a:r>
              <a:rPr dirty="0"/>
              <a:t>• Caterer.com</a:t>
            </a:r>
            <a:br>
              <a:rPr dirty="0"/>
            </a:br>
            <a:r>
              <a:rPr dirty="0"/>
              <a:t>• Employee referrals</a:t>
            </a:r>
            <a:br>
              <a:rPr dirty="0"/>
            </a:br>
            <a:r>
              <a:rPr dirty="0"/>
              <a:t>• Structured interviews with consistent questions and scoring.</a:t>
            </a:r>
            <a:br>
              <a:rPr dirty="0"/>
            </a:br>
            <a:br>
              <a:rPr dirty="0"/>
            </a:br>
            <a:r>
              <a:rPr dirty="0"/>
              <a:t>(CIPD, 2024)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Competency-Based Interviews &amp; Assessment Centre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200"/>
            </a:pPr>
            <a:r>
              <a:rPr dirty="0"/>
              <a:t>• Assess teamwork and communication.</a:t>
            </a:r>
            <a:br>
              <a:rPr dirty="0"/>
            </a:br>
            <a:r>
              <a:rPr dirty="0"/>
              <a:t>• Assess problem-solving.</a:t>
            </a:r>
            <a:br>
              <a:rPr dirty="0"/>
            </a:br>
            <a:r>
              <a:rPr dirty="0"/>
              <a:t>• Role plays.</a:t>
            </a:r>
            <a:br>
              <a:rPr dirty="0"/>
            </a:br>
            <a:r>
              <a:rPr dirty="0"/>
              <a:t>• Practical tasks.</a:t>
            </a:r>
            <a:br>
              <a:rPr dirty="0"/>
            </a:br>
            <a:r>
              <a:rPr dirty="0"/>
              <a:t>• Case studies.</a:t>
            </a:r>
            <a:br>
              <a:rPr dirty="0"/>
            </a:br>
            <a:br>
              <a:rPr dirty="0"/>
            </a:br>
            <a:r>
              <a:rPr dirty="0"/>
              <a:t>(Taylor, 2022)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1AF44-34CD-7D47-E208-F5B765AFD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D2765-F9E5-7100-9F21-B7217B754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Structured </a:t>
            </a:r>
            <a:r>
              <a:rPr dirty="0"/>
              <a:t>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252ED-9AE9-0397-E9DF-237578495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rPr lang="en-GB" dirty="0"/>
              <a:t>Same set of questions</a:t>
            </a:r>
          </a:p>
          <a:p>
            <a:pPr>
              <a:defRPr sz="2200"/>
            </a:pPr>
            <a:r>
              <a:rPr lang="en-GB" dirty="0"/>
              <a:t>It should be asked consistently to all candidates</a:t>
            </a:r>
          </a:p>
          <a:p>
            <a:pPr>
              <a:defRPr sz="2200"/>
            </a:pPr>
            <a:r>
              <a:rPr lang="en-GB" dirty="0"/>
              <a:t>It should be valid and transparent</a:t>
            </a:r>
            <a:br>
              <a:rPr dirty="0"/>
            </a:br>
            <a:br>
              <a:rPr dirty="0"/>
            </a:br>
            <a:r>
              <a:rPr dirty="0"/>
              <a:t>(Taylor, 2022)</a:t>
            </a:r>
          </a:p>
        </p:txBody>
      </p:sp>
    </p:spTree>
    <p:extLst>
      <p:ext uri="{BB962C8B-B14F-4D97-AF65-F5344CB8AC3E}">
        <p14:creationId xmlns:p14="http://schemas.microsoft.com/office/powerpoint/2010/main" val="3483376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Behavioural: 'Tell me about a time you solved a customer complaint.'</a:t>
            </a:r>
            <a:br/>
            <a:r>
              <a:t>• Situational: 'How would you deal with an unhappy customer?'</a:t>
            </a:r>
            <a:br/>
            <a:r>
              <a:t>• Competency-based: teamwork and service.</a:t>
            </a:r>
            <a:br/>
            <a:r>
              <a:t>• Probing questions for more detail.</a:t>
            </a:r>
            <a:br/>
            <a:br/>
            <a:r>
              <a:t>(Armstrong and Taylor, 2023)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Face-to-Face vs Virtual Interviews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200"/>
            </a:pPr>
            <a:r>
              <a:t>Face-to-Face:</a:t>
            </a:r>
            <a:br/>
            <a:r>
              <a:t>• Better observation</a:t>
            </a:r>
            <a:br/>
            <a:r>
              <a:t>• Builds rapport</a:t>
            </a:r>
            <a:br/>
            <a:br/>
            <a:r>
              <a:t>Virtual:</a:t>
            </a:r>
            <a:br/>
            <a:r>
              <a:t>• Flexible</a:t>
            </a:r>
            <a:br/>
            <a:r>
              <a:t>• Lower cost</a:t>
            </a:r>
            <a:br/>
            <a:r>
              <a:t>• Wider talent pool</a:t>
            </a:r>
            <a:br/>
            <a:br/>
            <a:r>
              <a:t>Recommendation: Use a blended approach.</a:t>
            </a:r>
            <a:br/>
            <a:r>
              <a:t>(CIPD, 2024)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 sz="2200"/>
            </a:pPr>
            <a:r>
              <a:rPr dirty="0"/>
              <a:t>• Improve workforce planning.</a:t>
            </a:r>
            <a:br>
              <a:rPr dirty="0"/>
            </a:br>
            <a:r>
              <a:rPr dirty="0"/>
              <a:t>• Use structured interviews.</a:t>
            </a:r>
            <a:br>
              <a:rPr dirty="0"/>
            </a:br>
            <a:r>
              <a:rPr dirty="0"/>
              <a:t>• Recruit digitally skilled employees.</a:t>
            </a:r>
            <a:br>
              <a:rPr dirty="0"/>
            </a:br>
            <a:r>
              <a:rPr dirty="0"/>
              <a:t>• Train interviewers.</a:t>
            </a:r>
            <a:br>
              <a:rPr dirty="0"/>
            </a:br>
            <a:r>
              <a:rPr dirty="0"/>
              <a:t>• Combine virtual and face-to-face interviews.</a:t>
            </a:r>
            <a:br>
              <a:rPr dirty="0"/>
            </a:br>
            <a:br>
              <a:rPr dirty="0"/>
            </a:br>
            <a:r>
              <a:rPr dirty="0"/>
              <a:t>Conclusion: Effective recruitment supports Bab Mansour's transformation.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Harvard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  <a:defRPr sz="2200"/>
            </a:pPr>
            <a:r>
              <a:rPr lang="en-GB" dirty="0"/>
              <a:t>Armstrong, M. and Taylor, S., 2023. </a:t>
            </a:r>
            <a:r>
              <a:rPr lang="en-GB" i="1" dirty="0"/>
              <a:t>Armstrong's handbook of human resource management practice: A guide to the theory and practice of people management</a:t>
            </a:r>
            <a:r>
              <a:rPr lang="en-GB" dirty="0"/>
              <a:t>. Kogan Page Publishers.</a:t>
            </a:r>
          </a:p>
          <a:p>
            <a:pPr marL="0" indent="0">
              <a:buNone/>
              <a:defRPr sz="2200"/>
            </a:pPr>
            <a:br>
              <a:rPr dirty="0"/>
            </a:br>
            <a:r>
              <a:rPr lang="en-GB" dirty="0"/>
              <a:t>Bratton, J., 2024. TECHNOLOGY, SOCIETAL CHANGE. </a:t>
            </a:r>
            <a:r>
              <a:rPr lang="en-GB" i="1" dirty="0"/>
              <a:t>Artificial Intelligence and Work: Transforming Work, Organizations, and Society in an Age of Insecurity</a:t>
            </a:r>
            <a:r>
              <a:rPr lang="en-GB" dirty="0"/>
              <a:t>, p.1.</a:t>
            </a:r>
          </a:p>
          <a:p>
            <a:pPr marL="0" indent="0">
              <a:buNone/>
              <a:defRPr sz="2200"/>
            </a:pPr>
            <a:br>
              <a:rPr dirty="0"/>
            </a:br>
            <a:r>
              <a:rPr lang="en-GB" dirty="0"/>
              <a:t>Johnstone, S. and Wilkinson, A., 2025. Employee voice and partnership at work. In </a:t>
            </a:r>
            <a:r>
              <a:rPr lang="en-GB" i="1" dirty="0"/>
              <a:t>Research Handbook on Decent Work in a Post-COVID-19 World</a:t>
            </a:r>
            <a:r>
              <a:rPr lang="en-GB" dirty="0"/>
              <a:t> (pp. 240-256). Edward Elgar Publishing.</a:t>
            </a:r>
          </a:p>
          <a:p>
            <a:pPr marL="0" indent="0">
              <a:buNone/>
              <a:defRPr sz="2200"/>
            </a:pPr>
            <a:br>
              <a:rPr dirty="0"/>
            </a:br>
            <a:r>
              <a:rPr lang="en-GB" dirty="0"/>
              <a:t>Raven, J., Witter, S., Bertone, M.P., Regmi, S., Hawkins, K., Osborne, A., </a:t>
            </a:r>
            <a:r>
              <a:rPr lang="en-GB" dirty="0" err="1"/>
              <a:t>Tequare</a:t>
            </a:r>
            <a:r>
              <a:rPr lang="en-GB" dirty="0"/>
              <a:t>, M.H., Than, K.K., </a:t>
            </a:r>
            <a:r>
              <a:rPr lang="en-GB" dirty="0" err="1"/>
              <a:t>Yamout</a:t>
            </a:r>
            <a:r>
              <a:rPr lang="en-GB" dirty="0"/>
              <a:t>, R. and Mansour, W., 2026. Supporting a resilient health workforce: lessons from health systems experiencing shocks. </a:t>
            </a:r>
            <a:r>
              <a:rPr lang="en-GB" i="1" dirty="0"/>
              <a:t>SSM-Health Systems</a:t>
            </a:r>
            <a:r>
              <a:rPr lang="en-GB" dirty="0"/>
              <a:t>, p.100257.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11136</TotalTime>
  <Words>698</Words>
  <Application>Microsoft Office PowerPoint</Application>
  <PresentationFormat>On-screen Show (4:3)</PresentationFormat>
  <Paragraphs>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Developing and Managing Individuals and Teams (LCLM5002)</vt:lpstr>
      <vt:lpstr>Contents</vt:lpstr>
      <vt:lpstr>Introduction</vt:lpstr>
      <vt:lpstr>Company Transformation &amp; Recruitment Process</vt:lpstr>
      <vt:lpstr>Job Analysis &amp; Person Specification &amp; Job description</vt:lpstr>
      <vt:lpstr>Advertisement Platforms &amp; Structured Interviews</vt:lpstr>
      <vt:lpstr>Competency-Based Interviews &amp; Assessment Centre</vt:lpstr>
      <vt:lpstr>Structured Interview</vt:lpstr>
      <vt:lpstr>Questioning Techniques</vt:lpstr>
      <vt:lpstr>Face-to-Face vs Virtual Interviews</vt:lpstr>
      <vt:lpstr>Recommendations &amp; Conclusion</vt:lpstr>
      <vt:lpstr>Harvard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farah elferri</cp:lastModifiedBy>
  <cp:revision>1</cp:revision>
  <dcterms:created xsi:type="dcterms:W3CDTF">2013-01-27T09:14:16Z</dcterms:created>
  <dcterms:modified xsi:type="dcterms:W3CDTF">2026-07-12T10:19:14Z</dcterms:modified>
  <cp:category/>
</cp:coreProperties>
</file>