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omments/modernComment_120_2FBACECB.xml" ContentType="application/vnd.ms-powerpoint.comments+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5" r:id="rId4"/>
  </p:sldMasterIdLst>
  <p:notesMasterIdLst>
    <p:notesMasterId r:id="rId35"/>
  </p:notesMasterIdLst>
  <p:sldIdLst>
    <p:sldId id="256" r:id="rId5"/>
    <p:sldId id="258" r:id="rId6"/>
    <p:sldId id="259" r:id="rId7"/>
    <p:sldId id="276" r:id="rId8"/>
    <p:sldId id="260" r:id="rId9"/>
    <p:sldId id="261" r:id="rId10"/>
    <p:sldId id="288" r:id="rId11"/>
    <p:sldId id="295" r:id="rId12"/>
    <p:sldId id="262" r:id="rId13"/>
    <p:sldId id="263" r:id="rId14"/>
    <p:sldId id="294" r:id="rId15"/>
    <p:sldId id="296" r:id="rId16"/>
    <p:sldId id="282" r:id="rId17"/>
    <p:sldId id="283" r:id="rId18"/>
    <p:sldId id="264" r:id="rId19"/>
    <p:sldId id="277" r:id="rId20"/>
    <p:sldId id="284" r:id="rId21"/>
    <p:sldId id="287" r:id="rId22"/>
    <p:sldId id="293" r:id="rId23"/>
    <p:sldId id="280" r:id="rId24"/>
    <p:sldId id="289" r:id="rId25"/>
    <p:sldId id="279" r:id="rId26"/>
    <p:sldId id="269" r:id="rId27"/>
    <p:sldId id="270" r:id="rId28"/>
    <p:sldId id="281" r:id="rId29"/>
    <p:sldId id="257" r:id="rId30"/>
    <p:sldId id="292" r:id="rId31"/>
    <p:sldId id="290" r:id="rId32"/>
    <p:sldId id="291" r:id="rId33"/>
    <p:sldId id="275" r:id="rId3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D9D98FFA-4EDA-43CB-5BAD-B7FCC3F2F34E}" name="Mohammed Mahmood (2003929)" initials="M(" userId="S::2003929@student.uwtsd.ac.uk::489a0cbf-5706-42cd-a8c1-354c9514cd74"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24CD1A-075C-9435-AA89-79B425BE7DE7}" v="34" dt="2025-04-01T08:04:48.683"/>
    <p1510:client id="{3468289E-3865-4E7C-A59B-D7082C989339}" v="23" dt="2025-04-01T17:08:15.782"/>
    <p1510:client id="{37E678B0-62BA-7A90-FADA-B22F6B634BE8}" v="1626" dt="2025-04-01T20:30:58.911"/>
    <p1510:client id="{56ADFE14-8C05-41ED-B6AB-C72F7C94E3C7}" v="266" dt="2025-04-01T18:46:55.665"/>
    <p1510:client id="{622506F8-139F-B584-BE21-58F6627CA6AD}" v="556" dt="2025-04-01T20:21:03.939"/>
    <p1510:client id="{75BD81F9-3B1B-4191-A9A8-8CA66E408868}" v="1465" dt="2025-04-01T21:07:27.057"/>
    <p1510:client id="{91E84517-286B-4584-96E1-8DF7A749750E}" v="5" dt="2025-04-01T15:55:30.283"/>
    <p1510:client id="{99A46AD3-BA9B-50B2-A8BC-13696915BD38}" v="177" dt="2025-04-01T08:39:31.070"/>
    <p1510:client id="{A4ED2565-1A08-4BCD-AE7F-773B9DBB2A3A}" v="336" dt="2025-04-01T20:54:29.320"/>
    <p1510:client id="{B948612A-6158-CD6C-AEF8-E7773BA9C840}" v="22" dt="2025-04-01T20:39:52.006"/>
    <p1510:client id="{E4081823-BEB6-4EC5-8299-6CA9D0B390F4}" v="337" dt="2025-04-01T18:52:12.57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5" d="100"/>
          <a:sy n="65" d="100"/>
        </p:scale>
        <p:origin x="912"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s>
</file>

<file path=ppt/comments/modernComment_120_2FBACECB.xml><?xml version="1.0" encoding="utf-8"?>
<p188:cmLst xmlns:a="http://schemas.openxmlformats.org/drawingml/2006/main" xmlns:r="http://schemas.openxmlformats.org/officeDocument/2006/relationships" xmlns:p188="http://schemas.microsoft.com/office/powerpoint/2018/8/main">
  <p188:cm id="{505BA1BB-44F3-4BC5-80FD-C2D50888AE6E}" authorId="{D9D98FFA-4EDA-43CB-5BAD-B7FCC3F2F34E}" created="2025-04-01T08:13:58.470">
    <ac:deMkLst xmlns:ac="http://schemas.microsoft.com/office/drawing/2013/main/command">
      <pc:docMk xmlns:pc="http://schemas.microsoft.com/office/powerpoint/2013/main/command"/>
      <pc:sldMk xmlns:pc="http://schemas.microsoft.com/office/powerpoint/2013/main/command" cId="800771787" sldId="288"/>
      <ac:picMk id="3" creationId="{A71B3AC2-8822-863E-3D82-69BA65B6E639}"/>
    </ac:deMkLst>
    <p188:txBody>
      <a:bodyPr/>
      <a:lstStyle/>
      <a:p>
        <a:r>
          <a:rPr lang="en-GB"/>
          <a:t>S1210 with basic endplates</a:t>
        </a:r>
      </a:p>
    </p188:txBody>
  </p188:cm>
</p188: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826FC2-C35B-4E2E-914C-C9CD69D5FDFA}" type="datetimeFigureOut">
              <a:rPr lang="en-GB" smtClean="0"/>
              <a:t>01/04/2025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65A11A7-8BA0-466A-8118-A85533C802D7}" type="slidenum">
              <a:rPr lang="en-GB" smtClean="0"/>
              <a:t>‹#›</a:t>
            </a:fld>
            <a:endParaRPr lang="en-GB"/>
          </a:p>
        </p:txBody>
      </p:sp>
    </p:spTree>
    <p:extLst>
      <p:ext uri="{BB962C8B-B14F-4D97-AF65-F5344CB8AC3E}">
        <p14:creationId xmlns:p14="http://schemas.microsoft.com/office/powerpoint/2010/main" val="19417792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065EE567-5011-4277-8435-7DCF8AD890A0}" type="slidenum">
              <a:rPr lang="en-GB" smtClean="0"/>
              <a:t>26</a:t>
            </a:fld>
            <a:endParaRPr lang="en-GB"/>
          </a:p>
        </p:txBody>
      </p:sp>
    </p:spTree>
    <p:extLst>
      <p:ext uri="{BB962C8B-B14F-4D97-AF65-F5344CB8AC3E}">
        <p14:creationId xmlns:p14="http://schemas.microsoft.com/office/powerpoint/2010/main" val="3319279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65EE567-5011-4277-8435-7DCF8AD890A0}" type="slidenum">
              <a:rPr lang="en-GB" smtClean="0"/>
              <a:t>27</a:t>
            </a:fld>
            <a:endParaRPr lang="en-GB"/>
          </a:p>
        </p:txBody>
      </p:sp>
    </p:spTree>
    <p:extLst>
      <p:ext uri="{BB962C8B-B14F-4D97-AF65-F5344CB8AC3E}">
        <p14:creationId xmlns:p14="http://schemas.microsoft.com/office/powerpoint/2010/main" val="14048912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C81A0-FB7A-4357-8B37-1EC930D1E098}"/>
              </a:ext>
            </a:extLst>
          </p:cNvPr>
          <p:cNvSpPr>
            <a:spLocks noGrp="1"/>
          </p:cNvSpPr>
          <p:nvPr>
            <p:ph type="ctrTitle"/>
          </p:nvPr>
        </p:nvSpPr>
        <p:spPr>
          <a:xfrm>
            <a:off x="762000" y="1523999"/>
            <a:ext cx="10668000" cy="1985963"/>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7D3C075C-7238-4F43-87E7-63A35BE6900C}"/>
              </a:ext>
            </a:extLst>
          </p:cNvPr>
          <p:cNvSpPr>
            <a:spLocks noGrp="1"/>
          </p:cNvSpPr>
          <p:nvPr>
            <p:ph type="subTitle" idx="1"/>
          </p:nvPr>
        </p:nvSpPr>
        <p:spPr>
          <a:xfrm>
            <a:off x="762000" y="3809999"/>
            <a:ext cx="10667998" cy="1985963"/>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AB67EEB-ABA8-4DA9-803B-0C6CD8A1284C}"/>
              </a:ext>
            </a:extLst>
          </p:cNvPr>
          <p:cNvSpPr>
            <a:spLocks noGrp="1"/>
          </p:cNvSpPr>
          <p:nvPr>
            <p:ph type="dt" sz="half" idx="10"/>
          </p:nvPr>
        </p:nvSpPr>
        <p:spPr/>
        <p:txBody>
          <a:bodyPr anchor="b" anchorCtr="0"/>
          <a:lstStyle/>
          <a:p>
            <a:fld id="{F4D57BDD-E64A-4D27-8978-82FFCA18A12C}" type="datetimeFigureOut">
              <a:rPr lang="en-US" smtClean="0"/>
              <a:t>4/1/2025</a:t>
            </a:fld>
            <a:endParaRPr lang="en-US"/>
          </a:p>
        </p:txBody>
      </p:sp>
      <p:sp>
        <p:nvSpPr>
          <p:cNvPr id="5" name="Footer Placeholder 4">
            <a:extLst>
              <a:ext uri="{FF2B5EF4-FFF2-40B4-BE49-F238E27FC236}">
                <a16:creationId xmlns:a16="http://schemas.microsoft.com/office/drawing/2014/main" id="{0FCFD314-1E75-41B9-A585-4F4A32A347A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0CC8E8-C649-4A81-BF53-F078B2A98453}"/>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7383277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6A6A6-C260-4F8B-99DF-249C907BE5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536F8CB-5C97-4437-A672-4E43D0E5AE8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A90C990-05C1-4ECD-A899-722057AEA630}"/>
              </a:ext>
            </a:extLst>
          </p:cNvPr>
          <p:cNvSpPr>
            <a:spLocks noGrp="1"/>
          </p:cNvSpPr>
          <p:nvPr>
            <p:ph type="dt" sz="half" idx="10"/>
          </p:nvPr>
        </p:nvSpPr>
        <p:spPr/>
        <p:txBody>
          <a:bodyPr/>
          <a:lstStyle/>
          <a:p>
            <a:fld id="{F4D57BDD-E64A-4D27-8978-82FFCA18A12C}" type="datetimeFigureOut">
              <a:rPr lang="en-US" smtClean="0"/>
              <a:t>4/1/2025</a:t>
            </a:fld>
            <a:endParaRPr lang="en-US"/>
          </a:p>
        </p:txBody>
      </p:sp>
      <p:sp>
        <p:nvSpPr>
          <p:cNvPr id="5" name="Footer Placeholder 4">
            <a:extLst>
              <a:ext uri="{FF2B5EF4-FFF2-40B4-BE49-F238E27FC236}">
                <a16:creationId xmlns:a16="http://schemas.microsoft.com/office/drawing/2014/main" id="{C5E9811C-37A0-4DD1-8607-EFD4226E5D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4CAB506-9570-4D3E-804F-A184A73DBCE6}"/>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690586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569B8-DEA4-4F12-9078-ECD731F2AC92}"/>
              </a:ext>
            </a:extLst>
          </p:cNvPr>
          <p:cNvSpPr>
            <a:spLocks noGrp="1"/>
          </p:cNvSpPr>
          <p:nvPr>
            <p:ph type="title"/>
          </p:nvPr>
        </p:nvSpPr>
        <p:spPr>
          <a:xfrm>
            <a:off x="762000" y="1530351"/>
            <a:ext cx="10668000" cy="2279650"/>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A0D1F3B-E79C-4822-999D-205B0E76C66F}"/>
              </a:ext>
            </a:extLst>
          </p:cNvPr>
          <p:cNvSpPr>
            <a:spLocks noGrp="1"/>
          </p:cNvSpPr>
          <p:nvPr>
            <p:ph type="body" idx="1"/>
          </p:nvPr>
        </p:nvSpPr>
        <p:spPr>
          <a:xfrm>
            <a:off x="762000" y="4589464"/>
            <a:ext cx="10668000" cy="1183184"/>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A145166-621E-4C71-A40F-64E514536729}"/>
              </a:ext>
            </a:extLst>
          </p:cNvPr>
          <p:cNvSpPr>
            <a:spLocks noGrp="1"/>
          </p:cNvSpPr>
          <p:nvPr>
            <p:ph type="dt" sz="half" idx="10"/>
          </p:nvPr>
        </p:nvSpPr>
        <p:spPr/>
        <p:txBody>
          <a:bodyPr/>
          <a:lstStyle/>
          <a:p>
            <a:fld id="{F4D57BDD-E64A-4D27-8978-82FFCA18A12C}" type="datetimeFigureOut">
              <a:rPr lang="en-US" smtClean="0"/>
              <a:t>4/1/2025</a:t>
            </a:fld>
            <a:endParaRPr lang="en-US"/>
          </a:p>
        </p:txBody>
      </p:sp>
      <p:sp>
        <p:nvSpPr>
          <p:cNvPr id="5" name="Footer Placeholder 4">
            <a:extLst>
              <a:ext uri="{FF2B5EF4-FFF2-40B4-BE49-F238E27FC236}">
                <a16:creationId xmlns:a16="http://schemas.microsoft.com/office/drawing/2014/main" id="{44B8A175-E39F-477F-997B-99FF8677A54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469115F-5456-4FA3-8484-B1806E7C48C7}"/>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4264904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8BC5C-CCF0-4BA5-B102-213AC6FD5A48}"/>
              </a:ext>
            </a:extLst>
          </p:cNvPr>
          <p:cNvSpPr>
            <a:spLocks noGrp="1"/>
          </p:cNvSpPr>
          <p:nvPr>
            <p:ph type="title"/>
          </p:nvPr>
        </p:nvSpPr>
        <p:spPr>
          <a:xfrm>
            <a:off x="762000" y="1524000"/>
            <a:ext cx="9144000" cy="1263649"/>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B2237E63-3B4F-4C2F-A87C-9533227EB684}"/>
              </a:ext>
            </a:extLst>
          </p:cNvPr>
          <p:cNvSpPr>
            <a:spLocks noGrp="1"/>
          </p:cNvSpPr>
          <p:nvPr>
            <p:ph sz="half" idx="1"/>
          </p:nvPr>
        </p:nvSpPr>
        <p:spPr>
          <a:xfrm>
            <a:off x="762000" y="3048000"/>
            <a:ext cx="4572000"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78ACE3E-2FED-4289-B138-3EC2826909F5}"/>
              </a:ext>
            </a:extLst>
          </p:cNvPr>
          <p:cNvSpPr>
            <a:spLocks noGrp="1"/>
          </p:cNvSpPr>
          <p:nvPr>
            <p:ph sz="half" idx="2"/>
          </p:nvPr>
        </p:nvSpPr>
        <p:spPr>
          <a:xfrm>
            <a:off x="6858000" y="3048000"/>
            <a:ext cx="4572000"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55DB51-20DA-4BEF-90BA-DDD37DC080CF}"/>
              </a:ext>
            </a:extLst>
          </p:cNvPr>
          <p:cNvSpPr>
            <a:spLocks noGrp="1"/>
          </p:cNvSpPr>
          <p:nvPr>
            <p:ph type="dt" sz="half" idx="10"/>
          </p:nvPr>
        </p:nvSpPr>
        <p:spPr/>
        <p:txBody>
          <a:bodyPr/>
          <a:lstStyle/>
          <a:p>
            <a:fld id="{F4D57BDD-E64A-4D27-8978-82FFCA18A12C}" type="datetimeFigureOut">
              <a:rPr lang="en-US" smtClean="0"/>
              <a:t>4/1/2025</a:t>
            </a:fld>
            <a:endParaRPr lang="en-US"/>
          </a:p>
        </p:txBody>
      </p:sp>
      <p:sp>
        <p:nvSpPr>
          <p:cNvPr id="6" name="Footer Placeholder 5">
            <a:extLst>
              <a:ext uri="{FF2B5EF4-FFF2-40B4-BE49-F238E27FC236}">
                <a16:creationId xmlns:a16="http://schemas.microsoft.com/office/drawing/2014/main" id="{506D22E1-F0DB-4CB7-B2E3-D578EEAA6E5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C29146B-54D6-4291-8EA2-6430024824AE}"/>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7469285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B4AE7-507A-4E14-96E2-5412FF8EA283}"/>
              </a:ext>
            </a:extLst>
          </p:cNvPr>
          <p:cNvSpPr>
            <a:spLocks noGrp="1"/>
          </p:cNvSpPr>
          <p:nvPr>
            <p:ph type="title"/>
          </p:nvPr>
        </p:nvSpPr>
        <p:spPr>
          <a:xfrm>
            <a:off x="762000" y="1527048"/>
            <a:ext cx="10668000" cy="7589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EDEEE83-2945-4C22-9597-57F1F1262841}"/>
              </a:ext>
            </a:extLst>
          </p:cNvPr>
          <p:cNvSpPr>
            <a:spLocks noGrp="1"/>
          </p:cNvSpPr>
          <p:nvPr>
            <p:ph type="body" idx="1"/>
          </p:nvPr>
        </p:nvSpPr>
        <p:spPr>
          <a:xfrm>
            <a:off x="762000" y="2285999"/>
            <a:ext cx="4572001"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CC2494D-AD1D-4CB7-A17C-B69079113D71}"/>
              </a:ext>
            </a:extLst>
          </p:cNvPr>
          <p:cNvSpPr>
            <a:spLocks noGrp="1"/>
          </p:cNvSpPr>
          <p:nvPr>
            <p:ph sz="half" idx="2"/>
          </p:nvPr>
        </p:nvSpPr>
        <p:spPr>
          <a:xfrm>
            <a:off x="762001" y="3059113"/>
            <a:ext cx="4572000" cy="30368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23E4950-830D-4EE3-9F51-DD730255E0CD}"/>
              </a:ext>
            </a:extLst>
          </p:cNvPr>
          <p:cNvSpPr>
            <a:spLocks noGrp="1"/>
          </p:cNvSpPr>
          <p:nvPr>
            <p:ph type="body" sz="quarter" idx="3"/>
          </p:nvPr>
        </p:nvSpPr>
        <p:spPr>
          <a:xfrm>
            <a:off x="6857998" y="2286000"/>
            <a:ext cx="4572001"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6F244AA-BDAA-4FDD-B742-449DF905730C}"/>
              </a:ext>
            </a:extLst>
          </p:cNvPr>
          <p:cNvSpPr>
            <a:spLocks noGrp="1"/>
          </p:cNvSpPr>
          <p:nvPr>
            <p:ph sz="quarter" idx="4"/>
          </p:nvPr>
        </p:nvSpPr>
        <p:spPr>
          <a:xfrm>
            <a:off x="6858000" y="3059113"/>
            <a:ext cx="4571998" cy="30368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6B78494-ECE0-41D2-97E2-CFAC0434A8B8}"/>
              </a:ext>
            </a:extLst>
          </p:cNvPr>
          <p:cNvSpPr>
            <a:spLocks noGrp="1"/>
          </p:cNvSpPr>
          <p:nvPr>
            <p:ph type="dt" sz="half" idx="10"/>
          </p:nvPr>
        </p:nvSpPr>
        <p:spPr/>
        <p:txBody>
          <a:bodyPr/>
          <a:lstStyle/>
          <a:p>
            <a:fld id="{F4D57BDD-E64A-4D27-8978-82FFCA18A12C}" type="datetimeFigureOut">
              <a:rPr lang="en-US" smtClean="0"/>
              <a:t>4/1/2025</a:t>
            </a:fld>
            <a:endParaRPr lang="en-US"/>
          </a:p>
        </p:txBody>
      </p:sp>
      <p:sp>
        <p:nvSpPr>
          <p:cNvPr id="8" name="Footer Placeholder 7">
            <a:extLst>
              <a:ext uri="{FF2B5EF4-FFF2-40B4-BE49-F238E27FC236}">
                <a16:creationId xmlns:a16="http://schemas.microsoft.com/office/drawing/2014/main" id="{185E4C20-6CC5-4259-B554-B19F1A7AA05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B09AB13-CCCC-4074-9B66-CE0B37902E3F}"/>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442622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FB5FF-4FD1-4CE4-BBC5-E6402FE06F0C}"/>
              </a:ext>
            </a:extLst>
          </p:cNvPr>
          <p:cNvSpPr>
            <a:spLocks noGrp="1"/>
          </p:cNvSpPr>
          <p:nvPr>
            <p:ph type="title"/>
          </p:nvPr>
        </p:nvSpPr>
        <p:spPr>
          <a:xfrm>
            <a:off x="762000" y="1524000"/>
            <a:ext cx="9144000" cy="3810000"/>
          </a:xfrm>
        </p:spPr>
        <p:txBody>
          <a:bodyPr/>
          <a:lstStyle/>
          <a:p>
            <a:r>
              <a:rPr lang="en-US"/>
              <a:t>Click to edit Master title style</a:t>
            </a:r>
          </a:p>
        </p:txBody>
      </p:sp>
      <p:sp>
        <p:nvSpPr>
          <p:cNvPr id="3" name="Date Placeholder 2">
            <a:extLst>
              <a:ext uri="{FF2B5EF4-FFF2-40B4-BE49-F238E27FC236}">
                <a16:creationId xmlns:a16="http://schemas.microsoft.com/office/drawing/2014/main" id="{F9E71AAD-C5B9-485B-84DD-60DAFD5F18BC}"/>
              </a:ext>
            </a:extLst>
          </p:cNvPr>
          <p:cNvSpPr>
            <a:spLocks noGrp="1"/>
          </p:cNvSpPr>
          <p:nvPr>
            <p:ph type="dt" sz="half" idx="10"/>
          </p:nvPr>
        </p:nvSpPr>
        <p:spPr/>
        <p:txBody>
          <a:bodyPr/>
          <a:lstStyle/>
          <a:p>
            <a:fld id="{F4D57BDD-E64A-4D27-8978-82FFCA18A12C}" type="datetimeFigureOut">
              <a:rPr lang="en-US" smtClean="0"/>
              <a:t>4/1/2025</a:t>
            </a:fld>
            <a:endParaRPr lang="en-US"/>
          </a:p>
        </p:txBody>
      </p:sp>
      <p:sp>
        <p:nvSpPr>
          <p:cNvPr id="4" name="Footer Placeholder 3">
            <a:extLst>
              <a:ext uri="{FF2B5EF4-FFF2-40B4-BE49-F238E27FC236}">
                <a16:creationId xmlns:a16="http://schemas.microsoft.com/office/drawing/2014/main" id="{9B7CACFF-0406-4EE2-9E8F-F594B952C26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552A47E-1990-4B6B-BCCB-75B6F213A8ED}"/>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22527686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EC8FE4C-64F1-4C88-9D30-17F8131ED627}"/>
              </a:ext>
            </a:extLst>
          </p:cNvPr>
          <p:cNvSpPr>
            <a:spLocks noGrp="1"/>
          </p:cNvSpPr>
          <p:nvPr>
            <p:ph type="dt" sz="half" idx="10"/>
          </p:nvPr>
        </p:nvSpPr>
        <p:spPr/>
        <p:txBody>
          <a:bodyPr/>
          <a:lstStyle/>
          <a:p>
            <a:fld id="{F4D57BDD-E64A-4D27-8978-82FFCA18A12C}" type="datetimeFigureOut">
              <a:rPr lang="en-US" smtClean="0"/>
              <a:t>4/1/2025</a:t>
            </a:fld>
            <a:endParaRPr lang="en-US"/>
          </a:p>
        </p:txBody>
      </p:sp>
      <p:sp>
        <p:nvSpPr>
          <p:cNvPr id="3" name="Footer Placeholder 2">
            <a:extLst>
              <a:ext uri="{FF2B5EF4-FFF2-40B4-BE49-F238E27FC236}">
                <a16:creationId xmlns:a16="http://schemas.microsoft.com/office/drawing/2014/main" id="{D25D8FB3-6FA4-40A7-BDBF-76CD0F22FEA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6649F41-A021-4490-BB80-C89DF0293708}"/>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2495029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EF60-874B-45DE-BF65-CF0D08577588}"/>
              </a:ext>
            </a:extLst>
          </p:cNvPr>
          <p:cNvSpPr>
            <a:spLocks noGrp="1"/>
          </p:cNvSpPr>
          <p:nvPr>
            <p:ph type="title"/>
          </p:nvPr>
        </p:nvSpPr>
        <p:spPr>
          <a:xfrm>
            <a:off x="762000" y="1524000"/>
            <a:ext cx="3821113" cy="1524000"/>
          </a:xfrm>
        </p:spPr>
        <p:txBody>
          <a:bodyPr anchor="t" anchorCtr="0"/>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CD757B0-722D-425F-8BD4-9CD9093BCBF5}"/>
              </a:ext>
            </a:extLst>
          </p:cNvPr>
          <p:cNvSpPr>
            <a:spLocks noGrp="1"/>
          </p:cNvSpPr>
          <p:nvPr>
            <p:ph idx="1"/>
          </p:nvPr>
        </p:nvSpPr>
        <p:spPr>
          <a:xfrm>
            <a:off x="5334000" y="1524000"/>
            <a:ext cx="6096000" cy="3810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EDB0F60-AADF-41C3-8BFC-B405E0A3F9AC}"/>
              </a:ext>
            </a:extLst>
          </p:cNvPr>
          <p:cNvSpPr>
            <a:spLocks noGrp="1"/>
          </p:cNvSpPr>
          <p:nvPr>
            <p:ph type="body" sz="half" idx="2"/>
          </p:nvPr>
        </p:nvSpPr>
        <p:spPr>
          <a:xfrm>
            <a:off x="762000" y="3048000"/>
            <a:ext cx="3821113" cy="3048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AB1E11-97B6-42FD-9F45-6EDC3B83FABD}"/>
              </a:ext>
            </a:extLst>
          </p:cNvPr>
          <p:cNvSpPr>
            <a:spLocks noGrp="1"/>
          </p:cNvSpPr>
          <p:nvPr>
            <p:ph type="dt" sz="half" idx="10"/>
          </p:nvPr>
        </p:nvSpPr>
        <p:spPr/>
        <p:txBody>
          <a:bodyPr/>
          <a:lstStyle/>
          <a:p>
            <a:fld id="{F4D57BDD-E64A-4D27-8978-82FFCA18A12C}" type="datetimeFigureOut">
              <a:rPr lang="en-US" smtClean="0"/>
              <a:t>4/1/2025</a:t>
            </a:fld>
            <a:endParaRPr lang="en-US"/>
          </a:p>
        </p:txBody>
      </p:sp>
      <p:sp>
        <p:nvSpPr>
          <p:cNvPr id="6" name="Footer Placeholder 5">
            <a:extLst>
              <a:ext uri="{FF2B5EF4-FFF2-40B4-BE49-F238E27FC236}">
                <a16:creationId xmlns:a16="http://schemas.microsoft.com/office/drawing/2014/main" id="{E14D7DA9-F910-4337-99A2-91F4EA3612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B93A2F2-339E-4406-9A90-534A38C5A069}"/>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22582628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71599-6E07-4A55-9B93-4CA5EFE3FD76}"/>
              </a:ext>
            </a:extLst>
          </p:cNvPr>
          <p:cNvSpPr>
            <a:spLocks noGrp="1"/>
          </p:cNvSpPr>
          <p:nvPr>
            <p:ph type="title"/>
          </p:nvPr>
        </p:nvSpPr>
        <p:spPr>
          <a:xfrm>
            <a:off x="762001" y="1524000"/>
            <a:ext cx="3810000" cy="15240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92C2D26-DACA-4941-955E-18F7E236758C}"/>
              </a:ext>
            </a:extLst>
          </p:cNvPr>
          <p:cNvSpPr>
            <a:spLocks noGrp="1"/>
          </p:cNvSpPr>
          <p:nvPr>
            <p:ph type="pic" idx="1"/>
          </p:nvPr>
        </p:nvSpPr>
        <p:spPr>
          <a:xfrm>
            <a:off x="5333999" y="1524000"/>
            <a:ext cx="6095999" cy="3810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7EDB26D-C5B0-41D6-A75F-F89A87BE243A}"/>
              </a:ext>
            </a:extLst>
          </p:cNvPr>
          <p:cNvSpPr>
            <a:spLocks noGrp="1"/>
          </p:cNvSpPr>
          <p:nvPr>
            <p:ph type="body" sz="half" idx="2"/>
          </p:nvPr>
        </p:nvSpPr>
        <p:spPr>
          <a:xfrm>
            <a:off x="762001" y="3048000"/>
            <a:ext cx="3810000" cy="3048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9304B6-48DF-41FA-A089-8C83BBA63673}"/>
              </a:ext>
            </a:extLst>
          </p:cNvPr>
          <p:cNvSpPr>
            <a:spLocks noGrp="1"/>
          </p:cNvSpPr>
          <p:nvPr>
            <p:ph type="dt" sz="half" idx="10"/>
          </p:nvPr>
        </p:nvSpPr>
        <p:spPr/>
        <p:txBody>
          <a:bodyPr/>
          <a:lstStyle/>
          <a:p>
            <a:fld id="{F4D57BDD-E64A-4D27-8978-82FFCA18A12C}" type="datetimeFigureOut">
              <a:rPr lang="en-US" smtClean="0"/>
              <a:t>4/1/2025</a:t>
            </a:fld>
            <a:endParaRPr lang="en-US"/>
          </a:p>
        </p:txBody>
      </p:sp>
      <p:sp>
        <p:nvSpPr>
          <p:cNvPr id="6" name="Footer Placeholder 5">
            <a:extLst>
              <a:ext uri="{FF2B5EF4-FFF2-40B4-BE49-F238E27FC236}">
                <a16:creationId xmlns:a16="http://schemas.microsoft.com/office/drawing/2014/main" id="{14DFB82F-A17A-4BC7-A522-CD934BC35C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5CC530C-8824-4BE3-884E-2AFF30B572BC}"/>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3457936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CE73F-2F7C-4941-9B13-ACB43A4983EC}"/>
              </a:ext>
            </a:extLst>
          </p:cNvPr>
          <p:cNvSpPr>
            <a:spLocks noGrp="1"/>
          </p:cNvSpPr>
          <p:nvPr>
            <p:ph type="title"/>
          </p:nvPr>
        </p:nvSpPr>
        <p:spPr>
          <a:xfrm>
            <a:off x="762000" y="1524000"/>
            <a:ext cx="9144000" cy="1523999"/>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8BC107E-F2BE-4057-B06B-1E50FD12B561}"/>
              </a:ext>
            </a:extLst>
          </p:cNvPr>
          <p:cNvSpPr>
            <a:spLocks noGrp="1"/>
          </p:cNvSpPr>
          <p:nvPr>
            <p:ph type="body" orient="vert" idx="1"/>
          </p:nvPr>
        </p:nvSpPr>
        <p:spPr>
          <a:xfrm>
            <a:off x="762000" y="3048000"/>
            <a:ext cx="10668000" cy="3048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3B9D7D8-1932-4215-A6E0-C16DA0DDB8B8}"/>
              </a:ext>
            </a:extLst>
          </p:cNvPr>
          <p:cNvSpPr>
            <a:spLocks noGrp="1"/>
          </p:cNvSpPr>
          <p:nvPr>
            <p:ph type="dt" sz="half" idx="10"/>
          </p:nvPr>
        </p:nvSpPr>
        <p:spPr/>
        <p:txBody>
          <a:bodyPr/>
          <a:lstStyle/>
          <a:p>
            <a:fld id="{F4D57BDD-E64A-4D27-8978-82FFCA18A12C}" type="datetimeFigureOut">
              <a:rPr lang="en-US" smtClean="0"/>
              <a:t>4/1/2025</a:t>
            </a:fld>
            <a:endParaRPr lang="en-US"/>
          </a:p>
        </p:txBody>
      </p:sp>
      <p:sp>
        <p:nvSpPr>
          <p:cNvPr id="5" name="Footer Placeholder 4">
            <a:extLst>
              <a:ext uri="{FF2B5EF4-FFF2-40B4-BE49-F238E27FC236}">
                <a16:creationId xmlns:a16="http://schemas.microsoft.com/office/drawing/2014/main" id="{4378B662-65E3-47B2-AD95-B041B57F3B9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393DBC5-88B5-4F2A-A0E3-752CB421737A}"/>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6488425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B6599DF-5B13-4800-ADD7-3A2A2F1C4889}"/>
              </a:ext>
            </a:extLst>
          </p:cNvPr>
          <p:cNvSpPr>
            <a:spLocks noGrp="1"/>
          </p:cNvSpPr>
          <p:nvPr>
            <p:ph type="title" orient="vert"/>
          </p:nvPr>
        </p:nvSpPr>
        <p:spPr>
          <a:xfrm>
            <a:off x="8724900" y="1523999"/>
            <a:ext cx="2705100" cy="4572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CB191E12-22D9-4DA9-A336-EA6A8B9B55B8}"/>
              </a:ext>
            </a:extLst>
          </p:cNvPr>
          <p:cNvSpPr>
            <a:spLocks noGrp="1"/>
          </p:cNvSpPr>
          <p:nvPr>
            <p:ph type="body" orient="vert" idx="1"/>
          </p:nvPr>
        </p:nvSpPr>
        <p:spPr>
          <a:xfrm>
            <a:off x="762000" y="1524000"/>
            <a:ext cx="7620000" cy="4572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122A1D5-B7EF-43A4-81EF-B5A7EA35616B}"/>
              </a:ext>
            </a:extLst>
          </p:cNvPr>
          <p:cNvSpPr>
            <a:spLocks noGrp="1"/>
          </p:cNvSpPr>
          <p:nvPr>
            <p:ph type="dt" sz="half" idx="10"/>
          </p:nvPr>
        </p:nvSpPr>
        <p:spPr/>
        <p:txBody>
          <a:bodyPr/>
          <a:lstStyle/>
          <a:p>
            <a:fld id="{F4D57BDD-E64A-4D27-8978-82FFCA18A12C}" type="datetimeFigureOut">
              <a:rPr lang="en-US" smtClean="0"/>
              <a:t>4/1/2025</a:t>
            </a:fld>
            <a:endParaRPr lang="en-US"/>
          </a:p>
        </p:txBody>
      </p:sp>
      <p:sp>
        <p:nvSpPr>
          <p:cNvPr id="5" name="Footer Placeholder 4">
            <a:extLst>
              <a:ext uri="{FF2B5EF4-FFF2-40B4-BE49-F238E27FC236}">
                <a16:creationId xmlns:a16="http://schemas.microsoft.com/office/drawing/2014/main" id="{66809DFB-4410-42BF-B886-C984E3A53F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6487E8-E9A0-429E-88E5-34B1BE86BD23}"/>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1858872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81B49B9-8C94-4604-AEEE-CB5051962D27}"/>
              </a:ext>
            </a:extLst>
          </p:cNvPr>
          <p:cNvSpPr>
            <a:spLocks noGrp="1"/>
          </p:cNvSpPr>
          <p:nvPr>
            <p:ph type="title"/>
          </p:nvPr>
        </p:nvSpPr>
        <p:spPr>
          <a:xfrm>
            <a:off x="762000" y="1524000"/>
            <a:ext cx="9144000" cy="1263649"/>
          </a:xfrm>
          <a:prstGeom prst="rect">
            <a:avLst/>
          </a:prstGeom>
        </p:spPr>
        <p:txBody>
          <a:bodyPr vert="horz" lIns="91440" tIns="45720" rIns="91440" bIns="45720" rtlCol="0" anchor="t" anchorCtr="0">
            <a:normAutofit/>
          </a:bodyPr>
          <a:lstStyle/>
          <a:p>
            <a:r>
              <a:rPr lang="en-US"/>
              <a:t>Click to edit Master title style</a:t>
            </a:r>
          </a:p>
        </p:txBody>
      </p:sp>
      <p:sp>
        <p:nvSpPr>
          <p:cNvPr id="3" name="Text Placeholder 2">
            <a:extLst>
              <a:ext uri="{FF2B5EF4-FFF2-40B4-BE49-F238E27FC236}">
                <a16:creationId xmlns:a16="http://schemas.microsoft.com/office/drawing/2014/main" id="{79C3204E-CAF5-48A1-928F-757507EC48C4}"/>
              </a:ext>
            </a:extLst>
          </p:cNvPr>
          <p:cNvSpPr>
            <a:spLocks noGrp="1"/>
          </p:cNvSpPr>
          <p:nvPr>
            <p:ph type="body" idx="1"/>
          </p:nvPr>
        </p:nvSpPr>
        <p:spPr>
          <a:xfrm>
            <a:off x="762000" y="3047999"/>
            <a:ext cx="10668000" cy="30480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9540D12-4B42-4790-8677-C9250F3CDDCF}"/>
              </a:ext>
            </a:extLst>
          </p:cNvPr>
          <p:cNvSpPr>
            <a:spLocks noGrp="1"/>
          </p:cNvSpPr>
          <p:nvPr>
            <p:ph type="dt" sz="half" idx="2"/>
          </p:nvPr>
        </p:nvSpPr>
        <p:spPr>
          <a:xfrm>
            <a:off x="762000" y="401594"/>
            <a:ext cx="3048000" cy="365125"/>
          </a:xfrm>
          <a:prstGeom prst="rect">
            <a:avLst/>
          </a:prstGeom>
        </p:spPr>
        <p:txBody>
          <a:bodyPr vert="horz" lIns="91440" tIns="45720" rIns="91440" bIns="45720" rtlCol="0" anchor="b" anchorCtr="0"/>
          <a:lstStyle>
            <a:lvl1pPr algn="l">
              <a:defRPr sz="1000">
                <a:solidFill>
                  <a:schemeClr val="tx1"/>
                </a:solidFill>
              </a:defRPr>
            </a:lvl1pPr>
          </a:lstStyle>
          <a:p>
            <a:fld id="{F4D57BDD-E64A-4D27-8978-82FFCA18A12C}" type="datetimeFigureOut">
              <a:rPr lang="en-US" smtClean="0"/>
              <a:pPr/>
              <a:t>4/1/2025</a:t>
            </a:fld>
            <a:endParaRPr lang="en-US"/>
          </a:p>
        </p:txBody>
      </p:sp>
      <p:sp>
        <p:nvSpPr>
          <p:cNvPr id="5" name="Footer Placeholder 4">
            <a:extLst>
              <a:ext uri="{FF2B5EF4-FFF2-40B4-BE49-F238E27FC236}">
                <a16:creationId xmlns:a16="http://schemas.microsoft.com/office/drawing/2014/main" id="{022B17CD-6C27-4CD1-B20D-EA4B8E54F4FD}"/>
              </a:ext>
            </a:extLst>
          </p:cNvPr>
          <p:cNvSpPr>
            <a:spLocks noGrp="1"/>
          </p:cNvSpPr>
          <p:nvPr>
            <p:ph type="ftr" sz="quarter" idx="3"/>
          </p:nvPr>
        </p:nvSpPr>
        <p:spPr>
          <a:xfrm>
            <a:off x="6858000" y="6096000"/>
            <a:ext cx="4572000" cy="365125"/>
          </a:xfrm>
          <a:prstGeom prst="rect">
            <a:avLst/>
          </a:prstGeom>
        </p:spPr>
        <p:txBody>
          <a:bodyPr vert="horz" lIns="91440" tIns="45720" rIns="91440" bIns="45720" rtlCol="0" anchor="t" anchorCtr="0"/>
          <a:lstStyle>
            <a:lvl1pPr algn="r">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C03A934F-C817-4C99-A2CF-C763A3F20627}"/>
              </a:ext>
            </a:extLst>
          </p:cNvPr>
          <p:cNvSpPr>
            <a:spLocks noGrp="1"/>
          </p:cNvSpPr>
          <p:nvPr>
            <p:ph type="sldNum" sz="quarter" idx="4"/>
          </p:nvPr>
        </p:nvSpPr>
        <p:spPr>
          <a:xfrm>
            <a:off x="9144000" y="401594"/>
            <a:ext cx="2286000" cy="762000"/>
          </a:xfrm>
          <a:prstGeom prst="rect">
            <a:avLst/>
          </a:prstGeom>
        </p:spPr>
        <p:txBody>
          <a:bodyPr vert="horz" lIns="91440" tIns="45720" rIns="91440" bIns="45720" rtlCol="0" anchor="t" anchorCtr="0"/>
          <a:lstStyle>
            <a:lvl1pPr algn="r">
              <a:defRPr sz="4000">
                <a:solidFill>
                  <a:schemeClr val="tx1"/>
                </a:solidFill>
                <a:latin typeface="+mj-lt"/>
              </a:defRPr>
            </a:lvl1pPr>
          </a:lstStyle>
          <a:p>
            <a:fld id="{D643A852-0206-46AC-B0EB-645612933129}" type="slidenum">
              <a:rPr lang="en-US" smtClean="0"/>
              <a:pPr/>
              <a:t>‹#›</a:t>
            </a:fld>
            <a:endParaRPr lang="en-US"/>
          </a:p>
        </p:txBody>
      </p:sp>
    </p:spTree>
    <p:extLst>
      <p:ext uri="{BB962C8B-B14F-4D97-AF65-F5344CB8AC3E}">
        <p14:creationId xmlns:p14="http://schemas.microsoft.com/office/powerpoint/2010/main" val="333444869"/>
      </p:ext>
    </p:extLst>
  </p:cSld>
  <p:clrMap bg1="dk1" tx1="lt1" bg2="dk2" tx2="lt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44" r:id="rId5"/>
    <p:sldLayoutId id="2147483745" r:id="rId6"/>
    <p:sldLayoutId id="2147483750" r:id="rId7"/>
    <p:sldLayoutId id="2147483746" r:id="rId8"/>
    <p:sldLayoutId id="2147483747" r:id="rId9"/>
    <p:sldLayoutId id="2147483748" r:id="rId10"/>
    <p:sldLayoutId id="214748374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image" Target="../media/image8.png"/><Relationship Id="rId7" Type="http://schemas.openxmlformats.org/officeDocument/2006/relationships/image" Target="../media/image12.jpeg"/><Relationship Id="rId2" Type="http://schemas.openxmlformats.org/officeDocument/2006/relationships/image" Target="../media/image7.jpeg"/><Relationship Id="rId1" Type="http://schemas.openxmlformats.org/officeDocument/2006/relationships/slideLayout" Target="../slideLayouts/slideLayout4.xml"/><Relationship Id="rId6" Type="http://schemas.openxmlformats.org/officeDocument/2006/relationships/image" Target="../media/image11.png"/><Relationship Id="rId5" Type="http://schemas.openxmlformats.org/officeDocument/2006/relationships/image" Target="../media/image10.jpeg"/><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4.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7.xml.rels><?xml version="1.0" encoding="UTF-8" standalone="yes"?>
<Relationships xmlns="http://schemas.openxmlformats.org/package/2006/relationships"><Relationship Id="rId8" Type="http://schemas.openxmlformats.org/officeDocument/2006/relationships/image" Target="../media/image24.jpeg"/><Relationship Id="rId3" Type="http://schemas.openxmlformats.org/officeDocument/2006/relationships/image" Target="../media/image19.png"/><Relationship Id="rId7" Type="http://schemas.openxmlformats.org/officeDocument/2006/relationships/image" Target="../media/image23.png"/><Relationship Id="rId2" Type="http://schemas.microsoft.com/office/2018/10/relationships/comments" Target="../comments/modernComment_120_2FBACECB.xml"/><Relationship Id="rId1" Type="http://schemas.openxmlformats.org/officeDocument/2006/relationships/slideLayout" Target="../slideLayouts/slideLayout4.xml"/><Relationship Id="rId6" Type="http://schemas.openxmlformats.org/officeDocument/2006/relationships/image" Target="../media/image22.png"/><Relationship Id="rId5" Type="http://schemas.openxmlformats.org/officeDocument/2006/relationships/image" Target="../media/image21.png"/><Relationship Id="rId10" Type="http://schemas.openxmlformats.org/officeDocument/2006/relationships/image" Target="../media/image26.png"/><Relationship Id="rId4" Type="http://schemas.openxmlformats.org/officeDocument/2006/relationships/image" Target="../media/image20.png"/><Relationship Id="rId9" Type="http://schemas.openxmlformats.org/officeDocument/2006/relationships/image" Target="../media/image25.png"/></Relationships>
</file>

<file path=ppt/slides/_rels/slide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4.xml"/><Relationship Id="rId4" Type="http://schemas.openxmlformats.org/officeDocument/2006/relationships/image" Target="../media/image29.png"/></Relationships>
</file>

<file path=ppt/slides/_rels/slide9.xml.rels><?xml version="1.0" encoding="UTF-8" standalone="yes"?>
<Relationships xmlns="http://schemas.openxmlformats.org/package/2006/relationships"><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png"/><Relationship Id="rId1" Type="http://schemas.openxmlformats.org/officeDocument/2006/relationships/slideLayout" Target="../slideLayouts/slideLayout4.xml"/><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image" Target="../media/image32.png"/></Relationships>
</file>

<file path=ppt/slides/_rels/slide1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4.xml"/><Relationship Id="rId4" Type="http://schemas.openxmlformats.org/officeDocument/2006/relationships/image" Target="../media/image38.png"/></Relationships>
</file>

<file path=ppt/slides/_rels/slide1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4.xml"/><Relationship Id="rId5" Type="http://schemas.openxmlformats.org/officeDocument/2006/relationships/image" Target="../media/image42.png"/><Relationship Id="rId4" Type="http://schemas.openxmlformats.org/officeDocument/2006/relationships/image" Target="../media/image41.png"/></Relationships>
</file>

<file path=ppt/slides/_rels/slide12.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8" Type="http://schemas.openxmlformats.org/officeDocument/2006/relationships/hyperlink" Target="https://www.motorsport-systems.co.uk/product/steering-wheel-angle-sensor-lws/" TargetMode="External"/><Relationship Id="rId3" Type="http://schemas.openxmlformats.org/officeDocument/2006/relationships/hyperlink" Target="https://uk.rs-online.com/web/p/electric-linear-actuators/0196279?gb=s" TargetMode="External"/><Relationship Id="rId7" Type="http://schemas.openxmlformats.org/officeDocument/2006/relationships/hyperlink" Target="https://www.motorsport-systems.co.uk/product/speed-sensor-hall-effect-mini-ha-p-sealed/" TargetMode="External"/><Relationship Id="rId2" Type="http://schemas.openxmlformats.org/officeDocument/2006/relationships/image" Target="../media/image51.png"/><Relationship Id="rId1" Type="http://schemas.openxmlformats.org/officeDocument/2006/relationships/slideLayout" Target="../slideLayouts/slideLayout7.xml"/><Relationship Id="rId6" Type="http://schemas.openxmlformats.org/officeDocument/2006/relationships/hyperlink" Target="https://www.mouser.co.uk/ProductDetail/BEI-Sensors/01002-8090?qs=jcD%2FCkGBYePZ6fwb4%252Bn4Hg%3D%3D" TargetMode="External"/><Relationship Id="rId11" Type="http://schemas.openxmlformats.org/officeDocument/2006/relationships/image" Target="../media/image53.png"/><Relationship Id="rId5" Type="http://schemas.openxmlformats.org/officeDocument/2006/relationships/hyperlink" Target="https://www.gomuchfaster.com/products/imu-sensor-mm7-10?srsltid=AfmBOoqYFywg5ZYjuYja02jF3i31JKGBZJsmWjV9vuDrQJ4T4S0ubyA4" TargetMode="External"/><Relationship Id="rId10" Type="http://schemas.openxmlformats.org/officeDocument/2006/relationships/image" Target="../media/image52.png"/><Relationship Id="rId4" Type="http://schemas.openxmlformats.org/officeDocument/2006/relationships/hyperlink" Target="https://thepihut.com/products/pololu-high-power-stepper-motor-driver-36v8?variant=54167211966849&amp;country=GB&amp;currency=GBP&amp;utm_medium=product_sync&amp;utm_source=google&amp;utm_content=sag_organic&amp;utm_campaign=sag_organic&amp;gad_source=1&amp;gclid=Cj0KCQjw16O_BhDNARIsAC3i2GDoFZi6EC7ce6HGKa7bwQ_fv8bgxWOY7lwOB8TlVBK4JxtWZxzQk34aAvJ3EALw_wcB" TargetMode="External"/><Relationship Id="rId9" Type="http://schemas.openxmlformats.org/officeDocument/2006/relationships/hyperlink" Target="https://uk.rs-online.com/web/p/rtd-sensors/3730372"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www.theleeco.com/insights/miniature-solenoid-valves-the-force-behind-formula-1-wings-uk/" TargetMode="External"/><Relationship Id="rId13" Type="http://schemas.openxmlformats.org/officeDocument/2006/relationships/hyperlink" Target="https://www.progressiveautomations.com/blogs/latest/using-a-potentiometer#:~:text=In%20the%20case%20of%20actuators,is%20given%20a%20numeric%20value" TargetMode="External"/><Relationship Id="rId18" Type="http://schemas.openxmlformats.org/officeDocument/2006/relationships/hyperlink" Target="https://islproducts.com/design-note/stepper-motor-fundamentals/" TargetMode="External"/><Relationship Id="rId3" Type="http://schemas.openxmlformats.org/officeDocument/2006/relationships/hyperlink" Target="https://www.the-race.com/formula-1/gary-anderson-explains-how-drs-actuators-work-on-f1-cars/" TargetMode="External"/><Relationship Id="rId7" Type="http://schemas.openxmlformats.org/officeDocument/2006/relationships/hyperlink" Target="https://www.futek.com/lvdt-linear-displacement-sensor" TargetMode="External"/><Relationship Id="rId12" Type="http://schemas.openxmlformats.org/officeDocument/2006/relationships/hyperlink" Target="https://uk.rs-online.com/web/content/discovery/ideas-and-advice/load-cells-guide" TargetMode="External"/><Relationship Id="rId17" Type="http://schemas.openxmlformats.org/officeDocument/2006/relationships/hyperlink" Target="https://www.allaboutcircuits.com/technical-articles/introduction-to-mems-gyroscopes-vibratory-gyroscope/" TargetMode="External"/><Relationship Id="rId2" Type="http://schemas.openxmlformats.org/officeDocument/2006/relationships/hyperlink" Target="https://www.avnet.com/wps/portal/abacus/solutions/technologies/sensors/pressure-sensors/media-types/air/" TargetMode="External"/><Relationship Id="rId16" Type="http://schemas.openxmlformats.org/officeDocument/2006/relationships/hyperlink" Target="https://dewesoft.com/blog/measure-strain-and-pressure" TargetMode="External"/><Relationship Id="rId1" Type="http://schemas.openxmlformats.org/officeDocument/2006/relationships/slideLayout" Target="../slideLayouts/slideLayout1.xml"/><Relationship Id="rId6" Type="http://schemas.openxmlformats.org/officeDocument/2006/relationships/hyperlink" Target="https://gillsc.com/f1-drs-rear-wing-position-sensor-developed/" TargetMode="External"/><Relationship Id="rId11" Type="http://schemas.openxmlformats.org/officeDocument/2006/relationships/hyperlink" Target="https://www.e4training.com/hydraulic_pumps/pistonpumps1.php" TargetMode="External"/><Relationship Id="rId5" Type="http://schemas.openxmlformats.org/officeDocument/2006/relationships/hyperlink" Target="https://www.actronics.co.uk/news/speed-sensors-and-sensor-rings-everything-you-need-to-know" TargetMode="External"/><Relationship Id="rId15" Type="http://schemas.openxmlformats.org/officeDocument/2006/relationships/hyperlink" Target="https://uk.rs-online.com/web/p/electric-linear-actuators/0196279?gb=s" TargetMode="External"/><Relationship Id="rId10" Type="http://schemas.openxmlformats.org/officeDocument/2006/relationships/hyperlink" Target="https://www.jouav.com/blog/inertial-measurement-unit.html#:~:text=IMU%3A%20Inertial%20Measurement%20Unit&amp;text=It%20comprises%20a%20combination%20of,rate%2C%20and%20magnetic%20field%20strength" TargetMode="External"/><Relationship Id="rId19" Type="http://schemas.openxmlformats.org/officeDocument/2006/relationships/hyperlink" Target="https://www.linengineering.com/ballscrew" TargetMode="External"/><Relationship Id="rId4" Type="http://schemas.openxmlformats.org/officeDocument/2006/relationships/hyperlink" Target="https://atlas-scientific.com/blog/types-of-temperature-sensors/" TargetMode="External"/><Relationship Id="rId9" Type="http://schemas.openxmlformats.org/officeDocument/2006/relationships/hyperlink" Target="https://www.theleeco.com/product/high-flow-3-way-single-coil-solenoid-valve/" TargetMode="External"/><Relationship Id="rId14" Type="http://schemas.openxmlformats.org/officeDocument/2006/relationships/hyperlink" Target="https://uk.rs-online.com/web/content/discovery/ideas-and-advice/ball-screws-guide" TargetMode="External"/></Relationships>
</file>

<file path=ppt/slides/_rels/slide19.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hyperlink" Target="https://www.atlassian.com/blog/productivity/how-to-write-smart-goals" TargetMode="Externa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62.png"/><Relationship Id="rId7" Type="http://schemas.openxmlformats.org/officeDocument/2006/relationships/image" Target="../media/image66.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65.png"/><Relationship Id="rId5" Type="http://schemas.openxmlformats.org/officeDocument/2006/relationships/image" Target="../media/image64.png"/><Relationship Id="rId4" Type="http://schemas.openxmlformats.org/officeDocument/2006/relationships/image" Target="../media/image63.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67.png"/><Relationship Id="rId1" Type="http://schemas.openxmlformats.org/officeDocument/2006/relationships/slideLayout" Target="../slideLayouts/slideLayout7.xml"/><Relationship Id="rId4" Type="http://schemas.openxmlformats.org/officeDocument/2006/relationships/image" Target="../media/image69.jpeg"/></Relationships>
</file>

<file path=ppt/slides/_rels/slide30.xml.rels><?xml version="1.0" encoding="UTF-8" standalone="yes"?>
<Relationships xmlns="http://schemas.openxmlformats.org/package/2006/relationships"><Relationship Id="rId3" Type="http://schemas.openxmlformats.org/officeDocument/2006/relationships/hyperlink" Target="https://www.indiamart.com/proddetail/ansys-workbench-software-programs-9899787191.html" TargetMode="External"/><Relationship Id="rId2" Type="http://schemas.openxmlformats.org/officeDocument/2006/relationships/hyperlink" Target="https://www.wallpaper.com/transportation/morgan-plus-four-review" TargetMode="External"/><Relationship Id="rId1" Type="http://schemas.openxmlformats.org/officeDocument/2006/relationships/slideLayout" Target="../slideLayouts/slideLayout4.xml"/><Relationship Id="rId5" Type="http://schemas.openxmlformats.org/officeDocument/2006/relationships/hyperlink" Target="https://www.youtube.com/watch?v=glz_fVMrw4M" TargetMode="External"/><Relationship Id="rId4" Type="http://schemas.openxmlformats.org/officeDocument/2006/relationships/hyperlink" Target="https://www.reddit.com/r/WeirdWheels/comments/9jc83q/morgan_aero_supersports_gt3/?rdt=6245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0AD24C-E794-C4B8-D36D-EA232E7BF629}"/>
              </a:ext>
            </a:extLst>
          </p:cNvPr>
          <p:cNvSpPr>
            <a:spLocks noGrp="1"/>
          </p:cNvSpPr>
          <p:nvPr>
            <p:ph type="ctrTitle"/>
          </p:nvPr>
        </p:nvSpPr>
        <p:spPr>
          <a:xfrm>
            <a:off x="169333" y="541943"/>
            <a:ext cx="4065511" cy="1728868"/>
          </a:xfrm>
        </p:spPr>
        <p:txBody>
          <a:bodyPr>
            <a:normAutofit fontScale="90000"/>
          </a:bodyPr>
          <a:lstStyle/>
          <a:p>
            <a:pPr algn="l"/>
            <a:r>
              <a:rPr lang="en-US" sz="4400"/>
              <a:t>Morgan Active Rear Wing System </a:t>
            </a:r>
          </a:p>
        </p:txBody>
      </p:sp>
      <p:sp>
        <p:nvSpPr>
          <p:cNvPr id="3" name="Subtitle 2">
            <a:extLst>
              <a:ext uri="{FF2B5EF4-FFF2-40B4-BE49-F238E27FC236}">
                <a16:creationId xmlns:a16="http://schemas.microsoft.com/office/drawing/2014/main" id="{E38EC1DF-07D4-4697-C05A-D3D7A4B950CB}"/>
              </a:ext>
            </a:extLst>
          </p:cNvPr>
          <p:cNvSpPr>
            <a:spLocks noGrp="1"/>
          </p:cNvSpPr>
          <p:nvPr>
            <p:ph type="subTitle" idx="1"/>
          </p:nvPr>
        </p:nvSpPr>
        <p:spPr>
          <a:xfrm>
            <a:off x="0" y="2545052"/>
            <a:ext cx="4077605" cy="1775291"/>
          </a:xfrm>
        </p:spPr>
        <p:txBody>
          <a:bodyPr vert="horz" lIns="91440" tIns="45720" rIns="91440" bIns="45720" rtlCol="0" anchor="t">
            <a:normAutofit/>
          </a:bodyPr>
          <a:lstStyle/>
          <a:p>
            <a:pPr algn="l"/>
            <a:r>
              <a:rPr lang="en-US" sz="2000"/>
              <a:t>A Collaborative Investigation Conducted By Jacob Ling, Jacob Gough, Nevin Jyothis, Angel Stanley, Emily Dawes, Mohammed Nasir Mahmood, Preston Thomas.</a:t>
            </a:r>
            <a:endParaRPr lang="en-US"/>
          </a:p>
        </p:txBody>
      </p:sp>
      <p:pic>
        <p:nvPicPr>
          <p:cNvPr id="4" name="Picture 3" descr="Aesthetic liquid watercolor and ink">
            <a:extLst>
              <a:ext uri="{FF2B5EF4-FFF2-40B4-BE49-F238E27FC236}">
                <a16:creationId xmlns:a16="http://schemas.microsoft.com/office/drawing/2014/main" id="{8F46C30C-7EFE-5075-2CA0-C6D2B340CD9F}"/>
              </a:ext>
            </a:extLst>
          </p:cNvPr>
          <p:cNvPicPr>
            <a:picLocks noChangeAspect="1"/>
          </p:cNvPicPr>
          <p:nvPr/>
        </p:nvPicPr>
        <p:blipFill>
          <a:blip r:embed="rId2"/>
          <a:srcRect l="615" r="28007"/>
          <a:stretch/>
        </p:blipFill>
        <p:spPr>
          <a:xfrm>
            <a:off x="4232496" y="10"/>
            <a:ext cx="7959505" cy="6857992"/>
          </a:xfrm>
          <a:custGeom>
            <a:avLst/>
            <a:gdLst/>
            <a:ahLst/>
            <a:cxnLst/>
            <a:rect l="l" t="t" r="r" b="b"/>
            <a:pathLst>
              <a:path w="7959505" h="6858002">
                <a:moveTo>
                  <a:pt x="311551" y="6702976"/>
                </a:moveTo>
                <a:lnTo>
                  <a:pt x="297715" y="6742552"/>
                </a:lnTo>
                <a:cubicBezTo>
                  <a:pt x="283999" y="6764841"/>
                  <a:pt x="278713" y="6788417"/>
                  <a:pt x="278237" y="6812063"/>
                </a:cubicBezTo>
                <a:lnTo>
                  <a:pt x="278237" y="6812064"/>
                </a:lnTo>
                <a:lnTo>
                  <a:pt x="283011" y="6776800"/>
                </a:lnTo>
                <a:cubicBezTo>
                  <a:pt x="286107" y="6765164"/>
                  <a:pt x="290857" y="6753698"/>
                  <a:pt x="297715" y="6742553"/>
                </a:cubicBezTo>
                <a:cubicBezTo>
                  <a:pt x="306003" y="6729219"/>
                  <a:pt x="311147" y="6716169"/>
                  <a:pt x="311551" y="6702977"/>
                </a:cubicBezTo>
                <a:close/>
                <a:moveTo>
                  <a:pt x="328959" y="6564620"/>
                </a:moveTo>
                <a:lnTo>
                  <a:pt x="306480" y="6588625"/>
                </a:lnTo>
                <a:cubicBezTo>
                  <a:pt x="298003" y="6597578"/>
                  <a:pt x="291954" y="6611342"/>
                  <a:pt x="289858" y="6625224"/>
                </a:cubicBezTo>
                <a:lnTo>
                  <a:pt x="289858" y="6625225"/>
                </a:lnTo>
                <a:lnTo>
                  <a:pt x="289870" y="6645552"/>
                </a:lnTo>
                <a:lnTo>
                  <a:pt x="296953" y="6662541"/>
                </a:lnTo>
                <a:lnTo>
                  <a:pt x="296953" y="6662542"/>
                </a:lnTo>
                <a:lnTo>
                  <a:pt x="308405" y="6683027"/>
                </a:lnTo>
                <a:cubicBezTo>
                  <a:pt x="306038" y="6676305"/>
                  <a:pt x="302287" y="6669495"/>
                  <a:pt x="296953" y="6662541"/>
                </a:cubicBezTo>
                <a:lnTo>
                  <a:pt x="289858" y="6625225"/>
                </a:lnTo>
                <a:lnTo>
                  <a:pt x="306480" y="6588626"/>
                </a:lnTo>
                <a:cubicBezTo>
                  <a:pt x="312576" y="6582147"/>
                  <a:pt x="318672" y="6575479"/>
                  <a:pt x="328959" y="6564621"/>
                </a:cubicBezTo>
                <a:close/>
                <a:moveTo>
                  <a:pt x="248638" y="6438981"/>
                </a:moveTo>
                <a:cubicBezTo>
                  <a:pt x="258140" y="6444077"/>
                  <a:pt x="265617" y="6451650"/>
                  <a:pt x="268569" y="6463841"/>
                </a:cubicBezTo>
                <a:lnTo>
                  <a:pt x="268572" y="6463849"/>
                </a:lnTo>
                <a:lnTo>
                  <a:pt x="279556" y="6508052"/>
                </a:lnTo>
                <a:lnTo>
                  <a:pt x="282367" y="6513012"/>
                </a:lnTo>
                <a:lnTo>
                  <a:pt x="284834" y="6521804"/>
                </a:lnTo>
                <a:lnTo>
                  <a:pt x="301172" y="6546195"/>
                </a:lnTo>
                <a:lnTo>
                  <a:pt x="301172" y="6546194"/>
                </a:lnTo>
                <a:lnTo>
                  <a:pt x="282367" y="6513012"/>
                </a:lnTo>
                <a:lnTo>
                  <a:pt x="268572" y="6463849"/>
                </a:lnTo>
                <a:lnTo>
                  <a:pt x="268569" y="6463840"/>
                </a:lnTo>
                <a:close/>
                <a:moveTo>
                  <a:pt x="166047" y="6392243"/>
                </a:moveTo>
                <a:lnTo>
                  <a:pt x="173364" y="6407333"/>
                </a:lnTo>
                <a:lnTo>
                  <a:pt x="173364" y="6407332"/>
                </a:lnTo>
                <a:close/>
                <a:moveTo>
                  <a:pt x="401733" y="4221391"/>
                </a:moveTo>
                <a:lnTo>
                  <a:pt x="396017" y="4253014"/>
                </a:lnTo>
                <a:cubicBezTo>
                  <a:pt x="383824" y="4277401"/>
                  <a:pt x="368204" y="4300070"/>
                  <a:pt x="356201" y="4324645"/>
                </a:cubicBezTo>
                <a:cubicBezTo>
                  <a:pt x="350487" y="4336457"/>
                  <a:pt x="347439" y="4350554"/>
                  <a:pt x="347247" y="4363890"/>
                </a:cubicBezTo>
                <a:lnTo>
                  <a:pt x="347247" y="4363891"/>
                </a:lnTo>
                <a:cubicBezTo>
                  <a:pt x="346295" y="4403326"/>
                  <a:pt x="346295" y="4442762"/>
                  <a:pt x="348009" y="4482005"/>
                </a:cubicBezTo>
                <a:cubicBezTo>
                  <a:pt x="350677" y="4546777"/>
                  <a:pt x="351249" y="4612501"/>
                  <a:pt x="408019" y="4659175"/>
                </a:cubicBezTo>
                <a:cubicBezTo>
                  <a:pt x="412591" y="4662987"/>
                  <a:pt x="415259" y="4671177"/>
                  <a:pt x="416021" y="4677656"/>
                </a:cubicBezTo>
                <a:cubicBezTo>
                  <a:pt x="419640" y="4707565"/>
                  <a:pt x="420022" y="4738236"/>
                  <a:pt x="425928" y="4767765"/>
                </a:cubicBezTo>
                <a:lnTo>
                  <a:pt x="427237" y="4800483"/>
                </a:lnTo>
                <a:lnTo>
                  <a:pt x="412401" y="4828916"/>
                </a:lnTo>
                <a:cubicBezTo>
                  <a:pt x="404114" y="4837703"/>
                  <a:pt x="397113" y="4847214"/>
                  <a:pt x="391971" y="4857317"/>
                </a:cubicBezTo>
                <a:lnTo>
                  <a:pt x="390221" y="4863342"/>
                </a:lnTo>
                <a:lnTo>
                  <a:pt x="387469" y="4867614"/>
                </a:lnTo>
                <a:lnTo>
                  <a:pt x="382691" y="4889275"/>
                </a:lnTo>
                <a:lnTo>
                  <a:pt x="382691" y="4889276"/>
                </a:lnTo>
                <a:cubicBezTo>
                  <a:pt x="382122" y="4896714"/>
                  <a:pt x="382634" y="4904358"/>
                  <a:pt x="384396" y="4912169"/>
                </a:cubicBezTo>
                <a:lnTo>
                  <a:pt x="385799" y="4933805"/>
                </a:lnTo>
                <a:lnTo>
                  <a:pt x="378247" y="4957453"/>
                </a:lnTo>
                <a:lnTo>
                  <a:pt x="360964" y="4987037"/>
                </a:lnTo>
                <a:cubicBezTo>
                  <a:pt x="349725" y="5003801"/>
                  <a:pt x="335627" y="5022852"/>
                  <a:pt x="334485" y="5041521"/>
                </a:cubicBezTo>
                <a:cubicBezTo>
                  <a:pt x="333556" y="5057381"/>
                  <a:pt x="327457" y="5072411"/>
                  <a:pt x="321371" y="5087423"/>
                </a:cubicBezTo>
                <a:lnTo>
                  <a:pt x="321364" y="5087450"/>
                </a:lnTo>
                <a:lnTo>
                  <a:pt x="315482" y="5102461"/>
                </a:lnTo>
                <a:lnTo>
                  <a:pt x="308338" y="5133220"/>
                </a:lnTo>
                <a:lnTo>
                  <a:pt x="308337" y="5133224"/>
                </a:lnTo>
                <a:lnTo>
                  <a:pt x="308337" y="5133225"/>
                </a:lnTo>
                <a:lnTo>
                  <a:pt x="315052" y="5166114"/>
                </a:lnTo>
                <a:lnTo>
                  <a:pt x="314362" y="5172090"/>
                </a:lnTo>
                <a:cubicBezTo>
                  <a:pt x="313481" y="5174400"/>
                  <a:pt x="312290" y="5176876"/>
                  <a:pt x="311814" y="5179067"/>
                </a:cubicBezTo>
                <a:lnTo>
                  <a:pt x="311814" y="5179068"/>
                </a:lnTo>
                <a:cubicBezTo>
                  <a:pt x="304574" y="5214122"/>
                  <a:pt x="311624" y="5247079"/>
                  <a:pt x="335437" y="5272797"/>
                </a:cubicBezTo>
                <a:lnTo>
                  <a:pt x="335441" y="5272804"/>
                </a:lnTo>
                <a:lnTo>
                  <a:pt x="356854" y="5308181"/>
                </a:lnTo>
                <a:lnTo>
                  <a:pt x="359935" y="5317389"/>
                </a:lnTo>
                <a:lnTo>
                  <a:pt x="364317" y="5355014"/>
                </a:lnTo>
                <a:lnTo>
                  <a:pt x="359440" y="5385384"/>
                </a:lnTo>
                <a:cubicBezTo>
                  <a:pt x="356201" y="5398721"/>
                  <a:pt x="353915" y="5412057"/>
                  <a:pt x="351249" y="5425582"/>
                </a:cubicBezTo>
                <a:cubicBezTo>
                  <a:pt x="347439" y="5443870"/>
                  <a:pt x="343437" y="5462351"/>
                  <a:pt x="339627" y="5480637"/>
                </a:cubicBezTo>
                <a:cubicBezTo>
                  <a:pt x="337722" y="5489497"/>
                  <a:pt x="335151" y="5498832"/>
                  <a:pt x="335103" y="5507667"/>
                </a:cubicBezTo>
                <a:lnTo>
                  <a:pt x="335103" y="5507668"/>
                </a:lnTo>
                <a:lnTo>
                  <a:pt x="337324" y="5520422"/>
                </a:lnTo>
                <a:lnTo>
                  <a:pt x="345722" y="5531692"/>
                </a:lnTo>
                <a:lnTo>
                  <a:pt x="345723" y="5531694"/>
                </a:lnTo>
                <a:lnTo>
                  <a:pt x="355869" y="5547578"/>
                </a:lnTo>
                <a:lnTo>
                  <a:pt x="346295" y="5562746"/>
                </a:lnTo>
                <a:cubicBezTo>
                  <a:pt x="303622" y="5600467"/>
                  <a:pt x="276951" y="5646189"/>
                  <a:pt x="275047" y="5704483"/>
                </a:cubicBezTo>
                <a:cubicBezTo>
                  <a:pt x="274665" y="5716485"/>
                  <a:pt x="271999" y="5728678"/>
                  <a:pt x="269141" y="5740488"/>
                </a:cubicBezTo>
                <a:cubicBezTo>
                  <a:pt x="267426" y="5747728"/>
                  <a:pt x="265520" y="5756493"/>
                  <a:pt x="260376" y="5760873"/>
                </a:cubicBezTo>
                <a:cubicBezTo>
                  <a:pt x="221133" y="5794974"/>
                  <a:pt x="193890" y="5837457"/>
                  <a:pt x="171981" y="5883751"/>
                </a:cubicBezTo>
                <a:lnTo>
                  <a:pt x="171979" y="5883756"/>
                </a:lnTo>
                <a:lnTo>
                  <a:pt x="160957" y="5909351"/>
                </a:lnTo>
                <a:lnTo>
                  <a:pt x="154076" y="5935946"/>
                </a:lnTo>
                <a:lnTo>
                  <a:pt x="154075" y="5935949"/>
                </a:lnTo>
                <a:lnTo>
                  <a:pt x="154075" y="5935950"/>
                </a:lnTo>
                <a:cubicBezTo>
                  <a:pt x="151789" y="5954618"/>
                  <a:pt x="155599" y="5974241"/>
                  <a:pt x="157695" y="5993292"/>
                </a:cubicBezTo>
                <a:cubicBezTo>
                  <a:pt x="158837" y="6004532"/>
                  <a:pt x="158647" y="6017486"/>
                  <a:pt x="164171" y="6026441"/>
                </a:cubicBezTo>
                <a:cubicBezTo>
                  <a:pt x="181508" y="6054826"/>
                  <a:pt x="200176" y="6082259"/>
                  <a:pt x="220371" y="6108739"/>
                </a:cubicBezTo>
                <a:lnTo>
                  <a:pt x="234064" y="6133315"/>
                </a:lnTo>
                <a:lnTo>
                  <a:pt x="230364" y="6143190"/>
                </a:lnTo>
                <a:cubicBezTo>
                  <a:pt x="227813" y="6146732"/>
                  <a:pt x="223895" y="6150697"/>
                  <a:pt x="218465" y="6155602"/>
                </a:cubicBezTo>
                <a:cubicBezTo>
                  <a:pt x="196176" y="6175797"/>
                  <a:pt x="184556" y="6200944"/>
                  <a:pt x="179794" y="6228756"/>
                </a:cubicBezTo>
                <a:cubicBezTo>
                  <a:pt x="172363" y="6272764"/>
                  <a:pt x="166077" y="6317151"/>
                  <a:pt x="162457" y="6361539"/>
                </a:cubicBezTo>
                <a:lnTo>
                  <a:pt x="162457" y="6361540"/>
                </a:lnTo>
                <a:lnTo>
                  <a:pt x="179794" y="6228757"/>
                </a:lnTo>
                <a:cubicBezTo>
                  <a:pt x="184556" y="6200945"/>
                  <a:pt x="196176" y="6175798"/>
                  <a:pt x="218465" y="6155603"/>
                </a:cubicBezTo>
                <a:cubicBezTo>
                  <a:pt x="229325" y="6145793"/>
                  <a:pt x="234135" y="6139745"/>
                  <a:pt x="234064" y="6133315"/>
                </a:cubicBezTo>
                <a:lnTo>
                  <a:pt x="234064" y="6133314"/>
                </a:lnTo>
                <a:cubicBezTo>
                  <a:pt x="233993" y="6126884"/>
                  <a:pt x="229039" y="6120074"/>
                  <a:pt x="220371" y="6108738"/>
                </a:cubicBezTo>
                <a:cubicBezTo>
                  <a:pt x="200176" y="6082258"/>
                  <a:pt x="181508" y="6054825"/>
                  <a:pt x="164171" y="6026440"/>
                </a:cubicBezTo>
                <a:cubicBezTo>
                  <a:pt x="158647" y="6017485"/>
                  <a:pt x="158837" y="6004531"/>
                  <a:pt x="157695" y="5993291"/>
                </a:cubicBezTo>
                <a:cubicBezTo>
                  <a:pt x="156647" y="5983766"/>
                  <a:pt x="155171" y="5974097"/>
                  <a:pt x="154242" y="5964477"/>
                </a:cubicBezTo>
                <a:lnTo>
                  <a:pt x="154075" y="5935950"/>
                </a:lnTo>
                <a:lnTo>
                  <a:pt x="154076" y="5935946"/>
                </a:lnTo>
                <a:lnTo>
                  <a:pt x="171979" y="5883756"/>
                </a:lnTo>
                <a:lnTo>
                  <a:pt x="171981" y="5883752"/>
                </a:lnTo>
                <a:cubicBezTo>
                  <a:pt x="193890" y="5837458"/>
                  <a:pt x="221133" y="5794975"/>
                  <a:pt x="260376" y="5760874"/>
                </a:cubicBezTo>
                <a:cubicBezTo>
                  <a:pt x="265520" y="5756494"/>
                  <a:pt x="267426" y="5747729"/>
                  <a:pt x="269141" y="5740489"/>
                </a:cubicBezTo>
                <a:cubicBezTo>
                  <a:pt x="271999" y="5728679"/>
                  <a:pt x="274665" y="5716486"/>
                  <a:pt x="275047" y="5704484"/>
                </a:cubicBezTo>
                <a:cubicBezTo>
                  <a:pt x="276951" y="5646190"/>
                  <a:pt x="303622" y="5600468"/>
                  <a:pt x="346295" y="5562747"/>
                </a:cubicBezTo>
                <a:cubicBezTo>
                  <a:pt x="352392" y="5557318"/>
                  <a:pt x="355774" y="5552508"/>
                  <a:pt x="355869" y="5547579"/>
                </a:cubicBezTo>
                <a:lnTo>
                  <a:pt x="355869" y="5547578"/>
                </a:lnTo>
                <a:cubicBezTo>
                  <a:pt x="355964" y="5542649"/>
                  <a:pt x="352773" y="5537600"/>
                  <a:pt x="345723" y="5531693"/>
                </a:cubicBezTo>
                <a:lnTo>
                  <a:pt x="345722" y="5531692"/>
                </a:lnTo>
                <a:lnTo>
                  <a:pt x="335103" y="5507668"/>
                </a:lnTo>
                <a:lnTo>
                  <a:pt x="339627" y="5480638"/>
                </a:lnTo>
                <a:cubicBezTo>
                  <a:pt x="343437" y="5462352"/>
                  <a:pt x="347439" y="5443871"/>
                  <a:pt x="351249" y="5425583"/>
                </a:cubicBezTo>
                <a:cubicBezTo>
                  <a:pt x="353915" y="5412058"/>
                  <a:pt x="356201" y="5398722"/>
                  <a:pt x="359440" y="5385385"/>
                </a:cubicBezTo>
                <a:cubicBezTo>
                  <a:pt x="361965" y="5375003"/>
                  <a:pt x="363668" y="5364883"/>
                  <a:pt x="364317" y="5355015"/>
                </a:cubicBezTo>
                <a:lnTo>
                  <a:pt x="364317" y="5355014"/>
                </a:lnTo>
                <a:lnTo>
                  <a:pt x="362870" y="5326163"/>
                </a:lnTo>
                <a:lnTo>
                  <a:pt x="359935" y="5317389"/>
                </a:lnTo>
                <a:lnTo>
                  <a:pt x="359341" y="5312288"/>
                </a:lnTo>
                <a:lnTo>
                  <a:pt x="356854" y="5308181"/>
                </a:lnTo>
                <a:lnTo>
                  <a:pt x="353708" y="5298775"/>
                </a:lnTo>
                <a:lnTo>
                  <a:pt x="335441" y="5272804"/>
                </a:lnTo>
                <a:lnTo>
                  <a:pt x="335437" y="5272796"/>
                </a:lnTo>
                <a:cubicBezTo>
                  <a:pt x="323531" y="5259937"/>
                  <a:pt x="315815" y="5245269"/>
                  <a:pt x="311981" y="5229433"/>
                </a:cubicBezTo>
                <a:lnTo>
                  <a:pt x="311814" y="5179068"/>
                </a:lnTo>
                <a:lnTo>
                  <a:pt x="314362" y="5172091"/>
                </a:lnTo>
                <a:cubicBezTo>
                  <a:pt x="315243" y="5169781"/>
                  <a:pt x="315814" y="5167638"/>
                  <a:pt x="315052" y="5166114"/>
                </a:cubicBezTo>
                <a:lnTo>
                  <a:pt x="315052" y="5166113"/>
                </a:lnTo>
                <a:lnTo>
                  <a:pt x="308337" y="5133225"/>
                </a:lnTo>
                <a:lnTo>
                  <a:pt x="308338" y="5133220"/>
                </a:lnTo>
                <a:lnTo>
                  <a:pt x="321364" y="5087450"/>
                </a:lnTo>
                <a:lnTo>
                  <a:pt x="327270" y="5072376"/>
                </a:lnTo>
                <a:cubicBezTo>
                  <a:pt x="330949" y="5062300"/>
                  <a:pt x="333866" y="5052096"/>
                  <a:pt x="334485" y="5041522"/>
                </a:cubicBezTo>
                <a:cubicBezTo>
                  <a:pt x="335627" y="5022853"/>
                  <a:pt x="349725" y="5003802"/>
                  <a:pt x="360964" y="4987038"/>
                </a:cubicBezTo>
                <a:cubicBezTo>
                  <a:pt x="366751" y="4978393"/>
                  <a:pt x="372457" y="4970097"/>
                  <a:pt x="376968" y="4961456"/>
                </a:cubicBezTo>
                <a:lnTo>
                  <a:pt x="378247" y="4957453"/>
                </a:lnTo>
                <a:lnTo>
                  <a:pt x="381039" y="4952673"/>
                </a:lnTo>
                <a:lnTo>
                  <a:pt x="385799" y="4933805"/>
                </a:lnTo>
                <a:cubicBezTo>
                  <a:pt x="386468" y="4927122"/>
                  <a:pt x="386111" y="4919979"/>
                  <a:pt x="384396" y="4912168"/>
                </a:cubicBezTo>
                <a:lnTo>
                  <a:pt x="382691" y="4889275"/>
                </a:lnTo>
                <a:lnTo>
                  <a:pt x="390221" y="4863342"/>
                </a:lnTo>
                <a:lnTo>
                  <a:pt x="412401" y="4828917"/>
                </a:lnTo>
                <a:cubicBezTo>
                  <a:pt x="420784" y="4819964"/>
                  <a:pt x="425356" y="4810581"/>
                  <a:pt x="427237" y="4800484"/>
                </a:cubicBezTo>
                <a:lnTo>
                  <a:pt x="427237" y="4800483"/>
                </a:lnTo>
                <a:cubicBezTo>
                  <a:pt x="429119" y="4790386"/>
                  <a:pt x="428309" y="4779575"/>
                  <a:pt x="425928" y="4767764"/>
                </a:cubicBezTo>
                <a:cubicBezTo>
                  <a:pt x="420022" y="4738235"/>
                  <a:pt x="419640" y="4707564"/>
                  <a:pt x="416021" y="4677655"/>
                </a:cubicBezTo>
                <a:cubicBezTo>
                  <a:pt x="415259" y="4671176"/>
                  <a:pt x="412591" y="4662986"/>
                  <a:pt x="408019" y="4659174"/>
                </a:cubicBezTo>
                <a:cubicBezTo>
                  <a:pt x="351249" y="4612500"/>
                  <a:pt x="350677" y="4546776"/>
                  <a:pt x="348009" y="4482004"/>
                </a:cubicBezTo>
                <a:lnTo>
                  <a:pt x="347247" y="4363891"/>
                </a:lnTo>
                <a:lnTo>
                  <a:pt x="356201" y="4324646"/>
                </a:lnTo>
                <a:cubicBezTo>
                  <a:pt x="368204" y="4300071"/>
                  <a:pt x="383824" y="4277402"/>
                  <a:pt x="396017" y="4253015"/>
                </a:cubicBezTo>
                <a:cubicBezTo>
                  <a:pt x="400781" y="4243873"/>
                  <a:pt x="400971" y="4232061"/>
                  <a:pt x="401733" y="4221392"/>
                </a:cubicBezTo>
                <a:close/>
                <a:moveTo>
                  <a:pt x="405543" y="4165383"/>
                </a:moveTo>
                <a:cubicBezTo>
                  <a:pt x="402114" y="4173480"/>
                  <a:pt x="401543" y="4182767"/>
                  <a:pt x="401638" y="4192387"/>
                </a:cubicBezTo>
                <a:lnTo>
                  <a:pt x="401638" y="4192388"/>
                </a:lnTo>
                <a:lnTo>
                  <a:pt x="405543" y="4165384"/>
                </a:lnTo>
                <a:close/>
                <a:moveTo>
                  <a:pt x="332842" y="2836172"/>
                </a:moveTo>
                <a:lnTo>
                  <a:pt x="332842" y="2836173"/>
                </a:lnTo>
                <a:cubicBezTo>
                  <a:pt x="336914" y="2839983"/>
                  <a:pt x="340200" y="2844317"/>
                  <a:pt x="341533" y="2848794"/>
                </a:cubicBezTo>
                <a:lnTo>
                  <a:pt x="358165" y="2903546"/>
                </a:lnTo>
                <a:lnTo>
                  <a:pt x="366071" y="2947859"/>
                </a:lnTo>
                <a:lnTo>
                  <a:pt x="366072" y="2947863"/>
                </a:lnTo>
                <a:lnTo>
                  <a:pt x="362488" y="2982148"/>
                </a:lnTo>
                <a:cubicBezTo>
                  <a:pt x="354392" y="3014153"/>
                  <a:pt x="350582" y="3045777"/>
                  <a:pt x="350796" y="3077401"/>
                </a:cubicBezTo>
                <a:lnTo>
                  <a:pt x="350796" y="3077402"/>
                </a:lnTo>
                <a:cubicBezTo>
                  <a:pt x="351010" y="3109026"/>
                  <a:pt x="355249" y="3140650"/>
                  <a:pt x="363250" y="3172655"/>
                </a:cubicBezTo>
                <a:cubicBezTo>
                  <a:pt x="389159" y="3276481"/>
                  <a:pt x="416591" y="3380306"/>
                  <a:pt x="410877" y="3489468"/>
                </a:cubicBezTo>
                <a:cubicBezTo>
                  <a:pt x="409925" y="3507564"/>
                  <a:pt x="421546" y="3529091"/>
                  <a:pt x="432976" y="3544714"/>
                </a:cubicBezTo>
                <a:cubicBezTo>
                  <a:pt x="438406" y="3552191"/>
                  <a:pt x="442585" y="3557716"/>
                  <a:pt x="445520" y="3562321"/>
                </a:cubicBezTo>
                <a:lnTo>
                  <a:pt x="450598" y="3574408"/>
                </a:lnTo>
                <a:lnTo>
                  <a:pt x="448246" y="3587174"/>
                </a:lnTo>
                <a:cubicBezTo>
                  <a:pt x="446228" y="3592232"/>
                  <a:pt x="442978" y="3598435"/>
                  <a:pt x="438500" y="3606817"/>
                </a:cubicBezTo>
                <a:cubicBezTo>
                  <a:pt x="434118" y="3614819"/>
                  <a:pt x="431452" y="3624725"/>
                  <a:pt x="424974" y="3630632"/>
                </a:cubicBezTo>
                <a:cubicBezTo>
                  <a:pt x="408496" y="3645682"/>
                  <a:pt x="402257" y="3662494"/>
                  <a:pt x="400733" y="3680163"/>
                </a:cubicBezTo>
                <a:lnTo>
                  <a:pt x="400733" y="3680164"/>
                </a:lnTo>
                <a:lnTo>
                  <a:pt x="404781" y="3734838"/>
                </a:lnTo>
                <a:lnTo>
                  <a:pt x="404399" y="3754652"/>
                </a:lnTo>
                <a:cubicBezTo>
                  <a:pt x="398399" y="3767130"/>
                  <a:pt x="396447" y="3778655"/>
                  <a:pt x="398042" y="3789776"/>
                </a:cubicBezTo>
                <a:lnTo>
                  <a:pt x="398042" y="3789777"/>
                </a:lnTo>
                <a:cubicBezTo>
                  <a:pt x="399638" y="3800897"/>
                  <a:pt x="404781" y="3811614"/>
                  <a:pt x="412973" y="3822473"/>
                </a:cubicBezTo>
                <a:lnTo>
                  <a:pt x="427308" y="3852620"/>
                </a:lnTo>
                <a:lnTo>
                  <a:pt x="426528" y="3868764"/>
                </a:lnTo>
                <a:cubicBezTo>
                  <a:pt x="425070" y="3874229"/>
                  <a:pt x="422307" y="3879766"/>
                  <a:pt x="417925" y="3885338"/>
                </a:cubicBezTo>
                <a:cubicBezTo>
                  <a:pt x="398494" y="3910104"/>
                  <a:pt x="388302" y="3935727"/>
                  <a:pt x="386040" y="3962159"/>
                </a:cubicBezTo>
                <a:lnTo>
                  <a:pt x="386040" y="3962160"/>
                </a:lnTo>
                <a:cubicBezTo>
                  <a:pt x="383778" y="3988593"/>
                  <a:pt x="389446" y="4015835"/>
                  <a:pt x="401733" y="4043840"/>
                </a:cubicBezTo>
                <a:lnTo>
                  <a:pt x="416855" y="4103826"/>
                </a:lnTo>
                <a:lnTo>
                  <a:pt x="405543" y="4165382"/>
                </a:lnTo>
                <a:lnTo>
                  <a:pt x="414887" y="4134256"/>
                </a:lnTo>
                <a:lnTo>
                  <a:pt x="416855" y="4103826"/>
                </a:lnTo>
                <a:lnTo>
                  <a:pt x="416855" y="4103825"/>
                </a:lnTo>
                <a:cubicBezTo>
                  <a:pt x="415879" y="4083702"/>
                  <a:pt x="410497" y="4063842"/>
                  <a:pt x="401733" y="4043839"/>
                </a:cubicBezTo>
                <a:cubicBezTo>
                  <a:pt x="395590" y="4029837"/>
                  <a:pt x="391101" y="4016025"/>
                  <a:pt x="388431" y="4002410"/>
                </a:cubicBezTo>
                <a:lnTo>
                  <a:pt x="386040" y="3962160"/>
                </a:lnTo>
                <a:lnTo>
                  <a:pt x="395544" y="3923125"/>
                </a:lnTo>
                <a:cubicBezTo>
                  <a:pt x="400804" y="3910319"/>
                  <a:pt x="408210" y="3897722"/>
                  <a:pt x="417925" y="3885339"/>
                </a:cubicBezTo>
                <a:cubicBezTo>
                  <a:pt x="426689" y="3874195"/>
                  <a:pt x="428975" y="3863193"/>
                  <a:pt x="427308" y="3852620"/>
                </a:cubicBezTo>
                <a:lnTo>
                  <a:pt x="427308" y="3852619"/>
                </a:lnTo>
                <a:cubicBezTo>
                  <a:pt x="425642" y="3842046"/>
                  <a:pt x="420022" y="3831902"/>
                  <a:pt x="412973" y="3822472"/>
                </a:cubicBezTo>
                <a:lnTo>
                  <a:pt x="398042" y="3789776"/>
                </a:lnTo>
                <a:lnTo>
                  <a:pt x="404399" y="3754653"/>
                </a:lnTo>
                <a:cubicBezTo>
                  <a:pt x="407067" y="3749126"/>
                  <a:pt x="405733" y="3741316"/>
                  <a:pt x="404781" y="3734838"/>
                </a:cubicBezTo>
                <a:lnTo>
                  <a:pt x="404781" y="3734837"/>
                </a:lnTo>
                <a:lnTo>
                  <a:pt x="400733" y="3680164"/>
                </a:lnTo>
                <a:lnTo>
                  <a:pt x="407246" y="3654416"/>
                </a:lnTo>
                <a:cubicBezTo>
                  <a:pt x="411056" y="3646123"/>
                  <a:pt x="416735" y="3638158"/>
                  <a:pt x="424974" y="3630633"/>
                </a:cubicBezTo>
                <a:cubicBezTo>
                  <a:pt x="431452" y="3624726"/>
                  <a:pt x="434118" y="3614820"/>
                  <a:pt x="438500" y="3606818"/>
                </a:cubicBezTo>
                <a:cubicBezTo>
                  <a:pt x="447455" y="3590054"/>
                  <a:pt x="451503" y="3582005"/>
                  <a:pt x="450598" y="3574409"/>
                </a:cubicBezTo>
                <a:lnTo>
                  <a:pt x="450598" y="3574408"/>
                </a:lnTo>
                <a:cubicBezTo>
                  <a:pt x="449693" y="3566811"/>
                  <a:pt x="443835" y="3559668"/>
                  <a:pt x="432976" y="3544713"/>
                </a:cubicBezTo>
                <a:cubicBezTo>
                  <a:pt x="421546" y="3529090"/>
                  <a:pt x="409925" y="3507563"/>
                  <a:pt x="410877" y="3489467"/>
                </a:cubicBezTo>
                <a:cubicBezTo>
                  <a:pt x="416591" y="3380305"/>
                  <a:pt x="389159" y="3276480"/>
                  <a:pt x="363250" y="3172654"/>
                </a:cubicBezTo>
                <a:lnTo>
                  <a:pt x="350796" y="3077402"/>
                </a:lnTo>
                <a:lnTo>
                  <a:pt x="362488" y="2982149"/>
                </a:lnTo>
                <a:cubicBezTo>
                  <a:pt x="365441" y="2970576"/>
                  <a:pt x="366442" y="2959157"/>
                  <a:pt x="366072" y="2947863"/>
                </a:cubicBezTo>
                <a:lnTo>
                  <a:pt x="366072" y="2947862"/>
                </a:lnTo>
                <a:lnTo>
                  <a:pt x="366071" y="2947859"/>
                </a:lnTo>
                <a:lnTo>
                  <a:pt x="361441" y="2914328"/>
                </a:lnTo>
                <a:lnTo>
                  <a:pt x="358165" y="2903546"/>
                </a:lnTo>
                <a:lnTo>
                  <a:pt x="357138" y="2897785"/>
                </a:lnTo>
                <a:cubicBezTo>
                  <a:pt x="352391" y="2881307"/>
                  <a:pt x="346533" y="2865010"/>
                  <a:pt x="341533" y="2848793"/>
                </a:cubicBezTo>
                <a:close/>
                <a:moveTo>
                  <a:pt x="296001" y="2745352"/>
                </a:moveTo>
                <a:lnTo>
                  <a:pt x="289670" y="2770758"/>
                </a:lnTo>
                <a:lnTo>
                  <a:pt x="290080" y="2778006"/>
                </a:lnTo>
                <a:lnTo>
                  <a:pt x="289301" y="2782305"/>
                </a:lnTo>
                <a:lnTo>
                  <a:pt x="290501" y="2785440"/>
                </a:lnTo>
                <a:lnTo>
                  <a:pt x="290929" y="2793023"/>
                </a:lnTo>
                <a:lnTo>
                  <a:pt x="300579" y="2811780"/>
                </a:lnTo>
                <a:lnTo>
                  <a:pt x="300582" y="2811787"/>
                </a:lnTo>
                <a:lnTo>
                  <a:pt x="300583" y="2811787"/>
                </a:lnTo>
                <a:lnTo>
                  <a:pt x="300579" y="2811780"/>
                </a:lnTo>
                <a:lnTo>
                  <a:pt x="290501" y="2785440"/>
                </a:lnTo>
                <a:lnTo>
                  <a:pt x="290080" y="2778006"/>
                </a:lnTo>
                <a:close/>
                <a:moveTo>
                  <a:pt x="413278" y="2445328"/>
                </a:moveTo>
                <a:lnTo>
                  <a:pt x="409472" y="2463017"/>
                </a:lnTo>
                <a:lnTo>
                  <a:pt x="409472" y="2463018"/>
                </a:lnTo>
                <a:lnTo>
                  <a:pt x="411535" y="2490551"/>
                </a:lnTo>
                <a:lnTo>
                  <a:pt x="418114" y="2518262"/>
                </a:lnTo>
                <a:lnTo>
                  <a:pt x="418115" y="2518265"/>
                </a:lnTo>
                <a:lnTo>
                  <a:pt x="421759" y="2545007"/>
                </a:lnTo>
                <a:lnTo>
                  <a:pt x="417545" y="2571034"/>
                </a:lnTo>
                <a:cubicBezTo>
                  <a:pt x="405543" y="2612945"/>
                  <a:pt x="372966" y="2640950"/>
                  <a:pt x="344391" y="2668001"/>
                </a:cubicBezTo>
                <a:cubicBezTo>
                  <a:pt x="320006" y="2691054"/>
                  <a:pt x="306290" y="2716963"/>
                  <a:pt x="296001" y="2745348"/>
                </a:cubicBezTo>
                <a:lnTo>
                  <a:pt x="296001" y="2745349"/>
                </a:lnTo>
                <a:cubicBezTo>
                  <a:pt x="306290" y="2716964"/>
                  <a:pt x="320006" y="2691055"/>
                  <a:pt x="344391" y="2668002"/>
                </a:cubicBezTo>
                <a:cubicBezTo>
                  <a:pt x="372966" y="2640951"/>
                  <a:pt x="405543" y="2612946"/>
                  <a:pt x="417545" y="2571035"/>
                </a:cubicBezTo>
                <a:cubicBezTo>
                  <a:pt x="420117" y="2561986"/>
                  <a:pt x="421593" y="2553556"/>
                  <a:pt x="421760" y="2545007"/>
                </a:cubicBezTo>
                <a:lnTo>
                  <a:pt x="421759" y="2545007"/>
                </a:lnTo>
                <a:lnTo>
                  <a:pt x="421760" y="2545006"/>
                </a:lnTo>
                <a:cubicBezTo>
                  <a:pt x="421926" y="2536457"/>
                  <a:pt x="420783" y="2527790"/>
                  <a:pt x="418115" y="2518264"/>
                </a:cubicBezTo>
                <a:lnTo>
                  <a:pt x="418114" y="2518262"/>
                </a:lnTo>
                <a:lnTo>
                  <a:pt x="409472" y="2463018"/>
                </a:lnTo>
                <a:close/>
                <a:moveTo>
                  <a:pt x="817328" y="1508458"/>
                </a:moveTo>
                <a:lnTo>
                  <a:pt x="845421" y="1596213"/>
                </a:lnTo>
                <a:cubicBezTo>
                  <a:pt x="847898" y="1604978"/>
                  <a:pt x="846373" y="1615836"/>
                  <a:pt x="843517" y="1624980"/>
                </a:cubicBezTo>
                <a:cubicBezTo>
                  <a:pt x="833801" y="1656223"/>
                  <a:pt x="809415" y="1676036"/>
                  <a:pt x="786935" y="1697753"/>
                </a:cubicBezTo>
                <a:cubicBezTo>
                  <a:pt x="777029" y="1707279"/>
                  <a:pt x="769981" y="1720423"/>
                  <a:pt x="764267" y="1733188"/>
                </a:cubicBezTo>
                <a:cubicBezTo>
                  <a:pt x="749595" y="1766335"/>
                  <a:pt x="736452" y="1800246"/>
                  <a:pt x="722546" y="1833775"/>
                </a:cubicBezTo>
                <a:cubicBezTo>
                  <a:pt x="721212" y="1837013"/>
                  <a:pt x="717783" y="1839679"/>
                  <a:pt x="714925" y="1842158"/>
                </a:cubicBezTo>
                <a:cubicBezTo>
                  <a:pt x="684824" y="1866922"/>
                  <a:pt x="654535" y="1891497"/>
                  <a:pt x="624434" y="1916454"/>
                </a:cubicBezTo>
                <a:cubicBezTo>
                  <a:pt x="618720" y="1921216"/>
                  <a:pt x="614528" y="1928076"/>
                  <a:pt x="609004" y="1933219"/>
                </a:cubicBezTo>
                <a:cubicBezTo>
                  <a:pt x="601384" y="1940459"/>
                  <a:pt x="594143" y="1949603"/>
                  <a:pt x="584999" y="1953413"/>
                </a:cubicBezTo>
                <a:cubicBezTo>
                  <a:pt x="556234" y="1965224"/>
                  <a:pt x="543850" y="1987894"/>
                  <a:pt x="538516" y="2016469"/>
                </a:cubicBezTo>
                <a:cubicBezTo>
                  <a:pt x="533563" y="2042570"/>
                  <a:pt x="529371" y="2068669"/>
                  <a:pt x="523657" y="2094578"/>
                </a:cubicBezTo>
                <a:cubicBezTo>
                  <a:pt x="516799" y="2126201"/>
                  <a:pt x="509369" y="2157636"/>
                  <a:pt x="500986" y="2188879"/>
                </a:cubicBezTo>
                <a:cubicBezTo>
                  <a:pt x="497366" y="2202404"/>
                  <a:pt x="493176" y="2216692"/>
                  <a:pt x="485746" y="2228314"/>
                </a:cubicBezTo>
                <a:cubicBezTo>
                  <a:pt x="465171" y="2260890"/>
                  <a:pt x="451265" y="2295753"/>
                  <a:pt x="456789" y="2334044"/>
                </a:cubicBezTo>
                <a:cubicBezTo>
                  <a:pt x="461171" y="2364715"/>
                  <a:pt x="449931" y="2390434"/>
                  <a:pt x="432404" y="2409485"/>
                </a:cubicBezTo>
                <a:cubicBezTo>
                  <a:pt x="424450" y="2418154"/>
                  <a:pt x="418938" y="2426977"/>
                  <a:pt x="415303" y="2435913"/>
                </a:cubicBezTo>
                <a:lnTo>
                  <a:pt x="432404" y="2409486"/>
                </a:lnTo>
                <a:cubicBezTo>
                  <a:pt x="449931" y="2390435"/>
                  <a:pt x="461171" y="2364716"/>
                  <a:pt x="456789" y="2334045"/>
                </a:cubicBezTo>
                <a:cubicBezTo>
                  <a:pt x="451265" y="2295754"/>
                  <a:pt x="465171" y="2260891"/>
                  <a:pt x="485746" y="2228315"/>
                </a:cubicBezTo>
                <a:cubicBezTo>
                  <a:pt x="493176" y="2216693"/>
                  <a:pt x="497366" y="2202405"/>
                  <a:pt x="500986" y="2188880"/>
                </a:cubicBezTo>
                <a:cubicBezTo>
                  <a:pt x="509369" y="2157637"/>
                  <a:pt x="516799" y="2126202"/>
                  <a:pt x="523657" y="2094579"/>
                </a:cubicBezTo>
                <a:cubicBezTo>
                  <a:pt x="529371" y="2068670"/>
                  <a:pt x="533563" y="2042571"/>
                  <a:pt x="538516" y="2016470"/>
                </a:cubicBezTo>
                <a:cubicBezTo>
                  <a:pt x="543850" y="1987895"/>
                  <a:pt x="556234" y="1965225"/>
                  <a:pt x="584999" y="1953414"/>
                </a:cubicBezTo>
                <a:cubicBezTo>
                  <a:pt x="594143" y="1949604"/>
                  <a:pt x="601384" y="1940460"/>
                  <a:pt x="609004" y="1933220"/>
                </a:cubicBezTo>
                <a:cubicBezTo>
                  <a:pt x="614528" y="1928077"/>
                  <a:pt x="618720" y="1921217"/>
                  <a:pt x="624434" y="1916455"/>
                </a:cubicBezTo>
                <a:cubicBezTo>
                  <a:pt x="654535" y="1891498"/>
                  <a:pt x="684824" y="1866923"/>
                  <a:pt x="714925" y="1842159"/>
                </a:cubicBezTo>
                <a:cubicBezTo>
                  <a:pt x="717783" y="1839680"/>
                  <a:pt x="721212" y="1837014"/>
                  <a:pt x="722546" y="1833776"/>
                </a:cubicBezTo>
                <a:cubicBezTo>
                  <a:pt x="736452" y="1800247"/>
                  <a:pt x="749596" y="1766336"/>
                  <a:pt x="764267" y="1733189"/>
                </a:cubicBezTo>
                <a:cubicBezTo>
                  <a:pt x="769981" y="1720424"/>
                  <a:pt x="777029" y="1707280"/>
                  <a:pt x="786936" y="1697754"/>
                </a:cubicBezTo>
                <a:cubicBezTo>
                  <a:pt x="809416" y="1676037"/>
                  <a:pt x="833801" y="1656224"/>
                  <a:pt x="843517" y="1624981"/>
                </a:cubicBezTo>
                <a:cubicBezTo>
                  <a:pt x="846374" y="1615837"/>
                  <a:pt x="847899" y="1604979"/>
                  <a:pt x="845422" y="1596214"/>
                </a:cubicBezTo>
                <a:close/>
                <a:moveTo>
                  <a:pt x="798723" y="1459073"/>
                </a:moveTo>
                <a:lnTo>
                  <a:pt x="807941" y="1481572"/>
                </a:lnTo>
                <a:lnTo>
                  <a:pt x="798724" y="1459074"/>
                </a:lnTo>
                <a:close/>
                <a:moveTo>
                  <a:pt x="779530" y="1268758"/>
                </a:moveTo>
                <a:lnTo>
                  <a:pt x="774363" y="1286069"/>
                </a:lnTo>
                <a:cubicBezTo>
                  <a:pt x="759789" y="1306930"/>
                  <a:pt x="753550" y="1328552"/>
                  <a:pt x="752025" y="1350627"/>
                </a:cubicBezTo>
                <a:lnTo>
                  <a:pt x="757620" y="1413840"/>
                </a:lnTo>
                <a:lnTo>
                  <a:pt x="752026" y="1350628"/>
                </a:lnTo>
                <a:cubicBezTo>
                  <a:pt x="753550" y="1328553"/>
                  <a:pt x="759790" y="1306930"/>
                  <a:pt x="774363" y="1286070"/>
                </a:cubicBezTo>
                <a:cubicBezTo>
                  <a:pt x="777506" y="1281689"/>
                  <a:pt x="779078" y="1275402"/>
                  <a:pt x="779530" y="1268758"/>
                </a:cubicBezTo>
                <a:close/>
                <a:moveTo>
                  <a:pt x="837801" y="773035"/>
                </a:moveTo>
                <a:lnTo>
                  <a:pt x="829801" y="854379"/>
                </a:lnTo>
                <a:cubicBezTo>
                  <a:pt x="827515" y="878956"/>
                  <a:pt x="826753" y="903722"/>
                  <a:pt x="798747" y="915343"/>
                </a:cubicBezTo>
                <a:cubicBezTo>
                  <a:pt x="794365" y="917059"/>
                  <a:pt x="791127" y="922773"/>
                  <a:pt x="788269" y="927155"/>
                </a:cubicBezTo>
                <a:cubicBezTo>
                  <a:pt x="744261" y="994785"/>
                  <a:pt x="745405" y="1030980"/>
                  <a:pt x="791889" y="1097087"/>
                </a:cubicBezTo>
                <a:cubicBezTo>
                  <a:pt x="796651" y="1103945"/>
                  <a:pt x="800081" y="1118613"/>
                  <a:pt x="796271" y="1123185"/>
                </a:cubicBezTo>
                <a:cubicBezTo>
                  <a:pt x="780459" y="1142617"/>
                  <a:pt x="773411" y="1162954"/>
                  <a:pt x="771553" y="1184029"/>
                </a:cubicBezTo>
                <a:cubicBezTo>
                  <a:pt x="773411" y="1162954"/>
                  <a:pt x="780460" y="1142618"/>
                  <a:pt x="796272" y="1123186"/>
                </a:cubicBezTo>
                <a:cubicBezTo>
                  <a:pt x="800082" y="1118614"/>
                  <a:pt x="796652" y="1103946"/>
                  <a:pt x="791890" y="1097088"/>
                </a:cubicBezTo>
                <a:cubicBezTo>
                  <a:pt x="745406" y="1030981"/>
                  <a:pt x="744262" y="994786"/>
                  <a:pt x="788270" y="927156"/>
                </a:cubicBezTo>
                <a:cubicBezTo>
                  <a:pt x="791128" y="922774"/>
                  <a:pt x="794366" y="917060"/>
                  <a:pt x="798748" y="915344"/>
                </a:cubicBezTo>
                <a:cubicBezTo>
                  <a:pt x="826753" y="903723"/>
                  <a:pt x="827515" y="878957"/>
                  <a:pt x="829801" y="854380"/>
                </a:cubicBezTo>
                <a:cubicBezTo>
                  <a:pt x="832277" y="827330"/>
                  <a:pt x="835515" y="800277"/>
                  <a:pt x="837801" y="773036"/>
                </a:cubicBezTo>
                <a:close/>
                <a:moveTo>
                  <a:pt x="782400" y="517851"/>
                </a:moveTo>
                <a:lnTo>
                  <a:pt x="791317" y="556047"/>
                </a:lnTo>
                <a:cubicBezTo>
                  <a:pt x="793413" y="564048"/>
                  <a:pt x="798937" y="572622"/>
                  <a:pt x="797795" y="580050"/>
                </a:cubicBezTo>
                <a:cubicBezTo>
                  <a:pt x="794461" y="601578"/>
                  <a:pt x="796890" y="622201"/>
                  <a:pt x="801176" y="642537"/>
                </a:cubicBezTo>
                <a:lnTo>
                  <a:pt x="813700" y="694928"/>
                </a:lnTo>
                <a:lnTo>
                  <a:pt x="801177" y="642538"/>
                </a:lnTo>
                <a:cubicBezTo>
                  <a:pt x="796891" y="622201"/>
                  <a:pt x="794462" y="601579"/>
                  <a:pt x="797796" y="580051"/>
                </a:cubicBezTo>
                <a:cubicBezTo>
                  <a:pt x="798938" y="572623"/>
                  <a:pt x="793414" y="564049"/>
                  <a:pt x="791318" y="556048"/>
                </a:cubicBezTo>
                <a:close/>
                <a:moveTo>
                  <a:pt x="783887" y="313533"/>
                </a:moveTo>
                <a:lnTo>
                  <a:pt x="786245" y="324058"/>
                </a:lnTo>
                <a:cubicBezTo>
                  <a:pt x="786031" y="328964"/>
                  <a:pt x="785126" y="334584"/>
                  <a:pt x="784459" y="338870"/>
                </a:cubicBezTo>
                <a:cubicBezTo>
                  <a:pt x="781601" y="357921"/>
                  <a:pt x="774363" y="376781"/>
                  <a:pt x="774553" y="395640"/>
                </a:cubicBezTo>
                <a:lnTo>
                  <a:pt x="778363" y="367328"/>
                </a:lnTo>
                <a:cubicBezTo>
                  <a:pt x="780506" y="357874"/>
                  <a:pt x="783031" y="348396"/>
                  <a:pt x="784460" y="338871"/>
                </a:cubicBezTo>
                <a:cubicBezTo>
                  <a:pt x="785794" y="330299"/>
                  <a:pt x="788080" y="316390"/>
                  <a:pt x="783888" y="313534"/>
                </a:cubicBezTo>
                <a:close/>
                <a:moveTo>
                  <a:pt x="761560" y="281568"/>
                </a:moveTo>
                <a:lnTo>
                  <a:pt x="766454" y="295415"/>
                </a:lnTo>
                <a:lnTo>
                  <a:pt x="766455" y="295415"/>
                </a:lnTo>
                <a:close/>
                <a:moveTo>
                  <a:pt x="774880" y="24486"/>
                </a:moveTo>
                <a:lnTo>
                  <a:pt x="777142" y="74129"/>
                </a:lnTo>
                <a:cubicBezTo>
                  <a:pt x="775758" y="100174"/>
                  <a:pt x="771253" y="125876"/>
                  <a:pt x="767023" y="151569"/>
                </a:cubicBezTo>
                <a:lnTo>
                  <a:pt x="766824" y="153388"/>
                </a:lnTo>
                <a:lnTo>
                  <a:pt x="763010" y="177271"/>
                </a:lnTo>
                <a:lnTo>
                  <a:pt x="758551" y="228944"/>
                </a:lnTo>
                <a:lnTo>
                  <a:pt x="766824" y="153388"/>
                </a:lnTo>
                <a:lnTo>
                  <a:pt x="771220" y="125861"/>
                </a:lnTo>
                <a:cubicBezTo>
                  <a:pt x="773910" y="108703"/>
                  <a:pt x="776220" y="91492"/>
                  <a:pt x="777143" y="74129"/>
                </a:cubicBezTo>
                <a:close/>
                <a:moveTo>
                  <a:pt x="313353" y="0"/>
                </a:moveTo>
                <a:lnTo>
                  <a:pt x="777461" y="0"/>
                </a:lnTo>
                <a:lnTo>
                  <a:pt x="774743" y="21486"/>
                </a:lnTo>
                <a:lnTo>
                  <a:pt x="777461" y="1"/>
                </a:lnTo>
                <a:lnTo>
                  <a:pt x="2874276" y="2"/>
                </a:lnTo>
                <a:lnTo>
                  <a:pt x="2874276" y="0"/>
                </a:lnTo>
                <a:lnTo>
                  <a:pt x="7959505" y="0"/>
                </a:lnTo>
                <a:lnTo>
                  <a:pt x="7959505" y="6858000"/>
                </a:lnTo>
                <a:lnTo>
                  <a:pt x="4543953" y="6858000"/>
                </a:lnTo>
                <a:lnTo>
                  <a:pt x="4543953" y="6858002"/>
                </a:lnTo>
                <a:lnTo>
                  <a:pt x="284400" y="6858002"/>
                </a:lnTo>
                <a:lnTo>
                  <a:pt x="284400" y="6858001"/>
                </a:lnTo>
                <a:lnTo>
                  <a:pt x="112147" y="6858001"/>
                </a:lnTo>
                <a:lnTo>
                  <a:pt x="102447" y="6815516"/>
                </a:lnTo>
                <a:cubicBezTo>
                  <a:pt x="96923" y="6793035"/>
                  <a:pt x="87016" y="6771319"/>
                  <a:pt x="83396" y="6748458"/>
                </a:cubicBezTo>
                <a:cubicBezTo>
                  <a:pt x="74824" y="6694164"/>
                  <a:pt x="68728" y="6639488"/>
                  <a:pt x="61870" y="6584812"/>
                </a:cubicBezTo>
                <a:cubicBezTo>
                  <a:pt x="54821" y="6528424"/>
                  <a:pt x="47391" y="6472225"/>
                  <a:pt x="41105" y="6415833"/>
                </a:cubicBezTo>
                <a:cubicBezTo>
                  <a:pt x="37865" y="6384972"/>
                  <a:pt x="37295" y="6353919"/>
                  <a:pt x="34247" y="6323058"/>
                </a:cubicBezTo>
                <a:cubicBezTo>
                  <a:pt x="31579" y="6296005"/>
                  <a:pt x="26626" y="6269144"/>
                  <a:pt x="23386" y="6242093"/>
                </a:cubicBezTo>
                <a:cubicBezTo>
                  <a:pt x="20720" y="6218660"/>
                  <a:pt x="19196" y="6195037"/>
                  <a:pt x="16528" y="6171605"/>
                </a:cubicBezTo>
                <a:cubicBezTo>
                  <a:pt x="12148" y="6134075"/>
                  <a:pt x="7194" y="6096736"/>
                  <a:pt x="2622" y="6059397"/>
                </a:cubicBezTo>
                <a:lnTo>
                  <a:pt x="0" y="6041769"/>
                </a:lnTo>
                <a:lnTo>
                  <a:pt x="0" y="6000937"/>
                </a:lnTo>
                <a:lnTo>
                  <a:pt x="3670" y="5957595"/>
                </a:lnTo>
                <a:lnTo>
                  <a:pt x="0" y="5912511"/>
                </a:lnTo>
                <a:lnTo>
                  <a:pt x="0" y="5886401"/>
                </a:lnTo>
                <a:lnTo>
                  <a:pt x="1098" y="5864318"/>
                </a:lnTo>
                <a:cubicBezTo>
                  <a:pt x="7576" y="5839361"/>
                  <a:pt x="16720" y="5815169"/>
                  <a:pt x="24720" y="5790592"/>
                </a:cubicBezTo>
                <a:cubicBezTo>
                  <a:pt x="25672" y="5787924"/>
                  <a:pt x="25864" y="5784686"/>
                  <a:pt x="26434" y="5781830"/>
                </a:cubicBezTo>
                <a:cubicBezTo>
                  <a:pt x="29675" y="5765635"/>
                  <a:pt x="32913" y="5749634"/>
                  <a:pt x="35771" y="5733440"/>
                </a:cubicBezTo>
                <a:cubicBezTo>
                  <a:pt x="37295" y="5724678"/>
                  <a:pt x="37485" y="5715723"/>
                  <a:pt x="38819" y="5706959"/>
                </a:cubicBezTo>
                <a:cubicBezTo>
                  <a:pt x="44153" y="5673050"/>
                  <a:pt x="35199" y="5635711"/>
                  <a:pt x="58250" y="5606372"/>
                </a:cubicBezTo>
                <a:cubicBezTo>
                  <a:pt x="73110" y="5587321"/>
                  <a:pt x="69680" y="5568842"/>
                  <a:pt x="67394" y="5548460"/>
                </a:cubicBezTo>
                <a:cubicBezTo>
                  <a:pt x="65680" y="5533027"/>
                  <a:pt x="66252" y="5517215"/>
                  <a:pt x="66060" y="5501594"/>
                </a:cubicBezTo>
                <a:cubicBezTo>
                  <a:pt x="65490" y="5474161"/>
                  <a:pt x="65298" y="5446728"/>
                  <a:pt x="64346" y="5419295"/>
                </a:cubicBezTo>
                <a:cubicBezTo>
                  <a:pt x="63966" y="5410531"/>
                  <a:pt x="59202" y="5401579"/>
                  <a:pt x="59964" y="5393005"/>
                </a:cubicBezTo>
                <a:cubicBezTo>
                  <a:pt x="63584" y="5353379"/>
                  <a:pt x="69300" y="5313754"/>
                  <a:pt x="72538" y="5274129"/>
                </a:cubicBezTo>
                <a:cubicBezTo>
                  <a:pt x="74442" y="5251650"/>
                  <a:pt x="70824" y="5228597"/>
                  <a:pt x="73490" y="5206308"/>
                </a:cubicBezTo>
                <a:cubicBezTo>
                  <a:pt x="76538" y="5180591"/>
                  <a:pt x="84348" y="5155445"/>
                  <a:pt x="89113" y="5129916"/>
                </a:cubicBezTo>
                <a:cubicBezTo>
                  <a:pt x="90445" y="5122867"/>
                  <a:pt x="88731" y="5115057"/>
                  <a:pt x="88351" y="5107627"/>
                </a:cubicBezTo>
                <a:cubicBezTo>
                  <a:pt x="87968" y="5099245"/>
                  <a:pt x="87206" y="5091052"/>
                  <a:pt x="87016" y="5082670"/>
                </a:cubicBezTo>
                <a:cubicBezTo>
                  <a:pt x="86634" y="5057141"/>
                  <a:pt x="87206" y="5031614"/>
                  <a:pt x="85872" y="5006086"/>
                </a:cubicBezTo>
                <a:cubicBezTo>
                  <a:pt x="85110" y="4990465"/>
                  <a:pt x="77300" y="4974082"/>
                  <a:pt x="80158" y="4959602"/>
                </a:cubicBezTo>
                <a:cubicBezTo>
                  <a:pt x="85682" y="4930075"/>
                  <a:pt x="73300" y="4900546"/>
                  <a:pt x="83586" y="4871019"/>
                </a:cubicBezTo>
                <a:cubicBezTo>
                  <a:pt x="86634" y="4861873"/>
                  <a:pt x="79014" y="4849300"/>
                  <a:pt x="78634" y="4838250"/>
                </a:cubicBezTo>
                <a:cubicBezTo>
                  <a:pt x="77682" y="4810627"/>
                  <a:pt x="77872" y="4783004"/>
                  <a:pt x="78062" y="4755381"/>
                </a:cubicBezTo>
                <a:cubicBezTo>
                  <a:pt x="78252" y="4730614"/>
                  <a:pt x="75586" y="4704895"/>
                  <a:pt x="80920" y="4681083"/>
                </a:cubicBezTo>
                <a:cubicBezTo>
                  <a:pt x="86634" y="4656126"/>
                  <a:pt x="85872" y="4633647"/>
                  <a:pt x="79396" y="4609452"/>
                </a:cubicBezTo>
                <a:cubicBezTo>
                  <a:pt x="75014" y="4592878"/>
                  <a:pt x="74442" y="4575351"/>
                  <a:pt x="73110" y="4558207"/>
                </a:cubicBezTo>
                <a:cubicBezTo>
                  <a:pt x="71586" y="4539728"/>
                  <a:pt x="75586" y="4519343"/>
                  <a:pt x="69300" y="4502579"/>
                </a:cubicBezTo>
                <a:cubicBezTo>
                  <a:pt x="50629" y="4452665"/>
                  <a:pt x="46629" y="4401419"/>
                  <a:pt x="46629" y="4349222"/>
                </a:cubicBezTo>
                <a:cubicBezTo>
                  <a:pt x="46629" y="4339695"/>
                  <a:pt x="49295" y="4329979"/>
                  <a:pt x="52153" y="4320837"/>
                </a:cubicBezTo>
                <a:cubicBezTo>
                  <a:pt x="69300" y="4267493"/>
                  <a:pt x="67776" y="4213961"/>
                  <a:pt x="57297" y="4159667"/>
                </a:cubicBezTo>
                <a:cubicBezTo>
                  <a:pt x="55011" y="4148427"/>
                  <a:pt x="54629" y="4135854"/>
                  <a:pt x="56915" y="4124614"/>
                </a:cubicBezTo>
                <a:cubicBezTo>
                  <a:pt x="63584" y="4092989"/>
                  <a:pt x="74634" y="4062318"/>
                  <a:pt x="79396" y="4030503"/>
                </a:cubicBezTo>
                <a:cubicBezTo>
                  <a:pt x="87206" y="3977925"/>
                  <a:pt x="60918" y="3932394"/>
                  <a:pt x="43771" y="3885338"/>
                </a:cubicBezTo>
                <a:cubicBezTo>
                  <a:pt x="31627" y="3851761"/>
                  <a:pt x="8016" y="3821935"/>
                  <a:pt x="426" y="3786777"/>
                </a:cubicBezTo>
                <a:lnTo>
                  <a:pt x="0" y="3773897"/>
                </a:lnTo>
                <a:lnTo>
                  <a:pt x="0" y="3393882"/>
                </a:lnTo>
                <a:lnTo>
                  <a:pt x="11838" y="3359516"/>
                </a:lnTo>
                <a:cubicBezTo>
                  <a:pt x="14434" y="3346205"/>
                  <a:pt x="14910" y="3332774"/>
                  <a:pt x="12910" y="3318771"/>
                </a:cubicBezTo>
                <a:cubicBezTo>
                  <a:pt x="12243" y="3314104"/>
                  <a:pt x="9909" y="3308770"/>
                  <a:pt x="6718" y="3304079"/>
                </a:cubicBezTo>
                <a:lnTo>
                  <a:pt x="0" y="3297657"/>
                </a:lnTo>
                <a:lnTo>
                  <a:pt x="0" y="3207867"/>
                </a:lnTo>
                <a:lnTo>
                  <a:pt x="15553" y="3186771"/>
                </a:lnTo>
                <a:cubicBezTo>
                  <a:pt x="28483" y="3162329"/>
                  <a:pt x="30484" y="3134647"/>
                  <a:pt x="36341" y="3107500"/>
                </a:cubicBezTo>
                <a:cubicBezTo>
                  <a:pt x="41105" y="3085403"/>
                  <a:pt x="41295" y="3064827"/>
                  <a:pt x="38057" y="3042728"/>
                </a:cubicBezTo>
                <a:cubicBezTo>
                  <a:pt x="30817" y="2994722"/>
                  <a:pt x="41105" y="2948047"/>
                  <a:pt x="54249" y="2901943"/>
                </a:cubicBezTo>
                <a:cubicBezTo>
                  <a:pt x="63012" y="2871462"/>
                  <a:pt x="68346" y="2840219"/>
                  <a:pt x="77300" y="2809930"/>
                </a:cubicBezTo>
                <a:cubicBezTo>
                  <a:pt x="84158" y="2787259"/>
                  <a:pt x="92351" y="2764590"/>
                  <a:pt x="103399" y="2743826"/>
                </a:cubicBezTo>
                <a:cubicBezTo>
                  <a:pt x="119594" y="2713723"/>
                  <a:pt x="143978" y="2687436"/>
                  <a:pt x="137500" y="2649143"/>
                </a:cubicBezTo>
                <a:cubicBezTo>
                  <a:pt x="131786" y="2615421"/>
                  <a:pt x="143786" y="2584942"/>
                  <a:pt x="155217" y="2554079"/>
                </a:cubicBezTo>
                <a:cubicBezTo>
                  <a:pt x="163599" y="2531409"/>
                  <a:pt x="172173" y="2508742"/>
                  <a:pt x="177507" y="2485307"/>
                </a:cubicBezTo>
                <a:cubicBezTo>
                  <a:pt x="183794" y="2457492"/>
                  <a:pt x="181126" y="2426059"/>
                  <a:pt x="192748" y="2401292"/>
                </a:cubicBezTo>
                <a:cubicBezTo>
                  <a:pt x="204940" y="2375383"/>
                  <a:pt x="196748" y="2353859"/>
                  <a:pt x="193318" y="2330806"/>
                </a:cubicBezTo>
                <a:cubicBezTo>
                  <a:pt x="187984" y="2294039"/>
                  <a:pt x="178077" y="2257459"/>
                  <a:pt x="190652" y="2220312"/>
                </a:cubicBezTo>
                <a:cubicBezTo>
                  <a:pt x="205892" y="2175163"/>
                  <a:pt x="222275" y="2130393"/>
                  <a:pt x="236753" y="2085054"/>
                </a:cubicBezTo>
                <a:cubicBezTo>
                  <a:pt x="242280" y="2067525"/>
                  <a:pt x="244566" y="2048668"/>
                  <a:pt x="247042" y="2030378"/>
                </a:cubicBezTo>
                <a:cubicBezTo>
                  <a:pt x="249138" y="2013043"/>
                  <a:pt x="243804" y="1992279"/>
                  <a:pt x="251804" y="1978940"/>
                </a:cubicBezTo>
                <a:cubicBezTo>
                  <a:pt x="272379" y="1944649"/>
                  <a:pt x="282475" y="1909408"/>
                  <a:pt x="282475" y="1869780"/>
                </a:cubicBezTo>
                <a:cubicBezTo>
                  <a:pt x="282475" y="1854920"/>
                  <a:pt x="291049" y="1840441"/>
                  <a:pt x="292573" y="1825393"/>
                </a:cubicBezTo>
                <a:cubicBezTo>
                  <a:pt x="294477" y="1804816"/>
                  <a:pt x="299622" y="1781194"/>
                  <a:pt x="292381" y="1763287"/>
                </a:cubicBezTo>
                <a:cubicBezTo>
                  <a:pt x="275237" y="1721185"/>
                  <a:pt x="289525" y="1687086"/>
                  <a:pt x="306480" y="1650317"/>
                </a:cubicBezTo>
                <a:cubicBezTo>
                  <a:pt x="323244" y="1614120"/>
                  <a:pt x="336579" y="1576019"/>
                  <a:pt x="347629" y="1537537"/>
                </a:cubicBezTo>
                <a:cubicBezTo>
                  <a:pt x="351629" y="1523059"/>
                  <a:pt x="344961" y="1505724"/>
                  <a:pt x="343629" y="1489720"/>
                </a:cubicBezTo>
                <a:cubicBezTo>
                  <a:pt x="343247" y="1484004"/>
                  <a:pt x="342675" y="1477717"/>
                  <a:pt x="344581" y="1472575"/>
                </a:cubicBezTo>
                <a:cubicBezTo>
                  <a:pt x="362870" y="1422854"/>
                  <a:pt x="376776" y="1372368"/>
                  <a:pt x="367252" y="1318456"/>
                </a:cubicBezTo>
                <a:cubicBezTo>
                  <a:pt x="366298" y="1313504"/>
                  <a:pt x="368394" y="1307978"/>
                  <a:pt x="369728" y="1303024"/>
                </a:cubicBezTo>
                <a:cubicBezTo>
                  <a:pt x="376586" y="1278829"/>
                  <a:pt x="387444" y="1255206"/>
                  <a:pt x="389921" y="1230633"/>
                </a:cubicBezTo>
                <a:cubicBezTo>
                  <a:pt x="396017" y="1170051"/>
                  <a:pt x="398495" y="1109091"/>
                  <a:pt x="402495" y="1048125"/>
                </a:cubicBezTo>
                <a:cubicBezTo>
                  <a:pt x="402685" y="1044315"/>
                  <a:pt x="402685" y="1040315"/>
                  <a:pt x="404019" y="1036887"/>
                </a:cubicBezTo>
                <a:cubicBezTo>
                  <a:pt x="412211" y="1014406"/>
                  <a:pt x="409543" y="994785"/>
                  <a:pt x="393923" y="975733"/>
                </a:cubicBezTo>
                <a:cubicBezTo>
                  <a:pt x="387064" y="967350"/>
                  <a:pt x="383444" y="955920"/>
                  <a:pt x="379634" y="945444"/>
                </a:cubicBezTo>
                <a:cubicBezTo>
                  <a:pt x="373918" y="930011"/>
                  <a:pt x="368394" y="914200"/>
                  <a:pt x="364774" y="898198"/>
                </a:cubicBezTo>
                <a:cubicBezTo>
                  <a:pt x="361346" y="882384"/>
                  <a:pt x="356583" y="865430"/>
                  <a:pt x="359250" y="850189"/>
                </a:cubicBezTo>
                <a:cubicBezTo>
                  <a:pt x="364012" y="822756"/>
                  <a:pt x="374680" y="796655"/>
                  <a:pt x="381730" y="769605"/>
                </a:cubicBezTo>
                <a:cubicBezTo>
                  <a:pt x="384206" y="760270"/>
                  <a:pt x="383824" y="749982"/>
                  <a:pt x="384016" y="740268"/>
                </a:cubicBezTo>
                <a:cubicBezTo>
                  <a:pt x="384586" y="717977"/>
                  <a:pt x="379062" y="695116"/>
                  <a:pt x="394875" y="674923"/>
                </a:cubicBezTo>
                <a:cubicBezTo>
                  <a:pt x="409733" y="656255"/>
                  <a:pt x="405353" y="637392"/>
                  <a:pt x="394113" y="617772"/>
                </a:cubicBezTo>
                <a:cubicBezTo>
                  <a:pt x="386110" y="603673"/>
                  <a:pt x="379824" y="587672"/>
                  <a:pt x="376776" y="571860"/>
                </a:cubicBezTo>
                <a:cubicBezTo>
                  <a:pt x="372586" y="550141"/>
                  <a:pt x="370870" y="528615"/>
                  <a:pt x="373348" y="505182"/>
                </a:cubicBezTo>
                <a:cubicBezTo>
                  <a:pt x="375062" y="488607"/>
                  <a:pt x="375824" y="475081"/>
                  <a:pt x="385920" y="462126"/>
                </a:cubicBezTo>
                <a:cubicBezTo>
                  <a:pt x="387444" y="460032"/>
                  <a:pt x="387826" y="456222"/>
                  <a:pt x="387634" y="453364"/>
                </a:cubicBezTo>
                <a:cubicBezTo>
                  <a:pt x="384396" y="415835"/>
                  <a:pt x="386110" y="378686"/>
                  <a:pt x="388399" y="340774"/>
                </a:cubicBezTo>
                <a:cubicBezTo>
                  <a:pt x="391445" y="292579"/>
                  <a:pt x="382492" y="241901"/>
                  <a:pt x="350487" y="200182"/>
                </a:cubicBezTo>
                <a:cubicBezTo>
                  <a:pt x="345723" y="194085"/>
                  <a:pt x="343629" y="184941"/>
                  <a:pt x="342485" y="176939"/>
                </a:cubicBezTo>
                <a:cubicBezTo>
                  <a:pt x="337533" y="139219"/>
                  <a:pt x="334103" y="101308"/>
                  <a:pt x="328579" y="63587"/>
                </a:cubicBezTo>
                <a:cubicBezTo>
                  <a:pt x="325530" y="43012"/>
                  <a:pt x="322862" y="21486"/>
                  <a:pt x="314480" y="2817"/>
                </a:cubicBezTo>
                <a:close/>
              </a:path>
            </a:pathLst>
          </a:custGeom>
        </p:spPr>
      </p:pic>
      <p:grpSp>
        <p:nvGrpSpPr>
          <p:cNvPr id="11" name="Group 10">
            <a:extLst>
              <a:ext uri="{FF2B5EF4-FFF2-40B4-BE49-F238E27FC236}">
                <a16:creationId xmlns:a16="http://schemas.microsoft.com/office/drawing/2014/main" id="{564DEED3-BC52-4F15-8426-D33275CB01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78284" y="-1"/>
            <a:ext cx="874716" cy="6858001"/>
            <a:chOff x="7620000" y="-1"/>
            <a:chExt cx="874716" cy="6858001"/>
          </a:xfrm>
        </p:grpSpPr>
        <p:sp>
          <p:nvSpPr>
            <p:cNvPr id="12" name="Freeform: Shape 11">
              <a:extLst>
                <a:ext uri="{FF2B5EF4-FFF2-40B4-BE49-F238E27FC236}">
                  <a16:creationId xmlns:a16="http://schemas.microsoft.com/office/drawing/2014/main" id="{937D94AD-9CD7-4F7F-B13A-399B378406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4628357"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DF6D3FDC-6FDD-4615-B246-1FC651E95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4628357"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5" name="Picture 4" descr="Morgan Plus Four remains a timeless and invigorating car | Wallpaper">
            <a:extLst>
              <a:ext uri="{FF2B5EF4-FFF2-40B4-BE49-F238E27FC236}">
                <a16:creationId xmlns:a16="http://schemas.microsoft.com/office/drawing/2014/main" id="{56C27B1B-7AA7-B515-2EC3-265D183A98A3}"/>
              </a:ext>
            </a:extLst>
          </p:cNvPr>
          <p:cNvPicPr>
            <a:picLocks noChangeAspect="1"/>
          </p:cNvPicPr>
          <p:nvPr/>
        </p:nvPicPr>
        <p:blipFill>
          <a:blip r:embed="rId4"/>
          <a:stretch>
            <a:fillRect/>
          </a:stretch>
        </p:blipFill>
        <p:spPr>
          <a:xfrm>
            <a:off x="6009701" y="1151836"/>
            <a:ext cx="5607585" cy="3168037"/>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942928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17823FA-1B3E-4584-8A71-416FCE8311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62074"/>
            <a:ext cx="12192001" cy="4733924"/>
          </a:xfrm>
          <a:prstGeom prst="rect">
            <a:avLst/>
          </a:prstGeom>
          <a:gradFill flip="none" rotWithShape="1">
            <a:gsLst>
              <a:gs pos="41000">
                <a:srgbClr val="000000">
                  <a:alpha val="40000"/>
                </a:srgbClr>
              </a:gs>
              <a:gs pos="60000">
                <a:srgbClr val="000000">
                  <a:alpha val="40000"/>
                </a:srgbClr>
              </a:gs>
              <a:gs pos="0">
                <a:schemeClr val="bg1">
                  <a:alpha val="0"/>
                </a:schemeClr>
              </a:gs>
              <a:gs pos="100000">
                <a:schemeClr val="bg1">
                  <a:alpha val="0"/>
                </a:scheme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6A29E6-7729-8D6A-6973-66F2916A016C}"/>
              </a:ext>
            </a:extLst>
          </p:cNvPr>
          <p:cNvSpPr>
            <a:spLocks noGrp="1"/>
          </p:cNvSpPr>
          <p:nvPr>
            <p:ph type="title"/>
          </p:nvPr>
        </p:nvSpPr>
        <p:spPr>
          <a:xfrm>
            <a:off x="-1104605" y="177208"/>
            <a:ext cx="8624187" cy="746925"/>
          </a:xfrm>
        </p:spPr>
        <p:txBody>
          <a:bodyPr vert="horz" lIns="91440" tIns="45720" rIns="91440" bIns="45720" rtlCol="0" anchor="ctr" anchorCtr="0">
            <a:normAutofit fontScale="90000"/>
          </a:bodyPr>
          <a:lstStyle/>
          <a:p>
            <a:pPr algn="ctr"/>
            <a:r>
              <a:rPr lang="en-US" sz="8000">
                <a:solidFill>
                  <a:srgbClr val="FFFFFF"/>
                </a:solidFill>
              </a:rPr>
              <a:t>Group Structure</a:t>
            </a:r>
          </a:p>
        </p:txBody>
      </p:sp>
      <p:pic>
        <p:nvPicPr>
          <p:cNvPr id="4" name="Picture 3" descr="A screenshot of a computer&#10;&#10;Description automatically generated">
            <a:extLst>
              <a:ext uri="{FF2B5EF4-FFF2-40B4-BE49-F238E27FC236}">
                <a16:creationId xmlns:a16="http://schemas.microsoft.com/office/drawing/2014/main" id="{BD546E4C-938B-B554-3B83-71E4F22C9BAE}"/>
              </a:ext>
            </a:extLst>
          </p:cNvPr>
          <p:cNvPicPr>
            <a:picLocks noChangeAspect="1"/>
          </p:cNvPicPr>
          <p:nvPr/>
        </p:nvPicPr>
        <p:blipFill>
          <a:blip r:embed="rId2"/>
          <a:stretch>
            <a:fillRect/>
          </a:stretch>
        </p:blipFill>
        <p:spPr>
          <a:xfrm>
            <a:off x="685209" y="1361282"/>
            <a:ext cx="8139814" cy="4572553"/>
          </a:xfrm>
          <a:prstGeom prst="rect">
            <a:avLst/>
          </a:prstGeom>
        </p:spPr>
      </p:pic>
    </p:spTree>
    <p:extLst>
      <p:ext uri="{BB962C8B-B14F-4D97-AF65-F5344CB8AC3E}">
        <p14:creationId xmlns:p14="http://schemas.microsoft.com/office/powerpoint/2010/main" val="2745889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8EF9E-7A3F-5C1E-272F-BDD9CBFCEDB8}"/>
              </a:ext>
            </a:extLst>
          </p:cNvPr>
          <p:cNvSpPr>
            <a:spLocks noGrp="1"/>
          </p:cNvSpPr>
          <p:nvPr>
            <p:ph type="title"/>
          </p:nvPr>
        </p:nvSpPr>
        <p:spPr>
          <a:xfrm>
            <a:off x="336698" y="224465"/>
            <a:ext cx="9144000" cy="1263649"/>
          </a:xfrm>
        </p:spPr>
        <p:txBody>
          <a:bodyPr/>
          <a:lstStyle/>
          <a:p>
            <a:r>
              <a:rPr lang="en-GB"/>
              <a:t>Group roles </a:t>
            </a:r>
          </a:p>
        </p:txBody>
      </p:sp>
      <p:sp>
        <p:nvSpPr>
          <p:cNvPr id="3" name="Content Placeholder 2">
            <a:extLst>
              <a:ext uri="{FF2B5EF4-FFF2-40B4-BE49-F238E27FC236}">
                <a16:creationId xmlns:a16="http://schemas.microsoft.com/office/drawing/2014/main" id="{91C42FE5-45B5-A0CD-A29E-D3B44AA6DB38}"/>
              </a:ext>
            </a:extLst>
          </p:cNvPr>
          <p:cNvSpPr>
            <a:spLocks noGrp="1"/>
          </p:cNvSpPr>
          <p:nvPr>
            <p:ph sz="half" idx="1"/>
          </p:nvPr>
        </p:nvSpPr>
        <p:spPr>
          <a:xfrm>
            <a:off x="336698" y="1394047"/>
            <a:ext cx="4572000" cy="3802642"/>
          </a:xfrm>
        </p:spPr>
        <p:txBody>
          <a:bodyPr vert="horz" lIns="91440" tIns="45720" rIns="91440" bIns="45720" rtlCol="0" anchor="t">
            <a:normAutofit/>
          </a:bodyPr>
          <a:lstStyle/>
          <a:p>
            <a:r>
              <a:rPr lang="en-GB" sz="2400"/>
              <a:t>Aerodynamics – Mo</a:t>
            </a:r>
          </a:p>
          <a:p>
            <a:pPr marL="0" indent="0">
              <a:buNone/>
            </a:pPr>
            <a:endParaRPr lang="en-GB" sz="2400"/>
          </a:p>
          <a:p>
            <a:r>
              <a:rPr lang="en-GB" sz="2400"/>
              <a:t>Structural – Jacob G and Nevin</a:t>
            </a:r>
          </a:p>
          <a:p>
            <a:endParaRPr lang="en-GB" sz="2400"/>
          </a:p>
          <a:p>
            <a:r>
              <a:rPr lang="en-GB" sz="2400"/>
              <a:t>Mechatronics and Control – Jacob L, James and Preston</a:t>
            </a:r>
          </a:p>
          <a:p>
            <a:pPr marL="0" indent="0">
              <a:buNone/>
            </a:pPr>
            <a:endParaRPr lang="en-GB" sz="2400"/>
          </a:p>
          <a:p>
            <a:r>
              <a:rPr lang="en-GB" sz="2400"/>
              <a:t>Simulation – Angel and Emily</a:t>
            </a:r>
          </a:p>
          <a:p>
            <a:pPr marL="0" indent="0">
              <a:buNone/>
            </a:pPr>
            <a:endParaRPr lang="en-GB" sz="2400"/>
          </a:p>
          <a:p>
            <a:pPr marL="0" indent="0">
              <a:buNone/>
            </a:pPr>
            <a:endParaRPr lang="en-GB" sz="2400"/>
          </a:p>
        </p:txBody>
      </p:sp>
    </p:spTree>
    <p:extLst>
      <p:ext uri="{BB962C8B-B14F-4D97-AF65-F5344CB8AC3E}">
        <p14:creationId xmlns:p14="http://schemas.microsoft.com/office/powerpoint/2010/main" val="15154073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60DB02BD-FF61-4042-BC21-4EFF543EC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E360C9-848C-32DD-1C9A-6AB93E537A07}"/>
              </a:ext>
            </a:extLst>
          </p:cNvPr>
          <p:cNvSpPr>
            <a:spLocks noGrp="1"/>
          </p:cNvSpPr>
          <p:nvPr>
            <p:ph type="title"/>
          </p:nvPr>
        </p:nvSpPr>
        <p:spPr>
          <a:xfrm>
            <a:off x="342125" y="175025"/>
            <a:ext cx="4647618" cy="762054"/>
          </a:xfrm>
        </p:spPr>
        <p:txBody>
          <a:bodyPr vert="horz" lIns="91440" tIns="45720" rIns="91440" bIns="45720" rtlCol="0" anchor="b" anchorCtr="0">
            <a:normAutofit/>
          </a:bodyPr>
          <a:lstStyle/>
          <a:p>
            <a:r>
              <a:rPr lang="en-US" kern="1200">
                <a:solidFill>
                  <a:schemeClr val="tx1"/>
                </a:solidFill>
                <a:latin typeface="+mj-lt"/>
                <a:ea typeface="+mj-ea"/>
                <a:cs typeface="+mj-cs"/>
              </a:rPr>
              <a:t>Build Parameters</a:t>
            </a:r>
          </a:p>
        </p:txBody>
      </p:sp>
      <p:pic>
        <p:nvPicPr>
          <p:cNvPr id="6" name="Content Placeholder 5" descr="A white text on a black background&#10;&#10;Description automatically generated">
            <a:extLst>
              <a:ext uri="{FF2B5EF4-FFF2-40B4-BE49-F238E27FC236}">
                <a16:creationId xmlns:a16="http://schemas.microsoft.com/office/drawing/2014/main" id="{6790A48B-6D82-1E61-008C-6E63DBFAF90E}"/>
              </a:ext>
            </a:extLst>
          </p:cNvPr>
          <p:cNvPicPr>
            <a:picLocks noGrp="1" noChangeAspect="1"/>
          </p:cNvPicPr>
          <p:nvPr>
            <p:ph sz="half" idx="2"/>
          </p:nvPr>
        </p:nvPicPr>
        <p:blipFill>
          <a:blip r:embed="rId2"/>
          <a:stretch>
            <a:fillRect/>
          </a:stretch>
        </p:blipFill>
        <p:spPr>
          <a:xfrm>
            <a:off x="6348018" y="1710613"/>
            <a:ext cx="5239931" cy="3897948"/>
          </a:xfrm>
          <a:prstGeom prst="rect">
            <a:avLst/>
          </a:prstGeom>
        </p:spPr>
      </p:pic>
      <p:pic>
        <p:nvPicPr>
          <p:cNvPr id="5" name="Content Placeholder 4" descr="A white text on a black background&#10;&#10;Description automatically generated">
            <a:extLst>
              <a:ext uri="{FF2B5EF4-FFF2-40B4-BE49-F238E27FC236}">
                <a16:creationId xmlns:a16="http://schemas.microsoft.com/office/drawing/2014/main" id="{000A5687-39F2-D9D0-A0B8-43BE81088954}"/>
              </a:ext>
            </a:extLst>
          </p:cNvPr>
          <p:cNvPicPr>
            <a:picLocks noChangeAspect="1"/>
          </p:cNvPicPr>
          <p:nvPr/>
        </p:nvPicPr>
        <p:blipFill>
          <a:blip r:embed="rId3"/>
          <a:stretch>
            <a:fillRect/>
          </a:stretch>
        </p:blipFill>
        <p:spPr>
          <a:xfrm>
            <a:off x="406084" y="1708193"/>
            <a:ext cx="5693797" cy="3866847"/>
          </a:xfrm>
          <a:prstGeom prst="rect">
            <a:avLst/>
          </a:prstGeom>
        </p:spPr>
      </p:pic>
    </p:spTree>
    <p:extLst>
      <p:ext uri="{BB962C8B-B14F-4D97-AF65-F5344CB8AC3E}">
        <p14:creationId xmlns:p14="http://schemas.microsoft.com/office/powerpoint/2010/main" val="32015708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4B6E4-60E5-047B-D4A6-68E7479A3E32}"/>
              </a:ext>
            </a:extLst>
          </p:cNvPr>
          <p:cNvSpPr>
            <a:spLocks noGrp="1"/>
          </p:cNvSpPr>
          <p:nvPr>
            <p:ph type="title"/>
          </p:nvPr>
        </p:nvSpPr>
        <p:spPr>
          <a:xfrm>
            <a:off x="-4033" y="-3858"/>
            <a:ext cx="9144000" cy="1263649"/>
          </a:xfrm>
        </p:spPr>
        <p:txBody>
          <a:bodyPr>
            <a:normAutofit/>
          </a:bodyPr>
          <a:lstStyle/>
          <a:p>
            <a:r>
              <a:rPr lang="en-GB" sz="2800"/>
              <a:t>Aerodynamic Investigation </a:t>
            </a:r>
            <a:r>
              <a:rPr lang="en-GB" sz="2000"/>
              <a:t>- </a:t>
            </a:r>
            <a:r>
              <a:rPr lang="en-GB" sz="1600"/>
              <a:t>Mohammed Nasir Mahmood </a:t>
            </a:r>
            <a:endParaRPr lang="en-GB" sz="2800"/>
          </a:p>
        </p:txBody>
      </p:sp>
      <p:pic>
        <p:nvPicPr>
          <p:cNvPr id="3" name="Picture 2" descr="https://5.imimg.com/data5/SELLER/Default/2021/9/VG/GH/SK/12863461/educational-wind-tunnel-500x500.jpg">
            <a:extLst>
              <a:ext uri="{FF2B5EF4-FFF2-40B4-BE49-F238E27FC236}">
                <a16:creationId xmlns:a16="http://schemas.microsoft.com/office/drawing/2014/main" id="{96F1AAC4-58C9-832C-F378-0A1020D7B137}"/>
              </a:ext>
            </a:extLst>
          </p:cNvPr>
          <p:cNvPicPr>
            <a:picLocks noChangeAspect="1"/>
          </p:cNvPicPr>
          <p:nvPr/>
        </p:nvPicPr>
        <p:blipFill>
          <a:blip r:embed="rId2"/>
          <a:stretch>
            <a:fillRect/>
          </a:stretch>
        </p:blipFill>
        <p:spPr>
          <a:xfrm>
            <a:off x="79121" y="685800"/>
            <a:ext cx="2743200" cy="2743200"/>
          </a:xfrm>
          <a:prstGeom prst="rect">
            <a:avLst/>
          </a:prstGeom>
        </p:spPr>
      </p:pic>
      <p:pic>
        <p:nvPicPr>
          <p:cNvPr id="4" name="Picture 3" descr="Ansys Workbench Software Programs at best price in Chennai by Cadd Centre  Training Services Private Limited | ID: 9899787191">
            <a:extLst>
              <a:ext uri="{FF2B5EF4-FFF2-40B4-BE49-F238E27FC236}">
                <a16:creationId xmlns:a16="http://schemas.microsoft.com/office/drawing/2014/main" id="{DEB036EC-9D04-D010-FDBF-C5CA486037C0}"/>
              </a:ext>
            </a:extLst>
          </p:cNvPr>
          <p:cNvPicPr>
            <a:picLocks noChangeAspect="1"/>
          </p:cNvPicPr>
          <p:nvPr/>
        </p:nvPicPr>
        <p:blipFill>
          <a:blip r:embed="rId3"/>
          <a:srcRect l="8499" t="112" b="-620"/>
          <a:stretch/>
        </p:blipFill>
        <p:spPr>
          <a:xfrm>
            <a:off x="79121" y="4835821"/>
            <a:ext cx="3152997" cy="1932275"/>
          </a:xfrm>
          <a:prstGeom prst="rect">
            <a:avLst/>
          </a:prstGeom>
        </p:spPr>
      </p:pic>
      <p:pic>
        <p:nvPicPr>
          <p:cNvPr id="5" name="Picture 4" descr="Race Car Aerodynamics: Designing for Speed (Technical (including tuning &amp;  modifying)): Amazon.co.uk: Katz, Joseph: 9780837601427: Books">
            <a:extLst>
              <a:ext uri="{FF2B5EF4-FFF2-40B4-BE49-F238E27FC236}">
                <a16:creationId xmlns:a16="http://schemas.microsoft.com/office/drawing/2014/main" id="{FC39EB58-06A3-A60D-0B58-8862AF640C82}"/>
              </a:ext>
            </a:extLst>
          </p:cNvPr>
          <p:cNvPicPr>
            <a:picLocks noChangeAspect="1"/>
          </p:cNvPicPr>
          <p:nvPr/>
        </p:nvPicPr>
        <p:blipFill>
          <a:blip r:embed="rId4"/>
          <a:stretch>
            <a:fillRect/>
          </a:stretch>
        </p:blipFill>
        <p:spPr>
          <a:xfrm>
            <a:off x="2961701" y="687461"/>
            <a:ext cx="2146454" cy="2839029"/>
          </a:xfrm>
          <a:prstGeom prst="rect">
            <a:avLst/>
          </a:prstGeom>
        </p:spPr>
      </p:pic>
      <p:pic>
        <p:nvPicPr>
          <p:cNvPr id="6" name="Picture 5" descr="Pin page">
            <a:extLst>
              <a:ext uri="{FF2B5EF4-FFF2-40B4-BE49-F238E27FC236}">
                <a16:creationId xmlns:a16="http://schemas.microsoft.com/office/drawing/2014/main" id="{5EC53CD1-9A66-11E8-B562-810EF501054B}"/>
              </a:ext>
            </a:extLst>
          </p:cNvPr>
          <p:cNvPicPr>
            <a:picLocks noChangeAspect="1"/>
          </p:cNvPicPr>
          <p:nvPr/>
        </p:nvPicPr>
        <p:blipFill>
          <a:blip r:embed="rId5"/>
          <a:srcRect t="13169" r="291" b="78"/>
          <a:stretch/>
        </p:blipFill>
        <p:spPr>
          <a:xfrm>
            <a:off x="4908014" y="4835657"/>
            <a:ext cx="3147159" cy="1921852"/>
          </a:xfrm>
          <a:prstGeom prst="rect">
            <a:avLst/>
          </a:prstGeom>
        </p:spPr>
      </p:pic>
      <p:sp>
        <p:nvSpPr>
          <p:cNvPr id="7" name="TextBox 6">
            <a:extLst>
              <a:ext uri="{FF2B5EF4-FFF2-40B4-BE49-F238E27FC236}">
                <a16:creationId xmlns:a16="http://schemas.microsoft.com/office/drawing/2014/main" id="{328ABC47-A8DD-BD1B-C6B8-EC9600D3C99E}"/>
              </a:ext>
            </a:extLst>
          </p:cNvPr>
          <p:cNvSpPr txBox="1"/>
          <p:nvPr/>
        </p:nvSpPr>
        <p:spPr>
          <a:xfrm>
            <a:off x="82989" y="3500633"/>
            <a:ext cx="2175710"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a:t>Wind-tunnel</a:t>
            </a:r>
          </a:p>
          <a:p>
            <a:r>
              <a:rPr lang="en-US"/>
              <a:t> </a:t>
            </a:r>
            <a:r>
              <a:rPr lang="en-US" sz="1200"/>
              <a:t>Used for physical 3d model testing. </a:t>
            </a:r>
          </a:p>
        </p:txBody>
      </p:sp>
      <p:sp>
        <p:nvSpPr>
          <p:cNvPr id="8" name="TextBox 7">
            <a:extLst>
              <a:ext uri="{FF2B5EF4-FFF2-40B4-BE49-F238E27FC236}">
                <a16:creationId xmlns:a16="http://schemas.microsoft.com/office/drawing/2014/main" id="{6DD795E1-6584-C2E9-83A7-04DFC2A4E585}"/>
              </a:ext>
            </a:extLst>
          </p:cNvPr>
          <p:cNvSpPr txBox="1"/>
          <p:nvPr/>
        </p:nvSpPr>
        <p:spPr>
          <a:xfrm>
            <a:off x="2854479" y="3593769"/>
            <a:ext cx="224975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AERODYNAMICS </a:t>
            </a:r>
            <a:endParaRPr lang="en-US"/>
          </a:p>
          <a:p>
            <a:r>
              <a:rPr lang="en-US" sz="1200"/>
              <a:t>Book By Joseph Katz. Used for reference and guidance on aero</a:t>
            </a:r>
            <a:endParaRPr lang="en-US"/>
          </a:p>
        </p:txBody>
      </p:sp>
      <p:sp>
        <p:nvSpPr>
          <p:cNvPr id="9" name="TextBox 8">
            <a:extLst>
              <a:ext uri="{FF2B5EF4-FFF2-40B4-BE49-F238E27FC236}">
                <a16:creationId xmlns:a16="http://schemas.microsoft.com/office/drawing/2014/main" id="{56C7803D-9DAA-86EB-3E57-EFCAC1D29ADB}"/>
              </a:ext>
            </a:extLst>
          </p:cNvPr>
          <p:cNvSpPr txBox="1"/>
          <p:nvPr/>
        </p:nvSpPr>
        <p:spPr>
          <a:xfrm>
            <a:off x="3340454" y="5565450"/>
            <a:ext cx="1383631" cy="11695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a:t>Ansys</a:t>
            </a:r>
          </a:p>
          <a:p>
            <a:r>
              <a:rPr lang="en-US" sz="1400"/>
              <a:t>CFD software for computer simulations on aerodynamics</a:t>
            </a:r>
          </a:p>
        </p:txBody>
      </p:sp>
      <p:sp>
        <p:nvSpPr>
          <p:cNvPr id="10" name="TextBox 9">
            <a:extLst>
              <a:ext uri="{FF2B5EF4-FFF2-40B4-BE49-F238E27FC236}">
                <a16:creationId xmlns:a16="http://schemas.microsoft.com/office/drawing/2014/main" id="{8467CD00-011C-4B3E-DFFC-698770C3EBF6}"/>
              </a:ext>
            </a:extLst>
          </p:cNvPr>
          <p:cNvSpPr txBox="1"/>
          <p:nvPr/>
        </p:nvSpPr>
        <p:spPr>
          <a:xfrm>
            <a:off x="8148436" y="5323951"/>
            <a:ext cx="2496552"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Morgan Aero8 GT3 race car used as inspiration and to get an idea of what Morgan has done in the past with similar chassis</a:t>
            </a:r>
          </a:p>
        </p:txBody>
      </p:sp>
      <p:pic>
        <p:nvPicPr>
          <p:cNvPr id="11" name="Picture 10" descr="A document with text and black text&#10;&#10;Description automatically generated">
            <a:extLst>
              <a:ext uri="{FF2B5EF4-FFF2-40B4-BE49-F238E27FC236}">
                <a16:creationId xmlns:a16="http://schemas.microsoft.com/office/drawing/2014/main" id="{F97BACB2-4F78-18B8-1CEC-6ABF315A7189}"/>
              </a:ext>
            </a:extLst>
          </p:cNvPr>
          <p:cNvPicPr>
            <a:picLocks noChangeAspect="1"/>
          </p:cNvPicPr>
          <p:nvPr/>
        </p:nvPicPr>
        <p:blipFill>
          <a:blip r:embed="rId6"/>
          <a:stretch>
            <a:fillRect/>
          </a:stretch>
        </p:blipFill>
        <p:spPr>
          <a:xfrm>
            <a:off x="5414680" y="688554"/>
            <a:ext cx="2179724" cy="2846024"/>
          </a:xfrm>
          <a:prstGeom prst="rect">
            <a:avLst/>
          </a:prstGeom>
        </p:spPr>
      </p:pic>
      <p:sp>
        <p:nvSpPr>
          <p:cNvPr id="12" name="TextBox 11">
            <a:extLst>
              <a:ext uri="{FF2B5EF4-FFF2-40B4-BE49-F238E27FC236}">
                <a16:creationId xmlns:a16="http://schemas.microsoft.com/office/drawing/2014/main" id="{D7F55401-C694-E476-66A8-D6A144EAF481}"/>
              </a:ext>
            </a:extLst>
          </p:cNvPr>
          <p:cNvSpPr txBox="1"/>
          <p:nvPr/>
        </p:nvSpPr>
        <p:spPr>
          <a:xfrm>
            <a:off x="5416747" y="3597876"/>
            <a:ext cx="2155657"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SAE verified paper from Department of Mechanical and aerospace engineering. On effects of a rear wing on a vehicle</a:t>
            </a:r>
          </a:p>
        </p:txBody>
      </p:sp>
      <p:pic>
        <p:nvPicPr>
          <p:cNvPr id="13" name="Picture 12" descr="CSR Racing 2 - ZENVO TS1 GT I EVOLUTION CUP I Time to beat (last 10 RACES)">
            <a:extLst>
              <a:ext uri="{FF2B5EF4-FFF2-40B4-BE49-F238E27FC236}">
                <a16:creationId xmlns:a16="http://schemas.microsoft.com/office/drawing/2014/main" id="{53E606CD-F1AE-282F-31A6-3275989D696C}"/>
              </a:ext>
            </a:extLst>
          </p:cNvPr>
          <p:cNvPicPr>
            <a:picLocks noChangeAspect="1"/>
          </p:cNvPicPr>
          <p:nvPr/>
        </p:nvPicPr>
        <p:blipFill>
          <a:blip r:embed="rId7"/>
          <a:stretch>
            <a:fillRect/>
          </a:stretch>
        </p:blipFill>
        <p:spPr>
          <a:xfrm>
            <a:off x="8662931" y="160318"/>
            <a:ext cx="3220597" cy="1818471"/>
          </a:xfrm>
          <a:prstGeom prst="rect">
            <a:avLst/>
          </a:prstGeom>
        </p:spPr>
      </p:pic>
      <p:pic>
        <p:nvPicPr>
          <p:cNvPr id="14" name="Picture 13" descr="$4M Koenigsegg Jesko is Now Ready to Enter Production - The Car Guide">
            <a:extLst>
              <a:ext uri="{FF2B5EF4-FFF2-40B4-BE49-F238E27FC236}">
                <a16:creationId xmlns:a16="http://schemas.microsoft.com/office/drawing/2014/main" id="{D98743F0-9C58-2AAD-0867-0EDA70551304}"/>
              </a:ext>
            </a:extLst>
          </p:cNvPr>
          <p:cNvPicPr>
            <a:picLocks noChangeAspect="1"/>
          </p:cNvPicPr>
          <p:nvPr/>
        </p:nvPicPr>
        <p:blipFill>
          <a:blip r:embed="rId8"/>
          <a:stretch>
            <a:fillRect/>
          </a:stretch>
        </p:blipFill>
        <p:spPr>
          <a:xfrm>
            <a:off x="8662930" y="2104248"/>
            <a:ext cx="3220597" cy="2006853"/>
          </a:xfrm>
          <a:prstGeom prst="rect">
            <a:avLst/>
          </a:prstGeom>
        </p:spPr>
      </p:pic>
      <p:sp>
        <p:nvSpPr>
          <p:cNvPr id="15" name="TextBox 14">
            <a:extLst>
              <a:ext uri="{FF2B5EF4-FFF2-40B4-BE49-F238E27FC236}">
                <a16:creationId xmlns:a16="http://schemas.microsoft.com/office/drawing/2014/main" id="{99588370-07CC-832F-D5F1-CD12FF0ABFF5}"/>
              </a:ext>
            </a:extLst>
          </p:cNvPr>
          <p:cNvSpPr txBox="1"/>
          <p:nvPr/>
        </p:nvSpPr>
        <p:spPr>
          <a:xfrm>
            <a:off x="8662857" y="4244633"/>
            <a:ext cx="3118184"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ea typeface="+mn-lt"/>
                <a:cs typeface="+mn-lt"/>
              </a:rPr>
              <a:t>Koenigsegg</a:t>
            </a:r>
            <a:r>
              <a:rPr lang="en-US" sz="1400"/>
              <a:t> Jesko and </a:t>
            </a:r>
            <a:r>
              <a:rPr lang="en-US" sz="1400" err="1"/>
              <a:t>Zenvo</a:t>
            </a:r>
            <a:r>
              <a:rPr lang="en-US" sz="1400"/>
              <a:t> TS1 GT- Examples of road production cars with active Aero</a:t>
            </a:r>
            <a:endParaRPr lang="en-US"/>
          </a:p>
        </p:txBody>
      </p:sp>
    </p:spTree>
    <p:extLst>
      <p:ext uri="{BB962C8B-B14F-4D97-AF65-F5344CB8AC3E}">
        <p14:creationId xmlns:p14="http://schemas.microsoft.com/office/powerpoint/2010/main" val="22797969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blue car with a green background&#10;&#10;Description automatically generated">
            <a:extLst>
              <a:ext uri="{FF2B5EF4-FFF2-40B4-BE49-F238E27FC236}">
                <a16:creationId xmlns:a16="http://schemas.microsoft.com/office/drawing/2014/main" id="{47912D85-377D-AA86-A4C5-78F7C6663776}"/>
              </a:ext>
            </a:extLst>
          </p:cNvPr>
          <p:cNvPicPr>
            <a:picLocks noChangeAspect="1"/>
          </p:cNvPicPr>
          <p:nvPr/>
        </p:nvPicPr>
        <p:blipFill>
          <a:blip r:embed="rId2"/>
          <a:stretch>
            <a:fillRect/>
          </a:stretch>
        </p:blipFill>
        <p:spPr>
          <a:xfrm>
            <a:off x="97155" y="883026"/>
            <a:ext cx="4209589" cy="2367223"/>
          </a:xfrm>
          <a:prstGeom prst="rect">
            <a:avLst/>
          </a:prstGeom>
        </p:spPr>
      </p:pic>
      <p:pic>
        <p:nvPicPr>
          <p:cNvPr id="9" name="Picture 8" descr="A yellow car with green and red lights&#10;&#10;Description automatically generated">
            <a:extLst>
              <a:ext uri="{FF2B5EF4-FFF2-40B4-BE49-F238E27FC236}">
                <a16:creationId xmlns:a16="http://schemas.microsoft.com/office/drawing/2014/main" id="{369D3CAA-19B9-A65B-CC7F-43099A1101F9}"/>
              </a:ext>
            </a:extLst>
          </p:cNvPr>
          <p:cNvPicPr>
            <a:picLocks noChangeAspect="1"/>
          </p:cNvPicPr>
          <p:nvPr/>
        </p:nvPicPr>
        <p:blipFill>
          <a:blip r:embed="rId3"/>
          <a:srcRect l="545" r="218" b="4449"/>
          <a:stretch/>
        </p:blipFill>
        <p:spPr>
          <a:xfrm>
            <a:off x="97155" y="4047143"/>
            <a:ext cx="4167969" cy="2022103"/>
          </a:xfrm>
          <a:prstGeom prst="rect">
            <a:avLst/>
          </a:prstGeom>
        </p:spPr>
      </p:pic>
      <p:pic>
        <p:nvPicPr>
          <p:cNvPr id="10" name="Picture 9" descr="A graph with a line&#10;&#10;Description automatically generated">
            <a:extLst>
              <a:ext uri="{FF2B5EF4-FFF2-40B4-BE49-F238E27FC236}">
                <a16:creationId xmlns:a16="http://schemas.microsoft.com/office/drawing/2014/main" id="{6E0AE8B2-C639-69E7-919C-A082EE30D6A2}"/>
              </a:ext>
            </a:extLst>
          </p:cNvPr>
          <p:cNvPicPr>
            <a:picLocks noChangeAspect="1"/>
          </p:cNvPicPr>
          <p:nvPr/>
        </p:nvPicPr>
        <p:blipFill>
          <a:blip r:embed="rId4"/>
          <a:stretch>
            <a:fillRect/>
          </a:stretch>
        </p:blipFill>
        <p:spPr>
          <a:xfrm>
            <a:off x="4516409" y="776327"/>
            <a:ext cx="3840828" cy="2426451"/>
          </a:xfrm>
          <a:prstGeom prst="rect">
            <a:avLst/>
          </a:prstGeom>
        </p:spPr>
      </p:pic>
      <p:pic>
        <p:nvPicPr>
          <p:cNvPr id="11" name="Picture 10" descr="A graph of a function&#10;&#10;Description automatically generated">
            <a:extLst>
              <a:ext uri="{FF2B5EF4-FFF2-40B4-BE49-F238E27FC236}">
                <a16:creationId xmlns:a16="http://schemas.microsoft.com/office/drawing/2014/main" id="{C09230B7-22B2-0246-6E2A-F8E53FA73BA8}"/>
              </a:ext>
            </a:extLst>
          </p:cNvPr>
          <p:cNvPicPr>
            <a:picLocks noChangeAspect="1"/>
          </p:cNvPicPr>
          <p:nvPr/>
        </p:nvPicPr>
        <p:blipFill>
          <a:blip r:embed="rId5"/>
          <a:stretch>
            <a:fillRect/>
          </a:stretch>
        </p:blipFill>
        <p:spPr>
          <a:xfrm>
            <a:off x="4513811" y="3960579"/>
            <a:ext cx="3848793" cy="2104913"/>
          </a:xfrm>
          <a:prstGeom prst="rect">
            <a:avLst/>
          </a:prstGeom>
        </p:spPr>
      </p:pic>
      <p:sp>
        <p:nvSpPr>
          <p:cNvPr id="12" name="TextBox 11">
            <a:extLst>
              <a:ext uri="{FF2B5EF4-FFF2-40B4-BE49-F238E27FC236}">
                <a16:creationId xmlns:a16="http://schemas.microsoft.com/office/drawing/2014/main" id="{3C7A4DF2-118C-CEA7-457C-7ED7E28DE090}"/>
              </a:ext>
            </a:extLst>
          </p:cNvPr>
          <p:cNvSpPr txBox="1"/>
          <p:nvPr/>
        </p:nvSpPr>
        <p:spPr>
          <a:xfrm>
            <a:off x="2827" y="94210"/>
            <a:ext cx="9161191"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t>CFD and </a:t>
            </a:r>
            <a:r>
              <a:rPr lang="en-US" sz="2800" b="1" err="1"/>
              <a:t>Aerofoil</a:t>
            </a:r>
            <a:r>
              <a:rPr lang="en-US" sz="2800" b="1"/>
              <a:t> Investigation </a:t>
            </a:r>
            <a:r>
              <a:rPr lang="en-US" sz="1600" b="1"/>
              <a:t>- Mohammed Nasir Mahmood </a:t>
            </a:r>
            <a:endParaRPr lang="en-US" sz="2400" b="1"/>
          </a:p>
        </p:txBody>
      </p:sp>
      <p:pic>
        <p:nvPicPr>
          <p:cNvPr id="13" name="Picture 12">
            <a:extLst>
              <a:ext uri="{FF2B5EF4-FFF2-40B4-BE49-F238E27FC236}">
                <a16:creationId xmlns:a16="http://schemas.microsoft.com/office/drawing/2014/main" id="{F107541B-40DB-AB2E-E6E7-916CC0A5AED0}"/>
              </a:ext>
            </a:extLst>
          </p:cNvPr>
          <p:cNvPicPr>
            <a:picLocks noChangeAspect="1"/>
          </p:cNvPicPr>
          <p:nvPr/>
        </p:nvPicPr>
        <p:blipFill>
          <a:blip r:embed="rId6"/>
          <a:srcRect l="8532" t="14458" r="4938" b="10093"/>
          <a:stretch/>
        </p:blipFill>
        <p:spPr>
          <a:xfrm>
            <a:off x="8540896" y="883027"/>
            <a:ext cx="3513313" cy="1784208"/>
          </a:xfrm>
          <a:prstGeom prst="rect">
            <a:avLst/>
          </a:prstGeom>
        </p:spPr>
      </p:pic>
      <p:sp>
        <p:nvSpPr>
          <p:cNvPr id="2" name="TextBox 1">
            <a:extLst>
              <a:ext uri="{FF2B5EF4-FFF2-40B4-BE49-F238E27FC236}">
                <a16:creationId xmlns:a16="http://schemas.microsoft.com/office/drawing/2014/main" id="{4CAAA916-697A-61C0-0E82-13904E0DD53D}"/>
              </a:ext>
            </a:extLst>
          </p:cNvPr>
          <p:cNvSpPr txBox="1"/>
          <p:nvPr/>
        </p:nvSpPr>
        <p:spPr>
          <a:xfrm>
            <a:off x="8538434" y="2773302"/>
            <a:ext cx="3548953"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NACA6312 – This is one example of an aero foil shape that has been considered.</a:t>
            </a:r>
          </a:p>
        </p:txBody>
      </p:sp>
      <p:sp>
        <p:nvSpPr>
          <p:cNvPr id="3" name="TextBox 2">
            <a:extLst>
              <a:ext uri="{FF2B5EF4-FFF2-40B4-BE49-F238E27FC236}">
                <a16:creationId xmlns:a16="http://schemas.microsoft.com/office/drawing/2014/main" id="{48FE871A-2AED-F0B8-9080-FAA71A13F1D2}"/>
              </a:ext>
            </a:extLst>
          </p:cNvPr>
          <p:cNvSpPr txBox="1"/>
          <p:nvPr/>
        </p:nvSpPr>
        <p:spPr>
          <a:xfrm>
            <a:off x="4516190" y="6173190"/>
            <a:ext cx="3539289"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Coefficient of Lift Graph.</a:t>
            </a:r>
          </a:p>
        </p:txBody>
      </p:sp>
      <p:sp>
        <p:nvSpPr>
          <p:cNvPr id="4" name="TextBox 3">
            <a:extLst>
              <a:ext uri="{FF2B5EF4-FFF2-40B4-BE49-F238E27FC236}">
                <a16:creationId xmlns:a16="http://schemas.microsoft.com/office/drawing/2014/main" id="{562EECBF-26DB-3669-7BC2-CE114ED5AB80}"/>
              </a:ext>
            </a:extLst>
          </p:cNvPr>
          <p:cNvSpPr txBox="1"/>
          <p:nvPr/>
        </p:nvSpPr>
        <p:spPr>
          <a:xfrm>
            <a:off x="4724400" y="3200400"/>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Coefficient of Drag Graph</a:t>
            </a:r>
            <a:endParaRPr lang="en-US"/>
          </a:p>
        </p:txBody>
      </p:sp>
      <p:sp>
        <p:nvSpPr>
          <p:cNvPr id="5" name="TextBox 4">
            <a:extLst>
              <a:ext uri="{FF2B5EF4-FFF2-40B4-BE49-F238E27FC236}">
                <a16:creationId xmlns:a16="http://schemas.microsoft.com/office/drawing/2014/main" id="{A022B867-ED45-D5D6-8A44-E215CE8F0773}"/>
              </a:ext>
            </a:extLst>
          </p:cNvPr>
          <p:cNvSpPr txBox="1"/>
          <p:nvPr/>
        </p:nvSpPr>
        <p:spPr>
          <a:xfrm>
            <a:off x="4724400" y="3200400"/>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Coefficient of Drag Graph</a:t>
            </a:r>
            <a:endParaRPr lang="en-US"/>
          </a:p>
        </p:txBody>
      </p:sp>
      <p:sp>
        <p:nvSpPr>
          <p:cNvPr id="6" name="TextBox 5">
            <a:extLst>
              <a:ext uri="{FF2B5EF4-FFF2-40B4-BE49-F238E27FC236}">
                <a16:creationId xmlns:a16="http://schemas.microsoft.com/office/drawing/2014/main" id="{4ECE6FE7-C0C6-0B1C-FCB9-14B8C91E1598}"/>
              </a:ext>
            </a:extLst>
          </p:cNvPr>
          <p:cNvSpPr txBox="1"/>
          <p:nvPr/>
        </p:nvSpPr>
        <p:spPr>
          <a:xfrm>
            <a:off x="4724400" y="3200400"/>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Coefficient of Drag Graph</a:t>
            </a:r>
            <a:endParaRPr lang="en-US"/>
          </a:p>
        </p:txBody>
      </p:sp>
      <p:sp>
        <p:nvSpPr>
          <p:cNvPr id="15" name="TextBox 14">
            <a:extLst>
              <a:ext uri="{FF2B5EF4-FFF2-40B4-BE49-F238E27FC236}">
                <a16:creationId xmlns:a16="http://schemas.microsoft.com/office/drawing/2014/main" id="{F0859142-9481-D36E-8EA9-B2AF3246E167}"/>
              </a:ext>
            </a:extLst>
          </p:cNvPr>
          <p:cNvSpPr txBox="1"/>
          <p:nvPr/>
        </p:nvSpPr>
        <p:spPr>
          <a:xfrm>
            <a:off x="4724400" y="3200400"/>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Coefficient of Drag Graph</a:t>
            </a:r>
            <a:endParaRPr lang="en-US"/>
          </a:p>
        </p:txBody>
      </p:sp>
      <p:sp>
        <p:nvSpPr>
          <p:cNvPr id="16" name="TextBox 15">
            <a:extLst>
              <a:ext uri="{FF2B5EF4-FFF2-40B4-BE49-F238E27FC236}">
                <a16:creationId xmlns:a16="http://schemas.microsoft.com/office/drawing/2014/main" id="{65357168-18DF-3936-1B77-C32C63BA0FFC}"/>
              </a:ext>
            </a:extLst>
          </p:cNvPr>
          <p:cNvSpPr txBox="1"/>
          <p:nvPr/>
        </p:nvSpPr>
        <p:spPr>
          <a:xfrm>
            <a:off x="4724400" y="3200400"/>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Coefficient of Drag Graph.</a:t>
            </a:r>
            <a:endParaRPr lang="en-US"/>
          </a:p>
        </p:txBody>
      </p:sp>
      <p:sp>
        <p:nvSpPr>
          <p:cNvPr id="17" name="TextBox 16">
            <a:extLst>
              <a:ext uri="{FF2B5EF4-FFF2-40B4-BE49-F238E27FC236}">
                <a16:creationId xmlns:a16="http://schemas.microsoft.com/office/drawing/2014/main" id="{4E1135EB-98EA-E718-ABAB-2E07546BCF22}"/>
              </a:ext>
            </a:extLst>
          </p:cNvPr>
          <p:cNvSpPr txBox="1"/>
          <p:nvPr/>
        </p:nvSpPr>
        <p:spPr>
          <a:xfrm>
            <a:off x="200526" y="3328736"/>
            <a:ext cx="403057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Velocity Magnitude of Morgan Plus 4.</a:t>
            </a:r>
          </a:p>
        </p:txBody>
      </p:sp>
      <p:sp>
        <p:nvSpPr>
          <p:cNvPr id="18" name="TextBox 17">
            <a:extLst>
              <a:ext uri="{FF2B5EF4-FFF2-40B4-BE49-F238E27FC236}">
                <a16:creationId xmlns:a16="http://schemas.microsoft.com/office/drawing/2014/main" id="{51161C24-D8B0-2582-D19E-C202D0727A6D}"/>
              </a:ext>
            </a:extLst>
          </p:cNvPr>
          <p:cNvSpPr txBox="1"/>
          <p:nvPr/>
        </p:nvSpPr>
        <p:spPr>
          <a:xfrm>
            <a:off x="97316" y="6064786"/>
            <a:ext cx="4175392"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Static Pressure of Morgan Plus 4.</a:t>
            </a:r>
          </a:p>
        </p:txBody>
      </p:sp>
      <p:sp>
        <p:nvSpPr>
          <p:cNvPr id="19" name="TextBox 18">
            <a:extLst>
              <a:ext uri="{FF2B5EF4-FFF2-40B4-BE49-F238E27FC236}">
                <a16:creationId xmlns:a16="http://schemas.microsoft.com/office/drawing/2014/main" id="{58133524-915B-9EE8-4402-C6105E21255E}"/>
              </a:ext>
            </a:extLst>
          </p:cNvPr>
          <p:cNvSpPr txBox="1"/>
          <p:nvPr/>
        </p:nvSpPr>
        <p:spPr>
          <a:xfrm>
            <a:off x="8715527" y="3961241"/>
            <a:ext cx="3199722"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Coefficient of Lift = </a:t>
            </a:r>
            <a:r>
              <a:rPr lang="en-US" sz="1400">
                <a:ea typeface="+mn-lt"/>
                <a:cs typeface="+mn-lt"/>
              </a:rPr>
              <a:t>0.053</a:t>
            </a:r>
            <a:endParaRPr lang="en-US" sz="1400"/>
          </a:p>
        </p:txBody>
      </p:sp>
      <p:sp>
        <p:nvSpPr>
          <p:cNvPr id="20" name="TextBox 19">
            <a:extLst>
              <a:ext uri="{FF2B5EF4-FFF2-40B4-BE49-F238E27FC236}">
                <a16:creationId xmlns:a16="http://schemas.microsoft.com/office/drawing/2014/main" id="{05BC7488-5535-A364-D15A-8E62DF8C1F06}"/>
              </a:ext>
            </a:extLst>
          </p:cNvPr>
          <p:cNvSpPr txBox="1"/>
          <p:nvPr/>
        </p:nvSpPr>
        <p:spPr>
          <a:xfrm>
            <a:off x="8713110" y="4269880"/>
            <a:ext cx="3206366"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Coefficient of Drag = </a:t>
            </a:r>
            <a:r>
              <a:rPr lang="en-US" sz="1400">
                <a:ea typeface="+mn-lt"/>
                <a:cs typeface="+mn-lt"/>
              </a:rPr>
              <a:t>0.708</a:t>
            </a:r>
            <a:endParaRPr lang="en-US" sz="1400"/>
          </a:p>
          <a:p>
            <a:endParaRPr lang="en-US"/>
          </a:p>
        </p:txBody>
      </p:sp>
    </p:spTree>
    <p:extLst>
      <p:ext uri="{BB962C8B-B14F-4D97-AF65-F5344CB8AC3E}">
        <p14:creationId xmlns:p14="http://schemas.microsoft.com/office/powerpoint/2010/main" val="38561278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EF205-D982-89F9-EDF3-D96989352B39}"/>
              </a:ext>
            </a:extLst>
          </p:cNvPr>
          <p:cNvSpPr>
            <a:spLocks noGrp="1"/>
          </p:cNvSpPr>
          <p:nvPr>
            <p:ph type="title"/>
          </p:nvPr>
        </p:nvSpPr>
        <p:spPr>
          <a:xfrm>
            <a:off x="113270" y="0"/>
            <a:ext cx="9144000" cy="460461"/>
          </a:xfrm>
        </p:spPr>
        <p:txBody>
          <a:bodyPr>
            <a:normAutofit fontScale="90000"/>
          </a:bodyPr>
          <a:lstStyle/>
          <a:p>
            <a:r>
              <a:rPr lang="en-GB" sz="2800"/>
              <a:t>Aerofoil Shapes </a:t>
            </a:r>
          </a:p>
        </p:txBody>
      </p:sp>
      <p:pic>
        <p:nvPicPr>
          <p:cNvPr id="5" name="Picture 4" descr="A shadow of a plane wing&#10;&#10;AI-generated content may be incorrect.">
            <a:extLst>
              <a:ext uri="{FF2B5EF4-FFF2-40B4-BE49-F238E27FC236}">
                <a16:creationId xmlns:a16="http://schemas.microsoft.com/office/drawing/2014/main" id="{9A764FC1-1ABB-E4C0-6C44-71E2DB765CA8}"/>
              </a:ext>
            </a:extLst>
          </p:cNvPr>
          <p:cNvPicPr>
            <a:picLocks noChangeAspect="1"/>
          </p:cNvPicPr>
          <p:nvPr/>
        </p:nvPicPr>
        <p:blipFill>
          <a:blip r:embed="rId3"/>
          <a:stretch>
            <a:fillRect/>
          </a:stretch>
        </p:blipFill>
        <p:spPr>
          <a:xfrm>
            <a:off x="5791" y="371089"/>
            <a:ext cx="5857875" cy="1152525"/>
          </a:xfrm>
          <a:prstGeom prst="rect">
            <a:avLst/>
          </a:prstGeom>
        </p:spPr>
      </p:pic>
      <p:pic>
        <p:nvPicPr>
          <p:cNvPr id="6" name="Picture 5" descr="A shadow of a plane&#10;&#10;AI-generated content may be incorrect.">
            <a:extLst>
              <a:ext uri="{FF2B5EF4-FFF2-40B4-BE49-F238E27FC236}">
                <a16:creationId xmlns:a16="http://schemas.microsoft.com/office/drawing/2014/main" id="{95084CB2-A0C8-437F-7D34-7317214B44A0}"/>
              </a:ext>
            </a:extLst>
          </p:cNvPr>
          <p:cNvPicPr>
            <a:picLocks noChangeAspect="1"/>
          </p:cNvPicPr>
          <p:nvPr/>
        </p:nvPicPr>
        <p:blipFill>
          <a:blip r:embed="rId4"/>
          <a:stretch>
            <a:fillRect/>
          </a:stretch>
        </p:blipFill>
        <p:spPr>
          <a:xfrm>
            <a:off x="9782" y="1437116"/>
            <a:ext cx="5849894" cy="1296172"/>
          </a:xfrm>
          <a:prstGeom prst="rect">
            <a:avLst/>
          </a:prstGeom>
        </p:spPr>
      </p:pic>
      <p:pic>
        <p:nvPicPr>
          <p:cNvPr id="7" name="Picture 6" descr="A close up of a wing&#10;&#10;AI-generated content may be incorrect.">
            <a:extLst>
              <a:ext uri="{FF2B5EF4-FFF2-40B4-BE49-F238E27FC236}">
                <a16:creationId xmlns:a16="http://schemas.microsoft.com/office/drawing/2014/main" id="{5BB08891-BC03-C218-F117-6268CE99AA2E}"/>
              </a:ext>
            </a:extLst>
          </p:cNvPr>
          <p:cNvPicPr>
            <a:picLocks noChangeAspect="1"/>
          </p:cNvPicPr>
          <p:nvPr/>
        </p:nvPicPr>
        <p:blipFill>
          <a:blip r:embed="rId5"/>
          <a:stretch>
            <a:fillRect/>
          </a:stretch>
        </p:blipFill>
        <p:spPr>
          <a:xfrm>
            <a:off x="12099" y="2719773"/>
            <a:ext cx="5834964" cy="1037453"/>
          </a:xfrm>
          <a:prstGeom prst="rect">
            <a:avLst/>
          </a:prstGeom>
        </p:spPr>
      </p:pic>
      <p:pic>
        <p:nvPicPr>
          <p:cNvPr id="8" name="Picture 7" descr="AS121">
            <a:extLst>
              <a:ext uri="{FF2B5EF4-FFF2-40B4-BE49-F238E27FC236}">
                <a16:creationId xmlns:a16="http://schemas.microsoft.com/office/drawing/2014/main" id="{8BA42F2D-A04E-9BE8-32B7-463380B82954}"/>
              </a:ext>
            </a:extLst>
          </p:cNvPr>
          <p:cNvPicPr>
            <a:picLocks noChangeAspect="1"/>
          </p:cNvPicPr>
          <p:nvPr/>
        </p:nvPicPr>
        <p:blipFill>
          <a:blip r:embed="rId6"/>
          <a:stretch>
            <a:fillRect/>
          </a:stretch>
        </p:blipFill>
        <p:spPr>
          <a:xfrm>
            <a:off x="4248" y="3754652"/>
            <a:ext cx="5830073" cy="1315480"/>
          </a:xfrm>
          <a:prstGeom prst="rect">
            <a:avLst/>
          </a:prstGeom>
        </p:spPr>
      </p:pic>
      <p:pic>
        <p:nvPicPr>
          <p:cNvPr id="3" name="Picture 2" descr="A long rectangular object with a black shadow&#10;&#10;AI-generated content may be incorrect.">
            <a:extLst>
              <a:ext uri="{FF2B5EF4-FFF2-40B4-BE49-F238E27FC236}">
                <a16:creationId xmlns:a16="http://schemas.microsoft.com/office/drawing/2014/main" id="{A71B3AC2-8822-863E-3D82-69BA65B6E639}"/>
              </a:ext>
            </a:extLst>
          </p:cNvPr>
          <p:cNvPicPr>
            <a:picLocks noChangeAspect="1"/>
          </p:cNvPicPr>
          <p:nvPr/>
        </p:nvPicPr>
        <p:blipFill>
          <a:blip r:embed="rId7"/>
          <a:stretch>
            <a:fillRect/>
          </a:stretch>
        </p:blipFill>
        <p:spPr>
          <a:xfrm>
            <a:off x="3861" y="5201679"/>
            <a:ext cx="3627223" cy="1150209"/>
          </a:xfrm>
          <a:prstGeom prst="rect">
            <a:avLst/>
          </a:prstGeom>
        </p:spPr>
      </p:pic>
      <p:sp>
        <p:nvSpPr>
          <p:cNvPr id="4" name="TextBox 3">
            <a:extLst>
              <a:ext uri="{FF2B5EF4-FFF2-40B4-BE49-F238E27FC236}">
                <a16:creationId xmlns:a16="http://schemas.microsoft.com/office/drawing/2014/main" id="{42FF0D9D-3FD5-7A38-F1E2-8E6284AFB02B}"/>
              </a:ext>
            </a:extLst>
          </p:cNvPr>
          <p:cNvSpPr txBox="1"/>
          <p:nvPr/>
        </p:nvSpPr>
        <p:spPr>
          <a:xfrm>
            <a:off x="8732" y="6492016"/>
            <a:ext cx="440116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S1210 With basic endplates for testing.</a:t>
            </a:r>
          </a:p>
        </p:txBody>
      </p:sp>
      <p:pic>
        <p:nvPicPr>
          <p:cNvPr id="12" name="Picture 11" descr="Mclaren 720 LMGT3, Sean Gelael's new car for the 2025 WEC season :  r/indonesia">
            <a:extLst>
              <a:ext uri="{FF2B5EF4-FFF2-40B4-BE49-F238E27FC236}">
                <a16:creationId xmlns:a16="http://schemas.microsoft.com/office/drawing/2014/main" id="{C4B1A43A-EABE-7104-56DE-CF24278C106D}"/>
              </a:ext>
            </a:extLst>
          </p:cNvPr>
          <p:cNvPicPr>
            <a:picLocks noChangeAspect="1"/>
          </p:cNvPicPr>
          <p:nvPr/>
        </p:nvPicPr>
        <p:blipFill>
          <a:blip r:embed="rId8"/>
          <a:stretch>
            <a:fillRect/>
          </a:stretch>
        </p:blipFill>
        <p:spPr>
          <a:xfrm>
            <a:off x="7278130" y="4263"/>
            <a:ext cx="4761470" cy="2606987"/>
          </a:xfrm>
          <a:prstGeom prst="rect">
            <a:avLst/>
          </a:prstGeom>
        </p:spPr>
      </p:pic>
      <p:pic>
        <p:nvPicPr>
          <p:cNvPr id="13" name="Picture 12" descr="A race car on a track&#10;&#10;AI-generated content may be incorrect.">
            <a:extLst>
              <a:ext uri="{FF2B5EF4-FFF2-40B4-BE49-F238E27FC236}">
                <a16:creationId xmlns:a16="http://schemas.microsoft.com/office/drawing/2014/main" id="{E05F15A5-5696-B1C7-60A7-6284ABDA8993}"/>
              </a:ext>
            </a:extLst>
          </p:cNvPr>
          <p:cNvPicPr>
            <a:picLocks noChangeAspect="1"/>
          </p:cNvPicPr>
          <p:nvPr/>
        </p:nvPicPr>
        <p:blipFill>
          <a:blip r:embed="rId9"/>
          <a:stretch>
            <a:fillRect/>
          </a:stretch>
        </p:blipFill>
        <p:spPr>
          <a:xfrm>
            <a:off x="6509951" y="2609634"/>
            <a:ext cx="5679989" cy="2332080"/>
          </a:xfrm>
          <a:prstGeom prst="rect">
            <a:avLst/>
          </a:prstGeom>
        </p:spPr>
      </p:pic>
      <p:sp>
        <p:nvSpPr>
          <p:cNvPr id="14" name="TextBox 13">
            <a:extLst>
              <a:ext uri="{FF2B5EF4-FFF2-40B4-BE49-F238E27FC236}">
                <a16:creationId xmlns:a16="http://schemas.microsoft.com/office/drawing/2014/main" id="{37F45EE5-1C46-F4CF-0374-CC9A80B12CCA}"/>
              </a:ext>
            </a:extLst>
          </p:cNvPr>
          <p:cNvSpPr txBox="1"/>
          <p:nvPr/>
        </p:nvSpPr>
        <p:spPr>
          <a:xfrm>
            <a:off x="6810889" y="5021292"/>
            <a:ext cx="537920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Mclaren 720s GT3 EVO used for research and reference. </a:t>
            </a:r>
          </a:p>
        </p:txBody>
      </p:sp>
      <p:pic>
        <p:nvPicPr>
          <p:cNvPr id="9" name="Picture 8" descr="A grey rectangular object with black lines&#10;&#10;AI-generated content may be incorrect.">
            <a:extLst>
              <a:ext uri="{FF2B5EF4-FFF2-40B4-BE49-F238E27FC236}">
                <a16:creationId xmlns:a16="http://schemas.microsoft.com/office/drawing/2014/main" id="{B8CE68DA-C81B-849E-A08B-F574771C2535}"/>
              </a:ext>
            </a:extLst>
          </p:cNvPr>
          <p:cNvPicPr>
            <a:picLocks noChangeAspect="1"/>
          </p:cNvPicPr>
          <p:nvPr/>
        </p:nvPicPr>
        <p:blipFill>
          <a:blip r:embed="rId10"/>
          <a:stretch>
            <a:fillRect/>
          </a:stretch>
        </p:blipFill>
        <p:spPr>
          <a:xfrm>
            <a:off x="4087548" y="5384901"/>
            <a:ext cx="4617894" cy="1324842"/>
          </a:xfrm>
          <a:prstGeom prst="rect">
            <a:avLst/>
          </a:prstGeom>
        </p:spPr>
      </p:pic>
    </p:spTree>
    <p:extLst>
      <p:ext uri="{BB962C8B-B14F-4D97-AF65-F5344CB8AC3E}">
        <p14:creationId xmlns:p14="http://schemas.microsoft.com/office/powerpoint/2010/main" val="800771787"/>
      </p:ext>
    </p:extLst>
  </p:cSld>
  <p:clrMapOvr>
    <a:masterClrMapping/>
  </p:clrMapOvr>
  <p:extLst>
    <p:ext uri="{6950BFC3-D8DA-4A85-94F7-54DA5524770B}">
      <p188:commentRel xmlns:p188="http://schemas.microsoft.com/office/powerpoint/2018/8/main" r:id="rId2"/>
    </p:ext>
  </p:extLs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A288A-1BF9-4B38-6D76-0CF9CB8144F9}"/>
              </a:ext>
            </a:extLst>
          </p:cNvPr>
          <p:cNvSpPr>
            <a:spLocks noGrp="1"/>
          </p:cNvSpPr>
          <p:nvPr>
            <p:ph type="title"/>
          </p:nvPr>
        </p:nvSpPr>
        <p:spPr>
          <a:xfrm>
            <a:off x="0" y="0"/>
            <a:ext cx="5200136" cy="604622"/>
          </a:xfrm>
        </p:spPr>
        <p:txBody>
          <a:bodyPr>
            <a:normAutofit/>
          </a:bodyPr>
          <a:lstStyle/>
          <a:p>
            <a:r>
              <a:rPr lang="en-GB" sz="3200"/>
              <a:t>CFD Testing and Development </a:t>
            </a:r>
          </a:p>
        </p:txBody>
      </p:sp>
      <p:pic>
        <p:nvPicPr>
          <p:cNvPr id="5" name="Picture 4" descr="A white grid with a green and yellow background&#10;&#10;AI-generated content may be incorrect.">
            <a:extLst>
              <a:ext uri="{FF2B5EF4-FFF2-40B4-BE49-F238E27FC236}">
                <a16:creationId xmlns:a16="http://schemas.microsoft.com/office/drawing/2014/main" id="{FFE91318-C0B8-B950-B772-08F81CFC918E}"/>
              </a:ext>
            </a:extLst>
          </p:cNvPr>
          <p:cNvPicPr>
            <a:picLocks noChangeAspect="1"/>
          </p:cNvPicPr>
          <p:nvPr/>
        </p:nvPicPr>
        <p:blipFill>
          <a:blip r:embed="rId2"/>
          <a:stretch>
            <a:fillRect/>
          </a:stretch>
        </p:blipFill>
        <p:spPr>
          <a:xfrm>
            <a:off x="-4082" y="614363"/>
            <a:ext cx="5211536" cy="2287361"/>
          </a:xfrm>
          <a:prstGeom prst="rect">
            <a:avLst/>
          </a:prstGeom>
        </p:spPr>
      </p:pic>
      <p:pic>
        <p:nvPicPr>
          <p:cNvPr id="6" name="Picture 5" descr="A green and white grid&#10;&#10;AI-generated content may be incorrect.">
            <a:extLst>
              <a:ext uri="{FF2B5EF4-FFF2-40B4-BE49-F238E27FC236}">
                <a16:creationId xmlns:a16="http://schemas.microsoft.com/office/drawing/2014/main" id="{092FCE45-1A06-97E8-B427-9749571CC562}"/>
              </a:ext>
            </a:extLst>
          </p:cNvPr>
          <p:cNvPicPr>
            <a:picLocks noChangeAspect="1"/>
          </p:cNvPicPr>
          <p:nvPr/>
        </p:nvPicPr>
        <p:blipFill>
          <a:blip r:embed="rId3"/>
          <a:stretch>
            <a:fillRect/>
          </a:stretch>
        </p:blipFill>
        <p:spPr>
          <a:xfrm>
            <a:off x="-8845" y="3613377"/>
            <a:ext cx="6560004" cy="1721304"/>
          </a:xfrm>
          <a:prstGeom prst="rect">
            <a:avLst/>
          </a:prstGeom>
        </p:spPr>
      </p:pic>
      <p:pic>
        <p:nvPicPr>
          <p:cNvPr id="7" name="Picture 6" descr="A graph of a graph with different colored lines&#10;&#10;AI-generated content may be incorrect.">
            <a:extLst>
              <a:ext uri="{FF2B5EF4-FFF2-40B4-BE49-F238E27FC236}">
                <a16:creationId xmlns:a16="http://schemas.microsoft.com/office/drawing/2014/main" id="{3931E889-E736-64B8-AD3B-52C419710B17}"/>
              </a:ext>
            </a:extLst>
          </p:cNvPr>
          <p:cNvPicPr>
            <a:picLocks noChangeAspect="1"/>
          </p:cNvPicPr>
          <p:nvPr/>
        </p:nvPicPr>
        <p:blipFill>
          <a:blip r:embed="rId4"/>
          <a:stretch>
            <a:fillRect/>
          </a:stretch>
        </p:blipFill>
        <p:spPr>
          <a:xfrm>
            <a:off x="6978423" y="104096"/>
            <a:ext cx="5212897" cy="3122839"/>
          </a:xfrm>
          <a:prstGeom prst="rect">
            <a:avLst/>
          </a:prstGeom>
        </p:spPr>
      </p:pic>
      <p:sp>
        <p:nvSpPr>
          <p:cNvPr id="8" name="TextBox 7">
            <a:extLst>
              <a:ext uri="{FF2B5EF4-FFF2-40B4-BE49-F238E27FC236}">
                <a16:creationId xmlns:a16="http://schemas.microsoft.com/office/drawing/2014/main" id="{8B6B75CF-3EFB-49E6-063F-5F9791EA085B}"/>
              </a:ext>
            </a:extLst>
          </p:cNvPr>
          <p:cNvSpPr txBox="1"/>
          <p:nvPr/>
        </p:nvSpPr>
        <p:spPr>
          <a:xfrm>
            <a:off x="-8459" y="3054988"/>
            <a:ext cx="506185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Morgan with Wing static pressure post processing.</a:t>
            </a:r>
          </a:p>
        </p:txBody>
      </p:sp>
      <p:sp>
        <p:nvSpPr>
          <p:cNvPr id="9" name="TextBox 8">
            <a:extLst>
              <a:ext uri="{FF2B5EF4-FFF2-40B4-BE49-F238E27FC236}">
                <a16:creationId xmlns:a16="http://schemas.microsoft.com/office/drawing/2014/main" id="{F6A45B66-56A6-0878-AD2B-6F1C4812F0EE}"/>
              </a:ext>
            </a:extLst>
          </p:cNvPr>
          <p:cNvSpPr txBox="1"/>
          <p:nvPr/>
        </p:nvSpPr>
        <p:spPr>
          <a:xfrm>
            <a:off x="-12356" y="5476103"/>
            <a:ext cx="560584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Morgan with Wing Velocity Magnitude post processing.</a:t>
            </a:r>
          </a:p>
        </p:txBody>
      </p:sp>
      <p:graphicFrame>
        <p:nvGraphicFramePr>
          <p:cNvPr id="10" name="Table 9">
            <a:extLst>
              <a:ext uri="{FF2B5EF4-FFF2-40B4-BE49-F238E27FC236}">
                <a16:creationId xmlns:a16="http://schemas.microsoft.com/office/drawing/2014/main" id="{E783A168-54D8-CCDD-29C5-FC9FE5E4827D}"/>
              </a:ext>
            </a:extLst>
          </p:cNvPr>
          <p:cNvGraphicFramePr>
            <a:graphicFrameLocks noGrp="1"/>
          </p:cNvGraphicFramePr>
          <p:nvPr>
            <p:extLst>
              <p:ext uri="{D42A27DB-BD31-4B8C-83A1-F6EECF244321}">
                <p14:modId xmlns:p14="http://schemas.microsoft.com/office/powerpoint/2010/main" val="1968653892"/>
              </p:ext>
            </p:extLst>
          </p:nvPr>
        </p:nvGraphicFramePr>
        <p:xfrm>
          <a:off x="7681783" y="3912972"/>
          <a:ext cx="4499314" cy="1495557"/>
        </p:xfrm>
        <a:graphic>
          <a:graphicData uri="http://schemas.openxmlformats.org/drawingml/2006/table">
            <a:tbl>
              <a:tblPr firstRow="1" bandRow="1">
                <a:tableStyleId>{5C22544A-7EE6-4342-B048-85BDC9FD1C3A}</a:tableStyleId>
              </a:tblPr>
              <a:tblGrid>
                <a:gridCol w="2249657">
                  <a:extLst>
                    <a:ext uri="{9D8B030D-6E8A-4147-A177-3AD203B41FA5}">
                      <a16:colId xmlns:a16="http://schemas.microsoft.com/office/drawing/2014/main" val="1976743569"/>
                    </a:ext>
                  </a:extLst>
                </a:gridCol>
                <a:gridCol w="2249657">
                  <a:extLst>
                    <a:ext uri="{9D8B030D-6E8A-4147-A177-3AD203B41FA5}">
                      <a16:colId xmlns:a16="http://schemas.microsoft.com/office/drawing/2014/main" val="2843673789"/>
                    </a:ext>
                  </a:extLst>
                </a:gridCol>
              </a:tblGrid>
              <a:tr h="498519">
                <a:tc>
                  <a:txBody>
                    <a:bodyPr/>
                    <a:lstStyle/>
                    <a:p>
                      <a:r>
                        <a:rPr lang="en-GB"/>
                        <a:t>Coefficient </a:t>
                      </a:r>
                    </a:p>
                  </a:txBody>
                  <a:tcPr/>
                </a:tc>
                <a:tc>
                  <a:txBody>
                    <a:bodyPr/>
                    <a:lstStyle/>
                    <a:p>
                      <a:r>
                        <a:rPr lang="en-GB"/>
                        <a:t>Number (Unitless)</a:t>
                      </a:r>
                    </a:p>
                  </a:txBody>
                  <a:tcPr/>
                </a:tc>
                <a:extLst>
                  <a:ext uri="{0D108BD9-81ED-4DB2-BD59-A6C34878D82A}">
                    <a16:rowId xmlns:a16="http://schemas.microsoft.com/office/drawing/2014/main" val="3004581713"/>
                  </a:ext>
                </a:extLst>
              </a:tr>
              <a:tr h="498519">
                <a:tc>
                  <a:txBody>
                    <a:bodyPr/>
                    <a:lstStyle/>
                    <a:p>
                      <a:r>
                        <a:rPr lang="en-GB"/>
                        <a:t>Drag</a:t>
                      </a:r>
                    </a:p>
                  </a:txBody>
                  <a:tcPr/>
                </a:tc>
                <a:tc>
                  <a:txBody>
                    <a:bodyPr/>
                    <a:lstStyle/>
                    <a:p>
                      <a:pPr lvl="0">
                        <a:buNone/>
                      </a:pPr>
                      <a:r>
                        <a:rPr lang="en-GB" sz="1800" b="0" i="0" u="none" strike="noStrike" noProof="0">
                          <a:latin typeface="Arial"/>
                        </a:rPr>
                        <a:t>0.59968</a:t>
                      </a:r>
                      <a:endParaRPr lang="en-US" sz="1800"/>
                    </a:p>
                  </a:txBody>
                  <a:tcPr/>
                </a:tc>
                <a:extLst>
                  <a:ext uri="{0D108BD9-81ED-4DB2-BD59-A6C34878D82A}">
                    <a16:rowId xmlns:a16="http://schemas.microsoft.com/office/drawing/2014/main" val="2211696876"/>
                  </a:ext>
                </a:extLst>
              </a:tr>
              <a:tr h="498519">
                <a:tc>
                  <a:txBody>
                    <a:bodyPr/>
                    <a:lstStyle/>
                    <a:p>
                      <a:pPr lvl="0">
                        <a:buNone/>
                      </a:pPr>
                      <a:r>
                        <a:rPr lang="en-GB"/>
                        <a:t>Lift</a:t>
                      </a:r>
                      <a:endParaRPr lang="en-US"/>
                    </a:p>
                  </a:txBody>
                  <a:tcPr/>
                </a:tc>
                <a:tc>
                  <a:txBody>
                    <a:bodyPr/>
                    <a:lstStyle/>
                    <a:p>
                      <a:pPr lvl="0">
                        <a:buNone/>
                      </a:pPr>
                      <a:r>
                        <a:rPr lang="en-GB" sz="1800" b="0" i="0" u="none" strike="noStrike" noProof="0">
                          <a:latin typeface="Arial"/>
                        </a:rPr>
                        <a:t>0.34678</a:t>
                      </a:r>
                      <a:endParaRPr lang="en-US" sz="1800"/>
                    </a:p>
                  </a:txBody>
                  <a:tcPr/>
                </a:tc>
                <a:extLst>
                  <a:ext uri="{0D108BD9-81ED-4DB2-BD59-A6C34878D82A}">
                    <a16:rowId xmlns:a16="http://schemas.microsoft.com/office/drawing/2014/main" val="2182613254"/>
                  </a:ext>
                </a:extLst>
              </a:tr>
            </a:tbl>
          </a:graphicData>
        </a:graphic>
      </p:graphicFrame>
      <p:sp>
        <p:nvSpPr>
          <p:cNvPr id="11" name="TextBox 10">
            <a:extLst>
              <a:ext uri="{FF2B5EF4-FFF2-40B4-BE49-F238E27FC236}">
                <a16:creationId xmlns:a16="http://schemas.microsoft.com/office/drawing/2014/main" id="{5E48C998-92A7-A204-923C-765686666C5D}"/>
              </a:ext>
            </a:extLst>
          </p:cNvPr>
          <p:cNvSpPr txBox="1"/>
          <p:nvPr/>
        </p:nvSpPr>
        <p:spPr>
          <a:xfrm>
            <a:off x="6860428" y="3223569"/>
            <a:ext cx="562629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Graph showing all aerofoil results compared against each other.</a:t>
            </a:r>
          </a:p>
        </p:txBody>
      </p:sp>
      <p:sp>
        <p:nvSpPr>
          <p:cNvPr id="12" name="TextBox 11">
            <a:extLst>
              <a:ext uri="{FF2B5EF4-FFF2-40B4-BE49-F238E27FC236}">
                <a16:creationId xmlns:a16="http://schemas.microsoft.com/office/drawing/2014/main" id="{F9C757AB-34F0-1222-29BB-2DFF5BA62C7B}"/>
              </a:ext>
            </a:extLst>
          </p:cNvPr>
          <p:cNvSpPr txBox="1"/>
          <p:nvPr/>
        </p:nvSpPr>
        <p:spPr>
          <a:xfrm>
            <a:off x="7682735" y="5533628"/>
            <a:ext cx="445264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Data collected from wing testing of Morgan with wing</a:t>
            </a:r>
          </a:p>
        </p:txBody>
      </p:sp>
    </p:spTree>
    <p:extLst>
      <p:ext uri="{BB962C8B-B14F-4D97-AF65-F5344CB8AC3E}">
        <p14:creationId xmlns:p14="http://schemas.microsoft.com/office/powerpoint/2010/main" val="10213266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CAF51-632B-8156-5357-DF644C4D9E46}"/>
              </a:ext>
            </a:extLst>
          </p:cNvPr>
          <p:cNvSpPr>
            <a:spLocks noGrp="1"/>
          </p:cNvSpPr>
          <p:nvPr>
            <p:ph type="title"/>
          </p:nvPr>
        </p:nvSpPr>
        <p:spPr>
          <a:xfrm>
            <a:off x="445325" y="415637"/>
            <a:ext cx="11515703" cy="567376"/>
          </a:xfrm>
        </p:spPr>
        <p:txBody>
          <a:bodyPr>
            <a:normAutofit fontScale="90000"/>
          </a:bodyPr>
          <a:lstStyle/>
          <a:p>
            <a:r>
              <a:rPr lang="en-GB"/>
              <a:t>Structural design/ the stages of design </a:t>
            </a:r>
            <a:r>
              <a:rPr lang="en-GB" sz="3100"/>
              <a:t>- Jacob Gough</a:t>
            </a:r>
            <a:r>
              <a:rPr lang="en-GB" sz="1800"/>
              <a:t> </a:t>
            </a:r>
            <a:endParaRPr lang="en-GB"/>
          </a:p>
        </p:txBody>
      </p:sp>
      <p:pic>
        <p:nvPicPr>
          <p:cNvPr id="16" name="Content Placeholder 15">
            <a:extLst>
              <a:ext uri="{FF2B5EF4-FFF2-40B4-BE49-F238E27FC236}">
                <a16:creationId xmlns:a16="http://schemas.microsoft.com/office/drawing/2014/main" id="{CACBA369-7845-FB7B-744A-2A243DBEB757}"/>
              </a:ext>
            </a:extLst>
          </p:cNvPr>
          <p:cNvPicPr>
            <a:picLocks noGrp="1" noChangeAspect="1"/>
          </p:cNvPicPr>
          <p:nvPr>
            <p:ph sz="half" idx="2"/>
          </p:nvPr>
        </p:nvPicPr>
        <p:blipFill>
          <a:blip r:embed="rId2"/>
          <a:stretch>
            <a:fillRect/>
          </a:stretch>
        </p:blipFill>
        <p:spPr>
          <a:xfrm>
            <a:off x="450588" y="1020792"/>
            <a:ext cx="3052598" cy="2645434"/>
          </a:xfrm>
        </p:spPr>
      </p:pic>
      <p:pic>
        <p:nvPicPr>
          <p:cNvPr id="17" name="Picture 16" descr="A grey scale with a black border&#10;&#10;AI-generated content may be incorrect.">
            <a:extLst>
              <a:ext uri="{FF2B5EF4-FFF2-40B4-BE49-F238E27FC236}">
                <a16:creationId xmlns:a16="http://schemas.microsoft.com/office/drawing/2014/main" id="{DEDF878C-E202-078F-340D-6EB4AA8242DD}"/>
              </a:ext>
            </a:extLst>
          </p:cNvPr>
          <p:cNvPicPr>
            <a:picLocks noChangeAspect="1"/>
          </p:cNvPicPr>
          <p:nvPr/>
        </p:nvPicPr>
        <p:blipFill>
          <a:blip r:embed="rId3"/>
          <a:stretch>
            <a:fillRect/>
          </a:stretch>
        </p:blipFill>
        <p:spPr>
          <a:xfrm>
            <a:off x="446327" y="3671528"/>
            <a:ext cx="4470101" cy="2908001"/>
          </a:xfrm>
          <a:prstGeom prst="rect">
            <a:avLst/>
          </a:prstGeom>
        </p:spPr>
      </p:pic>
      <p:pic>
        <p:nvPicPr>
          <p:cNvPr id="18" name="Picture 17" descr="A drawing of a wing&#10;&#10;AI-generated content may be incorrect.">
            <a:extLst>
              <a:ext uri="{FF2B5EF4-FFF2-40B4-BE49-F238E27FC236}">
                <a16:creationId xmlns:a16="http://schemas.microsoft.com/office/drawing/2014/main" id="{DE7D69D7-9299-2BAC-0228-382A09C88A5C}"/>
              </a:ext>
            </a:extLst>
          </p:cNvPr>
          <p:cNvPicPr>
            <a:picLocks noChangeAspect="1"/>
          </p:cNvPicPr>
          <p:nvPr/>
        </p:nvPicPr>
        <p:blipFill>
          <a:blip r:embed="rId4"/>
          <a:stretch>
            <a:fillRect/>
          </a:stretch>
        </p:blipFill>
        <p:spPr>
          <a:xfrm>
            <a:off x="4922190" y="1135811"/>
            <a:ext cx="7149657" cy="5449021"/>
          </a:xfrm>
          <a:prstGeom prst="rect">
            <a:avLst/>
          </a:prstGeom>
        </p:spPr>
      </p:pic>
      <p:pic>
        <p:nvPicPr>
          <p:cNvPr id="19" name="Picture 18">
            <a:extLst>
              <a:ext uri="{FF2B5EF4-FFF2-40B4-BE49-F238E27FC236}">
                <a16:creationId xmlns:a16="http://schemas.microsoft.com/office/drawing/2014/main" id="{AFFA0BDC-FD02-ED9C-BCE8-150C10450FED}"/>
              </a:ext>
            </a:extLst>
          </p:cNvPr>
          <p:cNvPicPr>
            <a:picLocks noChangeAspect="1"/>
          </p:cNvPicPr>
          <p:nvPr/>
        </p:nvPicPr>
        <p:blipFill>
          <a:blip r:embed="rId5"/>
          <a:stretch>
            <a:fillRect/>
          </a:stretch>
        </p:blipFill>
        <p:spPr>
          <a:xfrm>
            <a:off x="2357438" y="721743"/>
            <a:ext cx="1381125" cy="1676400"/>
          </a:xfrm>
          <a:prstGeom prst="rect">
            <a:avLst/>
          </a:prstGeom>
        </p:spPr>
      </p:pic>
      <p:pic>
        <p:nvPicPr>
          <p:cNvPr id="20" name="Picture 19">
            <a:extLst>
              <a:ext uri="{FF2B5EF4-FFF2-40B4-BE49-F238E27FC236}">
                <a16:creationId xmlns:a16="http://schemas.microsoft.com/office/drawing/2014/main" id="{83E777BA-C4A9-D22F-7168-69E847828CD7}"/>
              </a:ext>
            </a:extLst>
          </p:cNvPr>
          <p:cNvPicPr>
            <a:picLocks noChangeAspect="1"/>
          </p:cNvPicPr>
          <p:nvPr/>
        </p:nvPicPr>
        <p:blipFill>
          <a:blip r:embed="rId6"/>
          <a:stretch>
            <a:fillRect/>
          </a:stretch>
        </p:blipFill>
        <p:spPr>
          <a:xfrm>
            <a:off x="3737664" y="5178724"/>
            <a:ext cx="1381125" cy="1676400"/>
          </a:xfrm>
          <a:prstGeom prst="rect">
            <a:avLst/>
          </a:prstGeom>
        </p:spPr>
      </p:pic>
      <p:pic>
        <p:nvPicPr>
          <p:cNvPr id="21" name="Picture 20">
            <a:extLst>
              <a:ext uri="{FF2B5EF4-FFF2-40B4-BE49-F238E27FC236}">
                <a16:creationId xmlns:a16="http://schemas.microsoft.com/office/drawing/2014/main" id="{7BF9DDF3-1211-6FF9-8C62-B8E52F4A1414}"/>
              </a:ext>
            </a:extLst>
          </p:cNvPr>
          <p:cNvPicPr>
            <a:picLocks noChangeAspect="1"/>
          </p:cNvPicPr>
          <p:nvPr/>
        </p:nvPicPr>
        <p:blipFill>
          <a:blip r:embed="rId7"/>
          <a:stretch>
            <a:fillRect/>
          </a:stretch>
        </p:blipFill>
        <p:spPr>
          <a:xfrm>
            <a:off x="10696306" y="1023668"/>
            <a:ext cx="1381125" cy="1676400"/>
          </a:xfrm>
          <a:prstGeom prst="rect">
            <a:avLst/>
          </a:prstGeom>
        </p:spPr>
      </p:pic>
    </p:spTree>
    <p:extLst>
      <p:ext uri="{BB962C8B-B14F-4D97-AF65-F5344CB8AC3E}">
        <p14:creationId xmlns:p14="http://schemas.microsoft.com/office/powerpoint/2010/main" val="3846325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7D5C6-6E6F-6571-4D9E-ACC7E1CB7DC0}"/>
              </a:ext>
            </a:extLst>
          </p:cNvPr>
          <p:cNvSpPr>
            <a:spLocks noGrp="1"/>
          </p:cNvSpPr>
          <p:nvPr>
            <p:ph type="title"/>
          </p:nvPr>
        </p:nvSpPr>
        <p:spPr>
          <a:xfrm>
            <a:off x="336468" y="326571"/>
            <a:ext cx="11726882" cy="679779"/>
          </a:xfrm>
        </p:spPr>
        <p:txBody>
          <a:bodyPr>
            <a:normAutofit fontScale="90000"/>
          </a:bodyPr>
          <a:lstStyle/>
          <a:p>
            <a:r>
              <a:rPr lang="en-GB"/>
              <a:t>Structure analysis/Experiments and Testing </a:t>
            </a:r>
            <a:r>
              <a:rPr lang="en-GB" sz="1800"/>
              <a:t>-</a:t>
            </a:r>
            <a:r>
              <a:rPr lang="en-GB" sz="3100"/>
              <a:t> </a:t>
            </a:r>
            <a:r>
              <a:rPr lang="en-GB" sz="1800"/>
              <a:t>Jacob Gough</a:t>
            </a:r>
            <a:r>
              <a:rPr lang="en-GB" sz="3100"/>
              <a:t>  </a:t>
            </a:r>
            <a:endParaRPr lang="en-GB"/>
          </a:p>
        </p:txBody>
      </p:sp>
      <p:pic>
        <p:nvPicPr>
          <p:cNvPr id="10" name="Picture 9" descr="A screenshot of a graph&#10;&#10;AI-generated content may be incorrect.">
            <a:extLst>
              <a:ext uri="{FF2B5EF4-FFF2-40B4-BE49-F238E27FC236}">
                <a16:creationId xmlns:a16="http://schemas.microsoft.com/office/drawing/2014/main" id="{71EFF885-A48D-65F6-9004-A21D6001E399}"/>
              </a:ext>
            </a:extLst>
          </p:cNvPr>
          <p:cNvPicPr>
            <a:picLocks noChangeAspect="1"/>
          </p:cNvPicPr>
          <p:nvPr/>
        </p:nvPicPr>
        <p:blipFill>
          <a:blip r:embed="rId2"/>
          <a:stretch>
            <a:fillRect/>
          </a:stretch>
        </p:blipFill>
        <p:spPr>
          <a:xfrm>
            <a:off x="333284" y="1267005"/>
            <a:ext cx="1461280" cy="3705765"/>
          </a:xfrm>
          <a:prstGeom prst="rect">
            <a:avLst/>
          </a:prstGeom>
        </p:spPr>
      </p:pic>
      <p:pic>
        <p:nvPicPr>
          <p:cNvPr id="11" name="Picture 10" descr="A blue metal structure with black lines&#10;&#10;AI-generated content may be incorrect.">
            <a:extLst>
              <a:ext uri="{FF2B5EF4-FFF2-40B4-BE49-F238E27FC236}">
                <a16:creationId xmlns:a16="http://schemas.microsoft.com/office/drawing/2014/main" id="{E5FCAFE4-E235-5168-678F-F3929C041203}"/>
              </a:ext>
            </a:extLst>
          </p:cNvPr>
          <p:cNvPicPr>
            <a:picLocks noChangeAspect="1"/>
          </p:cNvPicPr>
          <p:nvPr/>
        </p:nvPicPr>
        <p:blipFill>
          <a:blip r:embed="rId3"/>
          <a:stretch>
            <a:fillRect/>
          </a:stretch>
        </p:blipFill>
        <p:spPr>
          <a:xfrm>
            <a:off x="1919465" y="1266824"/>
            <a:ext cx="2515859" cy="3706127"/>
          </a:xfrm>
          <a:prstGeom prst="rect">
            <a:avLst/>
          </a:prstGeom>
        </p:spPr>
      </p:pic>
      <p:pic>
        <p:nvPicPr>
          <p:cNvPr id="12" name="Picture 11" descr="A drawing of a car&#10;&#10;AI-generated content may be incorrect.">
            <a:extLst>
              <a:ext uri="{FF2B5EF4-FFF2-40B4-BE49-F238E27FC236}">
                <a16:creationId xmlns:a16="http://schemas.microsoft.com/office/drawing/2014/main" id="{B28674B2-6509-4391-7FBF-36A810DF0B21}"/>
              </a:ext>
            </a:extLst>
          </p:cNvPr>
          <p:cNvPicPr>
            <a:picLocks noChangeAspect="1"/>
          </p:cNvPicPr>
          <p:nvPr/>
        </p:nvPicPr>
        <p:blipFill>
          <a:blip r:embed="rId4"/>
          <a:stretch>
            <a:fillRect/>
          </a:stretch>
        </p:blipFill>
        <p:spPr>
          <a:xfrm>
            <a:off x="4416994" y="1271588"/>
            <a:ext cx="7642465" cy="2819580"/>
          </a:xfrm>
          <a:prstGeom prst="rect">
            <a:avLst/>
          </a:prstGeom>
        </p:spPr>
      </p:pic>
      <p:sp>
        <p:nvSpPr>
          <p:cNvPr id="17" name="TextBox 16">
            <a:extLst>
              <a:ext uri="{FF2B5EF4-FFF2-40B4-BE49-F238E27FC236}">
                <a16:creationId xmlns:a16="http://schemas.microsoft.com/office/drawing/2014/main" id="{A0C86557-8220-625F-4F7B-68FC70A65EF2}"/>
              </a:ext>
            </a:extLst>
          </p:cNvPr>
          <p:cNvSpPr txBox="1"/>
          <p:nvPr/>
        </p:nvSpPr>
        <p:spPr>
          <a:xfrm>
            <a:off x="4598894" y="4087906"/>
            <a:ext cx="7413811"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mbria"/>
                <a:ea typeface="Cambria"/>
              </a:rPr>
              <a:t>The SolidWorks model of the Morgan plus, with the unfinished version of design 3 mounted to it. Faults indicated were, design unproportional to the boundary box</a:t>
            </a:r>
            <a:r>
              <a:rPr lang="en-GB" sz="2800">
                <a:latin typeface="Cambria"/>
                <a:ea typeface="Cambria"/>
              </a:rPr>
              <a:t>.</a:t>
            </a:r>
          </a:p>
        </p:txBody>
      </p:sp>
      <p:sp>
        <p:nvSpPr>
          <p:cNvPr id="18" name="TextBox 17">
            <a:extLst>
              <a:ext uri="{FF2B5EF4-FFF2-40B4-BE49-F238E27FC236}">
                <a16:creationId xmlns:a16="http://schemas.microsoft.com/office/drawing/2014/main" id="{9C4361B3-D5FE-14CC-F50F-635C4B33CBF8}"/>
              </a:ext>
            </a:extLst>
          </p:cNvPr>
          <p:cNvSpPr txBox="1"/>
          <p:nvPr/>
        </p:nvSpPr>
        <p:spPr>
          <a:xfrm>
            <a:off x="385483" y="5136776"/>
            <a:ext cx="397136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ptos"/>
              </a:rPr>
              <a:t>FEA test conducted on the unfinished third design, conducting a stress test. </a:t>
            </a:r>
            <a:endParaRPr lang="en-US"/>
          </a:p>
          <a:p>
            <a:pPr algn="l"/>
            <a:endParaRPr lang="en-GB"/>
          </a:p>
        </p:txBody>
      </p:sp>
    </p:spTree>
    <p:extLst>
      <p:ext uri="{BB962C8B-B14F-4D97-AF65-F5344CB8AC3E}">
        <p14:creationId xmlns:p14="http://schemas.microsoft.com/office/powerpoint/2010/main" val="12618351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blue and green metal structure&#10;&#10;AI-generated content may be incorrect.">
            <a:extLst>
              <a:ext uri="{FF2B5EF4-FFF2-40B4-BE49-F238E27FC236}">
                <a16:creationId xmlns:a16="http://schemas.microsoft.com/office/drawing/2014/main" id="{146F67EA-B9C6-4154-FB04-CF63710B60BD}"/>
              </a:ext>
            </a:extLst>
          </p:cNvPr>
          <p:cNvPicPr>
            <a:picLocks noChangeAspect="1"/>
          </p:cNvPicPr>
          <p:nvPr/>
        </p:nvPicPr>
        <p:blipFill>
          <a:blip r:embed="rId2"/>
          <a:stretch>
            <a:fillRect/>
          </a:stretch>
        </p:blipFill>
        <p:spPr>
          <a:xfrm>
            <a:off x="487455" y="436469"/>
            <a:ext cx="2951630" cy="4075581"/>
          </a:xfrm>
          <a:prstGeom prst="rect">
            <a:avLst/>
          </a:prstGeom>
        </p:spPr>
      </p:pic>
      <p:pic>
        <p:nvPicPr>
          <p:cNvPr id="6" name="Picture 5" descr="A screen shot of a graph&#10;&#10;AI-generated content may be incorrect.">
            <a:extLst>
              <a:ext uri="{FF2B5EF4-FFF2-40B4-BE49-F238E27FC236}">
                <a16:creationId xmlns:a16="http://schemas.microsoft.com/office/drawing/2014/main" id="{8A1090AD-3B84-E5FE-EBBA-F716F6462AFD}"/>
              </a:ext>
            </a:extLst>
          </p:cNvPr>
          <p:cNvPicPr>
            <a:picLocks noChangeAspect="1"/>
          </p:cNvPicPr>
          <p:nvPr/>
        </p:nvPicPr>
        <p:blipFill>
          <a:blip r:embed="rId3"/>
          <a:stretch>
            <a:fillRect/>
          </a:stretch>
        </p:blipFill>
        <p:spPr>
          <a:xfrm>
            <a:off x="3447489" y="440112"/>
            <a:ext cx="2284880" cy="5144060"/>
          </a:xfrm>
          <a:prstGeom prst="rect">
            <a:avLst/>
          </a:prstGeom>
        </p:spPr>
      </p:pic>
      <p:pic>
        <p:nvPicPr>
          <p:cNvPr id="7" name="Picture 6" descr="A drawing of a car&#10;&#10;AI-generated content may be incorrect.">
            <a:extLst>
              <a:ext uri="{FF2B5EF4-FFF2-40B4-BE49-F238E27FC236}">
                <a16:creationId xmlns:a16="http://schemas.microsoft.com/office/drawing/2014/main" id="{251CB6FB-4876-078D-0F41-8D43D5103EBA}"/>
              </a:ext>
            </a:extLst>
          </p:cNvPr>
          <p:cNvPicPr>
            <a:picLocks noChangeAspect="1"/>
          </p:cNvPicPr>
          <p:nvPr/>
        </p:nvPicPr>
        <p:blipFill>
          <a:blip r:embed="rId4"/>
          <a:stretch>
            <a:fillRect/>
          </a:stretch>
        </p:blipFill>
        <p:spPr>
          <a:xfrm>
            <a:off x="5721444" y="436190"/>
            <a:ext cx="6334126" cy="2579034"/>
          </a:xfrm>
          <a:prstGeom prst="rect">
            <a:avLst/>
          </a:prstGeom>
        </p:spPr>
      </p:pic>
      <p:sp>
        <p:nvSpPr>
          <p:cNvPr id="8" name="TextBox 7">
            <a:extLst>
              <a:ext uri="{FF2B5EF4-FFF2-40B4-BE49-F238E27FC236}">
                <a16:creationId xmlns:a16="http://schemas.microsoft.com/office/drawing/2014/main" id="{184715C3-CE1E-AE4F-23EB-65756A13CE5B}"/>
              </a:ext>
            </a:extLst>
          </p:cNvPr>
          <p:cNvSpPr txBox="1"/>
          <p:nvPr/>
        </p:nvSpPr>
        <p:spPr>
          <a:xfrm>
            <a:off x="5844988" y="3155576"/>
            <a:ext cx="606014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The new and improved final design, mounted to the Morgan plus model. Indicating the changes made, to keep the design within the boundary regulations.</a:t>
            </a:r>
          </a:p>
        </p:txBody>
      </p:sp>
      <p:sp>
        <p:nvSpPr>
          <p:cNvPr id="9" name="TextBox 8">
            <a:extLst>
              <a:ext uri="{FF2B5EF4-FFF2-40B4-BE49-F238E27FC236}">
                <a16:creationId xmlns:a16="http://schemas.microsoft.com/office/drawing/2014/main" id="{97EE2EF5-EECA-77E7-0E36-365C439A4BF3}"/>
              </a:ext>
            </a:extLst>
          </p:cNvPr>
          <p:cNvSpPr txBox="1"/>
          <p:nvPr/>
        </p:nvSpPr>
        <p:spPr>
          <a:xfrm>
            <a:off x="555812" y="4643717"/>
            <a:ext cx="2653552"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Finite element analysis carried out on the final structure, showing the DF of 539.4N, and DF of 54.28N provided by Aero. Green arrows indicating the static loading fixture. </a:t>
            </a:r>
          </a:p>
        </p:txBody>
      </p:sp>
      <p:pic>
        <p:nvPicPr>
          <p:cNvPr id="10" name="Picture 9" descr="A drawing of a sink&#10;&#10;AI-generated content may be incorrect.">
            <a:extLst>
              <a:ext uri="{FF2B5EF4-FFF2-40B4-BE49-F238E27FC236}">
                <a16:creationId xmlns:a16="http://schemas.microsoft.com/office/drawing/2014/main" id="{A4D17DAE-BEC5-8E15-7ECD-17527C77B0AE}"/>
              </a:ext>
            </a:extLst>
          </p:cNvPr>
          <p:cNvPicPr>
            <a:picLocks noChangeAspect="1"/>
          </p:cNvPicPr>
          <p:nvPr/>
        </p:nvPicPr>
        <p:blipFill>
          <a:blip r:embed="rId5"/>
          <a:srcRect t="23200" r="-401" b="-400"/>
          <a:stretch/>
        </p:blipFill>
        <p:spPr>
          <a:xfrm>
            <a:off x="9494744" y="4080062"/>
            <a:ext cx="2407471" cy="2327048"/>
          </a:xfrm>
          <a:prstGeom prst="rect">
            <a:avLst/>
          </a:prstGeom>
        </p:spPr>
      </p:pic>
    </p:spTree>
    <p:extLst>
      <p:ext uri="{BB962C8B-B14F-4D97-AF65-F5344CB8AC3E}">
        <p14:creationId xmlns:p14="http://schemas.microsoft.com/office/powerpoint/2010/main" val="2160957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aper with writing and a diagram&#10;&#10;AI-generated content may be incorrect.">
            <a:extLst>
              <a:ext uri="{FF2B5EF4-FFF2-40B4-BE49-F238E27FC236}">
                <a16:creationId xmlns:a16="http://schemas.microsoft.com/office/drawing/2014/main" id="{6F3A79C0-AF1F-B335-3EC4-8DAAE7C2C4D9}"/>
              </a:ext>
            </a:extLst>
          </p:cNvPr>
          <p:cNvPicPr>
            <a:picLocks noChangeAspect="1"/>
          </p:cNvPicPr>
          <p:nvPr/>
        </p:nvPicPr>
        <p:blipFill>
          <a:blip r:embed="rId2"/>
          <a:stretch>
            <a:fillRect/>
          </a:stretch>
        </p:blipFill>
        <p:spPr>
          <a:xfrm>
            <a:off x="788738" y="1222074"/>
            <a:ext cx="5194261" cy="5132718"/>
          </a:xfrm>
          <a:prstGeom prst="rect">
            <a:avLst/>
          </a:prstGeom>
        </p:spPr>
      </p:pic>
      <p:pic>
        <p:nvPicPr>
          <p:cNvPr id="6" name="Picture 5" descr="A diagram of a diagram on a piece of paper&#10;&#10;AI-generated content may be incorrect.">
            <a:extLst>
              <a:ext uri="{FF2B5EF4-FFF2-40B4-BE49-F238E27FC236}">
                <a16:creationId xmlns:a16="http://schemas.microsoft.com/office/drawing/2014/main" id="{C22F7D0C-C122-BC5D-A214-2F0BEADB4E2F}"/>
              </a:ext>
            </a:extLst>
          </p:cNvPr>
          <p:cNvPicPr>
            <a:picLocks noChangeAspect="1"/>
          </p:cNvPicPr>
          <p:nvPr/>
        </p:nvPicPr>
        <p:blipFill>
          <a:blip r:embed="rId3"/>
          <a:stretch>
            <a:fillRect/>
          </a:stretch>
        </p:blipFill>
        <p:spPr>
          <a:xfrm>
            <a:off x="6576562" y="1224051"/>
            <a:ext cx="5163630" cy="1807595"/>
          </a:xfrm>
          <a:prstGeom prst="rect">
            <a:avLst/>
          </a:prstGeom>
        </p:spPr>
      </p:pic>
      <p:sp>
        <p:nvSpPr>
          <p:cNvPr id="7" name="TextBox 6">
            <a:extLst>
              <a:ext uri="{FF2B5EF4-FFF2-40B4-BE49-F238E27FC236}">
                <a16:creationId xmlns:a16="http://schemas.microsoft.com/office/drawing/2014/main" id="{22BF35D9-7187-9BFE-C60D-B14C169FF810}"/>
              </a:ext>
            </a:extLst>
          </p:cNvPr>
          <p:cNvSpPr txBox="1"/>
          <p:nvPr/>
        </p:nvSpPr>
        <p:spPr>
          <a:xfrm>
            <a:off x="812799" y="169333"/>
            <a:ext cx="6671733"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t>Hand Calculations – Jacob Gough</a:t>
            </a:r>
          </a:p>
        </p:txBody>
      </p:sp>
      <p:sp>
        <p:nvSpPr>
          <p:cNvPr id="8" name="TextBox 7">
            <a:extLst>
              <a:ext uri="{FF2B5EF4-FFF2-40B4-BE49-F238E27FC236}">
                <a16:creationId xmlns:a16="http://schemas.microsoft.com/office/drawing/2014/main" id="{9B8F50D5-C78C-F31E-53BE-FD937834323C}"/>
              </a:ext>
            </a:extLst>
          </p:cNvPr>
          <p:cNvSpPr txBox="1"/>
          <p:nvPr/>
        </p:nvSpPr>
        <p:spPr>
          <a:xfrm>
            <a:off x="6329082" y="3227294"/>
            <a:ext cx="5038164"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Hand calculations indicating a UDL force using the downforce, spread over a length of 1500mm, while giving the reaction force of the beam. </a:t>
            </a:r>
          </a:p>
          <a:p>
            <a:endParaRPr lang="en-GB"/>
          </a:p>
          <a:p>
            <a:r>
              <a:rPr lang="en-GB"/>
              <a:t>Hand calculations indicating the total forces acting on the structure.</a:t>
            </a:r>
          </a:p>
        </p:txBody>
      </p:sp>
    </p:spTree>
    <p:extLst>
      <p:ext uri="{BB962C8B-B14F-4D97-AF65-F5344CB8AC3E}">
        <p14:creationId xmlns:p14="http://schemas.microsoft.com/office/powerpoint/2010/main" val="4289267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C06F28-5A08-22A9-5EB9-55834003EF9F}"/>
              </a:ext>
            </a:extLst>
          </p:cNvPr>
          <p:cNvSpPr>
            <a:spLocks noGrp="1"/>
          </p:cNvSpPr>
          <p:nvPr>
            <p:ph type="title"/>
          </p:nvPr>
        </p:nvSpPr>
        <p:spPr>
          <a:xfrm>
            <a:off x="0" y="1084178"/>
            <a:ext cx="5441133" cy="626058"/>
          </a:xfrm>
        </p:spPr>
        <p:txBody>
          <a:bodyPr vert="horz" lIns="91440" tIns="45720" rIns="91440" bIns="45720" rtlCol="0" anchor="b" anchorCtr="0">
            <a:normAutofit fontScale="90000"/>
          </a:bodyPr>
          <a:lstStyle/>
          <a:p>
            <a:r>
              <a:rPr lang="en-US"/>
              <a:t>Material</a:t>
            </a:r>
            <a:r>
              <a:rPr lang="en-US">
                <a:ea typeface="+mj-lt"/>
                <a:cs typeface="+mj-lt"/>
              </a:rPr>
              <a:t> Selection for Wing Frame and Surface</a:t>
            </a:r>
            <a:r>
              <a:rPr lang="en-US"/>
              <a:t> - </a:t>
            </a:r>
            <a:r>
              <a:rPr lang="en-US" sz="1800"/>
              <a:t>Nevin Jyothis</a:t>
            </a:r>
            <a:endParaRPr lang="en-US" sz="1800" kern="1200">
              <a:latin typeface="+mj-lt"/>
            </a:endParaRPr>
          </a:p>
        </p:txBody>
      </p:sp>
      <p:sp>
        <p:nvSpPr>
          <p:cNvPr id="4" name="Content Placeholder 3">
            <a:extLst>
              <a:ext uri="{FF2B5EF4-FFF2-40B4-BE49-F238E27FC236}">
                <a16:creationId xmlns:a16="http://schemas.microsoft.com/office/drawing/2014/main" id="{4C2DF6DA-01FC-5FCA-BAA9-320E2D0FCCC7}"/>
              </a:ext>
            </a:extLst>
          </p:cNvPr>
          <p:cNvSpPr>
            <a:spLocks noGrp="1"/>
          </p:cNvSpPr>
          <p:nvPr>
            <p:ph sz="half" idx="2"/>
          </p:nvPr>
        </p:nvSpPr>
        <p:spPr>
          <a:xfrm>
            <a:off x="1" y="1569565"/>
            <a:ext cx="3810000" cy="5144891"/>
          </a:xfrm>
        </p:spPr>
        <p:txBody>
          <a:bodyPr vert="horz" lIns="91440" tIns="45720" rIns="91440" bIns="45720" rtlCol="0" anchor="t">
            <a:normAutofit/>
          </a:bodyPr>
          <a:lstStyle/>
          <a:p>
            <a:pPr marL="0" indent="0">
              <a:buNone/>
            </a:pPr>
            <a:r>
              <a:rPr lang="en-US" sz="1600" u="sng">
                <a:ea typeface="+mn-lt"/>
                <a:cs typeface="+mn-lt"/>
              </a:rPr>
              <a:t>Material Selection</a:t>
            </a:r>
            <a:endParaRPr lang="en-US" sz="1600" u="sng"/>
          </a:p>
          <a:p>
            <a:pPr marL="0" indent="0">
              <a:buNone/>
            </a:pPr>
            <a:r>
              <a:rPr lang="en-US" sz="1600"/>
              <a:t>-Aluminum 5032</a:t>
            </a:r>
            <a:endParaRPr lang="en-US" sz="1600">
              <a:solidFill>
                <a:srgbClr val="111111"/>
              </a:solidFill>
              <a:latin typeface="Arial Nova Cond"/>
              <a:ea typeface="Roboto"/>
              <a:cs typeface="Roboto"/>
            </a:endParaRPr>
          </a:p>
          <a:p>
            <a:pPr marL="0" indent="0">
              <a:buNone/>
            </a:pPr>
            <a:r>
              <a:rPr lang="en-US" sz="1600"/>
              <a:t>-</a:t>
            </a:r>
            <a:r>
              <a:rPr lang="en-GB" sz="1600"/>
              <a:t>Carbon</a:t>
            </a:r>
            <a:r>
              <a:rPr lang="en-US" sz="1600"/>
              <a:t> fiber reinforced polymer (CFRP)</a:t>
            </a:r>
          </a:p>
          <a:p>
            <a:pPr marL="0" indent="0">
              <a:buNone/>
            </a:pPr>
            <a:endParaRPr lang="en-US" sz="1600"/>
          </a:p>
          <a:p>
            <a:pPr marL="285750" indent="-285750"/>
            <a:r>
              <a:rPr lang="en-US" sz="1500" b="1">
                <a:ea typeface="+mn-lt"/>
                <a:cs typeface="+mn-lt"/>
              </a:rPr>
              <a:t> </a:t>
            </a:r>
            <a:r>
              <a:rPr lang="en-GB" sz="1500">
                <a:ea typeface="+mn-lt"/>
                <a:cs typeface="+mn-lt"/>
              </a:rPr>
              <a:t>Aluminium</a:t>
            </a:r>
            <a:r>
              <a:rPr lang="en-US" sz="1500">
                <a:ea typeface="+mn-lt"/>
                <a:cs typeface="+mn-lt"/>
              </a:rPr>
              <a:t> 5032: Chosen for its high stiffness (75 </a:t>
            </a:r>
            <a:r>
              <a:rPr lang="en-US" sz="1500" err="1">
                <a:ea typeface="+mn-lt"/>
                <a:cs typeface="+mn-lt"/>
              </a:rPr>
              <a:t>GPa</a:t>
            </a:r>
            <a:r>
              <a:rPr lang="en-US" sz="1500">
                <a:ea typeface="+mn-lt"/>
                <a:cs typeface="+mn-lt"/>
              </a:rPr>
              <a:t>), low density (2.65 g/cm^3), and excellent corrosion resistance.</a:t>
            </a:r>
          </a:p>
          <a:p>
            <a:pPr marL="285750" indent="-285750"/>
            <a:r>
              <a:rPr lang="en-US" sz="1500">
                <a:ea typeface="+mn-lt"/>
                <a:cs typeface="+mn-lt"/>
              </a:rPr>
              <a:t>Integrated to the wing surface to combat flex and </a:t>
            </a:r>
            <a:r>
              <a:rPr lang="en-US" sz="1500" err="1">
                <a:ea typeface="+mn-lt"/>
                <a:cs typeface="+mn-lt"/>
              </a:rPr>
              <a:t>optimise</a:t>
            </a:r>
            <a:r>
              <a:rPr lang="en-US" sz="1500">
                <a:ea typeface="+mn-lt"/>
                <a:cs typeface="+mn-lt"/>
              </a:rPr>
              <a:t> the weight efficiently.</a:t>
            </a:r>
            <a:endParaRPr lang="en-US"/>
          </a:p>
          <a:p>
            <a:pPr marL="285750" indent="-285750"/>
            <a:r>
              <a:rPr lang="en-US" sz="1500">
                <a:ea typeface="+mn-lt"/>
                <a:cs typeface="+mn-lt"/>
              </a:rPr>
              <a:t>Key Considerations: Stiffness, tensile strength, machinability, and long-term durability.</a:t>
            </a:r>
            <a:endParaRPr lang="en-US" sz="1500"/>
          </a:p>
          <a:p>
            <a:pPr marL="0" indent="0">
              <a:buNone/>
            </a:pPr>
            <a:endParaRPr lang="en-US" sz="1500"/>
          </a:p>
        </p:txBody>
      </p:sp>
      <p:pic>
        <p:nvPicPr>
          <p:cNvPr id="14" name="Content Placeholder 13" descr="A graph of aluminum alloy properties&#10;&#10;AI-generated content may be incorrect.">
            <a:extLst>
              <a:ext uri="{FF2B5EF4-FFF2-40B4-BE49-F238E27FC236}">
                <a16:creationId xmlns:a16="http://schemas.microsoft.com/office/drawing/2014/main" id="{D7C60F16-11BC-1582-6E54-CEE37290784E}"/>
              </a:ext>
            </a:extLst>
          </p:cNvPr>
          <p:cNvPicPr>
            <a:picLocks noGrp="1" noChangeAspect="1"/>
          </p:cNvPicPr>
          <p:nvPr>
            <p:ph sz="half" idx="1"/>
          </p:nvPr>
        </p:nvPicPr>
        <p:blipFill>
          <a:blip r:embed="rId2"/>
          <a:stretch>
            <a:fillRect/>
          </a:stretch>
        </p:blipFill>
        <p:spPr>
          <a:xfrm>
            <a:off x="6542641" y="1397502"/>
            <a:ext cx="4744278" cy="3594778"/>
          </a:xfrm>
        </p:spPr>
      </p:pic>
    </p:spTree>
    <p:extLst>
      <p:ext uri="{BB962C8B-B14F-4D97-AF65-F5344CB8AC3E}">
        <p14:creationId xmlns:p14="http://schemas.microsoft.com/office/powerpoint/2010/main" val="8066344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A054A9-C740-ED55-5903-5C49C4FC7A7C}"/>
              </a:ext>
            </a:extLst>
          </p:cNvPr>
          <p:cNvSpPr>
            <a:spLocks noGrp="1"/>
          </p:cNvSpPr>
          <p:nvPr>
            <p:ph type="title"/>
          </p:nvPr>
        </p:nvSpPr>
        <p:spPr>
          <a:xfrm>
            <a:off x="1801" y="123825"/>
            <a:ext cx="8305801" cy="1381124"/>
          </a:xfrm>
        </p:spPr>
        <p:txBody>
          <a:bodyPr vert="horz" lIns="91440" tIns="45720" rIns="91440" bIns="45720" rtlCol="0" anchor="b" anchorCtr="0">
            <a:normAutofit fontScale="90000"/>
          </a:bodyPr>
          <a:lstStyle/>
          <a:p>
            <a:r>
              <a:rPr lang="en-US">
                <a:ea typeface="+mj-lt"/>
                <a:cs typeface="+mj-lt"/>
              </a:rPr>
              <a:t>Final Design and Testing Insights</a:t>
            </a:r>
            <a:r>
              <a:rPr lang="en-US"/>
              <a:t>              </a:t>
            </a:r>
            <a:r>
              <a:rPr lang="en-US" sz="1800"/>
              <a:t>- Nevin Jyothis </a:t>
            </a:r>
            <a:r>
              <a:rPr lang="en-US" sz="6700"/>
              <a:t> </a:t>
            </a:r>
            <a:endParaRPr lang="en-US" kern="1200">
              <a:latin typeface="+mj-lt"/>
            </a:endParaRPr>
          </a:p>
        </p:txBody>
      </p:sp>
      <p:sp>
        <p:nvSpPr>
          <p:cNvPr id="4" name="Content Placeholder 3">
            <a:extLst>
              <a:ext uri="{FF2B5EF4-FFF2-40B4-BE49-F238E27FC236}">
                <a16:creationId xmlns:a16="http://schemas.microsoft.com/office/drawing/2014/main" id="{D3043DB8-865A-D62F-9CAB-9B5CF281539F}"/>
              </a:ext>
            </a:extLst>
          </p:cNvPr>
          <p:cNvSpPr>
            <a:spLocks noGrp="1"/>
          </p:cNvSpPr>
          <p:nvPr>
            <p:ph sz="half" idx="2"/>
          </p:nvPr>
        </p:nvSpPr>
        <p:spPr>
          <a:xfrm>
            <a:off x="4981802" y="2104224"/>
            <a:ext cx="5552425" cy="1555790"/>
          </a:xfrm>
        </p:spPr>
        <p:txBody>
          <a:bodyPr vert="horz" lIns="91440" tIns="45720" rIns="91440" bIns="45720" rtlCol="0" anchor="t">
            <a:normAutofit/>
          </a:bodyPr>
          <a:lstStyle/>
          <a:p>
            <a:r>
              <a:rPr lang="en-US" sz="1800">
                <a:ea typeface="+mn-lt"/>
                <a:cs typeface="+mn-lt"/>
              </a:rPr>
              <a:t>FEA Testing: Stress analysis under aerodynamic loads (543.9 N downforce, 54.28 N drag).</a:t>
            </a:r>
          </a:p>
          <a:p>
            <a:r>
              <a:rPr lang="en-US" sz="1800">
                <a:ea typeface="+mn-lt"/>
                <a:cs typeface="+mn-lt"/>
              </a:rPr>
              <a:t>Stress Concentrations: Identified hotspots near mounting points exceeding yield strength.</a:t>
            </a:r>
          </a:p>
          <a:p>
            <a:endParaRPr lang="en-US" sz="1800"/>
          </a:p>
        </p:txBody>
      </p:sp>
      <p:pic>
        <p:nvPicPr>
          <p:cNvPr id="7" name="Content Placeholder 6" descr="A blue metal structure with a rainbow colored frame&#10;&#10;AI-generated content may be incorrect.">
            <a:extLst>
              <a:ext uri="{FF2B5EF4-FFF2-40B4-BE49-F238E27FC236}">
                <a16:creationId xmlns:a16="http://schemas.microsoft.com/office/drawing/2014/main" id="{A4CDD04E-A774-EACF-C503-93CC1FFB9975}"/>
              </a:ext>
            </a:extLst>
          </p:cNvPr>
          <p:cNvPicPr>
            <a:picLocks noGrp="1" noChangeAspect="1"/>
          </p:cNvPicPr>
          <p:nvPr>
            <p:ph sz="half" idx="1"/>
          </p:nvPr>
        </p:nvPicPr>
        <p:blipFill>
          <a:blip r:embed="rId2"/>
          <a:stretch>
            <a:fillRect/>
          </a:stretch>
        </p:blipFill>
        <p:spPr>
          <a:xfrm>
            <a:off x="0" y="1507713"/>
            <a:ext cx="4572000" cy="2743200"/>
          </a:xfrm>
        </p:spPr>
      </p:pic>
      <p:pic>
        <p:nvPicPr>
          <p:cNvPr id="8" name="Picture 7" descr="A blue airplane with white text&#10;&#10;AI-generated content may be incorrect.">
            <a:extLst>
              <a:ext uri="{FF2B5EF4-FFF2-40B4-BE49-F238E27FC236}">
                <a16:creationId xmlns:a16="http://schemas.microsoft.com/office/drawing/2014/main" id="{76E7C36E-ADEA-4D9D-0EEB-F82C29E1D3E9}"/>
              </a:ext>
            </a:extLst>
          </p:cNvPr>
          <p:cNvPicPr>
            <a:picLocks noChangeAspect="1"/>
          </p:cNvPicPr>
          <p:nvPr/>
        </p:nvPicPr>
        <p:blipFill>
          <a:blip r:embed="rId3"/>
          <a:stretch>
            <a:fillRect/>
          </a:stretch>
        </p:blipFill>
        <p:spPr>
          <a:xfrm>
            <a:off x="-21982" y="4216853"/>
            <a:ext cx="6273940" cy="2678096"/>
          </a:xfrm>
          <a:prstGeom prst="rect">
            <a:avLst/>
          </a:prstGeom>
        </p:spPr>
      </p:pic>
      <p:sp>
        <p:nvSpPr>
          <p:cNvPr id="9" name="TextBox 8">
            <a:extLst>
              <a:ext uri="{FF2B5EF4-FFF2-40B4-BE49-F238E27FC236}">
                <a16:creationId xmlns:a16="http://schemas.microsoft.com/office/drawing/2014/main" id="{212FEC83-9403-9E3B-311A-E3FC9D006521}"/>
              </a:ext>
            </a:extLst>
          </p:cNvPr>
          <p:cNvSpPr txBox="1"/>
          <p:nvPr/>
        </p:nvSpPr>
        <p:spPr>
          <a:xfrm>
            <a:off x="6737011" y="4991974"/>
            <a:ext cx="5069917" cy="111908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lnSpc>
                <a:spcPts val="1575"/>
              </a:lnSpc>
              <a:buFont typeface=""/>
              <a:buChar char="•"/>
            </a:pPr>
            <a:r>
              <a:rPr lang="en-US">
                <a:cs typeface="Arial"/>
              </a:rPr>
              <a:t>Reinforcements: Recommendations for additional CFRP layers and fiber orientation adjustments.​</a:t>
            </a:r>
            <a:endParaRPr lang="en-US"/>
          </a:p>
          <a:p>
            <a:pPr marL="228600" indent="-228600">
              <a:lnSpc>
                <a:spcPts val="1575"/>
              </a:lnSpc>
              <a:buFont typeface=""/>
              <a:buChar char="•"/>
            </a:pPr>
            <a:endParaRPr lang="en-US">
              <a:cs typeface="Arial"/>
            </a:endParaRPr>
          </a:p>
          <a:p>
            <a:pPr marL="228600" indent="-228600">
              <a:lnSpc>
                <a:spcPts val="1575"/>
              </a:lnSpc>
              <a:buFont typeface=""/>
              <a:buChar char="•"/>
            </a:pPr>
            <a:r>
              <a:rPr lang="en-US">
                <a:cs typeface="Arial"/>
              </a:rPr>
              <a:t>Design Goals: Lightweight, durable, and aerodynamic performance.</a:t>
            </a:r>
          </a:p>
        </p:txBody>
      </p:sp>
    </p:spTree>
    <p:extLst>
      <p:ext uri="{BB962C8B-B14F-4D97-AF65-F5344CB8AC3E}">
        <p14:creationId xmlns:p14="http://schemas.microsoft.com/office/powerpoint/2010/main" val="15862173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8E3322-1C21-E9A4-7058-A483C69D1A4F}"/>
              </a:ext>
            </a:extLst>
          </p:cNvPr>
          <p:cNvSpPr>
            <a:spLocks noGrp="1"/>
          </p:cNvSpPr>
          <p:nvPr>
            <p:ph type="title"/>
          </p:nvPr>
        </p:nvSpPr>
        <p:spPr>
          <a:xfrm>
            <a:off x="481343" y="390526"/>
            <a:ext cx="9144000" cy="1263649"/>
          </a:xfrm>
        </p:spPr>
        <p:txBody>
          <a:bodyPr/>
          <a:lstStyle/>
          <a:p>
            <a:r>
              <a:rPr lang="en-GB"/>
              <a:t>Mechatronics </a:t>
            </a:r>
            <a:r>
              <a:rPr lang="en-GB" sz="1600"/>
              <a:t>– James Evans  </a:t>
            </a:r>
            <a:endParaRPr lang="en-GB"/>
          </a:p>
        </p:txBody>
      </p:sp>
      <p:pic>
        <p:nvPicPr>
          <p:cNvPr id="5" name="Picture 4" descr="A close-up of a machine&#10;&#10;Description automatically generated">
            <a:extLst>
              <a:ext uri="{FF2B5EF4-FFF2-40B4-BE49-F238E27FC236}">
                <a16:creationId xmlns:a16="http://schemas.microsoft.com/office/drawing/2014/main" id="{F2338016-13F6-EFE3-63A8-2DE8315EF07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85661" y="1022350"/>
            <a:ext cx="4220678" cy="4220678"/>
          </a:xfrm>
          <a:prstGeom prst="rect">
            <a:avLst/>
          </a:prstGeom>
        </p:spPr>
      </p:pic>
      <p:sp>
        <p:nvSpPr>
          <p:cNvPr id="6" name="TextBox 5">
            <a:extLst>
              <a:ext uri="{FF2B5EF4-FFF2-40B4-BE49-F238E27FC236}">
                <a16:creationId xmlns:a16="http://schemas.microsoft.com/office/drawing/2014/main" id="{FC10E5D8-6B32-99DF-E8E3-D6F2FD62F6A2}"/>
              </a:ext>
            </a:extLst>
          </p:cNvPr>
          <p:cNvSpPr txBox="1"/>
          <p:nvPr/>
        </p:nvSpPr>
        <p:spPr>
          <a:xfrm>
            <a:off x="3985661" y="5263094"/>
            <a:ext cx="4220678" cy="215444"/>
          </a:xfrm>
          <a:prstGeom prst="rect">
            <a:avLst/>
          </a:prstGeom>
          <a:noFill/>
        </p:spPr>
        <p:txBody>
          <a:bodyPr wrap="square" rtlCol="0">
            <a:spAutoFit/>
          </a:bodyPr>
          <a:lstStyle/>
          <a:p>
            <a:pPr algn="ctr"/>
            <a:r>
              <a:rPr lang="en-GB" sz="800"/>
              <a:t>Fig 1 - What a DRS actuator looks like ( The-Race, 2024)</a:t>
            </a:r>
          </a:p>
        </p:txBody>
      </p:sp>
    </p:spTree>
    <p:extLst>
      <p:ext uri="{BB962C8B-B14F-4D97-AF65-F5344CB8AC3E}">
        <p14:creationId xmlns:p14="http://schemas.microsoft.com/office/powerpoint/2010/main" val="16213639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96140-35EC-FFDC-4A7F-113C0EB970D2}"/>
              </a:ext>
            </a:extLst>
          </p:cNvPr>
          <p:cNvSpPr txBox="1">
            <a:spLocks/>
          </p:cNvSpPr>
          <p:nvPr/>
        </p:nvSpPr>
        <p:spPr>
          <a:xfrm>
            <a:off x="816321" y="274774"/>
            <a:ext cx="9144000" cy="1263649"/>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t>Hydraulic Vs Electromechanical </a:t>
            </a:r>
          </a:p>
        </p:txBody>
      </p:sp>
      <p:sp>
        <p:nvSpPr>
          <p:cNvPr id="4" name="TextBox 3">
            <a:extLst>
              <a:ext uri="{FF2B5EF4-FFF2-40B4-BE49-F238E27FC236}">
                <a16:creationId xmlns:a16="http://schemas.microsoft.com/office/drawing/2014/main" id="{10BE1049-BFFC-BE70-AB98-234789774075}"/>
              </a:ext>
            </a:extLst>
          </p:cNvPr>
          <p:cNvSpPr txBox="1"/>
          <p:nvPr/>
        </p:nvSpPr>
        <p:spPr>
          <a:xfrm>
            <a:off x="6361694" y="4451145"/>
            <a:ext cx="4416552" cy="1754326"/>
          </a:xfrm>
          <a:prstGeom prst="rect">
            <a:avLst/>
          </a:prstGeom>
          <a:noFill/>
        </p:spPr>
        <p:txBody>
          <a:bodyPr wrap="square" rtlCol="0">
            <a:spAutoFit/>
          </a:bodyPr>
          <a:lstStyle/>
          <a:p>
            <a:pPr marL="285750" indent="-285750" algn="ctr">
              <a:buFont typeface="Arial" panose="020B0604020202020204" pitchFamily="34" charset="0"/>
              <a:buChar char="•"/>
            </a:pPr>
            <a:r>
              <a:rPr lang="en-GB"/>
              <a:t>Simplicity </a:t>
            </a:r>
          </a:p>
          <a:p>
            <a:pPr marL="285750" indent="-285750" algn="ctr">
              <a:buFont typeface="Arial" panose="020B0604020202020204" pitchFamily="34" charset="0"/>
              <a:buChar char="•"/>
            </a:pPr>
            <a:r>
              <a:rPr lang="en-GB"/>
              <a:t>Reduced footprint</a:t>
            </a:r>
          </a:p>
          <a:p>
            <a:pPr marL="285750" indent="-285750" algn="ctr">
              <a:buFont typeface="Arial" panose="020B0604020202020204" pitchFamily="34" charset="0"/>
              <a:buChar char="•"/>
            </a:pPr>
            <a:r>
              <a:rPr lang="en-GB"/>
              <a:t>Less maintenance </a:t>
            </a:r>
          </a:p>
          <a:p>
            <a:pPr marL="285750" indent="-285750" algn="ctr">
              <a:buFont typeface="Arial" panose="020B0604020202020204" pitchFamily="34" charset="0"/>
              <a:buChar char="•"/>
            </a:pPr>
            <a:r>
              <a:rPr lang="en-GB"/>
              <a:t>Instant force without an accumulator</a:t>
            </a:r>
          </a:p>
          <a:p>
            <a:pPr marL="285750" indent="-285750" algn="ctr">
              <a:buFont typeface="Arial" panose="020B0604020202020204" pitchFamily="34" charset="0"/>
              <a:buChar char="•"/>
            </a:pPr>
            <a:r>
              <a:rPr lang="en-GB"/>
              <a:t>Higher motion control, as far as positional acceleration and speed</a:t>
            </a:r>
          </a:p>
        </p:txBody>
      </p:sp>
      <p:sp>
        <p:nvSpPr>
          <p:cNvPr id="5" name="TextBox 4">
            <a:extLst>
              <a:ext uri="{FF2B5EF4-FFF2-40B4-BE49-F238E27FC236}">
                <a16:creationId xmlns:a16="http://schemas.microsoft.com/office/drawing/2014/main" id="{17CB216A-F196-6AAC-CC36-88420DA16912}"/>
              </a:ext>
            </a:extLst>
          </p:cNvPr>
          <p:cNvSpPr txBox="1"/>
          <p:nvPr/>
        </p:nvSpPr>
        <p:spPr>
          <a:xfrm>
            <a:off x="971769" y="4451145"/>
            <a:ext cx="4416552" cy="1200329"/>
          </a:xfrm>
          <a:prstGeom prst="rect">
            <a:avLst/>
          </a:prstGeom>
          <a:noFill/>
        </p:spPr>
        <p:txBody>
          <a:bodyPr wrap="square" rtlCol="0">
            <a:spAutoFit/>
          </a:bodyPr>
          <a:lstStyle/>
          <a:p>
            <a:pPr marL="285750" indent="-285750" algn="ctr">
              <a:buFont typeface="Arial" panose="020B0604020202020204" pitchFamily="34" charset="0"/>
              <a:buChar char="•"/>
            </a:pPr>
            <a:r>
              <a:rPr lang="en-GB"/>
              <a:t>Inspired by F1 and other high-performance motorsport applications  </a:t>
            </a:r>
          </a:p>
          <a:p>
            <a:pPr marL="285750" indent="-285750" algn="ctr">
              <a:buFont typeface="Arial" panose="020B0604020202020204" pitchFamily="34" charset="0"/>
              <a:buChar char="•"/>
            </a:pPr>
            <a:r>
              <a:rPr lang="en-GB"/>
              <a:t>Power density</a:t>
            </a:r>
          </a:p>
          <a:p>
            <a:pPr algn="ctr"/>
            <a:endParaRPr lang="en-GB"/>
          </a:p>
        </p:txBody>
      </p:sp>
      <p:pic>
        <p:nvPicPr>
          <p:cNvPr id="17" name="Picture 16">
            <a:extLst>
              <a:ext uri="{FF2B5EF4-FFF2-40B4-BE49-F238E27FC236}">
                <a16:creationId xmlns:a16="http://schemas.microsoft.com/office/drawing/2014/main" id="{8184BAD5-6035-3A59-6BFB-7E1B78C00643}"/>
              </a:ext>
            </a:extLst>
          </p:cNvPr>
          <p:cNvPicPr>
            <a:picLocks noChangeAspect="1"/>
          </p:cNvPicPr>
          <p:nvPr/>
        </p:nvPicPr>
        <p:blipFill>
          <a:blip r:embed="rId2"/>
          <a:stretch>
            <a:fillRect/>
          </a:stretch>
        </p:blipFill>
        <p:spPr>
          <a:xfrm>
            <a:off x="6655381" y="1352213"/>
            <a:ext cx="3829181" cy="2635670"/>
          </a:xfrm>
          <a:prstGeom prst="rect">
            <a:avLst/>
          </a:prstGeom>
        </p:spPr>
      </p:pic>
      <p:pic>
        <p:nvPicPr>
          <p:cNvPr id="18" name="Picture 17">
            <a:extLst>
              <a:ext uri="{FF2B5EF4-FFF2-40B4-BE49-F238E27FC236}">
                <a16:creationId xmlns:a16="http://schemas.microsoft.com/office/drawing/2014/main" id="{DCE5800F-B871-333C-4B7A-00EC01EEFAD5}"/>
              </a:ext>
            </a:extLst>
          </p:cNvPr>
          <p:cNvPicPr>
            <a:picLocks noChangeAspect="1"/>
          </p:cNvPicPr>
          <p:nvPr/>
        </p:nvPicPr>
        <p:blipFill>
          <a:blip r:embed="rId3"/>
          <a:stretch>
            <a:fillRect/>
          </a:stretch>
        </p:blipFill>
        <p:spPr>
          <a:xfrm>
            <a:off x="816321" y="1756763"/>
            <a:ext cx="5098303" cy="2012779"/>
          </a:xfrm>
          <a:prstGeom prst="rect">
            <a:avLst/>
          </a:prstGeom>
        </p:spPr>
      </p:pic>
      <p:sp>
        <p:nvSpPr>
          <p:cNvPr id="3" name="TextBox 2">
            <a:extLst>
              <a:ext uri="{FF2B5EF4-FFF2-40B4-BE49-F238E27FC236}">
                <a16:creationId xmlns:a16="http://schemas.microsoft.com/office/drawing/2014/main" id="{2D99C691-A867-183B-ABDC-138BA5199938}"/>
              </a:ext>
            </a:extLst>
          </p:cNvPr>
          <p:cNvSpPr txBox="1"/>
          <p:nvPr/>
        </p:nvSpPr>
        <p:spPr>
          <a:xfrm>
            <a:off x="6655380" y="4088709"/>
            <a:ext cx="3829181" cy="261610"/>
          </a:xfrm>
          <a:prstGeom prst="rect">
            <a:avLst/>
          </a:prstGeom>
          <a:noFill/>
        </p:spPr>
        <p:txBody>
          <a:bodyPr wrap="square" rtlCol="0">
            <a:spAutoFit/>
          </a:bodyPr>
          <a:lstStyle/>
          <a:p>
            <a:pPr algn="ctr"/>
            <a:r>
              <a:rPr lang="en-GB" sz="1100"/>
              <a:t>Fig 3 – Stepper Motor (Stepper Motor Fundamentals, 2025)</a:t>
            </a:r>
          </a:p>
        </p:txBody>
      </p:sp>
      <p:sp>
        <p:nvSpPr>
          <p:cNvPr id="6" name="TextBox 5">
            <a:extLst>
              <a:ext uri="{FF2B5EF4-FFF2-40B4-BE49-F238E27FC236}">
                <a16:creationId xmlns:a16="http://schemas.microsoft.com/office/drawing/2014/main" id="{3E077D50-6AD0-5E67-BF05-AA8107560322}"/>
              </a:ext>
            </a:extLst>
          </p:cNvPr>
          <p:cNvSpPr txBox="1"/>
          <p:nvPr/>
        </p:nvSpPr>
        <p:spPr>
          <a:xfrm>
            <a:off x="1813017" y="3827099"/>
            <a:ext cx="3575304" cy="261610"/>
          </a:xfrm>
          <a:prstGeom prst="rect">
            <a:avLst/>
          </a:prstGeom>
          <a:noFill/>
        </p:spPr>
        <p:txBody>
          <a:bodyPr wrap="square" rtlCol="0">
            <a:spAutoFit/>
          </a:bodyPr>
          <a:lstStyle/>
          <a:p>
            <a:pPr algn="ctr"/>
            <a:r>
              <a:rPr lang="en-GB" sz="1100"/>
              <a:t>Fig 2 – Original Hydraulic Design</a:t>
            </a:r>
          </a:p>
        </p:txBody>
      </p:sp>
    </p:spTree>
    <p:extLst>
      <p:ext uri="{BB962C8B-B14F-4D97-AF65-F5344CB8AC3E}">
        <p14:creationId xmlns:p14="http://schemas.microsoft.com/office/powerpoint/2010/main" val="38680179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4F961-6901-C804-2D17-EEE7FFD7D8E3}"/>
              </a:ext>
            </a:extLst>
          </p:cNvPr>
          <p:cNvSpPr txBox="1">
            <a:spLocks/>
          </p:cNvSpPr>
          <p:nvPr/>
        </p:nvSpPr>
        <p:spPr>
          <a:xfrm>
            <a:off x="816321" y="274774"/>
            <a:ext cx="9144000" cy="1263649"/>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t>Final System</a:t>
            </a:r>
          </a:p>
        </p:txBody>
      </p:sp>
      <p:pic>
        <p:nvPicPr>
          <p:cNvPr id="3" name="Picture 2">
            <a:extLst>
              <a:ext uri="{FF2B5EF4-FFF2-40B4-BE49-F238E27FC236}">
                <a16:creationId xmlns:a16="http://schemas.microsoft.com/office/drawing/2014/main" id="{930DF753-14FE-101D-FE17-6AFE32E09E1C}"/>
              </a:ext>
            </a:extLst>
          </p:cNvPr>
          <p:cNvPicPr>
            <a:picLocks noChangeAspect="1"/>
          </p:cNvPicPr>
          <p:nvPr/>
        </p:nvPicPr>
        <p:blipFill>
          <a:blip r:embed="rId2"/>
          <a:stretch>
            <a:fillRect/>
          </a:stretch>
        </p:blipFill>
        <p:spPr>
          <a:xfrm>
            <a:off x="816321" y="1126154"/>
            <a:ext cx="5701902" cy="2396691"/>
          </a:xfrm>
          <a:prstGeom prst="rect">
            <a:avLst/>
          </a:prstGeom>
        </p:spPr>
      </p:pic>
      <p:graphicFrame>
        <p:nvGraphicFramePr>
          <p:cNvPr id="5" name="Table 4">
            <a:extLst>
              <a:ext uri="{FF2B5EF4-FFF2-40B4-BE49-F238E27FC236}">
                <a16:creationId xmlns:a16="http://schemas.microsoft.com/office/drawing/2014/main" id="{4A7596E2-9329-42AE-8B67-D87171927EA2}"/>
              </a:ext>
            </a:extLst>
          </p:cNvPr>
          <p:cNvGraphicFramePr>
            <a:graphicFrameLocks noGrp="1"/>
          </p:cNvGraphicFramePr>
          <p:nvPr>
            <p:extLst>
              <p:ext uri="{D42A27DB-BD31-4B8C-83A1-F6EECF244321}">
                <p14:modId xmlns:p14="http://schemas.microsoft.com/office/powerpoint/2010/main" val="3610580211"/>
              </p:ext>
            </p:extLst>
          </p:nvPr>
        </p:nvGraphicFramePr>
        <p:xfrm>
          <a:off x="5971560" y="3789408"/>
          <a:ext cx="5284703" cy="2799703"/>
        </p:xfrm>
        <a:graphic>
          <a:graphicData uri="http://schemas.openxmlformats.org/drawingml/2006/table">
            <a:tbl>
              <a:tblPr firstRow="1" firstCol="1" bandRow="1">
                <a:tableStyleId>{5C22544A-7EE6-4342-B048-85BDC9FD1C3A}</a:tableStyleId>
              </a:tblPr>
              <a:tblGrid>
                <a:gridCol w="906333">
                  <a:extLst>
                    <a:ext uri="{9D8B030D-6E8A-4147-A177-3AD203B41FA5}">
                      <a16:colId xmlns:a16="http://schemas.microsoft.com/office/drawing/2014/main" val="1381690862"/>
                    </a:ext>
                  </a:extLst>
                </a:gridCol>
                <a:gridCol w="908664">
                  <a:extLst>
                    <a:ext uri="{9D8B030D-6E8A-4147-A177-3AD203B41FA5}">
                      <a16:colId xmlns:a16="http://schemas.microsoft.com/office/drawing/2014/main" val="2974304461"/>
                    </a:ext>
                  </a:extLst>
                </a:gridCol>
                <a:gridCol w="1652381">
                  <a:extLst>
                    <a:ext uri="{9D8B030D-6E8A-4147-A177-3AD203B41FA5}">
                      <a16:colId xmlns:a16="http://schemas.microsoft.com/office/drawing/2014/main" val="599310983"/>
                    </a:ext>
                  </a:extLst>
                </a:gridCol>
                <a:gridCol w="578187">
                  <a:extLst>
                    <a:ext uri="{9D8B030D-6E8A-4147-A177-3AD203B41FA5}">
                      <a16:colId xmlns:a16="http://schemas.microsoft.com/office/drawing/2014/main" val="3191780260"/>
                    </a:ext>
                  </a:extLst>
                </a:gridCol>
                <a:gridCol w="743716">
                  <a:extLst>
                    <a:ext uri="{9D8B030D-6E8A-4147-A177-3AD203B41FA5}">
                      <a16:colId xmlns:a16="http://schemas.microsoft.com/office/drawing/2014/main" val="1636709114"/>
                    </a:ext>
                  </a:extLst>
                </a:gridCol>
                <a:gridCol w="495422">
                  <a:extLst>
                    <a:ext uri="{9D8B030D-6E8A-4147-A177-3AD203B41FA5}">
                      <a16:colId xmlns:a16="http://schemas.microsoft.com/office/drawing/2014/main" val="256965203"/>
                    </a:ext>
                  </a:extLst>
                </a:gridCol>
              </a:tblGrid>
              <a:tr h="216798">
                <a:tc>
                  <a:txBody>
                    <a:bodyPr/>
                    <a:lstStyle/>
                    <a:p>
                      <a:pPr algn="ctr">
                        <a:lnSpc>
                          <a:spcPct val="115000"/>
                        </a:lnSpc>
                        <a:spcAft>
                          <a:spcPts val="800"/>
                        </a:spcAft>
                        <a:buNone/>
                      </a:pPr>
                      <a:r>
                        <a:rPr lang="en-GB" sz="800" kern="100">
                          <a:effectLst/>
                        </a:rPr>
                        <a:t>Part</a:t>
                      </a:r>
                      <a:endParaRPr lang="en-GB" sz="900" kern="100">
                        <a:effectLst/>
                        <a:latin typeface="Aptos" panose="020B0004020202020204" pitchFamily="34" charset="0"/>
                        <a:ea typeface="DengXian" panose="02010600030101010101" pitchFamily="2" charset="-122"/>
                        <a:cs typeface="Times New Roman" panose="02020603050405020304" pitchFamily="18" charset="0"/>
                      </a:endParaRPr>
                    </a:p>
                  </a:txBody>
                  <a:tcPr marL="52703" marR="52703" marT="0" marB="0"/>
                </a:tc>
                <a:tc>
                  <a:txBody>
                    <a:bodyPr/>
                    <a:lstStyle/>
                    <a:p>
                      <a:pPr algn="ctr">
                        <a:lnSpc>
                          <a:spcPct val="115000"/>
                        </a:lnSpc>
                        <a:spcAft>
                          <a:spcPts val="800"/>
                        </a:spcAft>
                        <a:buNone/>
                      </a:pPr>
                      <a:r>
                        <a:rPr lang="en-GB" sz="800" kern="100">
                          <a:effectLst/>
                        </a:rPr>
                        <a:t>Name</a:t>
                      </a:r>
                      <a:endParaRPr lang="en-GB" sz="900" kern="100">
                        <a:effectLst/>
                        <a:latin typeface="Aptos" panose="020B0004020202020204" pitchFamily="34" charset="0"/>
                        <a:ea typeface="DengXian" panose="02010600030101010101" pitchFamily="2" charset="-122"/>
                        <a:cs typeface="Times New Roman" panose="02020603050405020304" pitchFamily="18" charset="0"/>
                      </a:endParaRPr>
                    </a:p>
                  </a:txBody>
                  <a:tcPr marL="52703" marR="52703" marT="0" marB="0"/>
                </a:tc>
                <a:tc>
                  <a:txBody>
                    <a:bodyPr/>
                    <a:lstStyle/>
                    <a:p>
                      <a:pPr algn="ctr">
                        <a:lnSpc>
                          <a:spcPct val="115000"/>
                        </a:lnSpc>
                        <a:spcAft>
                          <a:spcPts val="800"/>
                        </a:spcAft>
                        <a:buNone/>
                      </a:pPr>
                      <a:r>
                        <a:rPr lang="en-GB" sz="800" kern="100">
                          <a:effectLst/>
                        </a:rPr>
                        <a:t>Link</a:t>
                      </a:r>
                      <a:endParaRPr lang="en-GB" sz="900" kern="100">
                        <a:effectLst/>
                        <a:latin typeface="Aptos" panose="020B0004020202020204" pitchFamily="34" charset="0"/>
                        <a:ea typeface="DengXian" panose="02010600030101010101" pitchFamily="2" charset="-122"/>
                        <a:cs typeface="Times New Roman" panose="02020603050405020304" pitchFamily="18" charset="0"/>
                      </a:endParaRPr>
                    </a:p>
                  </a:txBody>
                  <a:tcPr marL="52703" marR="52703" marT="0" marB="0"/>
                </a:tc>
                <a:tc>
                  <a:txBody>
                    <a:bodyPr/>
                    <a:lstStyle/>
                    <a:p>
                      <a:pPr algn="ctr">
                        <a:lnSpc>
                          <a:spcPct val="115000"/>
                        </a:lnSpc>
                        <a:spcAft>
                          <a:spcPts val="800"/>
                        </a:spcAft>
                        <a:buNone/>
                      </a:pPr>
                      <a:r>
                        <a:rPr lang="en-GB" sz="800" kern="100">
                          <a:effectLst/>
                        </a:rPr>
                        <a:t>Quantity</a:t>
                      </a:r>
                      <a:endParaRPr lang="en-GB" sz="900" kern="100">
                        <a:effectLst/>
                        <a:latin typeface="Aptos" panose="020B0004020202020204" pitchFamily="34" charset="0"/>
                        <a:ea typeface="DengXian" panose="02010600030101010101" pitchFamily="2" charset="-122"/>
                        <a:cs typeface="Times New Roman" panose="02020603050405020304" pitchFamily="18" charset="0"/>
                      </a:endParaRPr>
                    </a:p>
                  </a:txBody>
                  <a:tcPr marL="52703" marR="52703" marT="0" marB="0"/>
                </a:tc>
                <a:tc>
                  <a:txBody>
                    <a:bodyPr/>
                    <a:lstStyle/>
                    <a:p>
                      <a:pPr algn="ctr">
                        <a:lnSpc>
                          <a:spcPct val="115000"/>
                        </a:lnSpc>
                        <a:spcAft>
                          <a:spcPts val="800"/>
                        </a:spcAft>
                        <a:buNone/>
                      </a:pPr>
                      <a:r>
                        <a:rPr lang="en-GB" sz="800" kern="100">
                          <a:effectLst/>
                        </a:rPr>
                        <a:t>Cost (each)</a:t>
                      </a:r>
                      <a:endParaRPr lang="en-GB" sz="900" kern="100">
                        <a:effectLst/>
                        <a:latin typeface="Aptos" panose="020B0004020202020204" pitchFamily="34" charset="0"/>
                        <a:ea typeface="DengXian" panose="02010600030101010101" pitchFamily="2" charset="-122"/>
                        <a:cs typeface="Times New Roman" panose="02020603050405020304" pitchFamily="18" charset="0"/>
                      </a:endParaRPr>
                    </a:p>
                  </a:txBody>
                  <a:tcPr marL="52703" marR="52703" marT="0" marB="0"/>
                </a:tc>
                <a:tc>
                  <a:txBody>
                    <a:bodyPr/>
                    <a:lstStyle/>
                    <a:p>
                      <a:pPr algn="ctr">
                        <a:lnSpc>
                          <a:spcPct val="115000"/>
                        </a:lnSpc>
                        <a:spcAft>
                          <a:spcPts val="800"/>
                        </a:spcAft>
                        <a:buNone/>
                      </a:pPr>
                      <a:r>
                        <a:rPr lang="en-GB" sz="800" kern="100">
                          <a:effectLst/>
                        </a:rPr>
                        <a:t>Lead Time</a:t>
                      </a:r>
                      <a:endParaRPr lang="en-GB" sz="900" kern="100">
                        <a:effectLst/>
                        <a:latin typeface="Aptos" panose="020B0004020202020204" pitchFamily="34" charset="0"/>
                        <a:ea typeface="DengXian" panose="02010600030101010101" pitchFamily="2" charset="-122"/>
                        <a:cs typeface="Times New Roman" panose="02020603050405020304" pitchFamily="18" charset="0"/>
                      </a:endParaRPr>
                    </a:p>
                  </a:txBody>
                  <a:tcPr marL="52703" marR="52703" marT="0" marB="0"/>
                </a:tc>
                <a:extLst>
                  <a:ext uri="{0D108BD9-81ED-4DB2-BD59-A6C34878D82A}">
                    <a16:rowId xmlns:a16="http://schemas.microsoft.com/office/drawing/2014/main" val="4008119977"/>
                  </a:ext>
                </a:extLst>
              </a:tr>
              <a:tr h="328407">
                <a:tc>
                  <a:txBody>
                    <a:bodyPr/>
                    <a:lstStyle/>
                    <a:p>
                      <a:pPr algn="ctr">
                        <a:lnSpc>
                          <a:spcPct val="115000"/>
                        </a:lnSpc>
                        <a:spcAft>
                          <a:spcPts val="800"/>
                        </a:spcAft>
                        <a:buNone/>
                      </a:pPr>
                      <a:r>
                        <a:rPr lang="en-GB" sz="800" kern="100">
                          <a:effectLst/>
                        </a:rPr>
                        <a:t>Actuator</a:t>
                      </a:r>
                      <a:endParaRPr lang="en-GB" sz="900" kern="100">
                        <a:effectLst/>
                        <a:latin typeface="Aptos" panose="020B0004020202020204" pitchFamily="34" charset="0"/>
                        <a:ea typeface="DengXian" panose="02010600030101010101" pitchFamily="2" charset="-122"/>
                        <a:cs typeface="Times New Roman" panose="02020603050405020304" pitchFamily="18" charset="0"/>
                      </a:endParaRPr>
                    </a:p>
                  </a:txBody>
                  <a:tcPr marL="52703" marR="52703" marT="0" marB="0"/>
                </a:tc>
                <a:tc>
                  <a:txBody>
                    <a:bodyPr/>
                    <a:lstStyle/>
                    <a:p>
                      <a:pPr algn="ctr">
                        <a:lnSpc>
                          <a:spcPct val="115000"/>
                        </a:lnSpc>
                        <a:spcAft>
                          <a:spcPts val="800"/>
                        </a:spcAft>
                        <a:buNone/>
                      </a:pPr>
                      <a:r>
                        <a:rPr lang="en-GB" sz="800" kern="100">
                          <a:effectLst/>
                        </a:rPr>
                        <a:t>Festo Stepper Motor Linear Actuator</a:t>
                      </a:r>
                      <a:endParaRPr lang="en-GB" sz="900" kern="100">
                        <a:effectLst/>
                        <a:latin typeface="Aptos" panose="020B0004020202020204" pitchFamily="34" charset="0"/>
                        <a:ea typeface="DengXian" panose="02010600030101010101" pitchFamily="2" charset="-122"/>
                        <a:cs typeface="Times New Roman" panose="02020603050405020304" pitchFamily="18" charset="0"/>
                      </a:endParaRPr>
                    </a:p>
                  </a:txBody>
                  <a:tcPr marL="52703" marR="52703" marT="0" marB="0"/>
                </a:tc>
                <a:tc>
                  <a:txBody>
                    <a:bodyPr/>
                    <a:lstStyle/>
                    <a:p>
                      <a:pPr algn="ctr">
                        <a:lnSpc>
                          <a:spcPct val="115000"/>
                        </a:lnSpc>
                        <a:spcAft>
                          <a:spcPts val="800"/>
                        </a:spcAft>
                        <a:buNone/>
                      </a:pPr>
                      <a:r>
                        <a:rPr lang="en-GB" sz="400" u="sng" kern="100">
                          <a:effectLst/>
                          <a:hlinkClick r:id="rId3"/>
                        </a:rPr>
                        <a:t>https://uk.rs-online.com/web/p/electric-linear-actuators/0196279?gb=s</a:t>
                      </a:r>
                      <a:endParaRPr lang="en-GB" sz="900" kern="100">
                        <a:effectLst/>
                        <a:latin typeface="Aptos" panose="020B0004020202020204" pitchFamily="34" charset="0"/>
                        <a:ea typeface="DengXian" panose="02010600030101010101" pitchFamily="2" charset="-122"/>
                        <a:cs typeface="Times New Roman" panose="02020603050405020304" pitchFamily="18" charset="0"/>
                      </a:endParaRPr>
                    </a:p>
                  </a:txBody>
                  <a:tcPr marL="52703" marR="52703" marT="0" marB="0"/>
                </a:tc>
                <a:tc>
                  <a:txBody>
                    <a:bodyPr/>
                    <a:lstStyle/>
                    <a:p>
                      <a:pPr algn="ctr">
                        <a:lnSpc>
                          <a:spcPct val="115000"/>
                        </a:lnSpc>
                        <a:spcAft>
                          <a:spcPts val="800"/>
                        </a:spcAft>
                        <a:buNone/>
                      </a:pPr>
                      <a:r>
                        <a:rPr lang="en-GB" sz="800" kern="100">
                          <a:effectLst/>
                        </a:rPr>
                        <a:t>2</a:t>
                      </a:r>
                      <a:endParaRPr lang="en-GB" sz="900" kern="100">
                        <a:effectLst/>
                        <a:latin typeface="Aptos" panose="020B0004020202020204" pitchFamily="34" charset="0"/>
                        <a:ea typeface="DengXian" panose="02010600030101010101" pitchFamily="2" charset="-122"/>
                        <a:cs typeface="Times New Roman" panose="02020603050405020304" pitchFamily="18" charset="0"/>
                      </a:endParaRPr>
                    </a:p>
                  </a:txBody>
                  <a:tcPr marL="52703" marR="52703" marT="0" marB="0"/>
                </a:tc>
                <a:tc>
                  <a:txBody>
                    <a:bodyPr/>
                    <a:lstStyle/>
                    <a:p>
                      <a:pPr algn="ctr">
                        <a:lnSpc>
                          <a:spcPct val="115000"/>
                        </a:lnSpc>
                        <a:spcAft>
                          <a:spcPts val="800"/>
                        </a:spcAft>
                        <a:buNone/>
                      </a:pPr>
                      <a:r>
                        <a:rPr lang="en-GB" sz="800" kern="100">
                          <a:effectLst/>
                        </a:rPr>
                        <a:t>£441.95</a:t>
                      </a:r>
                      <a:endParaRPr lang="en-GB" sz="900" kern="100">
                        <a:effectLst/>
                        <a:latin typeface="Aptos" panose="020B0004020202020204" pitchFamily="34" charset="0"/>
                        <a:ea typeface="DengXian" panose="02010600030101010101" pitchFamily="2" charset="-122"/>
                        <a:cs typeface="Times New Roman" panose="02020603050405020304" pitchFamily="18" charset="0"/>
                      </a:endParaRPr>
                    </a:p>
                  </a:txBody>
                  <a:tcPr marL="52703" marR="52703" marT="0" marB="0"/>
                </a:tc>
                <a:tc>
                  <a:txBody>
                    <a:bodyPr/>
                    <a:lstStyle/>
                    <a:p>
                      <a:pPr algn="ctr">
                        <a:lnSpc>
                          <a:spcPct val="115000"/>
                        </a:lnSpc>
                        <a:spcAft>
                          <a:spcPts val="800"/>
                        </a:spcAft>
                        <a:buNone/>
                      </a:pPr>
                      <a:r>
                        <a:rPr lang="en-GB" sz="800" kern="100">
                          <a:effectLst/>
                        </a:rPr>
                        <a:t>1 Week</a:t>
                      </a:r>
                      <a:endParaRPr lang="en-GB" sz="900" kern="100">
                        <a:effectLst/>
                        <a:latin typeface="Aptos" panose="020B0004020202020204" pitchFamily="34" charset="0"/>
                        <a:ea typeface="DengXian" panose="02010600030101010101" pitchFamily="2" charset="-122"/>
                        <a:cs typeface="Times New Roman" panose="02020603050405020304" pitchFamily="18" charset="0"/>
                      </a:endParaRPr>
                    </a:p>
                  </a:txBody>
                  <a:tcPr marL="52703" marR="52703" marT="0" marB="0"/>
                </a:tc>
                <a:extLst>
                  <a:ext uri="{0D108BD9-81ED-4DB2-BD59-A6C34878D82A}">
                    <a16:rowId xmlns:a16="http://schemas.microsoft.com/office/drawing/2014/main" val="3978001108"/>
                  </a:ext>
                </a:extLst>
              </a:tr>
              <a:tr h="380538">
                <a:tc>
                  <a:txBody>
                    <a:bodyPr/>
                    <a:lstStyle/>
                    <a:p>
                      <a:pPr algn="ctr">
                        <a:lnSpc>
                          <a:spcPct val="115000"/>
                        </a:lnSpc>
                        <a:spcAft>
                          <a:spcPts val="800"/>
                        </a:spcAft>
                        <a:buNone/>
                      </a:pPr>
                      <a:r>
                        <a:rPr lang="en-GB" sz="800" kern="100">
                          <a:effectLst/>
                        </a:rPr>
                        <a:t>Controller</a:t>
                      </a:r>
                      <a:endParaRPr lang="en-GB" sz="900" kern="100">
                        <a:effectLst/>
                        <a:latin typeface="Aptos" panose="020B0004020202020204" pitchFamily="34" charset="0"/>
                        <a:ea typeface="DengXian" panose="02010600030101010101" pitchFamily="2" charset="-122"/>
                        <a:cs typeface="Times New Roman" panose="02020603050405020304" pitchFamily="18" charset="0"/>
                      </a:endParaRPr>
                    </a:p>
                  </a:txBody>
                  <a:tcPr marL="52703" marR="52703" marT="0" marB="0"/>
                </a:tc>
                <a:tc>
                  <a:txBody>
                    <a:bodyPr/>
                    <a:lstStyle/>
                    <a:p>
                      <a:pPr algn="ctr">
                        <a:lnSpc>
                          <a:spcPct val="115000"/>
                        </a:lnSpc>
                        <a:spcAft>
                          <a:spcPts val="800"/>
                        </a:spcAft>
                        <a:buNone/>
                      </a:pPr>
                      <a:r>
                        <a:rPr lang="en-GB" sz="800" kern="100" err="1">
                          <a:effectLst/>
                        </a:rPr>
                        <a:t>Pololu</a:t>
                      </a:r>
                      <a:r>
                        <a:rPr lang="en-GB" sz="800" kern="100">
                          <a:effectLst/>
                        </a:rPr>
                        <a:t> High-Power Stepper Motor Driver 36v8</a:t>
                      </a:r>
                      <a:endParaRPr lang="en-GB" sz="900" kern="100">
                        <a:effectLst/>
                        <a:latin typeface="Aptos" panose="020B0004020202020204" pitchFamily="34" charset="0"/>
                        <a:ea typeface="DengXian" panose="02010600030101010101" pitchFamily="2" charset="-122"/>
                        <a:cs typeface="Times New Roman" panose="02020603050405020304" pitchFamily="18" charset="0"/>
                      </a:endParaRPr>
                    </a:p>
                  </a:txBody>
                  <a:tcPr marL="52703" marR="52703" marT="0" marB="0"/>
                </a:tc>
                <a:tc>
                  <a:txBody>
                    <a:bodyPr/>
                    <a:lstStyle/>
                    <a:p>
                      <a:pPr algn="ctr">
                        <a:lnSpc>
                          <a:spcPct val="115000"/>
                        </a:lnSpc>
                        <a:spcAft>
                          <a:spcPts val="800"/>
                        </a:spcAft>
                        <a:buNone/>
                      </a:pPr>
                      <a:r>
                        <a:rPr lang="en-GB" sz="400" u="sng" kern="100">
                          <a:effectLst/>
                          <a:hlinkClick r:id="rId4"/>
                        </a:rPr>
                        <a:t>https://thepihut.com/products/pololu-high-power-stepper-motor-driver-36v8?variant=54167211966849&amp;country=GB&amp;currency=GBP&amp;utm_medium=product_sync&amp;utm_source=google&amp;utm_content=sag_organic&amp;utm_campaign=sag_organic&amp;gad_source=1&amp;gclid=Cj0KCQjw16O_BhDNARIsAC3i2GDoFZi6EC7ce6HGKa7bwQ_fv8bgxWOY7lwOB8TlVBK4JxtWZxzQk34aAvJ3EALw_wcB</a:t>
                      </a:r>
                      <a:endParaRPr lang="en-GB" sz="900" kern="100">
                        <a:effectLst/>
                        <a:latin typeface="Aptos" panose="020B0004020202020204" pitchFamily="34" charset="0"/>
                        <a:ea typeface="DengXian" panose="02010600030101010101" pitchFamily="2" charset="-122"/>
                        <a:cs typeface="Times New Roman" panose="02020603050405020304" pitchFamily="18" charset="0"/>
                      </a:endParaRPr>
                    </a:p>
                  </a:txBody>
                  <a:tcPr marL="52703" marR="52703" marT="0" marB="0"/>
                </a:tc>
                <a:tc>
                  <a:txBody>
                    <a:bodyPr/>
                    <a:lstStyle/>
                    <a:p>
                      <a:pPr algn="ctr">
                        <a:lnSpc>
                          <a:spcPct val="115000"/>
                        </a:lnSpc>
                        <a:spcAft>
                          <a:spcPts val="800"/>
                        </a:spcAft>
                        <a:buNone/>
                      </a:pPr>
                      <a:r>
                        <a:rPr lang="en-GB" sz="800" kern="100">
                          <a:effectLst/>
                        </a:rPr>
                        <a:t>2</a:t>
                      </a:r>
                      <a:endParaRPr lang="en-GB" sz="900" kern="100">
                        <a:effectLst/>
                        <a:latin typeface="Aptos" panose="020B0004020202020204" pitchFamily="34" charset="0"/>
                        <a:ea typeface="DengXian" panose="02010600030101010101" pitchFamily="2" charset="-122"/>
                        <a:cs typeface="Times New Roman" panose="02020603050405020304" pitchFamily="18" charset="0"/>
                      </a:endParaRPr>
                    </a:p>
                  </a:txBody>
                  <a:tcPr marL="52703" marR="52703" marT="0" marB="0"/>
                </a:tc>
                <a:tc>
                  <a:txBody>
                    <a:bodyPr/>
                    <a:lstStyle/>
                    <a:p>
                      <a:pPr algn="ctr">
                        <a:lnSpc>
                          <a:spcPct val="115000"/>
                        </a:lnSpc>
                        <a:spcAft>
                          <a:spcPts val="800"/>
                        </a:spcAft>
                        <a:buNone/>
                      </a:pPr>
                      <a:r>
                        <a:rPr lang="en-GB" sz="800" kern="100">
                          <a:effectLst/>
                        </a:rPr>
                        <a:t>£28.20</a:t>
                      </a:r>
                      <a:endParaRPr lang="en-GB" sz="900" kern="100">
                        <a:effectLst/>
                        <a:latin typeface="Aptos" panose="020B0004020202020204" pitchFamily="34" charset="0"/>
                        <a:ea typeface="DengXian" panose="02010600030101010101" pitchFamily="2" charset="-122"/>
                        <a:cs typeface="Times New Roman" panose="02020603050405020304" pitchFamily="18" charset="0"/>
                      </a:endParaRPr>
                    </a:p>
                  </a:txBody>
                  <a:tcPr marL="52703" marR="52703" marT="0" marB="0"/>
                </a:tc>
                <a:tc>
                  <a:txBody>
                    <a:bodyPr/>
                    <a:lstStyle/>
                    <a:p>
                      <a:pPr algn="ctr">
                        <a:lnSpc>
                          <a:spcPct val="115000"/>
                        </a:lnSpc>
                        <a:spcAft>
                          <a:spcPts val="800"/>
                        </a:spcAft>
                        <a:buNone/>
                      </a:pPr>
                      <a:r>
                        <a:rPr lang="en-GB" sz="800" kern="100">
                          <a:effectLst/>
                        </a:rPr>
                        <a:t>1 Week</a:t>
                      </a:r>
                      <a:endParaRPr lang="en-GB" sz="900" kern="100">
                        <a:effectLst/>
                        <a:latin typeface="Aptos" panose="020B0004020202020204" pitchFamily="34" charset="0"/>
                        <a:ea typeface="DengXian" panose="02010600030101010101" pitchFamily="2" charset="-122"/>
                        <a:cs typeface="Times New Roman" panose="02020603050405020304" pitchFamily="18" charset="0"/>
                      </a:endParaRPr>
                    </a:p>
                  </a:txBody>
                  <a:tcPr marL="52703" marR="52703" marT="0" marB="0"/>
                </a:tc>
                <a:extLst>
                  <a:ext uri="{0D108BD9-81ED-4DB2-BD59-A6C34878D82A}">
                    <a16:rowId xmlns:a16="http://schemas.microsoft.com/office/drawing/2014/main" val="4142641364"/>
                  </a:ext>
                </a:extLst>
              </a:tr>
              <a:tr h="216798">
                <a:tc>
                  <a:txBody>
                    <a:bodyPr/>
                    <a:lstStyle/>
                    <a:p>
                      <a:pPr algn="ctr">
                        <a:lnSpc>
                          <a:spcPct val="115000"/>
                        </a:lnSpc>
                        <a:spcAft>
                          <a:spcPts val="800"/>
                        </a:spcAft>
                        <a:buNone/>
                      </a:pPr>
                      <a:r>
                        <a:rPr lang="en-GB" sz="800" kern="100">
                          <a:effectLst/>
                        </a:rPr>
                        <a:t>IMU</a:t>
                      </a:r>
                      <a:endParaRPr lang="en-GB" sz="900" kern="100">
                        <a:effectLst/>
                        <a:latin typeface="Aptos" panose="020B0004020202020204" pitchFamily="34" charset="0"/>
                        <a:ea typeface="DengXian" panose="02010600030101010101" pitchFamily="2" charset="-122"/>
                        <a:cs typeface="Times New Roman" panose="02020603050405020304" pitchFamily="18" charset="0"/>
                      </a:endParaRPr>
                    </a:p>
                  </a:txBody>
                  <a:tcPr marL="52703" marR="52703" marT="0" marB="0"/>
                </a:tc>
                <a:tc>
                  <a:txBody>
                    <a:bodyPr/>
                    <a:lstStyle/>
                    <a:p>
                      <a:pPr algn="ctr">
                        <a:lnSpc>
                          <a:spcPct val="115000"/>
                        </a:lnSpc>
                        <a:spcAft>
                          <a:spcPts val="800"/>
                        </a:spcAft>
                        <a:buNone/>
                      </a:pPr>
                      <a:r>
                        <a:rPr lang="en-GB" sz="800" kern="100">
                          <a:effectLst/>
                        </a:rPr>
                        <a:t>Bosch IMU Sensor MM7.10</a:t>
                      </a:r>
                      <a:endParaRPr lang="en-GB" sz="900" kern="100">
                        <a:effectLst/>
                        <a:latin typeface="Aptos" panose="020B0004020202020204" pitchFamily="34" charset="0"/>
                        <a:ea typeface="DengXian" panose="02010600030101010101" pitchFamily="2" charset="-122"/>
                        <a:cs typeface="Times New Roman" panose="02020603050405020304" pitchFamily="18" charset="0"/>
                      </a:endParaRPr>
                    </a:p>
                  </a:txBody>
                  <a:tcPr marL="52703" marR="52703" marT="0" marB="0"/>
                </a:tc>
                <a:tc>
                  <a:txBody>
                    <a:bodyPr/>
                    <a:lstStyle/>
                    <a:p>
                      <a:pPr algn="ctr">
                        <a:lnSpc>
                          <a:spcPct val="115000"/>
                        </a:lnSpc>
                        <a:spcAft>
                          <a:spcPts val="800"/>
                        </a:spcAft>
                        <a:buNone/>
                      </a:pPr>
                      <a:r>
                        <a:rPr lang="en-GB" sz="400" u="sng" kern="100">
                          <a:effectLst/>
                          <a:hlinkClick r:id="rId5"/>
                        </a:rPr>
                        <a:t>https://www.gomuchfaster.com/products/imu-sensor-mm7-10?srsltid=AfmBOoqYFywg5ZYjuYja02jF3i31JKGBZJsmWjV9vuDrQJ4T4S0ubyA4</a:t>
                      </a:r>
                      <a:endParaRPr lang="en-GB" sz="900" kern="100">
                        <a:effectLst/>
                        <a:latin typeface="Aptos" panose="020B0004020202020204" pitchFamily="34" charset="0"/>
                        <a:ea typeface="DengXian" panose="02010600030101010101" pitchFamily="2" charset="-122"/>
                        <a:cs typeface="Times New Roman" panose="02020603050405020304" pitchFamily="18" charset="0"/>
                      </a:endParaRPr>
                    </a:p>
                  </a:txBody>
                  <a:tcPr marL="52703" marR="52703" marT="0" marB="0"/>
                </a:tc>
                <a:tc>
                  <a:txBody>
                    <a:bodyPr/>
                    <a:lstStyle/>
                    <a:p>
                      <a:pPr algn="ctr">
                        <a:lnSpc>
                          <a:spcPct val="115000"/>
                        </a:lnSpc>
                        <a:spcAft>
                          <a:spcPts val="800"/>
                        </a:spcAft>
                        <a:buNone/>
                      </a:pPr>
                      <a:r>
                        <a:rPr lang="en-GB" sz="800" kern="100">
                          <a:effectLst/>
                        </a:rPr>
                        <a:t>1</a:t>
                      </a:r>
                      <a:endParaRPr lang="en-GB" sz="900" kern="100">
                        <a:effectLst/>
                        <a:latin typeface="Aptos" panose="020B0004020202020204" pitchFamily="34" charset="0"/>
                        <a:ea typeface="DengXian" panose="02010600030101010101" pitchFamily="2" charset="-122"/>
                        <a:cs typeface="Times New Roman" panose="02020603050405020304" pitchFamily="18" charset="0"/>
                      </a:endParaRPr>
                    </a:p>
                  </a:txBody>
                  <a:tcPr marL="52703" marR="52703" marT="0" marB="0"/>
                </a:tc>
                <a:tc>
                  <a:txBody>
                    <a:bodyPr/>
                    <a:lstStyle/>
                    <a:p>
                      <a:pPr algn="ctr">
                        <a:lnSpc>
                          <a:spcPct val="115000"/>
                        </a:lnSpc>
                        <a:spcAft>
                          <a:spcPts val="800"/>
                        </a:spcAft>
                        <a:buNone/>
                      </a:pPr>
                      <a:r>
                        <a:rPr lang="en-GB" sz="800" kern="100">
                          <a:effectLst/>
                        </a:rPr>
                        <a:t>£779.80</a:t>
                      </a:r>
                      <a:endParaRPr lang="en-GB" sz="900" kern="100">
                        <a:effectLst/>
                        <a:latin typeface="Aptos" panose="020B0004020202020204" pitchFamily="34" charset="0"/>
                        <a:ea typeface="DengXian" panose="02010600030101010101" pitchFamily="2" charset="-122"/>
                        <a:cs typeface="Times New Roman" panose="02020603050405020304" pitchFamily="18" charset="0"/>
                      </a:endParaRPr>
                    </a:p>
                  </a:txBody>
                  <a:tcPr marL="52703" marR="52703" marT="0" marB="0"/>
                </a:tc>
                <a:tc>
                  <a:txBody>
                    <a:bodyPr/>
                    <a:lstStyle/>
                    <a:p>
                      <a:pPr algn="ctr">
                        <a:lnSpc>
                          <a:spcPct val="115000"/>
                        </a:lnSpc>
                        <a:spcAft>
                          <a:spcPts val="800"/>
                        </a:spcAft>
                        <a:buNone/>
                      </a:pPr>
                      <a:r>
                        <a:rPr lang="en-GB" sz="800" kern="100">
                          <a:effectLst/>
                        </a:rPr>
                        <a:t>1-2 Weeks</a:t>
                      </a:r>
                      <a:endParaRPr lang="en-GB" sz="900" kern="100">
                        <a:effectLst/>
                        <a:latin typeface="Aptos" panose="020B0004020202020204" pitchFamily="34" charset="0"/>
                        <a:ea typeface="DengXian" panose="02010600030101010101" pitchFamily="2" charset="-122"/>
                        <a:cs typeface="Times New Roman" panose="02020603050405020304" pitchFamily="18" charset="0"/>
                      </a:endParaRPr>
                    </a:p>
                  </a:txBody>
                  <a:tcPr marL="52703" marR="52703" marT="0" marB="0"/>
                </a:tc>
                <a:extLst>
                  <a:ext uri="{0D108BD9-81ED-4DB2-BD59-A6C34878D82A}">
                    <a16:rowId xmlns:a16="http://schemas.microsoft.com/office/drawing/2014/main" val="2734408989"/>
                  </a:ext>
                </a:extLst>
              </a:tr>
              <a:tr h="328407">
                <a:tc>
                  <a:txBody>
                    <a:bodyPr/>
                    <a:lstStyle/>
                    <a:p>
                      <a:pPr algn="ctr">
                        <a:lnSpc>
                          <a:spcPct val="115000"/>
                        </a:lnSpc>
                        <a:spcAft>
                          <a:spcPts val="800"/>
                        </a:spcAft>
                        <a:buNone/>
                      </a:pPr>
                      <a:r>
                        <a:rPr lang="en-GB" sz="800" kern="100">
                          <a:effectLst/>
                        </a:rPr>
                        <a:t>Brake Sensor</a:t>
                      </a:r>
                      <a:endParaRPr lang="en-GB" sz="900" kern="100">
                        <a:effectLst/>
                        <a:latin typeface="Aptos" panose="020B0004020202020204" pitchFamily="34" charset="0"/>
                        <a:ea typeface="DengXian" panose="02010600030101010101" pitchFamily="2" charset="-122"/>
                        <a:cs typeface="Times New Roman" panose="02020603050405020304" pitchFamily="18" charset="0"/>
                      </a:endParaRPr>
                    </a:p>
                  </a:txBody>
                  <a:tcPr marL="52703" marR="52703" marT="0" marB="0"/>
                </a:tc>
                <a:tc>
                  <a:txBody>
                    <a:bodyPr/>
                    <a:lstStyle/>
                    <a:p>
                      <a:pPr algn="ctr">
                        <a:lnSpc>
                          <a:spcPct val="115000"/>
                        </a:lnSpc>
                        <a:spcAft>
                          <a:spcPts val="800"/>
                        </a:spcAft>
                        <a:buNone/>
                      </a:pPr>
                      <a:r>
                        <a:rPr lang="en-GB" sz="800" kern="100">
                          <a:effectLst/>
                        </a:rPr>
                        <a:t>Sensata Micro Strain Gauge  01002-8090</a:t>
                      </a:r>
                      <a:endParaRPr lang="en-GB" sz="900" kern="100">
                        <a:effectLst/>
                        <a:latin typeface="Aptos" panose="020B0004020202020204" pitchFamily="34" charset="0"/>
                        <a:ea typeface="DengXian" panose="02010600030101010101" pitchFamily="2" charset="-122"/>
                        <a:cs typeface="Times New Roman" panose="02020603050405020304" pitchFamily="18" charset="0"/>
                      </a:endParaRPr>
                    </a:p>
                  </a:txBody>
                  <a:tcPr marL="52703" marR="52703" marT="0" marB="0"/>
                </a:tc>
                <a:tc>
                  <a:txBody>
                    <a:bodyPr/>
                    <a:lstStyle/>
                    <a:p>
                      <a:pPr algn="ctr">
                        <a:lnSpc>
                          <a:spcPct val="115000"/>
                        </a:lnSpc>
                        <a:spcAft>
                          <a:spcPts val="800"/>
                        </a:spcAft>
                        <a:buNone/>
                      </a:pPr>
                      <a:r>
                        <a:rPr lang="en-GB" sz="400" u="sng" kern="100">
                          <a:effectLst/>
                          <a:hlinkClick r:id="rId6"/>
                        </a:rPr>
                        <a:t>https://www.mouser.co.uk/ProductDetail/BEI-Sensors/01002-8090?qs=jcD%2FCkGBYePZ6fwb4%252Bn4Hg%3D%3D</a:t>
                      </a:r>
                      <a:endParaRPr lang="en-GB" sz="900" kern="100">
                        <a:effectLst/>
                        <a:latin typeface="Aptos" panose="020B0004020202020204" pitchFamily="34" charset="0"/>
                        <a:ea typeface="DengXian" panose="02010600030101010101" pitchFamily="2" charset="-122"/>
                        <a:cs typeface="Times New Roman" panose="02020603050405020304" pitchFamily="18" charset="0"/>
                      </a:endParaRPr>
                    </a:p>
                  </a:txBody>
                  <a:tcPr marL="52703" marR="52703" marT="0" marB="0"/>
                </a:tc>
                <a:tc>
                  <a:txBody>
                    <a:bodyPr/>
                    <a:lstStyle/>
                    <a:p>
                      <a:pPr algn="ctr">
                        <a:lnSpc>
                          <a:spcPct val="115000"/>
                        </a:lnSpc>
                        <a:spcAft>
                          <a:spcPts val="800"/>
                        </a:spcAft>
                        <a:buNone/>
                      </a:pPr>
                      <a:r>
                        <a:rPr lang="en-GB" sz="800" kern="100">
                          <a:effectLst/>
                        </a:rPr>
                        <a:t>1</a:t>
                      </a:r>
                      <a:endParaRPr lang="en-GB" sz="900" kern="100">
                        <a:effectLst/>
                        <a:latin typeface="Aptos" panose="020B0004020202020204" pitchFamily="34" charset="0"/>
                        <a:ea typeface="DengXian" panose="02010600030101010101" pitchFamily="2" charset="-122"/>
                        <a:cs typeface="Times New Roman" panose="02020603050405020304" pitchFamily="18" charset="0"/>
                      </a:endParaRPr>
                    </a:p>
                  </a:txBody>
                  <a:tcPr marL="52703" marR="52703" marT="0" marB="0"/>
                </a:tc>
                <a:tc>
                  <a:txBody>
                    <a:bodyPr/>
                    <a:lstStyle/>
                    <a:p>
                      <a:pPr algn="ctr">
                        <a:lnSpc>
                          <a:spcPct val="115000"/>
                        </a:lnSpc>
                        <a:spcAft>
                          <a:spcPts val="800"/>
                        </a:spcAft>
                        <a:buNone/>
                      </a:pPr>
                      <a:r>
                        <a:rPr lang="en-GB" sz="800" kern="100">
                          <a:effectLst/>
                        </a:rPr>
                        <a:t>£787.74</a:t>
                      </a:r>
                      <a:endParaRPr lang="en-GB" sz="900" kern="100">
                        <a:effectLst/>
                        <a:latin typeface="Aptos" panose="020B0004020202020204" pitchFamily="34" charset="0"/>
                        <a:ea typeface="DengXian" panose="02010600030101010101" pitchFamily="2" charset="-122"/>
                        <a:cs typeface="Times New Roman" panose="02020603050405020304" pitchFamily="18" charset="0"/>
                      </a:endParaRPr>
                    </a:p>
                  </a:txBody>
                  <a:tcPr marL="52703" marR="52703" marT="0" marB="0"/>
                </a:tc>
                <a:tc>
                  <a:txBody>
                    <a:bodyPr/>
                    <a:lstStyle/>
                    <a:p>
                      <a:pPr algn="ctr">
                        <a:lnSpc>
                          <a:spcPct val="115000"/>
                        </a:lnSpc>
                        <a:spcAft>
                          <a:spcPts val="800"/>
                        </a:spcAft>
                        <a:buNone/>
                      </a:pPr>
                      <a:r>
                        <a:rPr lang="en-GB" sz="800" kern="100">
                          <a:effectLst/>
                        </a:rPr>
                        <a:t>16 Weeks</a:t>
                      </a:r>
                      <a:endParaRPr lang="en-GB" sz="900" kern="100">
                        <a:effectLst/>
                        <a:latin typeface="Aptos" panose="020B0004020202020204" pitchFamily="34" charset="0"/>
                        <a:ea typeface="DengXian" panose="02010600030101010101" pitchFamily="2" charset="-122"/>
                        <a:cs typeface="Times New Roman" panose="02020603050405020304" pitchFamily="18" charset="0"/>
                      </a:endParaRPr>
                    </a:p>
                  </a:txBody>
                  <a:tcPr marL="52703" marR="52703" marT="0" marB="0"/>
                </a:tc>
                <a:extLst>
                  <a:ext uri="{0D108BD9-81ED-4DB2-BD59-A6C34878D82A}">
                    <a16:rowId xmlns:a16="http://schemas.microsoft.com/office/drawing/2014/main" val="2557049056"/>
                  </a:ext>
                </a:extLst>
              </a:tr>
              <a:tr h="380538">
                <a:tc>
                  <a:txBody>
                    <a:bodyPr/>
                    <a:lstStyle/>
                    <a:p>
                      <a:pPr algn="ctr">
                        <a:lnSpc>
                          <a:spcPct val="115000"/>
                        </a:lnSpc>
                        <a:spcAft>
                          <a:spcPts val="800"/>
                        </a:spcAft>
                        <a:buNone/>
                      </a:pPr>
                      <a:r>
                        <a:rPr lang="en-GB" sz="800" kern="100">
                          <a:effectLst/>
                        </a:rPr>
                        <a:t>Wheel sensor</a:t>
                      </a:r>
                      <a:endParaRPr lang="en-GB" sz="900" kern="100">
                        <a:effectLst/>
                        <a:latin typeface="Aptos" panose="020B0004020202020204" pitchFamily="34" charset="0"/>
                        <a:ea typeface="DengXian" panose="02010600030101010101" pitchFamily="2" charset="-122"/>
                        <a:cs typeface="Times New Roman" panose="02020603050405020304" pitchFamily="18" charset="0"/>
                      </a:endParaRPr>
                    </a:p>
                  </a:txBody>
                  <a:tcPr marL="52703" marR="52703" marT="0" marB="0"/>
                </a:tc>
                <a:tc>
                  <a:txBody>
                    <a:bodyPr/>
                    <a:lstStyle/>
                    <a:p>
                      <a:pPr algn="ctr">
                        <a:lnSpc>
                          <a:spcPct val="115000"/>
                        </a:lnSpc>
                        <a:spcAft>
                          <a:spcPts val="800"/>
                        </a:spcAft>
                        <a:buNone/>
                      </a:pPr>
                      <a:r>
                        <a:rPr lang="en-GB" sz="800" kern="100">
                          <a:effectLst/>
                        </a:rPr>
                        <a:t>Bosch Speed Sensor Hall-Effect Mini-HA-P Sealed</a:t>
                      </a:r>
                      <a:endParaRPr lang="en-GB" sz="900" kern="100">
                        <a:effectLst/>
                        <a:latin typeface="Aptos" panose="020B0004020202020204" pitchFamily="34" charset="0"/>
                        <a:ea typeface="DengXian" panose="02010600030101010101" pitchFamily="2" charset="-122"/>
                        <a:cs typeface="Times New Roman" panose="02020603050405020304" pitchFamily="18" charset="0"/>
                      </a:endParaRPr>
                    </a:p>
                  </a:txBody>
                  <a:tcPr marL="52703" marR="52703" marT="0" marB="0"/>
                </a:tc>
                <a:tc>
                  <a:txBody>
                    <a:bodyPr/>
                    <a:lstStyle/>
                    <a:p>
                      <a:pPr algn="ctr">
                        <a:lnSpc>
                          <a:spcPct val="115000"/>
                        </a:lnSpc>
                        <a:spcAft>
                          <a:spcPts val="800"/>
                        </a:spcAft>
                        <a:buNone/>
                      </a:pPr>
                      <a:r>
                        <a:rPr lang="en-GB" sz="400" u="sng" kern="100">
                          <a:effectLst/>
                          <a:hlinkClick r:id="rId7"/>
                        </a:rPr>
                        <a:t>https://www.motorsport-systems.co.uk/product/speed-sensor-hall-effect-mini-ha-p-sealed/</a:t>
                      </a:r>
                      <a:endParaRPr lang="en-GB" sz="900" kern="100">
                        <a:effectLst/>
                        <a:latin typeface="Aptos" panose="020B0004020202020204" pitchFamily="34" charset="0"/>
                        <a:ea typeface="DengXian" panose="02010600030101010101" pitchFamily="2" charset="-122"/>
                        <a:cs typeface="Times New Roman" panose="02020603050405020304" pitchFamily="18" charset="0"/>
                      </a:endParaRPr>
                    </a:p>
                  </a:txBody>
                  <a:tcPr marL="52703" marR="52703" marT="0" marB="0"/>
                </a:tc>
                <a:tc>
                  <a:txBody>
                    <a:bodyPr/>
                    <a:lstStyle/>
                    <a:p>
                      <a:pPr algn="ctr">
                        <a:lnSpc>
                          <a:spcPct val="115000"/>
                        </a:lnSpc>
                        <a:spcAft>
                          <a:spcPts val="800"/>
                        </a:spcAft>
                        <a:buNone/>
                      </a:pPr>
                      <a:r>
                        <a:rPr lang="en-GB" sz="800" kern="100">
                          <a:effectLst/>
                        </a:rPr>
                        <a:t>4</a:t>
                      </a:r>
                      <a:endParaRPr lang="en-GB" sz="900" kern="100">
                        <a:effectLst/>
                        <a:latin typeface="Aptos" panose="020B0004020202020204" pitchFamily="34" charset="0"/>
                        <a:ea typeface="DengXian" panose="02010600030101010101" pitchFamily="2" charset="-122"/>
                        <a:cs typeface="Times New Roman" panose="02020603050405020304" pitchFamily="18" charset="0"/>
                      </a:endParaRPr>
                    </a:p>
                  </a:txBody>
                  <a:tcPr marL="52703" marR="52703" marT="0" marB="0"/>
                </a:tc>
                <a:tc>
                  <a:txBody>
                    <a:bodyPr/>
                    <a:lstStyle/>
                    <a:p>
                      <a:pPr algn="ctr">
                        <a:lnSpc>
                          <a:spcPct val="115000"/>
                        </a:lnSpc>
                        <a:spcAft>
                          <a:spcPts val="800"/>
                        </a:spcAft>
                        <a:buNone/>
                      </a:pPr>
                      <a:r>
                        <a:rPr lang="en-GB" sz="800" kern="100">
                          <a:effectLst/>
                        </a:rPr>
                        <a:t>£168.20</a:t>
                      </a:r>
                      <a:endParaRPr lang="en-GB" sz="900" kern="100">
                        <a:effectLst/>
                        <a:latin typeface="Aptos" panose="020B0004020202020204" pitchFamily="34" charset="0"/>
                        <a:ea typeface="DengXian" panose="02010600030101010101" pitchFamily="2" charset="-122"/>
                        <a:cs typeface="Times New Roman" panose="02020603050405020304" pitchFamily="18" charset="0"/>
                      </a:endParaRPr>
                    </a:p>
                  </a:txBody>
                  <a:tcPr marL="52703" marR="52703" marT="0" marB="0"/>
                </a:tc>
                <a:tc>
                  <a:txBody>
                    <a:bodyPr/>
                    <a:lstStyle/>
                    <a:p>
                      <a:pPr algn="ctr">
                        <a:lnSpc>
                          <a:spcPct val="115000"/>
                        </a:lnSpc>
                        <a:spcAft>
                          <a:spcPts val="800"/>
                        </a:spcAft>
                        <a:buNone/>
                      </a:pPr>
                      <a:r>
                        <a:rPr lang="en-GB" sz="800" kern="100">
                          <a:effectLst/>
                        </a:rPr>
                        <a:t>1-2 Weeks</a:t>
                      </a:r>
                      <a:endParaRPr lang="en-GB" sz="900" kern="100">
                        <a:effectLst/>
                        <a:latin typeface="Aptos" panose="020B0004020202020204" pitchFamily="34" charset="0"/>
                        <a:ea typeface="DengXian" panose="02010600030101010101" pitchFamily="2" charset="-122"/>
                        <a:cs typeface="Times New Roman" panose="02020603050405020304" pitchFamily="18" charset="0"/>
                      </a:endParaRPr>
                    </a:p>
                  </a:txBody>
                  <a:tcPr marL="52703" marR="52703" marT="0" marB="0"/>
                </a:tc>
                <a:extLst>
                  <a:ext uri="{0D108BD9-81ED-4DB2-BD59-A6C34878D82A}">
                    <a16:rowId xmlns:a16="http://schemas.microsoft.com/office/drawing/2014/main" val="4207203335"/>
                  </a:ext>
                </a:extLst>
              </a:tr>
              <a:tr h="328407">
                <a:tc>
                  <a:txBody>
                    <a:bodyPr/>
                    <a:lstStyle/>
                    <a:p>
                      <a:pPr algn="ctr">
                        <a:lnSpc>
                          <a:spcPct val="115000"/>
                        </a:lnSpc>
                        <a:spcAft>
                          <a:spcPts val="800"/>
                        </a:spcAft>
                        <a:buNone/>
                      </a:pPr>
                      <a:r>
                        <a:rPr lang="en-GB" sz="800" kern="100">
                          <a:effectLst/>
                        </a:rPr>
                        <a:t>steering angle sensor</a:t>
                      </a:r>
                      <a:endParaRPr lang="en-GB" sz="900" kern="100">
                        <a:effectLst/>
                        <a:latin typeface="Aptos" panose="020B0004020202020204" pitchFamily="34" charset="0"/>
                        <a:ea typeface="DengXian" panose="02010600030101010101" pitchFamily="2" charset="-122"/>
                        <a:cs typeface="Times New Roman" panose="02020603050405020304" pitchFamily="18" charset="0"/>
                      </a:endParaRPr>
                    </a:p>
                  </a:txBody>
                  <a:tcPr marL="52703" marR="52703" marT="0" marB="0"/>
                </a:tc>
                <a:tc>
                  <a:txBody>
                    <a:bodyPr/>
                    <a:lstStyle/>
                    <a:p>
                      <a:pPr algn="ctr">
                        <a:lnSpc>
                          <a:spcPct val="115000"/>
                        </a:lnSpc>
                        <a:spcAft>
                          <a:spcPts val="800"/>
                        </a:spcAft>
                        <a:buNone/>
                      </a:pPr>
                      <a:r>
                        <a:rPr lang="en-GB" sz="800" kern="100">
                          <a:effectLst/>
                        </a:rPr>
                        <a:t>Steering Wheel Angle Sensor LWS</a:t>
                      </a:r>
                      <a:endParaRPr lang="en-GB" sz="900" kern="100">
                        <a:effectLst/>
                        <a:latin typeface="Aptos" panose="020B0004020202020204" pitchFamily="34" charset="0"/>
                        <a:ea typeface="DengXian" panose="02010600030101010101" pitchFamily="2" charset="-122"/>
                        <a:cs typeface="Times New Roman" panose="02020603050405020304" pitchFamily="18" charset="0"/>
                      </a:endParaRPr>
                    </a:p>
                  </a:txBody>
                  <a:tcPr marL="52703" marR="52703" marT="0" marB="0"/>
                </a:tc>
                <a:tc>
                  <a:txBody>
                    <a:bodyPr/>
                    <a:lstStyle/>
                    <a:p>
                      <a:pPr algn="ctr">
                        <a:lnSpc>
                          <a:spcPct val="115000"/>
                        </a:lnSpc>
                        <a:spcAft>
                          <a:spcPts val="800"/>
                        </a:spcAft>
                        <a:buNone/>
                      </a:pPr>
                      <a:r>
                        <a:rPr lang="en-GB" sz="400" u="sng" kern="100">
                          <a:effectLst/>
                          <a:hlinkClick r:id="rId8"/>
                        </a:rPr>
                        <a:t>https://www.motorsport-systems.co.uk/product/steering-wheel-angle-sensor-lws/</a:t>
                      </a:r>
                      <a:endParaRPr lang="en-GB" sz="900" kern="100">
                        <a:effectLst/>
                        <a:latin typeface="Aptos" panose="020B0004020202020204" pitchFamily="34" charset="0"/>
                        <a:ea typeface="DengXian" panose="02010600030101010101" pitchFamily="2" charset="-122"/>
                        <a:cs typeface="Times New Roman" panose="02020603050405020304" pitchFamily="18" charset="0"/>
                      </a:endParaRPr>
                    </a:p>
                  </a:txBody>
                  <a:tcPr marL="52703" marR="52703" marT="0" marB="0"/>
                </a:tc>
                <a:tc>
                  <a:txBody>
                    <a:bodyPr/>
                    <a:lstStyle/>
                    <a:p>
                      <a:pPr algn="ctr">
                        <a:lnSpc>
                          <a:spcPct val="115000"/>
                        </a:lnSpc>
                        <a:spcAft>
                          <a:spcPts val="800"/>
                        </a:spcAft>
                        <a:buNone/>
                      </a:pPr>
                      <a:r>
                        <a:rPr lang="en-GB" sz="800" kern="100">
                          <a:effectLst/>
                        </a:rPr>
                        <a:t>1</a:t>
                      </a:r>
                      <a:endParaRPr lang="en-GB" sz="900" kern="100">
                        <a:effectLst/>
                        <a:latin typeface="Aptos" panose="020B0004020202020204" pitchFamily="34" charset="0"/>
                        <a:ea typeface="DengXian" panose="02010600030101010101" pitchFamily="2" charset="-122"/>
                        <a:cs typeface="Times New Roman" panose="02020603050405020304" pitchFamily="18" charset="0"/>
                      </a:endParaRPr>
                    </a:p>
                  </a:txBody>
                  <a:tcPr marL="52703" marR="52703" marT="0" marB="0"/>
                </a:tc>
                <a:tc>
                  <a:txBody>
                    <a:bodyPr/>
                    <a:lstStyle/>
                    <a:p>
                      <a:pPr algn="ctr">
                        <a:lnSpc>
                          <a:spcPct val="115000"/>
                        </a:lnSpc>
                        <a:spcAft>
                          <a:spcPts val="800"/>
                        </a:spcAft>
                        <a:buNone/>
                      </a:pPr>
                      <a:r>
                        <a:rPr lang="en-GB" sz="800" kern="100">
                          <a:effectLst/>
                        </a:rPr>
                        <a:t>£133.62</a:t>
                      </a:r>
                      <a:endParaRPr lang="en-GB" sz="900" kern="100">
                        <a:effectLst/>
                        <a:latin typeface="Aptos" panose="020B0004020202020204" pitchFamily="34" charset="0"/>
                        <a:ea typeface="DengXian" panose="02010600030101010101" pitchFamily="2" charset="-122"/>
                        <a:cs typeface="Times New Roman" panose="02020603050405020304" pitchFamily="18" charset="0"/>
                      </a:endParaRPr>
                    </a:p>
                  </a:txBody>
                  <a:tcPr marL="52703" marR="52703" marT="0" marB="0"/>
                </a:tc>
                <a:tc>
                  <a:txBody>
                    <a:bodyPr/>
                    <a:lstStyle/>
                    <a:p>
                      <a:pPr algn="ctr">
                        <a:lnSpc>
                          <a:spcPct val="115000"/>
                        </a:lnSpc>
                        <a:spcAft>
                          <a:spcPts val="800"/>
                        </a:spcAft>
                        <a:buNone/>
                      </a:pPr>
                      <a:r>
                        <a:rPr lang="en-GB" sz="800" kern="100">
                          <a:effectLst/>
                        </a:rPr>
                        <a:t>1-2 Weeks</a:t>
                      </a:r>
                      <a:endParaRPr lang="en-GB" sz="900" kern="100">
                        <a:effectLst/>
                        <a:latin typeface="Aptos" panose="020B0004020202020204" pitchFamily="34" charset="0"/>
                        <a:ea typeface="DengXian" panose="02010600030101010101" pitchFamily="2" charset="-122"/>
                        <a:cs typeface="Times New Roman" panose="02020603050405020304" pitchFamily="18" charset="0"/>
                      </a:endParaRPr>
                    </a:p>
                  </a:txBody>
                  <a:tcPr marL="52703" marR="52703" marT="0" marB="0"/>
                </a:tc>
                <a:extLst>
                  <a:ext uri="{0D108BD9-81ED-4DB2-BD59-A6C34878D82A}">
                    <a16:rowId xmlns:a16="http://schemas.microsoft.com/office/drawing/2014/main" val="1077227147"/>
                  </a:ext>
                </a:extLst>
              </a:tr>
              <a:tr h="216798">
                <a:tc>
                  <a:txBody>
                    <a:bodyPr/>
                    <a:lstStyle/>
                    <a:p>
                      <a:pPr algn="ctr">
                        <a:lnSpc>
                          <a:spcPct val="115000"/>
                        </a:lnSpc>
                        <a:spcAft>
                          <a:spcPts val="800"/>
                        </a:spcAft>
                        <a:buNone/>
                      </a:pPr>
                      <a:r>
                        <a:rPr lang="en-GB" sz="800" kern="100">
                          <a:effectLst/>
                        </a:rPr>
                        <a:t>Temperature sensor</a:t>
                      </a:r>
                      <a:endParaRPr lang="en-GB" sz="900" kern="100">
                        <a:effectLst/>
                        <a:latin typeface="Aptos" panose="020B0004020202020204" pitchFamily="34" charset="0"/>
                        <a:ea typeface="DengXian" panose="02010600030101010101" pitchFamily="2" charset="-122"/>
                        <a:cs typeface="Times New Roman" panose="02020603050405020304" pitchFamily="18" charset="0"/>
                      </a:endParaRPr>
                    </a:p>
                  </a:txBody>
                  <a:tcPr marL="52703" marR="52703" marT="0" marB="0"/>
                </a:tc>
                <a:tc>
                  <a:txBody>
                    <a:bodyPr/>
                    <a:lstStyle/>
                    <a:p>
                      <a:pPr algn="ctr">
                        <a:lnSpc>
                          <a:spcPct val="115000"/>
                        </a:lnSpc>
                        <a:spcAft>
                          <a:spcPts val="800"/>
                        </a:spcAft>
                        <a:buNone/>
                      </a:pPr>
                      <a:r>
                        <a:rPr lang="en-GB" sz="800" kern="100">
                          <a:effectLst/>
                        </a:rPr>
                        <a:t>STCN75</a:t>
                      </a:r>
                      <a:endParaRPr lang="en-GB" sz="900" kern="100">
                        <a:effectLst/>
                        <a:latin typeface="Aptos" panose="020B0004020202020204" pitchFamily="34" charset="0"/>
                        <a:ea typeface="DengXian" panose="02010600030101010101" pitchFamily="2" charset="-122"/>
                        <a:cs typeface="Times New Roman" panose="02020603050405020304" pitchFamily="18" charset="0"/>
                      </a:endParaRPr>
                    </a:p>
                  </a:txBody>
                  <a:tcPr marL="52703" marR="52703" marT="0" marB="0"/>
                </a:tc>
                <a:tc>
                  <a:txBody>
                    <a:bodyPr/>
                    <a:lstStyle/>
                    <a:p>
                      <a:pPr algn="ctr">
                        <a:lnSpc>
                          <a:spcPct val="115000"/>
                        </a:lnSpc>
                        <a:spcAft>
                          <a:spcPts val="800"/>
                        </a:spcAft>
                        <a:buNone/>
                      </a:pPr>
                      <a:r>
                        <a:rPr lang="en-GB" sz="400" u="sng" kern="100">
                          <a:effectLst/>
                          <a:hlinkClick r:id="rId9"/>
                        </a:rPr>
                        <a:t>https://uk.rs-online.com/web/p/rtd-sensors/3730372</a:t>
                      </a:r>
                      <a:endParaRPr lang="en-GB" sz="900" kern="100">
                        <a:effectLst/>
                        <a:latin typeface="Aptos" panose="020B0004020202020204" pitchFamily="34" charset="0"/>
                        <a:ea typeface="DengXian" panose="02010600030101010101" pitchFamily="2" charset="-122"/>
                        <a:cs typeface="Times New Roman" panose="02020603050405020304" pitchFamily="18" charset="0"/>
                      </a:endParaRPr>
                    </a:p>
                  </a:txBody>
                  <a:tcPr marL="52703" marR="52703" marT="0" marB="0"/>
                </a:tc>
                <a:tc>
                  <a:txBody>
                    <a:bodyPr/>
                    <a:lstStyle/>
                    <a:p>
                      <a:pPr algn="ctr">
                        <a:lnSpc>
                          <a:spcPct val="115000"/>
                        </a:lnSpc>
                        <a:spcAft>
                          <a:spcPts val="800"/>
                        </a:spcAft>
                        <a:buNone/>
                      </a:pPr>
                      <a:r>
                        <a:rPr lang="en-GB" sz="800" kern="100">
                          <a:effectLst/>
                        </a:rPr>
                        <a:t>4</a:t>
                      </a:r>
                      <a:endParaRPr lang="en-GB" sz="900" kern="100">
                        <a:effectLst/>
                        <a:latin typeface="Aptos" panose="020B0004020202020204" pitchFamily="34" charset="0"/>
                        <a:ea typeface="DengXian" panose="02010600030101010101" pitchFamily="2" charset="-122"/>
                        <a:cs typeface="Times New Roman" panose="02020603050405020304" pitchFamily="18" charset="0"/>
                      </a:endParaRPr>
                    </a:p>
                  </a:txBody>
                  <a:tcPr marL="52703" marR="52703" marT="0" marB="0"/>
                </a:tc>
                <a:tc>
                  <a:txBody>
                    <a:bodyPr/>
                    <a:lstStyle/>
                    <a:p>
                      <a:pPr algn="ctr">
                        <a:lnSpc>
                          <a:spcPct val="115000"/>
                        </a:lnSpc>
                        <a:spcAft>
                          <a:spcPts val="800"/>
                        </a:spcAft>
                        <a:buNone/>
                      </a:pPr>
                      <a:r>
                        <a:rPr lang="en-GB" sz="800" kern="100">
                          <a:effectLst/>
                        </a:rPr>
                        <a:t>£34.40</a:t>
                      </a:r>
                      <a:endParaRPr lang="en-GB" sz="900" kern="100">
                        <a:effectLst/>
                        <a:latin typeface="Aptos" panose="020B0004020202020204" pitchFamily="34" charset="0"/>
                        <a:ea typeface="DengXian" panose="02010600030101010101" pitchFamily="2" charset="-122"/>
                        <a:cs typeface="Times New Roman" panose="02020603050405020304" pitchFamily="18" charset="0"/>
                      </a:endParaRPr>
                    </a:p>
                  </a:txBody>
                  <a:tcPr marL="52703" marR="52703" marT="0" marB="0"/>
                </a:tc>
                <a:tc>
                  <a:txBody>
                    <a:bodyPr/>
                    <a:lstStyle/>
                    <a:p>
                      <a:pPr algn="ctr">
                        <a:lnSpc>
                          <a:spcPct val="115000"/>
                        </a:lnSpc>
                        <a:spcAft>
                          <a:spcPts val="800"/>
                        </a:spcAft>
                        <a:buNone/>
                      </a:pPr>
                      <a:r>
                        <a:rPr lang="en-GB" sz="800" kern="100">
                          <a:effectLst/>
                        </a:rPr>
                        <a:t>1 Week</a:t>
                      </a:r>
                      <a:endParaRPr lang="en-GB" sz="900" kern="100">
                        <a:effectLst/>
                        <a:latin typeface="Aptos" panose="020B0004020202020204" pitchFamily="34" charset="0"/>
                        <a:ea typeface="DengXian" panose="02010600030101010101" pitchFamily="2" charset="-122"/>
                        <a:cs typeface="Times New Roman" panose="02020603050405020304" pitchFamily="18" charset="0"/>
                      </a:endParaRPr>
                    </a:p>
                  </a:txBody>
                  <a:tcPr marL="52703" marR="52703" marT="0" marB="0"/>
                </a:tc>
                <a:extLst>
                  <a:ext uri="{0D108BD9-81ED-4DB2-BD59-A6C34878D82A}">
                    <a16:rowId xmlns:a16="http://schemas.microsoft.com/office/drawing/2014/main" val="3710615815"/>
                  </a:ext>
                </a:extLst>
              </a:tr>
            </a:tbl>
          </a:graphicData>
        </a:graphic>
      </p:graphicFrame>
      <p:pic>
        <p:nvPicPr>
          <p:cNvPr id="7" name="Picture 6">
            <a:extLst>
              <a:ext uri="{FF2B5EF4-FFF2-40B4-BE49-F238E27FC236}">
                <a16:creationId xmlns:a16="http://schemas.microsoft.com/office/drawing/2014/main" id="{1EA405F3-CF8F-4FCA-33D1-3145369056C1}"/>
              </a:ext>
            </a:extLst>
          </p:cNvPr>
          <p:cNvPicPr>
            <a:picLocks noChangeAspect="1"/>
          </p:cNvPicPr>
          <p:nvPr/>
        </p:nvPicPr>
        <p:blipFill>
          <a:blip r:embed="rId10"/>
          <a:stretch>
            <a:fillRect/>
          </a:stretch>
        </p:blipFill>
        <p:spPr>
          <a:xfrm>
            <a:off x="2318722" y="4027836"/>
            <a:ext cx="2697099" cy="1769297"/>
          </a:xfrm>
          <a:prstGeom prst="rect">
            <a:avLst/>
          </a:prstGeom>
        </p:spPr>
      </p:pic>
      <p:sp>
        <p:nvSpPr>
          <p:cNvPr id="8" name="TextBox 7">
            <a:extLst>
              <a:ext uri="{FF2B5EF4-FFF2-40B4-BE49-F238E27FC236}">
                <a16:creationId xmlns:a16="http://schemas.microsoft.com/office/drawing/2014/main" id="{39C6361F-4242-7FF9-02BA-05E0C3F37B27}"/>
              </a:ext>
            </a:extLst>
          </p:cNvPr>
          <p:cNvSpPr txBox="1"/>
          <p:nvPr/>
        </p:nvSpPr>
        <p:spPr>
          <a:xfrm>
            <a:off x="1810512" y="3527798"/>
            <a:ext cx="3493008" cy="261610"/>
          </a:xfrm>
          <a:prstGeom prst="rect">
            <a:avLst/>
          </a:prstGeom>
          <a:noFill/>
        </p:spPr>
        <p:txBody>
          <a:bodyPr wrap="square" rtlCol="0">
            <a:spAutoFit/>
          </a:bodyPr>
          <a:lstStyle/>
          <a:p>
            <a:pPr algn="ctr"/>
            <a:r>
              <a:rPr lang="en-GB" sz="1100"/>
              <a:t>Fig 4 – Electromechanical system</a:t>
            </a:r>
          </a:p>
        </p:txBody>
      </p:sp>
      <p:sp>
        <p:nvSpPr>
          <p:cNvPr id="9" name="TextBox 8">
            <a:extLst>
              <a:ext uri="{FF2B5EF4-FFF2-40B4-BE49-F238E27FC236}">
                <a16:creationId xmlns:a16="http://schemas.microsoft.com/office/drawing/2014/main" id="{44AF92D8-725A-E8B2-5E97-3C88E1AB5A55}"/>
              </a:ext>
            </a:extLst>
          </p:cNvPr>
          <p:cNvSpPr txBox="1"/>
          <p:nvPr/>
        </p:nvSpPr>
        <p:spPr>
          <a:xfrm>
            <a:off x="8340447" y="6596390"/>
            <a:ext cx="1223054" cy="261610"/>
          </a:xfrm>
          <a:prstGeom prst="rect">
            <a:avLst/>
          </a:prstGeom>
          <a:noFill/>
        </p:spPr>
        <p:txBody>
          <a:bodyPr wrap="square" rtlCol="0">
            <a:spAutoFit/>
          </a:bodyPr>
          <a:lstStyle/>
          <a:p>
            <a:pPr algn="ctr"/>
            <a:r>
              <a:rPr lang="en-GB" sz="1100"/>
              <a:t>Fig 5 - Parts List</a:t>
            </a:r>
          </a:p>
        </p:txBody>
      </p:sp>
      <p:sp>
        <p:nvSpPr>
          <p:cNvPr id="10" name="TextBox 9">
            <a:extLst>
              <a:ext uri="{FF2B5EF4-FFF2-40B4-BE49-F238E27FC236}">
                <a16:creationId xmlns:a16="http://schemas.microsoft.com/office/drawing/2014/main" id="{878C8E3E-A422-C398-B247-D1A8A8516B44}"/>
              </a:ext>
            </a:extLst>
          </p:cNvPr>
          <p:cNvSpPr txBox="1"/>
          <p:nvPr/>
        </p:nvSpPr>
        <p:spPr>
          <a:xfrm>
            <a:off x="2174872" y="5797133"/>
            <a:ext cx="2984797" cy="261610"/>
          </a:xfrm>
          <a:prstGeom prst="rect">
            <a:avLst/>
          </a:prstGeom>
          <a:noFill/>
        </p:spPr>
        <p:txBody>
          <a:bodyPr wrap="square" rtlCol="0">
            <a:spAutoFit/>
          </a:bodyPr>
          <a:lstStyle/>
          <a:p>
            <a:pPr algn="ctr"/>
            <a:r>
              <a:rPr lang="en-GB" sz="1100"/>
              <a:t> Fig 6 – Ball Screw Design (Lin Engineering, 2020)</a:t>
            </a:r>
          </a:p>
        </p:txBody>
      </p:sp>
      <p:sp>
        <p:nvSpPr>
          <p:cNvPr id="12" name="TextBox 11">
            <a:extLst>
              <a:ext uri="{FF2B5EF4-FFF2-40B4-BE49-F238E27FC236}">
                <a16:creationId xmlns:a16="http://schemas.microsoft.com/office/drawing/2014/main" id="{DB757E94-6501-8DC4-98CA-C7BE38E8B446}"/>
              </a:ext>
            </a:extLst>
          </p:cNvPr>
          <p:cNvSpPr txBox="1"/>
          <p:nvPr/>
        </p:nvSpPr>
        <p:spPr>
          <a:xfrm>
            <a:off x="7731250" y="3520519"/>
            <a:ext cx="2441448" cy="261610"/>
          </a:xfrm>
          <a:prstGeom prst="rect">
            <a:avLst/>
          </a:prstGeom>
          <a:noFill/>
        </p:spPr>
        <p:txBody>
          <a:bodyPr wrap="square" rtlCol="0">
            <a:spAutoFit/>
          </a:bodyPr>
          <a:lstStyle/>
          <a:p>
            <a:pPr algn="ctr"/>
            <a:r>
              <a:rPr lang="en-GB" sz="1100"/>
              <a:t>Fig 5 - Electric System</a:t>
            </a:r>
          </a:p>
        </p:txBody>
      </p:sp>
      <p:pic>
        <p:nvPicPr>
          <p:cNvPr id="13" name="Picture 12">
            <a:extLst>
              <a:ext uri="{FF2B5EF4-FFF2-40B4-BE49-F238E27FC236}">
                <a16:creationId xmlns:a16="http://schemas.microsoft.com/office/drawing/2014/main" id="{0845126E-5DFA-2B3C-CEB2-562888ADEA28}"/>
              </a:ext>
            </a:extLst>
          </p:cNvPr>
          <p:cNvPicPr>
            <a:picLocks noChangeAspect="1"/>
          </p:cNvPicPr>
          <p:nvPr/>
        </p:nvPicPr>
        <p:blipFill>
          <a:blip r:embed="rId11"/>
          <a:stretch>
            <a:fillRect/>
          </a:stretch>
        </p:blipFill>
        <p:spPr>
          <a:xfrm>
            <a:off x="7047354" y="988305"/>
            <a:ext cx="3809239" cy="2539493"/>
          </a:xfrm>
          <a:prstGeom prst="rect">
            <a:avLst/>
          </a:prstGeom>
        </p:spPr>
      </p:pic>
    </p:spTree>
    <p:extLst>
      <p:ext uri="{BB962C8B-B14F-4D97-AF65-F5344CB8AC3E}">
        <p14:creationId xmlns:p14="http://schemas.microsoft.com/office/powerpoint/2010/main" val="31864845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82060-36B1-FF1B-E4FB-CA102F97E209}"/>
              </a:ext>
            </a:extLst>
          </p:cNvPr>
          <p:cNvSpPr>
            <a:spLocks noGrp="1"/>
          </p:cNvSpPr>
          <p:nvPr>
            <p:ph type="ctrTitle"/>
          </p:nvPr>
        </p:nvSpPr>
        <p:spPr>
          <a:xfrm>
            <a:off x="323932" y="332509"/>
            <a:ext cx="6774214" cy="886692"/>
          </a:xfrm>
        </p:spPr>
        <p:txBody>
          <a:bodyPr>
            <a:normAutofit fontScale="90000"/>
          </a:bodyPr>
          <a:lstStyle/>
          <a:p>
            <a:pPr algn="l"/>
            <a:r>
              <a:rPr lang="en-GB"/>
              <a:t>References</a:t>
            </a:r>
          </a:p>
        </p:txBody>
      </p:sp>
      <p:sp>
        <p:nvSpPr>
          <p:cNvPr id="3" name="TextBox 2">
            <a:extLst>
              <a:ext uri="{FF2B5EF4-FFF2-40B4-BE49-F238E27FC236}">
                <a16:creationId xmlns:a16="http://schemas.microsoft.com/office/drawing/2014/main" id="{75976FBE-277F-73B4-30BE-07CEF871EB12}"/>
              </a:ext>
            </a:extLst>
          </p:cNvPr>
          <p:cNvSpPr txBox="1"/>
          <p:nvPr/>
        </p:nvSpPr>
        <p:spPr>
          <a:xfrm>
            <a:off x="323932" y="1219201"/>
            <a:ext cx="8421624" cy="4924425"/>
          </a:xfrm>
          <a:prstGeom prst="rect">
            <a:avLst/>
          </a:prstGeom>
          <a:noFill/>
        </p:spPr>
        <p:txBody>
          <a:bodyPr wrap="square" rtlCol="0">
            <a:spAutoFit/>
          </a:bodyPr>
          <a:lstStyle/>
          <a:p>
            <a:pPr>
              <a:buNone/>
            </a:pPr>
            <a:r>
              <a:rPr lang="en-GB" sz="700" b="1"/>
              <a:t>ABACUS, A.</a:t>
            </a:r>
            <a:r>
              <a:rPr lang="en-GB" sz="700"/>
              <a:t> (no date) </a:t>
            </a:r>
            <a:r>
              <a:rPr lang="en-GB" sz="700" i="1"/>
              <a:t>Air pressure sensors | The Design Engineer’s Guide</a:t>
            </a:r>
            <a:r>
              <a:rPr lang="en-GB" sz="700"/>
              <a:t>. Available at: </a:t>
            </a:r>
            <a:r>
              <a:rPr lang="en-GB" sz="700">
                <a:hlinkClick r:id="rId2"/>
              </a:rPr>
              <a:t>https://www.avnet.com/wps/portal/abacus/solutions/technologies/sensors/pressure-sensors/media-types/air/</a:t>
            </a:r>
            <a:r>
              <a:rPr lang="en-GB" sz="700"/>
              <a:t> (Accessed: 5 January 2025).</a:t>
            </a:r>
          </a:p>
          <a:p>
            <a:pPr>
              <a:buNone/>
            </a:pPr>
            <a:endParaRPr lang="en-GB" sz="700"/>
          </a:p>
          <a:p>
            <a:pPr>
              <a:buNone/>
            </a:pPr>
            <a:r>
              <a:rPr lang="en-GB" sz="700" b="1"/>
              <a:t>Anderson, G.</a:t>
            </a:r>
            <a:r>
              <a:rPr lang="en-GB" sz="700"/>
              <a:t> (2023) Gary Anderson explains how Drs Actuators work on F1 cars, </a:t>
            </a:r>
            <a:r>
              <a:rPr lang="en-GB" sz="700" i="1"/>
              <a:t>The Race</a:t>
            </a:r>
            <a:r>
              <a:rPr lang="en-GB" sz="700"/>
              <a:t>. Available at: </a:t>
            </a:r>
            <a:r>
              <a:rPr lang="en-GB" sz="700">
                <a:hlinkClick r:id="rId3"/>
              </a:rPr>
              <a:t>https://www.the-race.com/formula-1/gary-anderson-explains-how-drs-actuators-work-on-f1-cars/</a:t>
            </a:r>
            <a:r>
              <a:rPr lang="en-GB" sz="700"/>
              <a:t> (Accessed: 12 December 2024).</a:t>
            </a:r>
          </a:p>
          <a:p>
            <a:pPr>
              <a:buNone/>
            </a:pPr>
            <a:endParaRPr lang="en-GB" sz="700"/>
          </a:p>
          <a:p>
            <a:pPr>
              <a:buNone/>
            </a:pPr>
            <a:r>
              <a:rPr lang="en-GB" sz="700" b="1"/>
              <a:t>Atlas Scientific</a:t>
            </a:r>
            <a:r>
              <a:rPr lang="en-GB" sz="700"/>
              <a:t> (2022) 4 Types Of Temperature Sensors. Available at: </a:t>
            </a:r>
            <a:r>
              <a:rPr lang="en-GB" sz="700">
                <a:hlinkClick r:id="rId4"/>
              </a:rPr>
              <a:t>https://atlas-scientific.com/blog/types-of-temperature-sensors/</a:t>
            </a:r>
            <a:r>
              <a:rPr lang="en-GB" sz="700"/>
              <a:t> (Accessed: 17 February 2025).</a:t>
            </a:r>
          </a:p>
          <a:p>
            <a:pPr>
              <a:buNone/>
            </a:pPr>
            <a:r>
              <a:rPr lang="en-GB" sz="700" b="1"/>
              <a:t>Speed sensors &amp; rings: A complete guide</a:t>
            </a:r>
            <a:r>
              <a:rPr lang="en-GB" sz="700"/>
              <a:t> (2025) ACTRONICS LTD. Available at: </a:t>
            </a:r>
            <a:r>
              <a:rPr lang="en-GB" sz="700">
                <a:hlinkClick r:id="rId5"/>
              </a:rPr>
              <a:t>https://www.actronics.co.uk/news/speed-sensors-and-sensor-rings-everything-you-need-to-know</a:t>
            </a:r>
            <a:r>
              <a:rPr lang="en-GB" sz="700"/>
              <a:t> (Accessed: 3 December 2024).</a:t>
            </a:r>
          </a:p>
          <a:p>
            <a:pPr>
              <a:buNone/>
            </a:pPr>
            <a:endParaRPr lang="en-GB" sz="700"/>
          </a:p>
          <a:p>
            <a:pPr>
              <a:buNone/>
            </a:pPr>
            <a:r>
              <a:rPr lang="en-GB" sz="700" b="1"/>
              <a:t>Errington, M.</a:t>
            </a:r>
            <a:r>
              <a:rPr lang="en-GB" sz="700"/>
              <a:t> (2023) Gill sensors develops custom non-contact sensor for Formula One Drag Reduction System (DRS), </a:t>
            </a:r>
            <a:r>
              <a:rPr lang="en-GB" sz="700" i="1"/>
              <a:t>Gill Sensors &amp; Controls</a:t>
            </a:r>
            <a:r>
              <a:rPr lang="en-GB" sz="700"/>
              <a:t>. Available at: </a:t>
            </a:r>
            <a:r>
              <a:rPr lang="en-GB" sz="700">
                <a:hlinkClick r:id="rId6"/>
              </a:rPr>
              <a:t>https://gillsc.com/f1-drs-rear-wing-position-sensor-developed/</a:t>
            </a:r>
            <a:r>
              <a:rPr lang="en-GB" sz="700"/>
              <a:t> (Accessed: 18 November 2024).</a:t>
            </a:r>
          </a:p>
          <a:p>
            <a:pPr>
              <a:buNone/>
            </a:pPr>
            <a:endParaRPr lang="en-GB" sz="700"/>
          </a:p>
          <a:p>
            <a:pPr>
              <a:buNone/>
            </a:pPr>
            <a:r>
              <a:rPr lang="en-GB" sz="700" b="1" err="1"/>
              <a:t>Futek</a:t>
            </a:r>
            <a:r>
              <a:rPr lang="en-GB" sz="700"/>
              <a:t> (no date) </a:t>
            </a:r>
            <a:r>
              <a:rPr lang="en-GB" sz="700" i="1"/>
              <a:t>LVDT Linear Displacement Sensor, LVDT Linear | Types of Measurement of Displacement | Sensor Transducer</a:t>
            </a:r>
            <a:r>
              <a:rPr lang="en-GB" sz="700"/>
              <a:t>. Available at: </a:t>
            </a:r>
            <a:r>
              <a:rPr lang="en-GB" sz="700">
                <a:hlinkClick r:id="rId7"/>
              </a:rPr>
              <a:t>https://www.futek.com/lvdt-linear-displacement-sensor</a:t>
            </a:r>
            <a:r>
              <a:rPr lang="en-GB" sz="700"/>
              <a:t> (Accessed: 28 January 2025).</a:t>
            </a:r>
          </a:p>
          <a:p>
            <a:pPr>
              <a:buNone/>
            </a:pPr>
            <a:endParaRPr lang="en-GB" sz="700"/>
          </a:p>
          <a:p>
            <a:pPr>
              <a:buNone/>
            </a:pPr>
            <a:r>
              <a:rPr lang="en-GB" sz="700" b="1"/>
              <a:t>Impulse, D.</a:t>
            </a:r>
            <a:r>
              <a:rPr lang="en-GB" sz="700"/>
              <a:t> (2022) Miniature solenoid valves: The force behind Formula 1 Wings, </a:t>
            </a:r>
            <a:r>
              <a:rPr lang="en-GB" sz="700" i="1"/>
              <a:t>The Lee Co.</a:t>
            </a:r>
            <a:r>
              <a:rPr lang="en-GB" sz="700"/>
              <a:t> Available at: </a:t>
            </a:r>
            <a:r>
              <a:rPr lang="en-GB" sz="700">
                <a:hlinkClick r:id="rId8"/>
              </a:rPr>
              <a:t>https://www.theleeco.com/insights/miniature-solenoid-valves-the-force-behind-formula-1-wings-uk/</a:t>
            </a:r>
            <a:r>
              <a:rPr lang="en-GB" sz="700"/>
              <a:t> (Accessed: 2 March 2025).</a:t>
            </a:r>
          </a:p>
          <a:p>
            <a:pPr>
              <a:buNone/>
            </a:pPr>
            <a:endParaRPr lang="en-GB" sz="700"/>
          </a:p>
          <a:p>
            <a:pPr>
              <a:buNone/>
            </a:pPr>
            <a:r>
              <a:rPr lang="en-GB" sz="700" b="1"/>
              <a:t>Impulse, D.</a:t>
            </a:r>
            <a:r>
              <a:rPr lang="en-GB" sz="700"/>
              <a:t> (2025) High flow 3-way single-coil solenoid valve, </a:t>
            </a:r>
            <a:r>
              <a:rPr lang="en-GB" sz="700" i="1"/>
              <a:t>The Lee Co.</a:t>
            </a:r>
            <a:r>
              <a:rPr lang="en-GB" sz="700"/>
              <a:t> Available at: </a:t>
            </a:r>
            <a:r>
              <a:rPr lang="en-GB" sz="700">
                <a:hlinkClick r:id="rId9"/>
              </a:rPr>
              <a:t>https://www.theleeco.com/product/high-flow-3-way-single-coil-solenoid-valve/</a:t>
            </a:r>
            <a:r>
              <a:rPr lang="en-GB" sz="700"/>
              <a:t> (Accessed: 10 February 2025).</a:t>
            </a:r>
          </a:p>
          <a:p>
            <a:pPr>
              <a:buNone/>
            </a:pPr>
            <a:endParaRPr lang="en-GB" sz="700"/>
          </a:p>
          <a:p>
            <a:pPr>
              <a:buNone/>
            </a:pPr>
            <a:r>
              <a:rPr lang="en-GB" sz="700" b="1"/>
              <a:t>JOUAV</a:t>
            </a:r>
            <a:r>
              <a:rPr lang="en-GB" sz="700"/>
              <a:t> (2025) A complete guide to inertial measurement unit (IMU), </a:t>
            </a:r>
            <a:r>
              <a:rPr lang="en-GB" sz="700" i="1"/>
              <a:t>JOUAV</a:t>
            </a:r>
            <a:r>
              <a:rPr lang="en-GB" sz="700"/>
              <a:t>. Available at: </a:t>
            </a:r>
            <a:r>
              <a:rPr lang="en-GB" sz="700">
                <a:hlinkClick r:id="rId10"/>
              </a:rPr>
              <a:t>https://www.jouav.com/blog/inertial-measurement-unit.html#:~:text=IMU%3A%20Inertial%20Measurement%20Unit&amp;text=It%20comprises%20a%20combination%20of,rate%2C%20and%20magnetic%20field%20strength</a:t>
            </a:r>
            <a:r>
              <a:rPr lang="en-GB" sz="700"/>
              <a:t> (Accessed: 27 December 2024).</a:t>
            </a:r>
          </a:p>
          <a:p>
            <a:pPr>
              <a:buNone/>
            </a:pPr>
            <a:endParaRPr lang="en-GB" sz="700"/>
          </a:p>
          <a:p>
            <a:pPr>
              <a:buNone/>
            </a:pPr>
            <a:r>
              <a:rPr lang="en-GB" sz="700" b="1" err="1"/>
              <a:t>Molton</a:t>
            </a:r>
            <a:r>
              <a:rPr lang="en-GB" sz="700" b="1"/>
              <a:t>, G.</a:t>
            </a:r>
            <a:r>
              <a:rPr lang="en-GB" sz="700"/>
              <a:t> (2018) Learn about axial and radial hydraulic piston pumps and motors, Learn how hydraulics works. Free online hydraulic system design training courses for pumps, motors, control valves and system design. Available at: </a:t>
            </a:r>
            <a:r>
              <a:rPr lang="en-GB" sz="700">
                <a:hlinkClick r:id="rId11"/>
              </a:rPr>
              <a:t>https://www.e4training.com/hydraulic_pumps/pistonpumps1.php</a:t>
            </a:r>
            <a:r>
              <a:rPr lang="en-GB" sz="700"/>
              <a:t> (Accessed: 15 November 2024).</a:t>
            </a:r>
          </a:p>
          <a:p>
            <a:pPr>
              <a:buNone/>
            </a:pPr>
            <a:endParaRPr lang="en-GB" sz="700"/>
          </a:p>
          <a:p>
            <a:pPr>
              <a:buNone/>
            </a:pPr>
            <a:r>
              <a:rPr lang="en-GB" sz="700" b="1"/>
              <a:t>Proctor, J.</a:t>
            </a:r>
            <a:r>
              <a:rPr lang="en-GB" sz="700"/>
              <a:t> (ed.) (2023) Everything you need to know about load cells, </a:t>
            </a:r>
            <a:r>
              <a:rPr lang="en-GB" sz="700" i="1"/>
              <a:t>RS</a:t>
            </a:r>
            <a:r>
              <a:rPr lang="en-GB" sz="700"/>
              <a:t>. Available at: </a:t>
            </a:r>
            <a:r>
              <a:rPr lang="en-GB" sz="700">
                <a:hlinkClick r:id="rId12"/>
              </a:rPr>
              <a:t>https://uk.rs-online.com/web/content/discovery/ideas-and-advice/load-cells-guide</a:t>
            </a:r>
            <a:r>
              <a:rPr lang="en-GB" sz="700"/>
              <a:t> (Accessed: 22 March 2025).</a:t>
            </a:r>
          </a:p>
          <a:p>
            <a:pPr>
              <a:buNone/>
            </a:pPr>
            <a:endParaRPr lang="en-GB" sz="700"/>
          </a:p>
          <a:p>
            <a:pPr>
              <a:buNone/>
            </a:pPr>
            <a:r>
              <a:rPr lang="en-GB" sz="700" b="1" err="1"/>
              <a:t>ProgressiveAutomations</a:t>
            </a:r>
            <a:r>
              <a:rPr lang="en-GB" sz="700"/>
              <a:t> (2013) How linear actuator with potentiometer works, </a:t>
            </a:r>
            <a:r>
              <a:rPr lang="en-GB" sz="700" i="1"/>
              <a:t>Progressive Automations</a:t>
            </a:r>
            <a:r>
              <a:rPr lang="en-GB" sz="700"/>
              <a:t>. Available at: </a:t>
            </a:r>
            <a:r>
              <a:rPr lang="en-GB" sz="700">
                <a:hlinkClick r:id="rId13"/>
              </a:rPr>
              <a:t>https://www.progressiveautomations.com/blogs/latest/using-a-potentiometer#:~:text=In%20the%20case%20of%20actuators,is%20given%20a%20numeric%20value</a:t>
            </a:r>
            <a:r>
              <a:rPr lang="en-GB" sz="700"/>
              <a:t> (Accessed: 25 January 2025).</a:t>
            </a:r>
          </a:p>
          <a:p>
            <a:pPr>
              <a:buNone/>
            </a:pPr>
            <a:endParaRPr lang="en-GB" sz="700"/>
          </a:p>
          <a:p>
            <a:pPr>
              <a:buNone/>
            </a:pPr>
            <a:r>
              <a:rPr lang="en-GB" sz="700" b="1"/>
              <a:t>RS Components</a:t>
            </a:r>
            <a:r>
              <a:rPr lang="en-GB" sz="700"/>
              <a:t> (2024) What is a ball screw and how does it work?, </a:t>
            </a:r>
            <a:r>
              <a:rPr lang="en-GB" sz="700" i="1"/>
              <a:t>RS</a:t>
            </a:r>
            <a:r>
              <a:rPr lang="en-GB" sz="700"/>
              <a:t>. Available at: </a:t>
            </a:r>
            <a:r>
              <a:rPr lang="en-GB" sz="700">
                <a:hlinkClick r:id="rId14"/>
              </a:rPr>
              <a:t>https://uk.rs-online.com/web/content/discovery/ideas-and-advice/ball-screws-guide</a:t>
            </a:r>
            <a:r>
              <a:rPr lang="en-GB" sz="700"/>
              <a:t> (Accessed: 30 November 2024).</a:t>
            </a:r>
          </a:p>
          <a:p>
            <a:pPr>
              <a:buNone/>
            </a:pPr>
            <a:endParaRPr lang="en-GB" sz="700"/>
          </a:p>
          <a:p>
            <a:pPr>
              <a:buNone/>
            </a:pPr>
            <a:r>
              <a:rPr lang="en-GB" sz="700" b="1"/>
              <a:t>RS Components</a:t>
            </a:r>
            <a:r>
              <a:rPr lang="en-GB" sz="700"/>
              <a:t> (no date) Festo Stepper Motor Linear Actuator, 100mm, 450N, 600mm/s, 5428871, </a:t>
            </a:r>
            <a:r>
              <a:rPr lang="en-GB" sz="700" i="1"/>
              <a:t>RS UK</a:t>
            </a:r>
            <a:r>
              <a:rPr lang="en-GB" sz="700"/>
              <a:t>. Available at: </a:t>
            </a:r>
            <a:r>
              <a:rPr lang="en-GB" sz="700">
                <a:hlinkClick r:id="rId15"/>
              </a:rPr>
              <a:t>https://uk.rs-online.com/web/p/electric-linear-actuators/0196279?gb=s</a:t>
            </a:r>
            <a:r>
              <a:rPr lang="en-GB" sz="700"/>
              <a:t> (Accessed: 6 February 2025).</a:t>
            </a:r>
          </a:p>
          <a:p>
            <a:pPr>
              <a:buNone/>
            </a:pPr>
            <a:endParaRPr lang="en-GB" sz="700"/>
          </a:p>
          <a:p>
            <a:pPr>
              <a:buNone/>
            </a:pPr>
            <a:r>
              <a:rPr lang="en-GB" sz="700" b="1"/>
              <a:t>Smith, G.</a:t>
            </a:r>
            <a:r>
              <a:rPr lang="en-GB" sz="700"/>
              <a:t> (2023) What is strain gauge sensor and how does it work?, </a:t>
            </a:r>
            <a:r>
              <a:rPr lang="en-GB" sz="700" i="1"/>
              <a:t>Data Acquisition | Test and Measurement Solutions</a:t>
            </a:r>
            <a:r>
              <a:rPr lang="en-GB" sz="700"/>
              <a:t>. Available at: </a:t>
            </a:r>
            <a:r>
              <a:rPr lang="en-GB" sz="700">
                <a:hlinkClick r:id="rId16"/>
              </a:rPr>
              <a:t>https://dewesoft.com/blog/measure-strain-and-pressure</a:t>
            </a:r>
            <a:r>
              <a:rPr lang="en-GB" sz="700"/>
              <a:t> (Accessed: 12 January 2025).</a:t>
            </a:r>
          </a:p>
          <a:p>
            <a:pPr>
              <a:buNone/>
            </a:pPr>
            <a:endParaRPr lang="en-GB" sz="700"/>
          </a:p>
          <a:p>
            <a:pPr>
              <a:buNone/>
            </a:pPr>
            <a:r>
              <a:rPr lang="en-GB" sz="700" b="1"/>
              <a:t>Arar, S.</a:t>
            </a:r>
            <a:r>
              <a:rPr lang="en-GB" sz="700"/>
              <a:t> (2022) An introduction to MEMS vibratory gyroscopes - technical articles, </a:t>
            </a:r>
            <a:r>
              <a:rPr lang="en-GB" sz="700" i="1"/>
              <a:t>All About Circuits</a:t>
            </a:r>
            <a:r>
              <a:rPr lang="en-GB" sz="700"/>
              <a:t>. Available at: </a:t>
            </a:r>
            <a:r>
              <a:rPr lang="en-GB" sz="700">
                <a:hlinkClick r:id="rId17"/>
              </a:rPr>
              <a:t>https://www.allaboutcircuits.com/technical-articles/introduction-to-mems-gyroscopes-vibratory-gyroscope/</a:t>
            </a:r>
            <a:r>
              <a:rPr lang="en-GB" sz="700"/>
              <a:t> (Accessed: 8 December 2024).</a:t>
            </a:r>
          </a:p>
          <a:p>
            <a:pPr>
              <a:buNone/>
            </a:pPr>
            <a:endParaRPr lang="en-GB" sz="700"/>
          </a:p>
          <a:p>
            <a:pPr>
              <a:buNone/>
            </a:pPr>
            <a:r>
              <a:rPr lang="en-GB" sz="700" b="1"/>
              <a:t>STEPPER MOTOR FUNDAMENTALS</a:t>
            </a:r>
            <a:r>
              <a:rPr lang="en-GB" sz="700"/>
              <a:t> (2025) ISL Products. Available at: </a:t>
            </a:r>
            <a:r>
              <a:rPr lang="en-GB" sz="700">
                <a:hlinkClick r:id="rId18"/>
              </a:rPr>
              <a:t>https://islproducts.com/design-note/stepper-motor-fundamentals/</a:t>
            </a:r>
            <a:r>
              <a:rPr lang="en-GB" sz="700"/>
              <a:t> (Accessed: 1 April 2025).</a:t>
            </a:r>
          </a:p>
          <a:p>
            <a:pPr>
              <a:buNone/>
            </a:pPr>
            <a:endParaRPr lang="en-GB" sz="700"/>
          </a:p>
          <a:p>
            <a:r>
              <a:rPr lang="en-GB" sz="700" b="1"/>
              <a:t>Ball Screws for Linear Actuators</a:t>
            </a:r>
            <a:r>
              <a:rPr lang="en-GB" sz="700"/>
              <a:t> | Lin Engineering (2020) Linengineering.com. Available at: </a:t>
            </a:r>
            <a:r>
              <a:rPr lang="en-GB" sz="700">
                <a:hlinkClick r:id="rId19"/>
              </a:rPr>
              <a:t>https://www.linengineering.com/ballscrew</a:t>
            </a:r>
            <a:r>
              <a:rPr lang="en-GB" sz="700"/>
              <a:t> (Accessed: 28 February 2025).</a:t>
            </a:r>
          </a:p>
          <a:p>
            <a:pPr algn="l"/>
            <a:endParaRPr lang="en-GB" sz="900" b="0" i="0">
              <a:effectLst/>
              <a:latin typeface="Calibri" panose="020F0502020204030204" pitchFamily="34" charset="0"/>
            </a:endParaRPr>
          </a:p>
          <a:p>
            <a:endParaRPr lang="en-GB"/>
          </a:p>
        </p:txBody>
      </p:sp>
    </p:spTree>
    <p:extLst>
      <p:ext uri="{BB962C8B-B14F-4D97-AF65-F5344CB8AC3E}">
        <p14:creationId xmlns:p14="http://schemas.microsoft.com/office/powerpoint/2010/main" val="28754044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CCF53-77D0-688A-89AF-40FC21172BF4}"/>
              </a:ext>
            </a:extLst>
          </p:cNvPr>
          <p:cNvSpPr>
            <a:spLocks noGrp="1"/>
          </p:cNvSpPr>
          <p:nvPr>
            <p:ph type="title"/>
          </p:nvPr>
        </p:nvSpPr>
        <p:spPr>
          <a:xfrm>
            <a:off x="762000" y="550607"/>
            <a:ext cx="9144000" cy="1263649"/>
          </a:xfrm>
        </p:spPr>
        <p:txBody>
          <a:bodyPr/>
          <a:lstStyle/>
          <a:p>
            <a:r>
              <a:rPr lang="en-US" sz="4000" dirty="0"/>
              <a:t>Final Circuit Build</a:t>
            </a:r>
            <a:r>
              <a:rPr lang="en-US" sz="1600" dirty="0"/>
              <a:t>-Preston Thomas</a:t>
            </a:r>
            <a:endParaRPr lang="en-GB" dirty="0"/>
          </a:p>
        </p:txBody>
      </p:sp>
      <p:pic>
        <p:nvPicPr>
          <p:cNvPr id="4" name="Picture 3" descr="A circuit board with wires&#10;&#10;AI-generated content may be incorrect.">
            <a:extLst>
              <a:ext uri="{FF2B5EF4-FFF2-40B4-BE49-F238E27FC236}">
                <a16:creationId xmlns:a16="http://schemas.microsoft.com/office/drawing/2014/main" id="{9C0E213F-5F93-3B16-F305-0FE7E5DCD350}"/>
              </a:ext>
            </a:extLst>
          </p:cNvPr>
          <p:cNvPicPr>
            <a:picLocks noChangeAspect="1"/>
          </p:cNvPicPr>
          <p:nvPr/>
        </p:nvPicPr>
        <p:blipFill>
          <a:blip r:embed="rId2"/>
          <a:stretch>
            <a:fillRect/>
          </a:stretch>
        </p:blipFill>
        <p:spPr>
          <a:xfrm>
            <a:off x="1200754" y="1772180"/>
            <a:ext cx="3179518" cy="4218378"/>
          </a:xfrm>
          <a:prstGeom prst="rect">
            <a:avLst/>
          </a:prstGeom>
        </p:spPr>
      </p:pic>
      <p:sp>
        <p:nvSpPr>
          <p:cNvPr id="5" name="TextBox 4">
            <a:extLst>
              <a:ext uri="{FF2B5EF4-FFF2-40B4-BE49-F238E27FC236}">
                <a16:creationId xmlns:a16="http://schemas.microsoft.com/office/drawing/2014/main" id="{3ABEFA79-112C-720A-25C9-2125AF543F85}"/>
              </a:ext>
            </a:extLst>
          </p:cNvPr>
          <p:cNvSpPr txBox="1"/>
          <p:nvPr/>
        </p:nvSpPr>
        <p:spPr>
          <a:xfrm>
            <a:off x="5137355" y="2305615"/>
            <a:ext cx="4768645" cy="2554545"/>
          </a:xfrm>
          <a:prstGeom prst="rect">
            <a:avLst/>
          </a:prstGeom>
          <a:noFill/>
        </p:spPr>
        <p:txBody>
          <a:bodyPr wrap="square" rtlCol="0">
            <a:spAutoFit/>
          </a:bodyPr>
          <a:lstStyle/>
          <a:p>
            <a:pPr marL="285750" indent="-285750">
              <a:buFont typeface="Arial" panose="020B0604020202020204" pitchFamily="34" charset="0"/>
              <a:buChar char="•"/>
            </a:pPr>
            <a:r>
              <a:rPr lang="en-US" sz="2000" dirty="0"/>
              <a:t>The circuit we created uses one Arduino Uno.</a:t>
            </a:r>
          </a:p>
          <a:p>
            <a:pPr marL="285750" indent="-285750">
              <a:buFont typeface="Arial" panose="020B0604020202020204" pitchFamily="34" charset="0"/>
              <a:buChar char="•"/>
            </a:pPr>
            <a:r>
              <a:rPr lang="en-US" sz="2000" dirty="0"/>
              <a:t>Servo Motor to demonstrate the wings movement.</a:t>
            </a:r>
          </a:p>
          <a:p>
            <a:pPr marL="285750" indent="-285750">
              <a:buFont typeface="Arial" panose="020B0604020202020204" pitchFamily="34" charset="0"/>
              <a:buChar char="•"/>
            </a:pPr>
            <a:r>
              <a:rPr lang="en-US" sz="2000" dirty="0"/>
              <a:t>Connects to the supplied circuit and reads track data.</a:t>
            </a:r>
          </a:p>
          <a:p>
            <a:pPr marL="285750" indent="-285750">
              <a:buFont typeface="Arial" panose="020B0604020202020204" pitchFamily="34" charset="0"/>
              <a:buChar char="•"/>
            </a:pPr>
            <a:r>
              <a:rPr lang="en-US" sz="2000" dirty="0"/>
              <a:t>Uses code to change the wing to desired angle.</a:t>
            </a:r>
            <a:endParaRPr lang="en-GB" sz="2000" dirty="0"/>
          </a:p>
        </p:txBody>
      </p:sp>
    </p:spTree>
    <p:extLst>
      <p:ext uri="{BB962C8B-B14F-4D97-AF65-F5344CB8AC3E}">
        <p14:creationId xmlns:p14="http://schemas.microsoft.com/office/powerpoint/2010/main" val="35065080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873508-E919-B018-81F6-5265E21083BF}"/>
              </a:ext>
            </a:extLst>
          </p:cNvPr>
          <p:cNvSpPr>
            <a:spLocks noGrp="1"/>
          </p:cNvSpPr>
          <p:nvPr>
            <p:ph idx="1"/>
          </p:nvPr>
        </p:nvSpPr>
        <p:spPr>
          <a:xfrm>
            <a:off x="470899" y="792365"/>
            <a:ext cx="6590804" cy="701041"/>
          </a:xfrm>
        </p:spPr>
        <p:txBody>
          <a:bodyPr vert="horz" lIns="91440" tIns="45720" rIns="91440" bIns="45720" rtlCol="0" anchor="t">
            <a:normAutofit/>
          </a:bodyPr>
          <a:lstStyle/>
          <a:p>
            <a:pPr marL="0" indent="0">
              <a:buNone/>
            </a:pPr>
            <a:r>
              <a:rPr lang="en-US">
                <a:latin typeface="Impact"/>
              </a:rPr>
              <a:t>Proportional Integral Derivative (PID) </a:t>
            </a:r>
            <a:r>
              <a:rPr lang="en-US" sz="1600">
                <a:latin typeface="Impact"/>
              </a:rPr>
              <a:t>- Jacob Ling</a:t>
            </a:r>
            <a:endParaRPr lang="en-US" sz="1100">
              <a:latin typeface="Impact"/>
            </a:endParaRPr>
          </a:p>
        </p:txBody>
      </p:sp>
      <p:pic>
        <p:nvPicPr>
          <p:cNvPr id="4" name="Picture 3" descr="A diagram of a computer program&#10;&#10;Description automatically generated">
            <a:extLst>
              <a:ext uri="{FF2B5EF4-FFF2-40B4-BE49-F238E27FC236}">
                <a16:creationId xmlns:a16="http://schemas.microsoft.com/office/drawing/2014/main" id="{7AA21FB3-B8A2-3AF5-58B2-589C7AB0574D}"/>
              </a:ext>
            </a:extLst>
          </p:cNvPr>
          <p:cNvPicPr>
            <a:picLocks noChangeAspect="1"/>
          </p:cNvPicPr>
          <p:nvPr/>
        </p:nvPicPr>
        <p:blipFill>
          <a:blip r:embed="rId2"/>
          <a:stretch>
            <a:fillRect/>
          </a:stretch>
        </p:blipFill>
        <p:spPr>
          <a:xfrm>
            <a:off x="82673" y="2819908"/>
            <a:ext cx="8239513" cy="3532052"/>
          </a:xfrm>
          <a:prstGeom prst="rect">
            <a:avLst/>
          </a:prstGeom>
        </p:spPr>
      </p:pic>
      <p:pic>
        <p:nvPicPr>
          <p:cNvPr id="2" name="Picture 1" descr="A computer on a desk&#10;&#10;Description automatically generated">
            <a:extLst>
              <a:ext uri="{FF2B5EF4-FFF2-40B4-BE49-F238E27FC236}">
                <a16:creationId xmlns:a16="http://schemas.microsoft.com/office/drawing/2014/main" id="{6075668E-5F85-DCBB-FA5C-F3457E6D6514}"/>
              </a:ext>
            </a:extLst>
          </p:cNvPr>
          <p:cNvPicPr>
            <a:picLocks noChangeAspect="1"/>
          </p:cNvPicPr>
          <p:nvPr/>
        </p:nvPicPr>
        <p:blipFill>
          <a:blip r:embed="rId3"/>
          <a:stretch>
            <a:fillRect/>
          </a:stretch>
        </p:blipFill>
        <p:spPr>
          <a:xfrm>
            <a:off x="8576887" y="3197167"/>
            <a:ext cx="3616960" cy="2783840"/>
          </a:xfrm>
          <a:prstGeom prst="rect">
            <a:avLst/>
          </a:prstGeom>
        </p:spPr>
      </p:pic>
      <p:sp>
        <p:nvSpPr>
          <p:cNvPr id="5" name="TextBox 4">
            <a:extLst>
              <a:ext uri="{FF2B5EF4-FFF2-40B4-BE49-F238E27FC236}">
                <a16:creationId xmlns:a16="http://schemas.microsoft.com/office/drawing/2014/main" id="{D349E818-4159-37EF-5F8A-100BB7ED9A71}"/>
              </a:ext>
            </a:extLst>
          </p:cNvPr>
          <p:cNvSpPr txBox="1"/>
          <p:nvPr/>
        </p:nvSpPr>
        <p:spPr>
          <a:xfrm>
            <a:off x="468839" y="1488373"/>
            <a:ext cx="4510221"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t>Original code used </a:t>
            </a:r>
          </a:p>
          <a:p>
            <a:pPr marL="285750" indent="-285750">
              <a:buFont typeface="Arial"/>
              <a:buChar char="•"/>
            </a:pPr>
            <a:r>
              <a:rPr lang="en-GB"/>
              <a:t>Has limitations (can't decide when to change angles)</a:t>
            </a:r>
          </a:p>
          <a:p>
            <a:pPr marL="285750" indent="-285750">
              <a:buFont typeface="Arial"/>
              <a:buChar char="•"/>
            </a:pPr>
            <a:r>
              <a:rPr lang="en-GB"/>
              <a:t>Has benefits mainly being the feedback loop</a:t>
            </a:r>
          </a:p>
        </p:txBody>
      </p:sp>
    </p:spTree>
    <p:extLst>
      <p:ext uri="{BB962C8B-B14F-4D97-AF65-F5344CB8AC3E}">
        <p14:creationId xmlns:p14="http://schemas.microsoft.com/office/powerpoint/2010/main" val="36950070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Picture 3" descr="A screenshot of a computer program&#10;&#10;AI-generated content may be incorrect.">
            <a:extLst>
              <a:ext uri="{FF2B5EF4-FFF2-40B4-BE49-F238E27FC236}">
                <a16:creationId xmlns:a16="http://schemas.microsoft.com/office/drawing/2014/main" id="{DF63B7BC-BFD8-2E1D-75DB-1891CA1AE575}"/>
              </a:ext>
            </a:extLst>
          </p:cNvPr>
          <p:cNvPicPr>
            <a:picLocks noChangeAspect="1"/>
          </p:cNvPicPr>
          <p:nvPr/>
        </p:nvPicPr>
        <p:blipFill>
          <a:blip r:embed="rId2"/>
          <a:stretch>
            <a:fillRect/>
          </a:stretch>
        </p:blipFill>
        <p:spPr>
          <a:xfrm>
            <a:off x="-866" y="250414"/>
            <a:ext cx="6370459" cy="5458525"/>
          </a:xfrm>
          <a:prstGeom prst="rect">
            <a:avLst/>
          </a:prstGeom>
        </p:spPr>
      </p:pic>
      <p:pic>
        <p:nvPicPr>
          <p:cNvPr id="7" name="Picture 6" descr="A graph showing a line graph&#10;&#10;AI-generated content may be incorrect.">
            <a:extLst>
              <a:ext uri="{FF2B5EF4-FFF2-40B4-BE49-F238E27FC236}">
                <a16:creationId xmlns:a16="http://schemas.microsoft.com/office/drawing/2014/main" id="{9CA1F967-CA80-3DEA-26CA-C1D94FE00770}"/>
              </a:ext>
            </a:extLst>
          </p:cNvPr>
          <p:cNvPicPr>
            <a:picLocks noChangeAspect="1"/>
          </p:cNvPicPr>
          <p:nvPr/>
        </p:nvPicPr>
        <p:blipFill>
          <a:blip r:embed="rId3"/>
          <a:stretch>
            <a:fillRect/>
          </a:stretch>
        </p:blipFill>
        <p:spPr>
          <a:xfrm>
            <a:off x="5879954" y="2179925"/>
            <a:ext cx="5973908" cy="4430858"/>
          </a:xfrm>
          <a:prstGeom prst="rect">
            <a:avLst/>
          </a:prstGeom>
        </p:spPr>
      </p:pic>
      <p:sp>
        <p:nvSpPr>
          <p:cNvPr id="10" name="TextBox 9">
            <a:extLst>
              <a:ext uri="{FF2B5EF4-FFF2-40B4-BE49-F238E27FC236}">
                <a16:creationId xmlns:a16="http://schemas.microsoft.com/office/drawing/2014/main" id="{84D506E0-005B-2D0E-E585-9EF297A4457B}"/>
              </a:ext>
            </a:extLst>
          </p:cNvPr>
          <p:cNvSpPr txBox="1"/>
          <p:nvPr/>
        </p:nvSpPr>
        <p:spPr>
          <a:xfrm>
            <a:off x="6484824" y="247769"/>
            <a:ext cx="5172517"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solidFill>
                  <a:schemeClr val="bg1"/>
                </a:solidFill>
              </a:rPr>
              <a:t>Code Used In Final Model </a:t>
            </a:r>
            <a:r>
              <a:rPr lang="en-GB">
                <a:solidFill>
                  <a:schemeClr val="bg1"/>
                </a:solidFill>
              </a:rPr>
              <a:t>– Jacob Ling</a:t>
            </a:r>
          </a:p>
        </p:txBody>
      </p:sp>
    </p:spTree>
    <p:extLst>
      <p:ext uri="{BB962C8B-B14F-4D97-AF65-F5344CB8AC3E}">
        <p14:creationId xmlns:p14="http://schemas.microsoft.com/office/powerpoint/2010/main" val="2418704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337F61-932C-36CC-A521-27C906ABAA29}"/>
              </a:ext>
            </a:extLst>
          </p:cNvPr>
          <p:cNvSpPr>
            <a:spLocks noGrp="1"/>
          </p:cNvSpPr>
          <p:nvPr>
            <p:ph type="title"/>
          </p:nvPr>
        </p:nvSpPr>
        <p:spPr>
          <a:xfrm>
            <a:off x="228602" y="251044"/>
            <a:ext cx="6095998" cy="2025649"/>
          </a:xfrm>
        </p:spPr>
        <p:txBody>
          <a:bodyPr anchor="b">
            <a:normAutofit/>
          </a:bodyPr>
          <a:lstStyle/>
          <a:p>
            <a:br>
              <a:rPr lang="en-US"/>
            </a:br>
            <a:endParaRPr lang="en-US"/>
          </a:p>
        </p:txBody>
      </p:sp>
      <p:sp>
        <p:nvSpPr>
          <p:cNvPr id="4" name="TextBox 3">
            <a:extLst>
              <a:ext uri="{FF2B5EF4-FFF2-40B4-BE49-F238E27FC236}">
                <a16:creationId xmlns:a16="http://schemas.microsoft.com/office/drawing/2014/main" id="{254DF794-0C70-052E-9893-48CB90BC9E02}"/>
              </a:ext>
            </a:extLst>
          </p:cNvPr>
          <p:cNvSpPr txBox="1"/>
          <p:nvPr/>
        </p:nvSpPr>
        <p:spPr>
          <a:xfrm>
            <a:off x="520262" y="616607"/>
            <a:ext cx="5572234"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a:latin typeface="Impact"/>
              </a:rPr>
              <a:t> Final Simulink Input</a:t>
            </a:r>
            <a:r>
              <a:rPr lang="en-US" sz="1600">
                <a:latin typeface="Impact"/>
              </a:rPr>
              <a:t>- Jacob Ling</a:t>
            </a:r>
          </a:p>
        </p:txBody>
      </p:sp>
      <p:pic>
        <p:nvPicPr>
          <p:cNvPr id="14" name="Picture 13" descr="A diagram of a mathematical process&#10;&#10;AI-generated content may be incorrect.">
            <a:extLst>
              <a:ext uri="{FF2B5EF4-FFF2-40B4-BE49-F238E27FC236}">
                <a16:creationId xmlns:a16="http://schemas.microsoft.com/office/drawing/2014/main" id="{7A931E6E-8015-BCFB-0CA8-B89DD8BE8F4B}"/>
              </a:ext>
            </a:extLst>
          </p:cNvPr>
          <p:cNvPicPr>
            <a:picLocks noChangeAspect="1"/>
          </p:cNvPicPr>
          <p:nvPr/>
        </p:nvPicPr>
        <p:blipFill>
          <a:blip r:embed="rId2"/>
          <a:stretch>
            <a:fillRect/>
          </a:stretch>
        </p:blipFill>
        <p:spPr>
          <a:xfrm>
            <a:off x="458031" y="3040587"/>
            <a:ext cx="11260281" cy="3513859"/>
          </a:xfrm>
          <a:prstGeom prst="rect">
            <a:avLst/>
          </a:prstGeom>
        </p:spPr>
      </p:pic>
      <p:sp>
        <p:nvSpPr>
          <p:cNvPr id="7" name="TextBox 6">
            <a:extLst>
              <a:ext uri="{FF2B5EF4-FFF2-40B4-BE49-F238E27FC236}">
                <a16:creationId xmlns:a16="http://schemas.microsoft.com/office/drawing/2014/main" id="{0F90CC88-BD61-C729-E493-40B2381A4A6C}"/>
              </a:ext>
            </a:extLst>
          </p:cNvPr>
          <p:cNvSpPr txBox="1"/>
          <p:nvPr/>
        </p:nvSpPr>
        <p:spPr>
          <a:xfrm>
            <a:off x="1572182" y="1273338"/>
            <a:ext cx="3365251" cy="10134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9" name="TextBox 8">
            <a:extLst>
              <a:ext uri="{FF2B5EF4-FFF2-40B4-BE49-F238E27FC236}">
                <a16:creationId xmlns:a16="http://schemas.microsoft.com/office/drawing/2014/main" id="{31733449-34A9-4172-D910-E392FD802A06}"/>
              </a:ext>
            </a:extLst>
          </p:cNvPr>
          <p:cNvSpPr txBox="1"/>
          <p:nvPr/>
        </p:nvSpPr>
        <p:spPr>
          <a:xfrm>
            <a:off x="458231" y="739225"/>
            <a:ext cx="7837353"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a:p>
            <a:pPr marL="285750" indent="-285750">
              <a:buFont typeface="Arial"/>
              <a:buChar char="•"/>
            </a:pPr>
            <a:r>
              <a:rPr lang="en-GB">
                <a:ea typeface="+mn-lt"/>
                <a:cs typeface="+mn-lt"/>
              </a:rPr>
              <a:t>The input comes from Arduino Pin A0, where the signal is compared to two thresholds: </a:t>
            </a:r>
            <a:r>
              <a:rPr lang="en-GB" b="1">
                <a:ea typeface="+mn-lt"/>
                <a:cs typeface="+mn-lt"/>
              </a:rPr>
              <a:t>760</a:t>
            </a:r>
            <a:r>
              <a:rPr lang="en-GB">
                <a:ea typeface="+mn-lt"/>
                <a:cs typeface="+mn-lt"/>
              </a:rPr>
              <a:t> and </a:t>
            </a:r>
            <a:r>
              <a:rPr lang="en-GB" b="1">
                <a:ea typeface="+mn-lt"/>
                <a:cs typeface="+mn-lt"/>
              </a:rPr>
              <a:t>520</a:t>
            </a:r>
            <a:r>
              <a:rPr lang="en-GB">
                <a:ea typeface="+mn-lt"/>
                <a:cs typeface="+mn-lt"/>
              </a:rPr>
              <a:t>.</a:t>
            </a:r>
            <a:endParaRPr lang="en-GB"/>
          </a:p>
          <a:p>
            <a:pPr marL="285750" indent="-285750">
              <a:buFont typeface="Arial"/>
              <a:buChar char="•"/>
            </a:pPr>
            <a:r>
              <a:rPr lang="en-GB">
                <a:ea typeface="+mn-lt"/>
                <a:cs typeface="+mn-lt"/>
              </a:rPr>
              <a:t>If the signal is </a:t>
            </a:r>
            <a:r>
              <a:rPr lang="en-GB" b="1">
                <a:ea typeface="+mn-lt"/>
                <a:cs typeface="+mn-lt"/>
              </a:rPr>
              <a:t>≥ 760</a:t>
            </a:r>
            <a:r>
              <a:rPr lang="en-GB">
                <a:ea typeface="+mn-lt"/>
                <a:cs typeface="+mn-lt"/>
              </a:rPr>
              <a:t>, it flows into block </a:t>
            </a:r>
            <a:r>
              <a:rPr lang="en-GB" b="1">
                <a:ea typeface="+mn-lt"/>
                <a:cs typeface="+mn-lt"/>
              </a:rPr>
              <a:t>"20"</a:t>
            </a:r>
            <a:r>
              <a:rPr lang="en-GB">
                <a:ea typeface="+mn-lt"/>
                <a:cs typeface="+mn-lt"/>
              </a:rPr>
              <a:t> for processing.</a:t>
            </a:r>
            <a:endParaRPr lang="en-GB"/>
          </a:p>
          <a:p>
            <a:pPr marL="285750" indent="-285750">
              <a:buFont typeface="Arial"/>
              <a:buChar char="•"/>
            </a:pPr>
            <a:r>
              <a:rPr lang="en-GB">
                <a:ea typeface="+mn-lt"/>
                <a:cs typeface="+mn-lt"/>
              </a:rPr>
              <a:t>If the signal is </a:t>
            </a:r>
            <a:r>
              <a:rPr lang="en-GB" b="1">
                <a:ea typeface="+mn-lt"/>
                <a:cs typeface="+mn-lt"/>
              </a:rPr>
              <a:t>≥ 520</a:t>
            </a:r>
            <a:r>
              <a:rPr lang="en-GB">
                <a:ea typeface="+mn-lt"/>
                <a:cs typeface="+mn-lt"/>
              </a:rPr>
              <a:t>, it instead enters block </a:t>
            </a:r>
            <a:r>
              <a:rPr lang="en-GB" b="1">
                <a:ea typeface="+mn-lt"/>
                <a:cs typeface="+mn-lt"/>
              </a:rPr>
              <a:t>"60"</a:t>
            </a:r>
            <a:r>
              <a:rPr lang="en-GB">
                <a:ea typeface="+mn-lt"/>
                <a:cs typeface="+mn-lt"/>
              </a:rPr>
              <a:t> for processing.</a:t>
            </a:r>
            <a:endParaRPr lang="en-GB"/>
          </a:p>
          <a:p>
            <a:pPr marL="285750" indent="-285750">
              <a:buFont typeface="Arial"/>
              <a:buChar char="•"/>
            </a:pPr>
            <a:r>
              <a:rPr lang="en-GB">
                <a:ea typeface="+mn-lt"/>
                <a:cs typeface="+mn-lt"/>
              </a:rPr>
              <a:t>The outputs from these blocks are checked to see if they equal </a:t>
            </a:r>
            <a:r>
              <a:rPr lang="en-GB" b="1">
                <a:ea typeface="+mn-lt"/>
                <a:cs typeface="+mn-lt"/>
              </a:rPr>
              <a:t>zero</a:t>
            </a:r>
            <a:r>
              <a:rPr lang="en-GB">
                <a:ea typeface="+mn-lt"/>
                <a:cs typeface="+mn-lt"/>
              </a:rPr>
              <a:t>.</a:t>
            </a:r>
          </a:p>
          <a:p>
            <a:pPr marL="285750" indent="-285750">
              <a:buFont typeface="Arial"/>
              <a:buChar char="•"/>
            </a:pPr>
            <a:r>
              <a:rPr lang="en-GB">
                <a:ea typeface="+mn-lt"/>
                <a:cs typeface="+mn-lt"/>
              </a:rPr>
              <a:t>The result is further processed by a block labelled </a:t>
            </a:r>
            <a:r>
              <a:rPr lang="en-GB" b="1">
                <a:ea typeface="+mn-lt"/>
                <a:cs typeface="+mn-lt"/>
              </a:rPr>
              <a:t>"40"</a:t>
            </a:r>
            <a:r>
              <a:rPr lang="en-GB">
                <a:ea typeface="+mn-lt"/>
                <a:cs typeface="+mn-lt"/>
              </a:rPr>
              <a:t>, shaping the final output.</a:t>
            </a:r>
            <a:endParaRPr lang="en-GB"/>
          </a:p>
          <a:p>
            <a:pPr marL="285750" indent="-285750">
              <a:buFont typeface="Arial"/>
              <a:buChar char="•"/>
            </a:pPr>
            <a:r>
              <a:rPr lang="en-GB">
                <a:ea typeface="+mn-lt"/>
                <a:cs typeface="+mn-lt"/>
              </a:rPr>
              <a:t>The processed signal is then sent to </a:t>
            </a:r>
            <a:r>
              <a:rPr lang="en-GB" b="1">
                <a:ea typeface="+mn-lt"/>
                <a:cs typeface="+mn-lt"/>
              </a:rPr>
              <a:t>Arduino Pin 4</a:t>
            </a:r>
            <a:r>
              <a:rPr lang="en-GB">
                <a:ea typeface="+mn-lt"/>
                <a:cs typeface="+mn-lt"/>
              </a:rPr>
              <a:t>.</a:t>
            </a:r>
            <a:endParaRPr lang="en-GB"/>
          </a:p>
          <a:p>
            <a:endParaRPr lang="en-GB"/>
          </a:p>
          <a:p>
            <a:pPr algn="l"/>
            <a:endParaRPr lang="en-GB"/>
          </a:p>
        </p:txBody>
      </p:sp>
    </p:spTree>
    <p:extLst>
      <p:ext uri="{BB962C8B-B14F-4D97-AF65-F5344CB8AC3E}">
        <p14:creationId xmlns:p14="http://schemas.microsoft.com/office/powerpoint/2010/main" val="13078995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9CC5BD-4BB0-2129-FCAB-3CEBB7631DE6}"/>
              </a:ext>
            </a:extLst>
          </p:cNvPr>
          <p:cNvSpPr>
            <a:spLocks noGrp="1"/>
          </p:cNvSpPr>
          <p:nvPr>
            <p:ph type="title"/>
          </p:nvPr>
        </p:nvSpPr>
        <p:spPr>
          <a:xfrm>
            <a:off x="589279" y="193040"/>
            <a:ext cx="11207385" cy="1263649"/>
          </a:xfrm>
        </p:spPr>
        <p:txBody>
          <a:bodyPr>
            <a:normAutofit/>
          </a:bodyPr>
          <a:lstStyle/>
          <a:p>
            <a:r>
              <a:rPr lang="en-GB" sz="4000" dirty="0"/>
              <a:t>Order of Sensors </a:t>
            </a:r>
            <a:r>
              <a:rPr lang="en-GB" sz="1600" dirty="0"/>
              <a:t>- Preston Thomas</a:t>
            </a:r>
            <a:endParaRPr lang="en-GB" sz="2000" dirty="0"/>
          </a:p>
        </p:txBody>
      </p:sp>
      <p:sp>
        <p:nvSpPr>
          <p:cNvPr id="4" name="TextBox 3">
            <a:extLst>
              <a:ext uri="{FF2B5EF4-FFF2-40B4-BE49-F238E27FC236}">
                <a16:creationId xmlns:a16="http://schemas.microsoft.com/office/drawing/2014/main" id="{6A468FA4-2411-3B98-DF3B-209557EB3A46}"/>
              </a:ext>
            </a:extLst>
          </p:cNvPr>
          <p:cNvSpPr txBox="1"/>
          <p:nvPr/>
        </p:nvSpPr>
        <p:spPr>
          <a:xfrm>
            <a:off x="3114529" y="4209659"/>
            <a:ext cx="5169647"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a:t>This is a flow diagram that we made to show our control plan for each sensor.</a:t>
            </a:r>
          </a:p>
          <a:p>
            <a:pPr marL="285750" indent="-285750">
              <a:buFont typeface="Arial"/>
              <a:buChar char="•"/>
            </a:pPr>
            <a:r>
              <a:rPr lang="en-US" dirty="0"/>
              <a:t>They are universal between team members so can be shared.</a:t>
            </a:r>
          </a:p>
          <a:p>
            <a:pPr marL="285750" indent="-285750">
              <a:buFont typeface="Arial"/>
              <a:buChar char="•"/>
            </a:pPr>
            <a:r>
              <a:rPr lang="en-US" dirty="0"/>
              <a:t>If there are any problems the flow diagrams can be turned to as a starting point to figure out the issue.</a:t>
            </a:r>
          </a:p>
          <a:p>
            <a:pPr marL="285750" indent="-285750">
              <a:buFont typeface="Arial"/>
              <a:buChar char="•"/>
            </a:pPr>
            <a:endParaRPr lang="en-US" dirty="0"/>
          </a:p>
        </p:txBody>
      </p:sp>
      <p:pic>
        <p:nvPicPr>
          <p:cNvPr id="1027" name="Picture 3">
            <a:extLst>
              <a:ext uri="{FF2B5EF4-FFF2-40B4-BE49-F238E27FC236}">
                <a16:creationId xmlns:a16="http://schemas.microsoft.com/office/drawing/2014/main" id="{12FA000E-961D-1528-BD43-97420ED186E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0430" y="1029971"/>
            <a:ext cx="11056234" cy="2667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125555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29623-6592-C633-12AC-0C7BCF0EE3B1}"/>
              </a:ext>
            </a:extLst>
          </p:cNvPr>
          <p:cNvSpPr>
            <a:spLocks noGrp="1"/>
          </p:cNvSpPr>
          <p:nvPr>
            <p:ph type="title"/>
          </p:nvPr>
        </p:nvSpPr>
        <p:spPr>
          <a:xfrm>
            <a:off x="761999" y="447675"/>
            <a:ext cx="10971291" cy="1263649"/>
          </a:xfrm>
        </p:spPr>
        <p:txBody>
          <a:bodyPr>
            <a:normAutofit fontScale="90000"/>
          </a:bodyPr>
          <a:lstStyle/>
          <a:p>
            <a:r>
              <a:rPr lang="en-GB" dirty="0"/>
              <a:t>Overall Group Future Considerations: Did We Stick to Our Plan? </a:t>
            </a:r>
            <a:r>
              <a:rPr lang="en-GB" sz="1600" dirty="0"/>
              <a:t>- Preston Thomas</a:t>
            </a:r>
          </a:p>
        </p:txBody>
      </p:sp>
      <p:sp>
        <p:nvSpPr>
          <p:cNvPr id="5" name="TextBox 4">
            <a:extLst>
              <a:ext uri="{FF2B5EF4-FFF2-40B4-BE49-F238E27FC236}">
                <a16:creationId xmlns:a16="http://schemas.microsoft.com/office/drawing/2014/main" id="{217F9AFE-6D2D-1C4B-DC9D-DA04B29A3922}"/>
              </a:ext>
            </a:extLst>
          </p:cNvPr>
          <p:cNvSpPr txBox="1"/>
          <p:nvPr/>
        </p:nvSpPr>
        <p:spPr>
          <a:xfrm>
            <a:off x="280219" y="1608085"/>
            <a:ext cx="10718389" cy="54476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t>Goals and outcome.</a:t>
            </a:r>
          </a:p>
          <a:p>
            <a:endParaRPr lang="en-GB" sz="2400" dirty="0"/>
          </a:p>
          <a:p>
            <a:pPr marL="285750" indent="-285750">
              <a:buFont typeface="Arial"/>
              <a:buChar char="•"/>
            </a:pPr>
            <a:r>
              <a:rPr lang="en-GB" sz="2400" dirty="0"/>
              <a:t>Rearrange Team Structure In January if Needed.</a:t>
            </a:r>
          </a:p>
          <a:p>
            <a:r>
              <a:rPr lang="en-GB" dirty="0"/>
              <a:t>  We decided against this. We kept our original roles but divided up any extra work that wasn’t already covered by someone.</a:t>
            </a:r>
          </a:p>
          <a:p>
            <a:pPr marL="285750" indent="-285750">
              <a:buFont typeface="Arial"/>
              <a:buChar char="•"/>
            </a:pPr>
            <a:r>
              <a:rPr lang="en-GB" sz="2400" dirty="0"/>
              <a:t>More Regular Team Meetings.</a:t>
            </a:r>
          </a:p>
          <a:p>
            <a:r>
              <a:rPr lang="en-GB" dirty="0"/>
              <a:t>  We used time after Monday’s lecture to work on what was spoken about.</a:t>
            </a:r>
          </a:p>
          <a:p>
            <a:pPr marL="285750" indent="-285750">
              <a:buFont typeface="Arial"/>
              <a:buChar char="•"/>
            </a:pPr>
            <a:r>
              <a:rPr lang="en-GB" sz="2400" dirty="0"/>
              <a:t>Improve Team Communication</a:t>
            </a:r>
            <a:r>
              <a:rPr lang="en-GB" sz="1800" dirty="0"/>
              <a:t>.</a:t>
            </a:r>
          </a:p>
          <a:p>
            <a:r>
              <a:rPr lang="en-GB" dirty="0"/>
              <a:t>  This was attempted. We used the additional team meetings to ensure we stayed up to date with each others progress.</a:t>
            </a:r>
          </a:p>
          <a:p>
            <a:pPr marL="285750" indent="-285750">
              <a:buFont typeface="Arial"/>
              <a:buChar char="•"/>
            </a:pPr>
            <a:r>
              <a:rPr lang="en-GB" sz="2400" dirty="0"/>
              <a:t>Set Clear Goals for Each Team Group.</a:t>
            </a:r>
          </a:p>
          <a:p>
            <a:r>
              <a:rPr lang="en-GB" dirty="0"/>
              <a:t>  We did set goals and individually manages to achieve these. </a:t>
            </a:r>
          </a:p>
          <a:p>
            <a:endParaRPr lang="en-GB" dirty="0"/>
          </a:p>
          <a:p>
            <a:endParaRPr lang="en-GB" dirty="0"/>
          </a:p>
          <a:p>
            <a:r>
              <a:rPr lang="en-GB" dirty="0"/>
              <a:t>Reference:</a:t>
            </a:r>
          </a:p>
          <a:p>
            <a:r>
              <a:rPr lang="en-GB" sz="1400" dirty="0">
                <a:latin typeface="Calibri"/>
                <a:ea typeface="Calibri"/>
                <a:cs typeface="Calibri"/>
              </a:rPr>
              <a:t>Boogaard, K. (2023). </a:t>
            </a:r>
            <a:r>
              <a:rPr lang="en-GB" sz="1400" i="1" dirty="0">
                <a:latin typeface="Calibri"/>
                <a:ea typeface="Calibri"/>
                <a:cs typeface="Calibri"/>
              </a:rPr>
              <a:t>How to write SMART goals</a:t>
            </a:r>
            <a:r>
              <a:rPr lang="en-GB" sz="1400" dirty="0">
                <a:latin typeface="Calibri"/>
                <a:ea typeface="Calibri"/>
                <a:cs typeface="Calibri"/>
              </a:rPr>
              <a:t>. [online] Atlassian. Available at:</a:t>
            </a:r>
            <a:r>
              <a:rPr lang="en-GB" sz="1400" dirty="0">
                <a:solidFill>
                  <a:srgbClr val="2C3E50"/>
                </a:solidFill>
                <a:latin typeface="Calibri"/>
                <a:ea typeface="Calibri"/>
                <a:cs typeface="Calibri"/>
              </a:rPr>
              <a:t> </a:t>
            </a:r>
            <a:r>
              <a:rPr lang="en-GB" sz="1400" dirty="0">
                <a:solidFill>
                  <a:srgbClr val="2C3E50"/>
                </a:solidFill>
                <a:latin typeface="Calibri"/>
                <a:ea typeface="Calibri"/>
                <a:cs typeface="Calibri"/>
                <a:hlinkClick r:id="rId2"/>
              </a:rPr>
              <a:t>https://www.atlassian.com/blog/productivity/how-to-write-smart-goals</a:t>
            </a:r>
            <a:r>
              <a:rPr lang="en-GB" sz="1400" dirty="0">
                <a:solidFill>
                  <a:srgbClr val="2C3E50"/>
                </a:solidFill>
                <a:latin typeface="Calibri"/>
                <a:ea typeface="Calibri"/>
                <a:cs typeface="Calibri"/>
              </a:rPr>
              <a:t>.</a:t>
            </a:r>
            <a:endParaRPr lang="en-GB" dirty="0">
              <a:solidFill>
                <a:srgbClr val="FFFFFF"/>
              </a:solidFill>
              <a:latin typeface="Arial Nova Cond"/>
              <a:ea typeface="Calibri"/>
              <a:cs typeface="Calibri"/>
            </a:endParaRPr>
          </a:p>
          <a:p>
            <a:endParaRPr lang="en-GB" sz="1400" dirty="0">
              <a:solidFill>
                <a:srgbClr val="2C3E50"/>
              </a:solidFill>
              <a:latin typeface="Calibri"/>
              <a:ea typeface="Calibri"/>
              <a:cs typeface="Calibri"/>
            </a:endParaRPr>
          </a:p>
        </p:txBody>
      </p:sp>
    </p:spTree>
    <p:extLst>
      <p:ext uri="{BB962C8B-B14F-4D97-AF65-F5344CB8AC3E}">
        <p14:creationId xmlns:p14="http://schemas.microsoft.com/office/powerpoint/2010/main" val="38201365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73CC72-53C6-970C-D19C-EBD48E0A8329}"/>
              </a:ext>
            </a:extLst>
          </p:cNvPr>
          <p:cNvSpPr txBox="1">
            <a:spLocks/>
          </p:cNvSpPr>
          <p:nvPr/>
        </p:nvSpPr>
        <p:spPr>
          <a:xfrm>
            <a:off x="761999" y="275218"/>
            <a:ext cx="11251949" cy="1263649"/>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t>Total Estimated Preliminary bill of Materials</a:t>
            </a:r>
          </a:p>
        </p:txBody>
      </p:sp>
      <p:pic>
        <p:nvPicPr>
          <p:cNvPr id="3" name="Picture 2" descr="A screenshot of a blue and white list&#10;&#10;Description automatically generated">
            <a:extLst>
              <a:ext uri="{FF2B5EF4-FFF2-40B4-BE49-F238E27FC236}">
                <a16:creationId xmlns:a16="http://schemas.microsoft.com/office/drawing/2014/main" id="{E6C85166-BF7C-484F-13CB-15FECBB28C78}"/>
              </a:ext>
            </a:extLst>
          </p:cNvPr>
          <p:cNvPicPr>
            <a:picLocks noChangeAspect="1"/>
          </p:cNvPicPr>
          <p:nvPr/>
        </p:nvPicPr>
        <p:blipFill>
          <a:blip r:embed="rId2"/>
          <a:stretch>
            <a:fillRect/>
          </a:stretch>
        </p:blipFill>
        <p:spPr>
          <a:xfrm>
            <a:off x="2014249" y="1538867"/>
            <a:ext cx="8747448" cy="4899937"/>
          </a:xfrm>
          <a:prstGeom prst="rect">
            <a:avLst/>
          </a:prstGeom>
        </p:spPr>
      </p:pic>
    </p:spTree>
    <p:extLst>
      <p:ext uri="{BB962C8B-B14F-4D97-AF65-F5344CB8AC3E}">
        <p14:creationId xmlns:p14="http://schemas.microsoft.com/office/powerpoint/2010/main" val="75568641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71D8EE-1F29-7477-9CA8-5A7CEE1036D2}"/>
              </a:ext>
            </a:extLst>
          </p:cNvPr>
          <p:cNvSpPr>
            <a:spLocks noGrp="1"/>
          </p:cNvSpPr>
          <p:nvPr>
            <p:ph type="title"/>
          </p:nvPr>
        </p:nvSpPr>
        <p:spPr>
          <a:xfrm>
            <a:off x="758451" y="289560"/>
            <a:ext cx="9144000" cy="1263649"/>
          </a:xfrm>
        </p:spPr>
        <p:txBody>
          <a:bodyPr/>
          <a:lstStyle/>
          <a:p>
            <a:r>
              <a:rPr lang="en-GB" sz="3200"/>
              <a:t>Optimum Lap –</a:t>
            </a:r>
            <a:r>
              <a:rPr lang="en-GB" sz="2400"/>
              <a:t>Angel Stanley </a:t>
            </a:r>
          </a:p>
        </p:txBody>
      </p:sp>
      <p:sp>
        <p:nvSpPr>
          <p:cNvPr id="3" name="Content Placeholder 2">
            <a:extLst>
              <a:ext uri="{FF2B5EF4-FFF2-40B4-BE49-F238E27FC236}">
                <a16:creationId xmlns:a16="http://schemas.microsoft.com/office/drawing/2014/main" id="{29ADC764-F0CB-D25A-E077-C0F12988F247}"/>
              </a:ext>
            </a:extLst>
          </p:cNvPr>
          <p:cNvSpPr>
            <a:spLocks noGrp="1"/>
          </p:cNvSpPr>
          <p:nvPr>
            <p:ph idx="1"/>
          </p:nvPr>
        </p:nvSpPr>
        <p:spPr>
          <a:xfrm>
            <a:off x="758451" y="1152145"/>
            <a:ext cx="10515600" cy="5179912"/>
          </a:xfrm>
        </p:spPr>
        <p:txBody>
          <a:bodyPr>
            <a:normAutofit/>
          </a:bodyPr>
          <a:lstStyle/>
          <a:p>
            <a:r>
              <a:rPr lang="en-GB" sz="2000"/>
              <a:t>Upon changing the circuit, I re-ran the original tests and re plotted the graphs. </a:t>
            </a:r>
          </a:p>
          <a:p>
            <a:r>
              <a:rPr lang="en-GB" sz="2000"/>
              <a:t>I also then added another vehicle to the optimum lap adding the data from the other team members such as the drag and downforce and then run that round the circuit to see what differed.</a:t>
            </a:r>
          </a:p>
          <a:p>
            <a:r>
              <a:rPr lang="en-GB" sz="2000"/>
              <a:t> I also plotted the following charts and track maps:
Engaged gear 
Aerodynamic downforce
Aerodynamic drag force 
Braking points</a:t>
            </a:r>
          </a:p>
        </p:txBody>
      </p:sp>
    </p:spTree>
    <p:extLst>
      <p:ext uri="{BB962C8B-B14F-4D97-AF65-F5344CB8AC3E}">
        <p14:creationId xmlns:p14="http://schemas.microsoft.com/office/powerpoint/2010/main" val="196074228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descr="A graph with a purple and green line&#10;&#10;AI-generated content may be incorrect.">
            <a:extLst>
              <a:ext uri="{FF2B5EF4-FFF2-40B4-BE49-F238E27FC236}">
                <a16:creationId xmlns:a16="http://schemas.microsoft.com/office/drawing/2014/main" id="{EC8020C4-634B-09DA-5EAA-BF36C714DDC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3585" y="4004445"/>
            <a:ext cx="4457666" cy="2641732"/>
          </a:xfrm>
          <a:prstGeom prst="rect">
            <a:avLst/>
          </a:prstGeom>
        </p:spPr>
      </p:pic>
      <p:pic>
        <p:nvPicPr>
          <p:cNvPr id="16" name="Picture 15" descr="A circuit with a curved line&#10;&#10;AI-generated content may be incorrect.">
            <a:extLst>
              <a:ext uri="{FF2B5EF4-FFF2-40B4-BE49-F238E27FC236}">
                <a16:creationId xmlns:a16="http://schemas.microsoft.com/office/drawing/2014/main" id="{32407B87-0BEA-A26B-59E7-C61723C67FE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143823" y="2494784"/>
            <a:ext cx="4175852" cy="2617673"/>
          </a:xfrm>
          <a:prstGeom prst="rect">
            <a:avLst/>
          </a:prstGeom>
        </p:spPr>
      </p:pic>
      <p:pic>
        <p:nvPicPr>
          <p:cNvPr id="17" name="Picture 16" descr="A circuit with a straight line&#10;&#10;AI-generated content may be incorrect.">
            <a:extLst>
              <a:ext uri="{FF2B5EF4-FFF2-40B4-BE49-F238E27FC236}">
                <a16:creationId xmlns:a16="http://schemas.microsoft.com/office/drawing/2014/main" id="{DF89C8F8-B295-050B-707E-DEE0A916932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319005" y="4173688"/>
            <a:ext cx="4434377" cy="2303246"/>
          </a:xfrm>
          <a:prstGeom prst="rect">
            <a:avLst/>
          </a:prstGeom>
        </p:spPr>
      </p:pic>
      <p:pic>
        <p:nvPicPr>
          <p:cNvPr id="9" name="Picture 8" descr="A graph with numbers and lines&#10;&#10;AI-generated content may be incorrect.">
            <a:extLst>
              <a:ext uri="{FF2B5EF4-FFF2-40B4-BE49-F238E27FC236}">
                <a16:creationId xmlns:a16="http://schemas.microsoft.com/office/drawing/2014/main" id="{4D32BF7F-AE3C-CDD1-ED31-970874186AD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71355" y="412648"/>
            <a:ext cx="4406744" cy="2641732"/>
          </a:xfrm>
          <a:prstGeom prst="rect">
            <a:avLst/>
          </a:prstGeom>
        </p:spPr>
      </p:pic>
      <p:pic>
        <p:nvPicPr>
          <p:cNvPr id="11" name="Picture 10" descr="A graph with lines in the middle&#10;&#10;AI-generated content may be incorrect.">
            <a:extLst>
              <a:ext uri="{FF2B5EF4-FFF2-40B4-BE49-F238E27FC236}">
                <a16:creationId xmlns:a16="http://schemas.microsoft.com/office/drawing/2014/main" id="{81D619BA-1201-9E94-91F2-7808FEB23320}"/>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232798" y="444530"/>
            <a:ext cx="4606790" cy="2383595"/>
          </a:xfrm>
          <a:prstGeom prst="rect">
            <a:avLst/>
          </a:prstGeom>
        </p:spPr>
      </p:pic>
    </p:spTree>
    <p:extLst>
      <p:ext uri="{BB962C8B-B14F-4D97-AF65-F5344CB8AC3E}">
        <p14:creationId xmlns:p14="http://schemas.microsoft.com/office/powerpoint/2010/main" val="195276482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720CC4-A7BD-6209-CD41-8B3094FD7768}"/>
              </a:ext>
            </a:extLst>
          </p:cNvPr>
          <p:cNvSpPr>
            <a:spLocks noGrp="1"/>
          </p:cNvSpPr>
          <p:nvPr>
            <p:ph type="title"/>
          </p:nvPr>
        </p:nvSpPr>
        <p:spPr/>
        <p:txBody>
          <a:bodyPr/>
          <a:lstStyle/>
          <a:p>
            <a:r>
              <a:rPr lang="en-US" sz="3200"/>
              <a:t>VI Grade – </a:t>
            </a:r>
            <a:r>
              <a:rPr lang="en-US" sz="2400"/>
              <a:t>Emily Dawes</a:t>
            </a:r>
            <a:endParaRPr lang="en-US"/>
          </a:p>
        </p:txBody>
      </p:sp>
      <p:sp>
        <p:nvSpPr>
          <p:cNvPr id="3" name="Content Placeholder 2">
            <a:extLst>
              <a:ext uri="{FF2B5EF4-FFF2-40B4-BE49-F238E27FC236}">
                <a16:creationId xmlns:a16="http://schemas.microsoft.com/office/drawing/2014/main" id="{16F06B53-021D-4A0C-BC76-C706F5F5021D}"/>
              </a:ext>
            </a:extLst>
          </p:cNvPr>
          <p:cNvSpPr>
            <a:spLocks noGrp="1"/>
          </p:cNvSpPr>
          <p:nvPr>
            <p:ph idx="1"/>
          </p:nvPr>
        </p:nvSpPr>
        <p:spPr/>
        <p:txBody>
          <a:bodyPr>
            <a:normAutofit fontScale="92500" lnSpcReduction="10000"/>
          </a:bodyPr>
          <a:lstStyle/>
          <a:p>
            <a:r>
              <a:rPr lang="en-US" sz="2400"/>
              <a:t>This section consisted of loading an example model and then editing the data to correspond with the vehicle required to complete the task.</a:t>
            </a:r>
          </a:p>
          <a:p>
            <a:r>
              <a:rPr lang="en-US" sz="2400"/>
              <a:t>Some of the data added was as follows:</a:t>
            </a:r>
          </a:p>
          <a:p>
            <a:pPr>
              <a:buFont typeface="Wingdings" panose="05000000000000000000" pitchFamily="2" charset="2"/>
              <a:buChar char="Ø"/>
            </a:pPr>
            <a:r>
              <a:rPr lang="en-US" sz="2400"/>
              <a:t>Gear ratios </a:t>
            </a:r>
          </a:p>
          <a:p>
            <a:pPr>
              <a:buFont typeface="Wingdings" panose="05000000000000000000" pitchFamily="2" charset="2"/>
              <a:buChar char="Ø"/>
            </a:pPr>
            <a:r>
              <a:rPr lang="en-US" sz="2400"/>
              <a:t>The provided front and rear suspension files</a:t>
            </a:r>
          </a:p>
          <a:p>
            <a:pPr>
              <a:buFont typeface="Wingdings" panose="05000000000000000000" pitchFamily="2" charset="2"/>
              <a:buChar char="Ø"/>
            </a:pPr>
            <a:r>
              <a:rPr lang="en-US" sz="2400"/>
              <a:t>The inertia and COG </a:t>
            </a:r>
          </a:p>
          <a:p>
            <a:r>
              <a:rPr lang="en-US" sz="2400"/>
              <a:t>Once the data was added, the tests were attempted so that data such as how the vehicle handled could be gathered and analyzed.</a:t>
            </a:r>
          </a:p>
        </p:txBody>
      </p:sp>
    </p:spTree>
    <p:extLst>
      <p:ext uri="{BB962C8B-B14F-4D97-AF65-F5344CB8AC3E}">
        <p14:creationId xmlns:p14="http://schemas.microsoft.com/office/powerpoint/2010/main" val="34945043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BF00EC5-6967-BA13-BDFF-629532707C8F}"/>
              </a:ext>
            </a:extLst>
          </p:cNvPr>
          <p:cNvPicPr>
            <a:picLocks noChangeAspect="1"/>
          </p:cNvPicPr>
          <p:nvPr/>
        </p:nvPicPr>
        <p:blipFill>
          <a:blip r:embed="rId2"/>
          <a:stretch>
            <a:fillRect/>
          </a:stretch>
        </p:blipFill>
        <p:spPr>
          <a:xfrm>
            <a:off x="0" y="66675"/>
            <a:ext cx="5918199" cy="3328987"/>
          </a:xfrm>
          <a:prstGeom prst="rect">
            <a:avLst/>
          </a:prstGeom>
        </p:spPr>
      </p:pic>
      <p:pic>
        <p:nvPicPr>
          <p:cNvPr id="3" name="Picture 2">
            <a:extLst>
              <a:ext uri="{FF2B5EF4-FFF2-40B4-BE49-F238E27FC236}">
                <a16:creationId xmlns:a16="http://schemas.microsoft.com/office/drawing/2014/main" id="{369A06D3-660F-4B50-9007-12839F10A6E6}"/>
              </a:ext>
            </a:extLst>
          </p:cNvPr>
          <p:cNvPicPr>
            <a:picLocks noChangeAspect="1"/>
          </p:cNvPicPr>
          <p:nvPr/>
        </p:nvPicPr>
        <p:blipFill>
          <a:blip r:embed="rId3"/>
          <a:stretch>
            <a:fillRect/>
          </a:stretch>
        </p:blipFill>
        <p:spPr>
          <a:xfrm>
            <a:off x="6170479" y="3448760"/>
            <a:ext cx="5830471" cy="3279640"/>
          </a:xfrm>
          <a:prstGeom prst="rect">
            <a:avLst/>
          </a:prstGeom>
        </p:spPr>
      </p:pic>
      <p:pic>
        <p:nvPicPr>
          <p:cNvPr id="4" name="Picture 3" descr="A screenshot of a computer&#10;&#10;AI-generated content may be incorrect.">
            <a:extLst>
              <a:ext uri="{FF2B5EF4-FFF2-40B4-BE49-F238E27FC236}">
                <a16:creationId xmlns:a16="http://schemas.microsoft.com/office/drawing/2014/main" id="{2BA42811-5063-8086-8B57-852498CD05E2}"/>
              </a:ext>
            </a:extLst>
          </p:cNvPr>
          <p:cNvPicPr>
            <a:picLocks noChangeAspect="1"/>
          </p:cNvPicPr>
          <p:nvPr/>
        </p:nvPicPr>
        <p:blipFill>
          <a:blip r:embed="rId4"/>
          <a:stretch>
            <a:fillRect/>
          </a:stretch>
        </p:blipFill>
        <p:spPr>
          <a:xfrm>
            <a:off x="74479" y="3462338"/>
            <a:ext cx="5804371" cy="3266062"/>
          </a:xfrm>
          <a:prstGeom prst="rect">
            <a:avLst/>
          </a:prstGeom>
        </p:spPr>
      </p:pic>
      <p:sp>
        <p:nvSpPr>
          <p:cNvPr id="5" name="TextBox 4">
            <a:extLst>
              <a:ext uri="{FF2B5EF4-FFF2-40B4-BE49-F238E27FC236}">
                <a16:creationId xmlns:a16="http://schemas.microsoft.com/office/drawing/2014/main" id="{F774CDA7-FF31-03B7-CE63-C6C3F2888667}"/>
              </a:ext>
            </a:extLst>
          </p:cNvPr>
          <p:cNvSpPr txBox="1"/>
          <p:nvPr/>
        </p:nvSpPr>
        <p:spPr>
          <a:xfrm>
            <a:off x="6210677" y="280657"/>
            <a:ext cx="5573122" cy="1477328"/>
          </a:xfrm>
          <a:prstGeom prst="rect">
            <a:avLst/>
          </a:prstGeom>
          <a:noFill/>
        </p:spPr>
        <p:txBody>
          <a:bodyPr wrap="square" rtlCol="0">
            <a:spAutoFit/>
          </a:bodyPr>
          <a:lstStyle/>
          <a:p>
            <a:pPr marL="285750" indent="-285750">
              <a:buFont typeface="Arial" panose="020B0604020202020204" pitchFamily="34" charset="0"/>
              <a:buChar char="•"/>
            </a:pPr>
            <a:r>
              <a:rPr lang="en-GB"/>
              <a:t>The pictures on this slide show:</a:t>
            </a:r>
          </a:p>
          <a:p>
            <a:pPr marL="285750" indent="-285750">
              <a:buFont typeface="Wingdings" panose="05000000000000000000" pitchFamily="2" charset="2"/>
              <a:buChar char="Ø"/>
            </a:pPr>
            <a:r>
              <a:rPr lang="en-GB"/>
              <a:t>The gear ratio and torque v. RPM data and corresponding graphs.</a:t>
            </a:r>
          </a:p>
          <a:p>
            <a:pPr marL="285750" indent="-285750">
              <a:buFont typeface="Wingdings" panose="05000000000000000000" pitchFamily="2" charset="2"/>
              <a:buChar char="Ø"/>
            </a:pPr>
            <a:r>
              <a:rPr lang="en-GB"/>
              <a:t>An attempt at running the test, however, was presented with a range of errors.</a:t>
            </a:r>
          </a:p>
        </p:txBody>
      </p:sp>
      <p:sp>
        <p:nvSpPr>
          <p:cNvPr id="6" name="TextBox 5">
            <a:extLst>
              <a:ext uri="{FF2B5EF4-FFF2-40B4-BE49-F238E27FC236}">
                <a16:creationId xmlns:a16="http://schemas.microsoft.com/office/drawing/2014/main" id="{B0456AC9-D49B-CD26-CF4B-982059D33DB6}"/>
              </a:ext>
            </a:extLst>
          </p:cNvPr>
          <p:cNvSpPr txBox="1"/>
          <p:nvPr/>
        </p:nvSpPr>
        <p:spPr>
          <a:xfrm>
            <a:off x="6210677" y="1920948"/>
            <a:ext cx="5573122" cy="1200329"/>
          </a:xfrm>
          <a:prstGeom prst="rect">
            <a:avLst/>
          </a:prstGeom>
          <a:noFill/>
        </p:spPr>
        <p:txBody>
          <a:bodyPr wrap="square" rtlCol="0">
            <a:spAutoFit/>
          </a:bodyPr>
          <a:lstStyle/>
          <a:p>
            <a:pPr marL="285750" indent="-285750">
              <a:buFont typeface="Arial" panose="020B0604020202020204" pitchFamily="34" charset="0"/>
              <a:buChar char="•"/>
            </a:pPr>
            <a:r>
              <a:rPr lang="en-GB"/>
              <a:t>Upon being able to work the software, the next steps would’ve been to expand upon the tests to look for lap time improvements and less drag on the straights, etc.</a:t>
            </a:r>
          </a:p>
        </p:txBody>
      </p:sp>
    </p:spTree>
    <p:extLst>
      <p:ext uri="{BB962C8B-B14F-4D97-AF65-F5344CB8AC3E}">
        <p14:creationId xmlns:p14="http://schemas.microsoft.com/office/powerpoint/2010/main" val="11297910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C4A2000-70D5-8A4B-F00D-5205CE0825BC}"/>
              </a:ext>
            </a:extLst>
          </p:cNvPr>
          <p:cNvSpPr txBox="1"/>
          <p:nvPr/>
        </p:nvSpPr>
        <p:spPr>
          <a:xfrm>
            <a:off x="-3671" y="868497"/>
            <a:ext cx="12107536" cy="427809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Font typeface=""/>
              <a:buChar char="•"/>
            </a:pPr>
            <a:r>
              <a:rPr lang="en-US" sz="1600">
                <a:cs typeface="Arial"/>
              </a:rPr>
              <a:t>Katz, J. (2006) </a:t>
            </a:r>
            <a:r>
              <a:rPr lang="en-US" sz="1600" i="1">
                <a:cs typeface="Arial"/>
              </a:rPr>
              <a:t>Race car aerodynamics: Designing for speed</a:t>
            </a:r>
            <a:r>
              <a:rPr lang="en-US" sz="1600">
                <a:cs typeface="Arial"/>
              </a:rPr>
              <a:t>. Cambridge, MA: R. Bentley. ​</a:t>
            </a:r>
          </a:p>
          <a:p>
            <a:pPr marL="228600" indent="-228600">
              <a:buFont typeface=""/>
              <a:buChar char="•"/>
            </a:pPr>
            <a:r>
              <a:rPr lang="en-US" sz="1600">
                <a:cs typeface="Arial"/>
              </a:rPr>
              <a:t>McKay, N.J. and </a:t>
            </a:r>
            <a:r>
              <a:rPr lang="en-US" sz="1600" err="1">
                <a:cs typeface="Arial"/>
              </a:rPr>
              <a:t>Gopalarathnam</a:t>
            </a:r>
            <a:r>
              <a:rPr lang="en-US" sz="1600">
                <a:cs typeface="Arial"/>
              </a:rPr>
              <a:t>, A., 2002. The effects of wing aerodynamics on race vehicle performance. 01(2002), </a:t>
            </a:r>
          </a:p>
          <a:p>
            <a:pPr marL="228600" indent="-228600">
              <a:buFont typeface=""/>
              <a:buChar char="•"/>
            </a:pPr>
            <a:r>
              <a:rPr lang="en-US" sz="1600">
                <a:ea typeface="+mn-lt"/>
                <a:cs typeface="+mn-lt"/>
              </a:rPr>
              <a:t>Bell, J., 2024. </a:t>
            </a:r>
            <a:r>
              <a:rPr lang="en-US" sz="1600" i="1">
                <a:ea typeface="+mn-lt"/>
                <a:cs typeface="+mn-lt"/>
              </a:rPr>
              <a:t>Morgan Plus Four review</a:t>
            </a:r>
            <a:r>
              <a:rPr lang="en-US" sz="1600">
                <a:ea typeface="+mn-lt"/>
                <a:cs typeface="+mn-lt"/>
              </a:rPr>
              <a:t>. </a:t>
            </a:r>
            <a:r>
              <a:rPr lang="en-US" sz="1600" i="1">
                <a:ea typeface="+mn-lt"/>
                <a:cs typeface="+mn-lt"/>
              </a:rPr>
              <a:t>Wallpaper</a:t>
            </a:r>
            <a:r>
              <a:rPr lang="en-US" sz="1600">
                <a:ea typeface="+mn-lt"/>
                <a:cs typeface="+mn-lt"/>
              </a:rPr>
              <a:t>, 5 April. Available at: </a:t>
            </a:r>
            <a:r>
              <a:rPr lang="en-US" sz="1600">
                <a:ea typeface="+mn-lt"/>
                <a:cs typeface="+mn-lt"/>
                <a:hlinkClick r:id="rId2"/>
              </a:rPr>
              <a:t>https://www.wallpaper.com/transportation/morgan-plus-four-review</a:t>
            </a:r>
            <a:r>
              <a:rPr lang="en-US" sz="1600">
                <a:ea typeface="+mn-lt"/>
                <a:cs typeface="+mn-lt"/>
              </a:rPr>
              <a:t> [Accessed 11 December 2024].</a:t>
            </a:r>
          </a:p>
          <a:p>
            <a:pPr marL="228600" indent="-228600">
              <a:buFont typeface=""/>
              <a:buChar char="•"/>
            </a:pPr>
            <a:r>
              <a:rPr lang="en-US" sz="1600" err="1">
                <a:ea typeface="+mn-lt"/>
                <a:cs typeface="+mn-lt"/>
              </a:rPr>
              <a:t>IndiaMART</a:t>
            </a:r>
            <a:r>
              <a:rPr lang="en-US" sz="1600">
                <a:ea typeface="+mn-lt"/>
                <a:cs typeface="+mn-lt"/>
              </a:rPr>
              <a:t>, 2024. </a:t>
            </a:r>
            <a:r>
              <a:rPr lang="en-US" sz="1600" i="1">
                <a:ea typeface="+mn-lt"/>
                <a:cs typeface="+mn-lt"/>
              </a:rPr>
              <a:t>ANSYS Workbench Software Programs</a:t>
            </a:r>
            <a:r>
              <a:rPr lang="en-US" sz="1600">
                <a:ea typeface="+mn-lt"/>
                <a:cs typeface="+mn-lt"/>
              </a:rPr>
              <a:t>. Available at: </a:t>
            </a:r>
            <a:r>
              <a:rPr lang="en-US" sz="1600">
                <a:ea typeface="+mn-lt"/>
                <a:cs typeface="+mn-lt"/>
                <a:hlinkClick r:id="rId3"/>
              </a:rPr>
              <a:t>https://www.indiamart.com/proddetail/ansys-workbench-software-programs-9899787191.html</a:t>
            </a:r>
            <a:r>
              <a:rPr lang="en-US" sz="1600">
                <a:ea typeface="+mn-lt"/>
                <a:cs typeface="+mn-lt"/>
              </a:rPr>
              <a:t> [Accessed 11 December 2024].</a:t>
            </a:r>
          </a:p>
          <a:p>
            <a:pPr marL="228600" indent="-228600">
              <a:buFont typeface=""/>
              <a:buChar char="•"/>
            </a:pPr>
            <a:r>
              <a:rPr lang="en-US" sz="1600" err="1">
                <a:ea typeface="+mn-lt"/>
                <a:cs typeface="+mn-lt"/>
              </a:rPr>
              <a:t>IndiaMART</a:t>
            </a:r>
            <a:r>
              <a:rPr lang="en-US" sz="1600">
                <a:ea typeface="+mn-lt"/>
                <a:cs typeface="+mn-lt"/>
              </a:rPr>
              <a:t>, 2024. </a:t>
            </a:r>
            <a:r>
              <a:rPr lang="en-US" sz="1600" i="1">
                <a:ea typeface="+mn-lt"/>
                <a:cs typeface="+mn-lt"/>
              </a:rPr>
              <a:t>Educational Wind Tunnel</a:t>
            </a:r>
            <a:r>
              <a:rPr lang="en-US" sz="1600">
                <a:ea typeface="+mn-lt"/>
                <a:cs typeface="+mn-lt"/>
              </a:rPr>
              <a:t>. Available at: https://www.indiamart.com/proddetail/educational-wind-tunnel-23899550212.html [Accessed 11 December 2024].</a:t>
            </a:r>
            <a:endParaRPr lang="en-US" sz="1600">
              <a:cs typeface="Arial"/>
            </a:endParaRPr>
          </a:p>
          <a:p>
            <a:pPr marL="228600" indent="-228600">
              <a:buFont typeface=""/>
              <a:buChar char="•"/>
            </a:pPr>
            <a:r>
              <a:rPr lang="en-US" sz="1600">
                <a:ea typeface="+mn-lt"/>
                <a:cs typeface="+mn-lt"/>
              </a:rPr>
              <a:t>Reddit, 2018. </a:t>
            </a:r>
            <a:r>
              <a:rPr lang="en-US" sz="1600" i="1">
                <a:ea typeface="+mn-lt"/>
                <a:cs typeface="+mn-lt"/>
              </a:rPr>
              <a:t>Morgan Aero </a:t>
            </a:r>
            <a:r>
              <a:rPr lang="en-US" sz="1600" i="1" err="1">
                <a:ea typeface="+mn-lt"/>
                <a:cs typeface="+mn-lt"/>
              </a:rPr>
              <a:t>Supersports</a:t>
            </a:r>
            <a:r>
              <a:rPr lang="en-US" sz="1600" i="1">
                <a:ea typeface="+mn-lt"/>
                <a:cs typeface="+mn-lt"/>
              </a:rPr>
              <a:t> GT3</a:t>
            </a:r>
            <a:r>
              <a:rPr lang="en-US" sz="1600">
                <a:ea typeface="+mn-lt"/>
                <a:cs typeface="+mn-lt"/>
              </a:rPr>
              <a:t>. Available at: </a:t>
            </a:r>
            <a:r>
              <a:rPr lang="en-US" sz="1600">
                <a:ea typeface="+mn-lt"/>
                <a:cs typeface="+mn-lt"/>
                <a:hlinkClick r:id="rId4"/>
              </a:rPr>
              <a:t>https://www.reddit.com/r/WeirdWheels/comments/9jc83q/morgan_aero_supersports_gt3/?rdt=62453</a:t>
            </a:r>
            <a:r>
              <a:rPr lang="en-US" sz="1600">
                <a:ea typeface="+mn-lt"/>
                <a:cs typeface="+mn-lt"/>
              </a:rPr>
              <a:t> [Accessed 11 December 2024].</a:t>
            </a:r>
            <a:endParaRPr lang="en-US" sz="1600">
              <a:cs typeface="Arial"/>
            </a:endParaRPr>
          </a:p>
          <a:p>
            <a:pPr marL="228600" indent="-228600">
              <a:buFont typeface=""/>
              <a:buChar char="•"/>
            </a:pPr>
            <a:r>
              <a:rPr lang="en-US" sz="1600">
                <a:ea typeface="+mn-lt"/>
                <a:cs typeface="+mn-lt"/>
              </a:rPr>
              <a:t>Rivard, G., 2021. </a:t>
            </a:r>
            <a:r>
              <a:rPr lang="en-US" sz="1600" i="1">
                <a:ea typeface="+mn-lt"/>
                <a:cs typeface="+mn-lt"/>
              </a:rPr>
              <a:t>4M Koenigsegg Jesko is now ready to enter production</a:t>
            </a:r>
            <a:r>
              <a:rPr lang="en-US" sz="1600">
                <a:ea typeface="+mn-lt"/>
                <a:cs typeface="+mn-lt"/>
              </a:rPr>
              <a:t>. </a:t>
            </a:r>
            <a:r>
              <a:rPr lang="en-US" sz="1600" i="1">
                <a:ea typeface="+mn-lt"/>
                <a:cs typeface="+mn-lt"/>
              </a:rPr>
              <a:t>Guide Auto Web</a:t>
            </a:r>
            <a:r>
              <a:rPr lang="en-US" sz="1600">
                <a:ea typeface="+mn-lt"/>
                <a:cs typeface="+mn-lt"/>
              </a:rPr>
              <a:t>, 16 July. Available at: https://amp.guideautoweb.com/en/articles/60662/4m-koenigsegg-jesko-is-now-ready-to-enter-production/ [Accessed 11 December 2024].</a:t>
            </a:r>
            <a:endParaRPr lang="en-US" sz="1600">
              <a:cs typeface="Arial"/>
            </a:endParaRPr>
          </a:p>
          <a:p>
            <a:pPr marL="228600" indent="-228600">
              <a:buFont typeface=""/>
              <a:buChar char="•"/>
            </a:pPr>
            <a:r>
              <a:rPr lang="en-US" sz="1600">
                <a:ea typeface="+mn-lt"/>
                <a:cs typeface="+mn-lt"/>
              </a:rPr>
              <a:t>sasa22sasa22, 2019. </a:t>
            </a:r>
            <a:r>
              <a:rPr lang="en-US" sz="1600" i="1">
                <a:ea typeface="+mn-lt"/>
                <a:cs typeface="+mn-lt"/>
              </a:rPr>
              <a:t>[Video title]</a:t>
            </a:r>
            <a:r>
              <a:rPr lang="en-US" sz="1600">
                <a:ea typeface="+mn-lt"/>
                <a:cs typeface="+mn-lt"/>
              </a:rPr>
              <a:t>. </a:t>
            </a:r>
            <a:r>
              <a:rPr lang="en-US" sz="1600" i="1">
                <a:ea typeface="+mn-lt"/>
                <a:cs typeface="+mn-lt"/>
              </a:rPr>
              <a:t>YouTube</a:t>
            </a:r>
            <a:r>
              <a:rPr lang="en-US" sz="1600">
                <a:ea typeface="+mn-lt"/>
                <a:cs typeface="+mn-lt"/>
              </a:rPr>
              <a:t>, 23 August. Available at: </a:t>
            </a:r>
            <a:r>
              <a:rPr lang="en-US" sz="1600">
                <a:ea typeface="+mn-lt"/>
                <a:cs typeface="+mn-lt"/>
                <a:hlinkClick r:id="rId5"/>
              </a:rPr>
              <a:t>https://www.youtube.com/watch?v=glz_fVMrw4M</a:t>
            </a:r>
            <a:r>
              <a:rPr lang="en-US" sz="1600">
                <a:ea typeface="+mn-lt"/>
                <a:cs typeface="+mn-lt"/>
              </a:rPr>
              <a:t> [Accessed 11 December 2024].</a:t>
            </a:r>
            <a:endParaRPr lang="en-US" sz="1600">
              <a:cs typeface="Arial"/>
            </a:endParaRPr>
          </a:p>
          <a:p>
            <a:pPr marL="228600" indent="-228600">
              <a:buFont typeface=""/>
              <a:buChar char="•"/>
            </a:pPr>
            <a:endParaRPr lang="en-US" sz="1600">
              <a:cs typeface="Arial"/>
            </a:endParaRPr>
          </a:p>
          <a:p>
            <a:pPr marL="228600" indent="-228600">
              <a:buFont typeface=""/>
              <a:buChar char="•"/>
            </a:pPr>
            <a:endParaRPr lang="en-US" sz="1600">
              <a:cs typeface="Arial"/>
            </a:endParaRPr>
          </a:p>
          <a:p>
            <a:pPr marL="228600" indent="-228600">
              <a:buFont typeface=""/>
              <a:buChar char="•"/>
            </a:pPr>
            <a:endParaRPr lang="en-US" sz="1600">
              <a:cs typeface="Arial"/>
            </a:endParaRPr>
          </a:p>
        </p:txBody>
      </p:sp>
      <p:sp>
        <p:nvSpPr>
          <p:cNvPr id="6" name="TextBox 5">
            <a:extLst>
              <a:ext uri="{FF2B5EF4-FFF2-40B4-BE49-F238E27FC236}">
                <a16:creationId xmlns:a16="http://schemas.microsoft.com/office/drawing/2014/main" id="{F8DA55B5-C58E-849B-B2B8-84564B1F73D2}"/>
              </a:ext>
            </a:extLst>
          </p:cNvPr>
          <p:cNvSpPr txBox="1"/>
          <p:nvPr/>
        </p:nvSpPr>
        <p:spPr>
          <a:xfrm>
            <a:off x="200526" y="140368"/>
            <a:ext cx="803107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t>References </a:t>
            </a:r>
          </a:p>
        </p:txBody>
      </p:sp>
    </p:spTree>
    <p:extLst>
      <p:ext uri="{BB962C8B-B14F-4D97-AF65-F5344CB8AC3E}">
        <p14:creationId xmlns:p14="http://schemas.microsoft.com/office/powerpoint/2010/main" val="4215857650"/>
      </p:ext>
    </p:extLst>
  </p:cSld>
  <p:clrMapOvr>
    <a:masterClrMapping/>
  </p:clrMapOvr>
</p:sld>
</file>

<file path=ppt/theme/theme1.xml><?xml version="1.0" encoding="utf-8"?>
<a:theme xmlns:a="http://schemas.openxmlformats.org/drawingml/2006/main" name="TornVTI">
  <a:themeElements>
    <a:clrScheme name="AnalogousFromRegularSeedRightStep">
      <a:dk1>
        <a:srgbClr val="000000"/>
      </a:dk1>
      <a:lt1>
        <a:srgbClr val="FFFFFF"/>
      </a:lt1>
      <a:dk2>
        <a:srgbClr val="2E1B30"/>
      </a:dk2>
      <a:lt2>
        <a:srgbClr val="F3F0F0"/>
      </a:lt2>
      <a:accent1>
        <a:srgbClr val="45AFAD"/>
      </a:accent1>
      <a:accent2>
        <a:srgbClr val="3B82B1"/>
      </a:accent2>
      <a:accent3>
        <a:srgbClr val="4D63C3"/>
      </a:accent3>
      <a:accent4>
        <a:srgbClr val="593EB3"/>
      </a:accent4>
      <a:accent5>
        <a:srgbClr val="994DC3"/>
      </a:accent5>
      <a:accent6>
        <a:srgbClr val="B13BAA"/>
      </a:accent6>
      <a:hlink>
        <a:srgbClr val="BF3F42"/>
      </a:hlink>
      <a:folHlink>
        <a:srgbClr val="7F7F7F"/>
      </a:folHlink>
    </a:clrScheme>
    <a:fontScheme name="Torn">
      <a:majorFont>
        <a:latin typeface="Impact"/>
        <a:ea typeface=""/>
        <a:cs typeface=""/>
      </a:majorFont>
      <a:minorFont>
        <a:latin typeface="Arial Nova C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ornVTI" id="{D93270A2-BAD7-4DCC-9D1D-3427EACCFA88}" vid="{1B17486C-9B79-43FC-98F9-5BF7AA5600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D024FF986E86248B25DDBA3DBF998D1" ma:contentTypeVersion="15" ma:contentTypeDescription="Create a new document." ma:contentTypeScope="" ma:versionID="0125ee6f7e512e2e5051912615bc70bf">
  <xsd:schema xmlns:xsd="http://www.w3.org/2001/XMLSchema" xmlns:xs="http://www.w3.org/2001/XMLSchema" xmlns:p="http://schemas.microsoft.com/office/2006/metadata/properties" xmlns:ns3="4055ddc6-ee7b-4b5b-b8fb-52871646f80e" xmlns:ns4="0338428b-3fc8-4989-9d03-78e16c931d9f" targetNamespace="http://schemas.microsoft.com/office/2006/metadata/properties" ma:root="true" ma:fieldsID="156c848de378f7b67ae1b243e4abfd39" ns3:_="" ns4:_="">
    <xsd:import namespace="4055ddc6-ee7b-4b5b-b8fb-52871646f80e"/>
    <xsd:import namespace="0338428b-3fc8-4989-9d03-78e16c931d9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GenerationTime" minOccurs="0"/>
                <xsd:element ref="ns3:MediaServiceEventHashCode" minOccurs="0"/>
                <xsd:element ref="ns3:MediaServiceOCR" minOccurs="0"/>
                <xsd:element ref="ns3:MediaServiceSearchProperties" minOccurs="0"/>
                <xsd:element ref="ns3:_activity" minOccurs="0"/>
                <xsd:element ref="ns4:SharedWithUsers" minOccurs="0"/>
                <xsd:element ref="ns4:SharedWithDetails" minOccurs="0"/>
                <xsd:element ref="ns4:SharingHintHash" minOccurs="0"/>
                <xsd:element ref="ns3:MediaServiceDateTaken" minOccurs="0"/>
                <xsd:element ref="ns3:MediaServiceObjectDetectorVersions" minOccurs="0"/>
                <xsd:element ref="ns3:MediaServiceSystemTags"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055ddc6-ee7b-4b5b-b8fb-52871646f80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_activity" ma:index="15" nillable="true" ma:displayName="_activity" ma:hidden="true" ma:internalName="_activity">
      <xsd:simpleType>
        <xsd:restriction base="dms:Note"/>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ServiceObjectDetectorVersions" ma:index="20" nillable="true" ma:displayName="MediaServiceObjectDetectorVersions" ma:hidden="true" ma:indexed="true" ma:internalName="MediaServiceObjectDetectorVersions" ma:readOnly="true">
      <xsd:simpleType>
        <xsd:restriction base="dms:Text"/>
      </xsd:simpleType>
    </xsd:element>
    <xsd:element name="MediaServiceSystemTags" ma:index="21" nillable="true" ma:displayName="MediaServiceSystemTags" ma:hidden="true" ma:internalName="MediaServiceSystemTags" ma:readOnly="true">
      <xsd:simpleType>
        <xsd:restriction base="dms:Note"/>
      </xsd:simpleType>
    </xsd:element>
    <xsd:element name="MediaLengthInSeconds" ma:index="22"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0338428b-3fc8-4989-9d03-78e16c931d9f"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SharingHintHash" ma:index="18"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4055ddc6-ee7b-4b5b-b8fb-52871646f80e"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7D91A2E-2CF1-4420-B52F-257B1CB65ECA}">
  <ds:schemaRefs>
    <ds:schemaRef ds:uri="0338428b-3fc8-4989-9d03-78e16c931d9f"/>
    <ds:schemaRef ds:uri="4055ddc6-ee7b-4b5b-b8fb-52871646f80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2.xml><?xml version="1.0" encoding="utf-8"?>
<ds:datastoreItem xmlns:ds="http://schemas.openxmlformats.org/officeDocument/2006/customXml" ds:itemID="{4285BA94-DD95-4648-BDA1-66B46EDAA206}">
  <ds:schemaRefs>
    <ds:schemaRef ds:uri="http://purl.org/dc/elements/1.1/"/>
    <ds:schemaRef ds:uri="http://schemas.microsoft.com/office/2006/metadata/properties"/>
    <ds:schemaRef ds:uri="http://schemas.microsoft.com/office/2006/documentManagement/types"/>
    <ds:schemaRef ds:uri="http://purl.org/dc/terms/"/>
    <ds:schemaRef ds:uri="4055ddc6-ee7b-4b5b-b8fb-52871646f80e"/>
    <ds:schemaRef ds:uri="http://purl.org/dc/dcmitype/"/>
    <ds:schemaRef ds:uri="http://schemas.microsoft.com/office/infopath/2007/PartnerControls"/>
    <ds:schemaRef ds:uri="0338428b-3fc8-4989-9d03-78e16c931d9f"/>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BA1E282F-4E59-404B-8533-DD772F68126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TM03457485[[fn=Mesh]]</Template>
  <TotalTime>0</TotalTime>
  <Words>2696</Words>
  <Application>Microsoft Office PowerPoint</Application>
  <PresentationFormat>Widescreen</PresentationFormat>
  <Paragraphs>238</Paragraphs>
  <Slides>30</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30</vt:i4>
      </vt:variant>
    </vt:vector>
  </HeadingPairs>
  <TitlesOfParts>
    <vt:vector size="38" baseType="lpstr">
      <vt:lpstr>Aptos</vt:lpstr>
      <vt:lpstr>Arial</vt:lpstr>
      <vt:lpstr>Arial Nova Cond</vt:lpstr>
      <vt:lpstr>Calibri</vt:lpstr>
      <vt:lpstr>Cambria</vt:lpstr>
      <vt:lpstr>Impact</vt:lpstr>
      <vt:lpstr>Wingdings</vt:lpstr>
      <vt:lpstr>TornVTI</vt:lpstr>
      <vt:lpstr>Morgan Active Rear Wing System </vt:lpstr>
      <vt:lpstr>Group Structure</vt:lpstr>
      <vt:lpstr>Group roles </vt:lpstr>
      <vt:lpstr>Build Parameters</vt:lpstr>
      <vt:lpstr>Aerodynamic Investigation - Mohammed Nasir Mahmood </vt:lpstr>
      <vt:lpstr>PowerPoint Presentation</vt:lpstr>
      <vt:lpstr>Aerofoil Shapes </vt:lpstr>
      <vt:lpstr>CFD Testing and Development </vt:lpstr>
      <vt:lpstr>Structural design/ the stages of design - Jacob Gough </vt:lpstr>
      <vt:lpstr>Structure analysis/Experiments and Testing - Jacob Gough  </vt:lpstr>
      <vt:lpstr>PowerPoint Presentation</vt:lpstr>
      <vt:lpstr>PowerPoint Presentation</vt:lpstr>
      <vt:lpstr>Material Selection for Wing Frame and Surface - Nevin Jyothis</vt:lpstr>
      <vt:lpstr>Final Design and Testing Insights              - Nevin Jyothis  </vt:lpstr>
      <vt:lpstr>Mechatronics – James Evans  </vt:lpstr>
      <vt:lpstr>PowerPoint Presentation</vt:lpstr>
      <vt:lpstr>PowerPoint Presentation</vt:lpstr>
      <vt:lpstr>References</vt:lpstr>
      <vt:lpstr>Final Circuit Build-Preston Thomas</vt:lpstr>
      <vt:lpstr>PowerPoint Presentation</vt:lpstr>
      <vt:lpstr>PowerPoint Presentation</vt:lpstr>
      <vt:lpstr> </vt:lpstr>
      <vt:lpstr>Order of Sensors - Preston Thomas</vt:lpstr>
      <vt:lpstr>Overall Group Future Considerations: Did We Stick to Our Plan? - Preston Thomas</vt:lpstr>
      <vt:lpstr>PowerPoint Presentation</vt:lpstr>
      <vt:lpstr>Optimum Lap –Angel Stanley </vt:lpstr>
      <vt:lpstr>PowerPoint Presentation</vt:lpstr>
      <vt:lpstr>VI Grade – Emily Dawes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 Griffiths (2104310)</dc:creator>
  <cp:lastModifiedBy>Preston Thomas (2305918)</cp:lastModifiedBy>
  <cp:revision>2</cp:revision>
  <dcterms:created xsi:type="dcterms:W3CDTF">2024-10-23T21:05:19Z</dcterms:created>
  <dcterms:modified xsi:type="dcterms:W3CDTF">2025-04-01T21:07:27Z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0x010100BD024FF986E86248B25DDBA3DBF998D1</vt:lpwstr>
  </property>
</Properties>
</file>