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8" r:id="rId1"/>
  </p:sldMasterIdLst>
  <p:notesMasterIdLst>
    <p:notesMasterId r:id="rId17"/>
  </p:notesMasterIdLst>
  <p:sldIdLst>
    <p:sldId id="256" r:id="rId2"/>
    <p:sldId id="276" r:id="rId3"/>
    <p:sldId id="275" r:id="rId4"/>
    <p:sldId id="274" r:id="rId5"/>
    <p:sldId id="269" r:id="rId6"/>
    <p:sldId id="267" r:id="rId7"/>
    <p:sldId id="257" r:id="rId8"/>
    <p:sldId id="264" r:id="rId9"/>
    <p:sldId id="260" r:id="rId10"/>
    <p:sldId id="261" r:id="rId11"/>
    <p:sldId id="265" r:id="rId12"/>
    <p:sldId id="266" r:id="rId13"/>
    <p:sldId id="277" r:id="rId14"/>
    <p:sldId id="272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2B1C033-CAC0-4D69-AD72-12E7B792FAC2}">
          <p14:sldIdLst>
            <p14:sldId id="256"/>
            <p14:sldId id="276"/>
            <p14:sldId id="275"/>
            <p14:sldId id="274"/>
            <p14:sldId id="269"/>
            <p14:sldId id="267"/>
            <p14:sldId id="257"/>
            <p14:sldId id="264"/>
            <p14:sldId id="260"/>
          </p14:sldIdLst>
        </p14:section>
        <p14:section name="Untitled Section" id="{4E3E7EF5-01EB-4777-943E-0924EF7D2D1E}">
          <p14:sldIdLst>
            <p14:sldId id="261"/>
            <p14:sldId id="265"/>
            <p14:sldId id="266"/>
            <p14:sldId id="277"/>
            <p14:sldId id="272"/>
            <p14:sldId id="27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102" autoAdjust="0"/>
    <p:restoredTop sz="94632" autoAdjust="0"/>
  </p:normalViewPr>
  <p:slideViewPr>
    <p:cSldViewPr snapToGrid="0">
      <p:cViewPr varScale="1">
        <p:scale>
          <a:sx n="74" d="100"/>
          <a:sy n="74" d="100"/>
        </p:scale>
        <p:origin x="43" y="1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3EE6B-2B35-4A7D-AF59-71538801E956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D1FCD4-9392-4D29-8F01-6E34F78A990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86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D1FCD4-9392-4D29-8F01-6E34F78A9909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7489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841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933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241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983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644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795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48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427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336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423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697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4862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957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441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127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1694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783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94DC0-C796-4395-87EE-17648C81A61C}" type="datetimeFigureOut">
              <a:rPr lang="en-GB" smtClean="0"/>
              <a:t>08/07/2022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707EE-1716-455E-AC3F-CC88360BBA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151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  <p:sldLayoutId id="2147483930" r:id="rId12"/>
    <p:sldLayoutId id="2147483931" r:id="rId13"/>
    <p:sldLayoutId id="2147483932" r:id="rId14"/>
    <p:sldLayoutId id="2147483933" r:id="rId15"/>
    <p:sldLayoutId id="2147483934" r:id="rId16"/>
    <p:sldLayoutId id="214748393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Office-Business-Meeting-Team-Meeting-Business-539556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clibrary.commons.gc.cuny.edu/2014/08/27/now-hiring-college-assistant-interlibrary-loan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upinepublishers.com/gynecology-women-health-journal/fulltext/major-issues-related-to-women-health-social-cultural-and-economic-development.ID.000150.php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ock-free.org/make-money-dollar-usd-page-9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emarie.info/2018/01/race-ethnicity-social-justice-and-blue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uta.edu/sociology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urses.lumenlearning.com/fscj-intro-to-sociology/chapter/reading-comparative-health-and-medicine-update-obamacare-section/" TargetMode="Externa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highway-signs2/t/technological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95426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92198-E9FC-E768-08A3-7F853C205A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783" y="144325"/>
            <a:ext cx="10959547" cy="328467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Athene Hamilton -2120033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BMSW4004 _BIRM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Charles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Nimoh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26D01D-ABD5-970A-C240-77FF619BB6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783" y="2867891"/>
            <a:ext cx="11416195" cy="3990109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Care shortages in proper care uk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758A12-9C5F-BFC1-4861-C08DE6B200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13164" y="3200400"/>
            <a:ext cx="8894618" cy="351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65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D3350-3CD5-7EDB-41F1-CB7335380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B76F0-2AE8-3A11-DE79-F5878629E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slide introduces the complex problem care  industry faces.  also below you will find  points on which I will focus on which is staff shortages and the effect within  the UK and the EU. The pressure of  worker facing  because of shortages of staff.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While doctors ,nurses are quitting jobs to work for agencies   which add up to lot of vacancies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Needs of technical advances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Review of funding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 the impact on care workers  and mental health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the Pestel analysis which is a framework use to analyse  the external factors affecting proper care UK scope and the impact of the problem in  whether it be financially socially politically and the impact</a:t>
            </a:r>
          </a:p>
        </p:txBody>
      </p:sp>
    </p:spTree>
    <p:extLst>
      <p:ext uri="{BB962C8B-B14F-4D97-AF65-F5344CB8AC3E}">
        <p14:creationId xmlns:p14="http://schemas.microsoft.com/office/powerpoint/2010/main" val="2831917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F80FD-0DD8-2636-1D4E-3A8479B6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 shortages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20EED-81A8-BA73-39EF-E4768A79B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665" y="3740727"/>
            <a:ext cx="10353762" cy="34361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is a great problem regarding staff shortages geographically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1.1 million FTE jobs in social care, and vacancies rising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1,584 Eu nurses left post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10,000 nurses need more training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Adult social care vacancies  and over 41,000vacancies for nurses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09EE25-5D86-15E5-34C3-2E0D5118F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89909" y="1333248"/>
            <a:ext cx="8208818" cy="2407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610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ADF0C-DC0A-5A07-2600-E26B0EB2A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Addressing the problem in proper care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4C165-88F8-9BD6-29F0-548AA454A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Bursary removed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Vacancies rising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Medicine problems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Increasing demands on medical staff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GP over worked</a:t>
            </a:r>
          </a:p>
        </p:txBody>
      </p:sp>
    </p:spTree>
    <p:extLst>
      <p:ext uri="{BB962C8B-B14F-4D97-AF65-F5344CB8AC3E}">
        <p14:creationId xmlns:p14="http://schemas.microsoft.com/office/powerpoint/2010/main" val="3047495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38EC8-E783-70A7-D1F9-2574FDE72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Addressing the problem of staff  shortage in proper care,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276FB-3BCB-72DC-2482-FA3FC78D5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3"/>
            <a:ext cx="10353762" cy="463724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Shortages of 100,000 FTE STAFF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41,000 NURSES VACANCIES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1.1MILLION FTE IN ADULT SOCIALCARE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MEDICINE PROBLEMS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CONCERN ABOUT BREXIT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1,584 MORE EU NURSES AND HEALTH VISITORS LEFT ROLE IN NHS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WAITING LIST GROW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VACANCIES RISING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BURSARY AND FUNDING REMOVED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AND LIFESTYLE CHANGE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884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749D-55E8-9279-77BA-4128CD352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2037"/>
            <a:ext cx="10515600" cy="469000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Addressing the problem of care staff shortage in proper care UK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D5A7C-D783-E169-448E-52D1A81DEE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5D18CF-985C-CF36-A3A2-A29D74B2D2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912813"/>
            <a:ext cx="12192000" cy="59451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A8F668-21A6-DE00-85C7-FF93B6E6018D}"/>
              </a:ext>
            </a:extLst>
          </p:cNvPr>
          <p:cNvSpPr txBox="1"/>
          <p:nvPr/>
        </p:nvSpPr>
        <p:spPr>
          <a:xfrm>
            <a:off x="-1165145" y="6195468"/>
            <a:ext cx="1053820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lupinepublishers.com/gynecology-women-health-journal/fulltext/major-issues-related-to-women-health-social-cultural-and-economic-development.ID.000150.ph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559119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7BC15-D36B-7CD7-938E-B2720895E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3" y="835742"/>
            <a:ext cx="5041811" cy="98988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Political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4FE5F-F15E-1EE5-B596-D1CB0640B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83" y="2451652"/>
            <a:ext cx="4187687" cy="3034748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Migration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Trading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Taxes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Exchange rates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funding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of living grants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Post  Brexit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care funding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4EC1FA-24AB-C137-9814-933478856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40593" y="106279"/>
            <a:ext cx="6845389" cy="665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691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D23EE-DB66-25FC-E659-F775EB3A4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43" y="808383"/>
            <a:ext cx="11781183" cy="102041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Economical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C30DD-B26D-B9E5-22B8-BA158C43D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043" y="2663687"/>
            <a:ext cx="3684105" cy="381662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Job loses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Staff shortages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Poverty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Inflation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Cost of living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Consumer spending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Labour cost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Tuition Fees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Financial support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A05367-1953-E9BA-D4BD-09DD5E907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55166" y="2212455"/>
            <a:ext cx="7871792" cy="45297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07CC39-2690-C11E-A535-3ACE9E25B6C2}"/>
              </a:ext>
            </a:extLst>
          </p:cNvPr>
          <p:cNvSpPr txBox="1"/>
          <p:nvPr/>
        </p:nvSpPr>
        <p:spPr>
          <a:xfrm>
            <a:off x="4240696" y="6842030"/>
            <a:ext cx="75529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3" tooltip="https://www.suemarie.info/2018/01/race-ethnicity-social-justice-and-blue.html"/>
              </a:rPr>
              <a:t>This Photo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by Unknown Author is licensed under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4" tooltip="https://creativecommons.org/licenses/by-nc-nd/3.0/"/>
              </a:rPr>
              <a:t>CC BY-NC-ND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49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5E750-B343-1B5E-92B1-8EF5CB449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3" y="2928730"/>
            <a:ext cx="3405807" cy="376361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Work balance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Buying attitudes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Life style choices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Cultural normalities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WORK AGE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11977A-836A-1BC1-2033-769DF51A42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58422" y="-217181"/>
            <a:ext cx="12693549" cy="25631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5B3F64A-DA83-2A68-8B71-8563878A77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26426" y="2067791"/>
            <a:ext cx="8011391" cy="462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733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49815-090A-7926-AF04-8F86C0639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6415E-0C9E-293A-68BF-232ADA8AE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2" y="2027583"/>
            <a:ext cx="3356112" cy="44652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Incentive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Innovations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Data protection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DATA STORING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74960F-F20C-EBAB-E63C-DCB617E615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44536" y="1714501"/>
            <a:ext cx="8922175" cy="46655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FB65DE-FB7C-FA70-7C0C-17FBD361C051}"/>
              </a:ext>
            </a:extLst>
          </p:cNvPr>
          <p:cNvSpPr txBox="1"/>
          <p:nvPr/>
        </p:nvSpPr>
        <p:spPr>
          <a:xfrm>
            <a:off x="689113" y="6973416"/>
            <a:ext cx="112775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picserver.org/highway-signs2/t/technological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51000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97AAA-5856-4D08-74C9-D5FE88E15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03910"/>
            <a:ext cx="10353761" cy="962890"/>
          </a:xfrm>
        </p:spPr>
        <p:txBody>
          <a:bodyPr/>
          <a:lstStyle/>
          <a:p>
            <a:r>
              <a:rPr lang="en-GB" dirty="0"/>
              <a:t>Environmental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CF8C8-0A51-A44B-0826-093A60EC6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864" y="2213264"/>
            <a:ext cx="11111693" cy="3577936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Recycling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Supply chains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Weather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Climate change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Environmental policies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73EA9BF-1100-1BBD-DEE9-6CC30BC721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1964" y="862445"/>
            <a:ext cx="8794172" cy="5704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3654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BF77E-8BEF-AF3D-8FE3-E5F9B8EAA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848139"/>
          </a:xfrm>
        </p:spPr>
        <p:txBody>
          <a:bodyPr/>
          <a:lstStyle/>
          <a:p>
            <a:r>
              <a:rPr lang="en-GB" dirty="0"/>
              <a:t>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13123-711E-9C23-5EF6-DBBBB1424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Descrimation laws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and safety regulations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Tribunals</a:t>
            </a:r>
          </a:p>
        </p:txBody>
      </p:sp>
    </p:spTree>
    <p:extLst>
      <p:ext uri="{BB962C8B-B14F-4D97-AF65-F5344CB8AC3E}">
        <p14:creationId xmlns:p14="http://schemas.microsoft.com/office/powerpoint/2010/main" val="2211481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Line 110">
            <a:extLst>
              <a:ext uri="{FF2B5EF4-FFF2-40B4-BE49-F238E27FC236}">
                <a16:creationId xmlns:a16="http://schemas.microsoft.com/office/drawing/2014/main" id="{7EFEF2B6-C629-9FAF-474F-5383E9999A6E}"/>
              </a:ext>
            </a:extLst>
          </p:cNvPr>
          <p:cNvSpPr>
            <a:spLocks noChangeShapeType="1"/>
          </p:cNvSpPr>
          <p:nvPr/>
        </p:nvSpPr>
        <p:spPr bwMode="auto">
          <a:xfrm>
            <a:off x="577850" y="153511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High rent</a:t>
            </a:r>
          </a:p>
        </p:txBody>
      </p:sp>
      <p:sp>
        <p:nvSpPr>
          <p:cNvPr id="49" name="Line 108">
            <a:extLst>
              <a:ext uri="{FF2B5EF4-FFF2-40B4-BE49-F238E27FC236}">
                <a16:creationId xmlns:a16="http://schemas.microsoft.com/office/drawing/2014/main" id="{72F75EEE-9370-5C1A-7551-8B4AB0697E6A}"/>
              </a:ext>
            </a:extLst>
          </p:cNvPr>
          <p:cNvSpPr>
            <a:spLocks noChangeShapeType="1"/>
          </p:cNvSpPr>
          <p:nvPr/>
        </p:nvSpPr>
        <p:spPr bwMode="auto">
          <a:xfrm>
            <a:off x="1179513" y="21367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Line 106">
            <a:extLst>
              <a:ext uri="{FF2B5EF4-FFF2-40B4-BE49-F238E27FC236}">
                <a16:creationId xmlns:a16="http://schemas.microsoft.com/office/drawing/2014/main" id="{8026F9C6-C52C-5598-7BC1-610F4639AAEA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1963" y="26892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2" name="Text Box 105">
            <a:extLst>
              <a:ext uri="{FF2B5EF4-FFF2-40B4-BE49-F238E27FC236}">
                <a16:creationId xmlns:a16="http://schemas.microsoft.com/office/drawing/2014/main" id="{F18FA381-CB3E-F8CD-0BE5-2D9CCA35F8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976" y="24923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inflation</a:t>
            </a:r>
          </a:p>
        </p:txBody>
      </p:sp>
      <p:sp>
        <p:nvSpPr>
          <p:cNvPr id="53" name="Line 104">
            <a:extLst>
              <a:ext uri="{FF2B5EF4-FFF2-40B4-BE49-F238E27FC236}">
                <a16:creationId xmlns:a16="http://schemas.microsoft.com/office/drawing/2014/main" id="{BC8A6420-96BA-3955-8643-C800EE5FD522}"/>
              </a:ext>
            </a:extLst>
          </p:cNvPr>
          <p:cNvSpPr>
            <a:spLocks noChangeShapeType="1"/>
          </p:cNvSpPr>
          <p:nvPr/>
        </p:nvSpPr>
        <p:spPr bwMode="auto">
          <a:xfrm>
            <a:off x="2922588" y="15430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Text Box 103">
            <a:extLst>
              <a:ext uri="{FF2B5EF4-FFF2-40B4-BE49-F238E27FC236}">
                <a16:creationId xmlns:a16="http://schemas.microsoft.com/office/drawing/2014/main" id="{BB7B2173-7B3F-4286-5DC2-C2644E7ECF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1339850"/>
            <a:ext cx="1373188" cy="53050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Labour shortages</a:t>
            </a:r>
          </a:p>
        </p:txBody>
      </p:sp>
      <p:sp>
        <p:nvSpPr>
          <p:cNvPr id="55" name="Line 102">
            <a:extLst>
              <a:ext uri="{FF2B5EF4-FFF2-40B4-BE49-F238E27FC236}">
                <a16:creationId xmlns:a16="http://schemas.microsoft.com/office/drawing/2014/main" id="{79041826-88A5-08B2-2722-BC7E7D6617D0}"/>
              </a:ext>
            </a:extLst>
          </p:cNvPr>
          <p:cNvSpPr>
            <a:spLocks noChangeShapeType="1"/>
          </p:cNvSpPr>
          <p:nvPr/>
        </p:nvSpPr>
        <p:spPr bwMode="auto">
          <a:xfrm>
            <a:off x="3465513" y="21431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Text Box 101">
            <a:extLst>
              <a:ext uri="{FF2B5EF4-FFF2-40B4-BE49-F238E27FC236}">
                <a16:creationId xmlns:a16="http://schemas.microsoft.com/office/drawing/2014/main" id="{C3B1D9E0-0608-82B0-E17A-37F5570FCF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7275" y="1939924"/>
            <a:ext cx="1555750" cy="54768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Supply shortages</a:t>
            </a:r>
          </a:p>
        </p:txBody>
      </p:sp>
      <p:sp>
        <p:nvSpPr>
          <p:cNvPr id="57" name="Line 100">
            <a:extLst>
              <a:ext uri="{FF2B5EF4-FFF2-40B4-BE49-F238E27FC236}">
                <a16:creationId xmlns:a16="http://schemas.microsoft.com/office/drawing/2014/main" id="{8CE6B103-E321-AE6B-28E4-A3CDF4839F7F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7963" y="26955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8" name="Text Box 99">
            <a:extLst>
              <a:ext uri="{FF2B5EF4-FFF2-40B4-BE49-F238E27FC236}">
                <a16:creationId xmlns:a16="http://schemas.microsoft.com/office/drawing/2014/main" id="{C9ABEA45-BC63-F166-0EB6-40618AF9B7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3225" y="24923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9" name="Line 98">
            <a:extLst>
              <a:ext uri="{FF2B5EF4-FFF2-40B4-BE49-F238E27FC236}">
                <a16:creationId xmlns:a16="http://schemas.microsoft.com/office/drawing/2014/main" id="{32225B70-F094-C709-80F7-2B5DA11B1BED}"/>
              </a:ext>
            </a:extLst>
          </p:cNvPr>
          <p:cNvSpPr>
            <a:spLocks noChangeShapeType="1"/>
          </p:cNvSpPr>
          <p:nvPr/>
        </p:nvSpPr>
        <p:spPr bwMode="auto">
          <a:xfrm>
            <a:off x="5129213" y="152717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0" name="Text Box 97">
            <a:extLst>
              <a:ext uri="{FF2B5EF4-FFF2-40B4-BE49-F238E27FC236}">
                <a16:creationId xmlns:a16="http://schemas.microsoft.com/office/drawing/2014/main" id="{D2A7E98B-6EC4-0F48-299C-54D8A3A1AA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4474" y="1339850"/>
            <a:ext cx="1581149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Tired staff</a:t>
            </a:r>
          </a:p>
        </p:txBody>
      </p:sp>
      <p:sp>
        <p:nvSpPr>
          <p:cNvPr id="61" name="Line 96">
            <a:extLst>
              <a:ext uri="{FF2B5EF4-FFF2-40B4-BE49-F238E27FC236}">
                <a16:creationId xmlns:a16="http://schemas.microsoft.com/office/drawing/2014/main" id="{2A7D19C5-B352-8EC6-F1A4-FDE512A0CDF1}"/>
              </a:ext>
            </a:extLst>
          </p:cNvPr>
          <p:cNvSpPr>
            <a:spLocks noChangeShapeType="1"/>
          </p:cNvSpPr>
          <p:nvPr/>
        </p:nvSpPr>
        <p:spPr bwMode="auto">
          <a:xfrm>
            <a:off x="5730875" y="212883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2" name="Text Box 95">
            <a:extLst>
              <a:ext uri="{FF2B5EF4-FFF2-40B4-BE49-F238E27FC236}">
                <a16:creationId xmlns:a16="http://schemas.microsoft.com/office/drawing/2014/main" id="{12DEB00B-80E3-856B-CA4E-DA0392F5C9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6138" y="19399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Health </a:t>
            </a:r>
          </a:p>
        </p:txBody>
      </p:sp>
      <p:sp>
        <p:nvSpPr>
          <p:cNvPr id="63" name="Line 94">
            <a:extLst>
              <a:ext uri="{FF2B5EF4-FFF2-40B4-BE49-F238E27FC236}">
                <a16:creationId xmlns:a16="http://schemas.microsoft.com/office/drawing/2014/main" id="{4EA94ABF-BD7C-312D-6015-737C124E49CF}"/>
              </a:ext>
            </a:extLst>
          </p:cNvPr>
          <p:cNvSpPr>
            <a:spLocks noChangeShapeType="1"/>
          </p:cNvSpPr>
          <p:nvPr/>
        </p:nvSpPr>
        <p:spPr bwMode="auto">
          <a:xfrm>
            <a:off x="6283325" y="268128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4" name="Text Box 93">
            <a:extLst>
              <a:ext uri="{FF2B5EF4-FFF2-40B4-BE49-F238E27FC236}">
                <a16:creationId xmlns:a16="http://schemas.microsoft.com/office/drawing/2014/main" id="{F838C653-D177-CECF-685B-BDF725122F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8588" y="2390775"/>
            <a:ext cx="1522412" cy="57150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Lack of support</a:t>
            </a:r>
          </a:p>
        </p:txBody>
      </p:sp>
      <p:sp>
        <p:nvSpPr>
          <p:cNvPr id="65" name="Line 92">
            <a:extLst>
              <a:ext uri="{FF2B5EF4-FFF2-40B4-BE49-F238E27FC236}">
                <a16:creationId xmlns:a16="http://schemas.microsoft.com/office/drawing/2014/main" id="{B3CDC1B6-6A4A-8C52-B19E-5B883A2D7EE4}"/>
              </a:ext>
            </a:extLst>
          </p:cNvPr>
          <p:cNvSpPr>
            <a:spLocks noChangeShapeType="1"/>
          </p:cNvSpPr>
          <p:nvPr/>
        </p:nvSpPr>
        <p:spPr bwMode="auto">
          <a:xfrm>
            <a:off x="5318125" y="347345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6" name="Text Box 91">
            <a:extLst>
              <a:ext uri="{FF2B5EF4-FFF2-40B4-BE49-F238E27FC236}">
                <a16:creationId xmlns:a16="http://schemas.microsoft.com/office/drawing/2014/main" id="{62F08003-6A2D-D42D-5D93-9B40738A8D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43387" y="3151188"/>
            <a:ext cx="1392237" cy="58803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Limited resources</a:t>
            </a:r>
          </a:p>
        </p:txBody>
      </p:sp>
      <p:sp>
        <p:nvSpPr>
          <p:cNvPr id="67" name="Line 90">
            <a:extLst>
              <a:ext uri="{FF2B5EF4-FFF2-40B4-BE49-F238E27FC236}">
                <a16:creationId xmlns:a16="http://schemas.microsoft.com/office/drawing/2014/main" id="{899FEF7C-3B70-D078-C90D-DF096B5BD888}"/>
              </a:ext>
            </a:extLst>
          </p:cNvPr>
          <p:cNvSpPr>
            <a:spLocks noChangeShapeType="1"/>
          </p:cNvSpPr>
          <p:nvPr/>
        </p:nvSpPr>
        <p:spPr bwMode="auto">
          <a:xfrm>
            <a:off x="4794250" y="403066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" name="Text Box 89">
            <a:extLst>
              <a:ext uri="{FF2B5EF4-FFF2-40B4-BE49-F238E27FC236}">
                <a16:creationId xmlns:a16="http://schemas.microsoft.com/office/drawing/2014/main" id="{BB6B105A-99A0-85F9-FE42-0F6F76DD38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9513" y="3841750"/>
            <a:ext cx="1395412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Lack of PPE</a:t>
            </a:r>
          </a:p>
        </p:txBody>
      </p:sp>
      <p:sp>
        <p:nvSpPr>
          <p:cNvPr id="69" name="Line 88">
            <a:extLst>
              <a:ext uri="{FF2B5EF4-FFF2-40B4-BE49-F238E27FC236}">
                <a16:creationId xmlns:a16="http://schemas.microsoft.com/office/drawing/2014/main" id="{EDC54C02-304D-021D-9455-6126EDB2D30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95775" y="458311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" name="Text Box 87">
            <a:extLst>
              <a:ext uri="{FF2B5EF4-FFF2-40B4-BE49-F238E27FC236}">
                <a16:creationId xmlns:a16="http://schemas.microsoft.com/office/drawing/2014/main" id="{C018104F-FB15-CB9A-5D6A-AC962052F4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1038" y="4228439"/>
            <a:ext cx="1435100" cy="60708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Broken computer</a:t>
            </a:r>
          </a:p>
        </p:txBody>
      </p:sp>
      <p:sp>
        <p:nvSpPr>
          <p:cNvPr id="71" name="Line 86">
            <a:extLst>
              <a:ext uri="{FF2B5EF4-FFF2-40B4-BE49-F238E27FC236}">
                <a16:creationId xmlns:a16="http://schemas.microsoft.com/office/drawing/2014/main" id="{4B4DDD65-2FCA-0021-1335-A77BB84BA990}"/>
              </a:ext>
            </a:extLst>
          </p:cNvPr>
          <p:cNvSpPr>
            <a:spLocks noChangeShapeType="1"/>
          </p:cNvSpPr>
          <p:nvPr/>
        </p:nvSpPr>
        <p:spPr bwMode="auto">
          <a:xfrm>
            <a:off x="2790825" y="34432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" name="Text Box 85">
            <a:extLst>
              <a:ext uri="{FF2B5EF4-FFF2-40B4-BE49-F238E27FC236}">
                <a16:creationId xmlns:a16="http://schemas.microsoft.com/office/drawing/2014/main" id="{F95B06F7-337A-3D14-7BAC-02393D78C4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2198" y="3114680"/>
            <a:ext cx="2053575" cy="53180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Natural disaster</a:t>
            </a:r>
          </a:p>
        </p:txBody>
      </p:sp>
      <p:sp>
        <p:nvSpPr>
          <p:cNvPr id="73" name="Line 84">
            <a:extLst>
              <a:ext uri="{FF2B5EF4-FFF2-40B4-BE49-F238E27FC236}">
                <a16:creationId xmlns:a16="http://schemas.microsoft.com/office/drawing/2014/main" id="{06B6F2CF-DA89-A117-44AB-71C06C7278BA}"/>
              </a:ext>
            </a:extLst>
          </p:cNvPr>
          <p:cNvSpPr>
            <a:spLocks noChangeShapeType="1"/>
          </p:cNvSpPr>
          <p:nvPr/>
        </p:nvSpPr>
        <p:spPr bwMode="auto">
          <a:xfrm>
            <a:off x="2341563" y="400050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4" name="Text Box 83">
            <a:extLst>
              <a:ext uri="{FF2B5EF4-FFF2-40B4-BE49-F238E27FC236}">
                <a16:creationId xmlns:a16="http://schemas.microsoft.com/office/drawing/2014/main" id="{044984C3-B822-7D51-6358-B7C7DBEC2A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66825" y="3813174"/>
            <a:ext cx="1365250" cy="3921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labour market</a:t>
            </a:r>
          </a:p>
        </p:txBody>
      </p:sp>
      <p:sp>
        <p:nvSpPr>
          <p:cNvPr id="75" name="Line 82">
            <a:extLst>
              <a:ext uri="{FF2B5EF4-FFF2-40B4-BE49-F238E27FC236}">
                <a16:creationId xmlns:a16="http://schemas.microsoft.com/office/drawing/2014/main" id="{EFB6D0AC-B67A-3822-E3DE-44ED8DB9489F}"/>
              </a:ext>
            </a:extLst>
          </p:cNvPr>
          <p:cNvSpPr>
            <a:spLocks noChangeShapeType="1"/>
          </p:cNvSpPr>
          <p:nvPr/>
        </p:nvSpPr>
        <p:spPr bwMode="auto">
          <a:xfrm>
            <a:off x="1841500" y="45529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6" name="Text Box 81">
            <a:extLst>
              <a:ext uri="{FF2B5EF4-FFF2-40B4-BE49-F238E27FC236}">
                <a16:creationId xmlns:a16="http://schemas.microsoft.com/office/drawing/2014/main" id="{39FFD410-C379-5D80-C6EF-8BD05D813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6" y="3606801"/>
            <a:ext cx="1995490" cy="29845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Cost of living</a:t>
            </a:r>
          </a:p>
          <a:p>
            <a:endParaRPr lang="en-GB" dirty="0"/>
          </a:p>
        </p:txBody>
      </p:sp>
      <p:sp>
        <p:nvSpPr>
          <p:cNvPr id="77" name="Rectangle 80">
            <a:extLst>
              <a:ext uri="{FF2B5EF4-FFF2-40B4-BE49-F238E27FC236}">
                <a16:creationId xmlns:a16="http://schemas.microsoft.com/office/drawing/2014/main" id="{DB458C1F-608A-8F47-3699-1F6DD7C16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599" y="394917"/>
            <a:ext cx="1458913" cy="719508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economy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1B99374-B7C7-B3D2-E30D-A54A412E64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3775" y="627063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80" name="Line 77">
            <a:extLst>
              <a:ext uri="{FF2B5EF4-FFF2-40B4-BE49-F238E27FC236}">
                <a16:creationId xmlns:a16="http://schemas.microsoft.com/office/drawing/2014/main" id="{1083B5DD-7E5F-FA60-5F54-FE517798018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90775" y="2933701"/>
            <a:ext cx="7842538" cy="87312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2" name="Line 75">
            <a:extLst>
              <a:ext uri="{FF2B5EF4-FFF2-40B4-BE49-F238E27FC236}">
                <a16:creationId xmlns:a16="http://schemas.microsoft.com/office/drawing/2014/main" id="{CE75F83B-0108-763B-3F11-9536B45EF77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63874" y="1119188"/>
            <a:ext cx="2894013" cy="2265362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3" name="Line 74">
            <a:extLst>
              <a:ext uri="{FF2B5EF4-FFF2-40B4-BE49-F238E27FC236}">
                <a16:creationId xmlns:a16="http://schemas.microsoft.com/office/drawing/2014/main" id="{A07A9BC4-ACDA-5943-AC75-B116FFEFB791}"/>
              </a:ext>
            </a:extLst>
          </p:cNvPr>
          <p:cNvSpPr>
            <a:spLocks noChangeShapeType="1"/>
          </p:cNvSpPr>
          <p:nvPr/>
        </p:nvSpPr>
        <p:spPr bwMode="auto">
          <a:xfrm>
            <a:off x="5303838" y="1119188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Rectangle 73">
            <a:extLst>
              <a:ext uri="{FF2B5EF4-FFF2-40B4-BE49-F238E27FC236}">
                <a16:creationId xmlns:a16="http://schemas.microsoft.com/office/drawing/2014/main" id="{11F2DA6A-153D-9D3E-7249-019F8B8662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1" y="5326059"/>
            <a:ext cx="1703387" cy="65088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environment</a:t>
            </a:r>
          </a:p>
        </p:txBody>
      </p:sp>
      <p:sp>
        <p:nvSpPr>
          <p:cNvPr id="85" name="Line 72">
            <a:extLst>
              <a:ext uri="{FF2B5EF4-FFF2-40B4-BE49-F238E27FC236}">
                <a16:creationId xmlns:a16="http://schemas.microsoft.com/office/drawing/2014/main" id="{D1AD3BE2-B469-1552-D826-1CF64A385B7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068513" y="3021013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Rectangle 71">
            <a:extLst>
              <a:ext uri="{FF2B5EF4-FFF2-40B4-BE49-F238E27FC236}">
                <a16:creationId xmlns:a16="http://schemas.microsoft.com/office/drawing/2014/main" id="{313C199D-D923-406B-26A4-ED46818D6B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7055" y="5096103"/>
            <a:ext cx="2171700" cy="1020766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equipment</a:t>
            </a:r>
          </a:p>
        </p:txBody>
      </p:sp>
      <p:sp>
        <p:nvSpPr>
          <p:cNvPr id="87" name="Line 70">
            <a:extLst>
              <a:ext uri="{FF2B5EF4-FFF2-40B4-BE49-F238E27FC236}">
                <a16:creationId xmlns:a16="http://schemas.microsoft.com/office/drawing/2014/main" id="{5A1BDC6B-8BB8-1C24-EF75-FAE3F3E0AB2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30725" y="3021013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9" name="Text Box 68">
            <a:extLst>
              <a:ext uri="{FF2B5EF4-FFF2-40B4-BE49-F238E27FC236}">
                <a16:creationId xmlns:a16="http://schemas.microsoft.com/office/drawing/2014/main" id="{E6AD18DA-3282-ED7F-E935-25B481A2C945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8904288" y="2751138"/>
            <a:ext cx="2324386" cy="647700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Shortages of staff</a:t>
            </a:r>
            <a:endParaRPr lang="en-GB" dirty="0"/>
          </a:p>
        </p:txBody>
      </p:sp>
      <p:sp>
        <p:nvSpPr>
          <p:cNvPr id="90" name="Rectangle 111">
            <a:extLst>
              <a:ext uri="{FF2B5EF4-FFF2-40B4-BE49-F238E27FC236}">
                <a16:creationId xmlns:a16="http://schemas.microsoft.com/office/drawing/2014/main" id="{37073644-7765-FA19-FAFB-FD2039D05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854" y="40627"/>
            <a:ext cx="1193843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" name="Rectangle 134">
            <a:extLst>
              <a:ext uri="{FF2B5EF4-FFF2-40B4-BE49-F238E27FC236}">
                <a16:creationId xmlns:a16="http://schemas.microsoft.com/office/drawing/2014/main" id="{B7F7A6B2-67A6-0CCF-A5F5-67C50A3A4A72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266824" y="750516"/>
            <a:ext cx="22955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392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8FF8F-127E-BF02-C628-F411C8296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B247D-4FDD-C65E-E988-D7CED61C8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Conduct the research in this particular field it is evident that there is lots of reason why there is a variety of reason for staff shortages being it Brexit which is political or economically it does have an effect throughout the care industries ‘</a:t>
            </a:r>
          </a:p>
        </p:txBody>
      </p:sp>
    </p:spTree>
    <p:extLst>
      <p:ext uri="{BB962C8B-B14F-4D97-AF65-F5344CB8AC3E}">
        <p14:creationId xmlns:p14="http://schemas.microsoft.com/office/powerpoint/2010/main" val="4209675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1EF84-450D-7AA4-912E-54F0667BB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52900-72F9-E1DF-2E7F-C79D614C8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73389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47175</TotalTime>
  <Words>467</Words>
  <Application>Microsoft Office PowerPoint</Application>
  <PresentationFormat>Widescreen</PresentationFormat>
  <Paragraphs>112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Bookman Old Style</vt:lpstr>
      <vt:lpstr>Calibri</vt:lpstr>
      <vt:lpstr>Rockwell</vt:lpstr>
      <vt:lpstr>Wingdings</vt:lpstr>
      <vt:lpstr>Damask</vt:lpstr>
      <vt:lpstr> Athene Hamilton -2120033 BMSW4004 _BIRM PROBLEM SOLVING AND DECISION MAKING Charles Nimoh  </vt:lpstr>
      <vt:lpstr>Introduction</vt:lpstr>
      <vt:lpstr>Staff shortages </vt:lpstr>
      <vt:lpstr>Addressing the problem in proper care uk</vt:lpstr>
      <vt:lpstr>Addressing the problem of staff  shortage in proper care, uk</vt:lpstr>
      <vt:lpstr>Addressing the problem of care staff shortage in proper care UK</vt:lpstr>
      <vt:lpstr>Political problems</vt:lpstr>
      <vt:lpstr>Economical problems</vt:lpstr>
      <vt:lpstr>PowerPoint Presentation</vt:lpstr>
      <vt:lpstr>Technological</vt:lpstr>
      <vt:lpstr>Environmental</vt:lpstr>
      <vt:lpstr>Legal</vt:lpstr>
      <vt:lpstr>PowerPoint Presentation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the nhs and care industry facing  Athene Hamilton -2120033 BMSW4004 _BIRM PROBLEM SOLVING AND DECISION MAKING CHIJOKe UBA</dc:title>
  <dc:creator>Latona Hamilton</dc:creator>
  <cp:lastModifiedBy>Latona Hamilton</cp:lastModifiedBy>
  <cp:revision>91</cp:revision>
  <dcterms:created xsi:type="dcterms:W3CDTF">2022-06-03T09:25:06Z</dcterms:created>
  <dcterms:modified xsi:type="dcterms:W3CDTF">2022-07-08T23:01:05Z</dcterms:modified>
</cp:coreProperties>
</file>