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3"/>
  </p:notesMasterIdLst>
  <p:sldIdLst>
    <p:sldId id="256" r:id="rId2"/>
    <p:sldId id="267"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92" d="100"/>
          <a:sy n="92" d="100"/>
        </p:scale>
        <p:origin x="102"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1BAF1A-899E-4B7E-A747-0973A5E4F1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4411202-0866-4C70-8635-07237AA78D44}">
      <dgm:prSet phldr="0"/>
      <dgm:spPr/>
      <dgm:t>
        <a:bodyPr/>
        <a:lstStyle/>
        <a:p>
          <a:pPr algn="l">
            <a:lnSpc>
              <a:spcPct val="100000"/>
            </a:lnSpc>
          </a:pPr>
          <a:r>
            <a:rPr lang="en-GB" sz="1200" dirty="0">
              <a:latin typeface="Times New Roman"/>
              <a:cs typeface="Times New Roman"/>
            </a:rPr>
            <a:t>Such instances stem from the fact that there exists no face-to-face communication amid the seller and the purchaser, restricting buyers from developing adequate trust. </a:t>
          </a:r>
          <a:endParaRPr lang="en-US" dirty="0"/>
        </a:p>
        <a:p>
          <a:endParaRPr lang="en-US" dirty="0"/>
        </a:p>
      </dgm:t>
    </dgm:pt>
    <dgm:pt modelId="{D9B77F49-C7F5-4FAE-B868-46C39D100EDB}" type="parTrans" cxnId="{77099114-800E-4822-874C-A0154D1B4D4F}">
      <dgm:prSet/>
      <dgm:spPr/>
      <dgm:t>
        <a:bodyPr/>
        <a:lstStyle/>
        <a:p>
          <a:endParaRPr lang="en-US"/>
        </a:p>
      </dgm:t>
    </dgm:pt>
    <dgm:pt modelId="{53A3347D-CDE2-4E62-98AA-6014934E3A9D}" type="sibTrans" cxnId="{77099114-800E-4822-874C-A0154D1B4D4F}">
      <dgm:prSet/>
      <dgm:spPr/>
      <dgm:t>
        <a:bodyPr/>
        <a:lstStyle/>
        <a:p>
          <a:endParaRPr lang="en-US"/>
        </a:p>
      </dgm:t>
    </dgm:pt>
    <dgm:pt modelId="{711AF4B5-D83C-4EE1-A978-DEA32B79EF93}">
      <dgm:prSet phldr="0"/>
      <dgm:spPr/>
      <dgm:t>
        <a:bodyPr/>
        <a:lstStyle/>
        <a:p>
          <a:pPr algn="l">
            <a:lnSpc>
              <a:spcPct val="100000"/>
            </a:lnSpc>
          </a:pPr>
          <a:r>
            <a:rPr lang="en-GB" sz="1200" dirty="0">
              <a:latin typeface="Times New Roman"/>
              <a:cs typeface="Times New Roman"/>
            </a:rPr>
            <a:t>It is found that despite offering discounts, offers, and attractive promotional deals, some of the audience perceive online shopping to be risky and not trustworthy [2]. </a:t>
          </a:r>
          <a:endParaRPr lang="en-US" dirty="0"/>
        </a:p>
      </dgm:t>
    </dgm:pt>
    <dgm:pt modelId="{4D48987B-1F81-41D1-BF48-777F352BF43D}" type="parTrans" cxnId="{0135E84C-2D27-40E0-A43B-5987BB7DBB9B}">
      <dgm:prSet/>
      <dgm:spPr/>
    </dgm:pt>
    <dgm:pt modelId="{B80C0130-DD1C-4552-AD53-6A2408F8E9D7}" type="sibTrans" cxnId="{0135E84C-2D27-40E0-A43B-5987BB7DBB9B}">
      <dgm:prSet/>
      <dgm:spPr/>
    </dgm:pt>
    <dgm:pt modelId="{994FA9C2-B8B3-4D31-A579-45BC0FCE7BAB}">
      <dgm:prSet phldr="0"/>
      <dgm:spPr/>
      <dgm:t>
        <a:bodyPr/>
        <a:lstStyle/>
        <a:p>
          <a:pPr algn="l">
            <a:lnSpc>
              <a:spcPct val="100000"/>
            </a:lnSpc>
          </a:pPr>
          <a:r>
            <a:rPr lang="en-GB" sz="1200" dirty="0">
              <a:latin typeface="Times New Roman"/>
              <a:cs typeface="Times New Roman"/>
            </a:rPr>
            <a:t>On the other hand, some of the factors that restrain audiences from purchasing from online mediums include experience, inadequate information on goods and others. </a:t>
          </a:r>
          <a:endParaRPr lang="en-US" dirty="0"/>
        </a:p>
      </dgm:t>
    </dgm:pt>
    <dgm:pt modelId="{1F52F01C-63B2-4ADC-8CFF-8F2B2C3A88C6}" type="parTrans" cxnId="{649883CC-416B-4902-8E5A-B57D8BC9C866}">
      <dgm:prSet/>
      <dgm:spPr/>
    </dgm:pt>
    <dgm:pt modelId="{6A897667-43CC-4BCD-9AFD-AD3A51D04382}" type="sibTrans" cxnId="{649883CC-416B-4902-8E5A-B57D8BC9C866}">
      <dgm:prSet/>
      <dgm:spPr/>
    </dgm:pt>
    <dgm:pt modelId="{9B6044BE-0609-4FA8-A7FE-6ECA493148E9}" type="pres">
      <dgm:prSet presAssocID="{481BAF1A-899E-4B7E-A747-0973A5E4F18A}" presName="root" presStyleCnt="0">
        <dgm:presLayoutVars>
          <dgm:dir/>
          <dgm:resizeHandles val="exact"/>
        </dgm:presLayoutVars>
      </dgm:prSet>
      <dgm:spPr/>
    </dgm:pt>
    <dgm:pt modelId="{5B08746D-929D-40AC-B49A-021390798319}" type="pres">
      <dgm:prSet presAssocID="{711AF4B5-D83C-4EE1-A978-DEA32B79EF93}" presName="compNode" presStyleCnt="0"/>
      <dgm:spPr/>
    </dgm:pt>
    <dgm:pt modelId="{A16704CD-BDA2-41E9-9617-ABE5B7DC9E33}" type="pres">
      <dgm:prSet presAssocID="{711AF4B5-D83C-4EE1-A978-DEA32B79EF93}" presName="bgRect" presStyleLbl="bgShp" presStyleIdx="0" presStyleCnt="3"/>
      <dgm:spPr/>
    </dgm:pt>
    <dgm:pt modelId="{8B2C60A7-C4B5-468F-92B6-955A6D2608F2}" type="pres">
      <dgm:prSet presAssocID="{711AF4B5-D83C-4EE1-A978-DEA32B79EF93}" presName="iconRect" presStyleLbl="node1" presStyleIdx="0" presStyleCnt="3"/>
      <dgm:spPr/>
    </dgm:pt>
    <dgm:pt modelId="{886EE67A-C672-48A9-A88A-56D3E16EBA13}" type="pres">
      <dgm:prSet presAssocID="{711AF4B5-D83C-4EE1-A978-DEA32B79EF93}" presName="spaceRect" presStyleCnt="0"/>
      <dgm:spPr/>
    </dgm:pt>
    <dgm:pt modelId="{E40412D8-E8DE-42A4-A81D-6F8E18ED14B3}" type="pres">
      <dgm:prSet presAssocID="{711AF4B5-D83C-4EE1-A978-DEA32B79EF93}" presName="parTx" presStyleLbl="revTx" presStyleIdx="0" presStyleCnt="3">
        <dgm:presLayoutVars>
          <dgm:chMax val="0"/>
          <dgm:chPref val="0"/>
        </dgm:presLayoutVars>
      </dgm:prSet>
      <dgm:spPr/>
    </dgm:pt>
    <dgm:pt modelId="{852F568E-F6A3-49FC-814A-B317031710AD}" type="pres">
      <dgm:prSet presAssocID="{B80C0130-DD1C-4552-AD53-6A2408F8E9D7}" presName="sibTrans" presStyleCnt="0"/>
      <dgm:spPr/>
    </dgm:pt>
    <dgm:pt modelId="{9149D636-930C-4A89-BF47-C11A95F17F3F}" type="pres">
      <dgm:prSet presAssocID="{994FA9C2-B8B3-4D31-A579-45BC0FCE7BAB}" presName="compNode" presStyleCnt="0"/>
      <dgm:spPr/>
    </dgm:pt>
    <dgm:pt modelId="{1A417466-04A7-478B-A210-F11B24F7C098}" type="pres">
      <dgm:prSet presAssocID="{994FA9C2-B8B3-4D31-A579-45BC0FCE7BAB}" presName="bgRect" presStyleLbl="bgShp" presStyleIdx="1" presStyleCnt="3"/>
      <dgm:spPr/>
    </dgm:pt>
    <dgm:pt modelId="{CF27974F-B378-48C2-B8EA-07A34A61731D}" type="pres">
      <dgm:prSet presAssocID="{994FA9C2-B8B3-4D31-A579-45BC0FCE7BAB}" presName="iconRect" presStyleLbl="node1" presStyleIdx="1" presStyleCnt="3"/>
      <dgm:spPr/>
    </dgm:pt>
    <dgm:pt modelId="{955B2707-6D4B-4BE9-A8D1-22EDB694B63E}" type="pres">
      <dgm:prSet presAssocID="{994FA9C2-B8B3-4D31-A579-45BC0FCE7BAB}" presName="spaceRect" presStyleCnt="0"/>
      <dgm:spPr/>
    </dgm:pt>
    <dgm:pt modelId="{784A6D24-0992-4E9C-9089-947CA0E6781E}" type="pres">
      <dgm:prSet presAssocID="{994FA9C2-B8B3-4D31-A579-45BC0FCE7BAB}" presName="parTx" presStyleLbl="revTx" presStyleIdx="1" presStyleCnt="3">
        <dgm:presLayoutVars>
          <dgm:chMax val="0"/>
          <dgm:chPref val="0"/>
        </dgm:presLayoutVars>
      </dgm:prSet>
      <dgm:spPr/>
    </dgm:pt>
    <dgm:pt modelId="{396B2595-4B39-49B0-B5D2-7348CAAB29FF}" type="pres">
      <dgm:prSet presAssocID="{6A897667-43CC-4BCD-9AFD-AD3A51D04382}" presName="sibTrans" presStyleCnt="0"/>
      <dgm:spPr/>
    </dgm:pt>
    <dgm:pt modelId="{01B6553E-4D87-47CF-BD8B-2B92AE283D67}" type="pres">
      <dgm:prSet presAssocID="{A4411202-0866-4C70-8635-07237AA78D44}" presName="compNode" presStyleCnt="0"/>
      <dgm:spPr/>
    </dgm:pt>
    <dgm:pt modelId="{1662EB77-DDDE-4D4D-B388-CAF3C8F58EE8}" type="pres">
      <dgm:prSet presAssocID="{A4411202-0866-4C70-8635-07237AA78D44}" presName="bgRect" presStyleLbl="bgShp" presStyleIdx="2" presStyleCnt="3"/>
      <dgm:spPr/>
    </dgm:pt>
    <dgm:pt modelId="{233DA2DC-9ECF-40B2-8E78-30AF5BA0EAEA}" type="pres">
      <dgm:prSet presAssocID="{A4411202-0866-4C70-8635-07237AA78D44}" presName="iconRect" presStyleLbl="node1" presStyleIdx="2"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 Sign"/>
        </a:ext>
      </dgm:extLst>
    </dgm:pt>
    <dgm:pt modelId="{F91425B7-D8E3-467A-AEF9-BFAA5AF34B97}" type="pres">
      <dgm:prSet presAssocID="{A4411202-0866-4C70-8635-07237AA78D44}" presName="spaceRect" presStyleCnt="0"/>
      <dgm:spPr/>
    </dgm:pt>
    <dgm:pt modelId="{80464884-2019-47B6-8B60-083165929692}" type="pres">
      <dgm:prSet presAssocID="{A4411202-0866-4C70-8635-07237AA78D44}" presName="parTx" presStyleLbl="revTx" presStyleIdx="2" presStyleCnt="3">
        <dgm:presLayoutVars>
          <dgm:chMax val="0"/>
          <dgm:chPref val="0"/>
        </dgm:presLayoutVars>
      </dgm:prSet>
      <dgm:spPr/>
    </dgm:pt>
  </dgm:ptLst>
  <dgm:cxnLst>
    <dgm:cxn modelId="{77099114-800E-4822-874C-A0154D1B4D4F}" srcId="{481BAF1A-899E-4B7E-A747-0973A5E4F18A}" destId="{A4411202-0866-4C70-8635-07237AA78D44}" srcOrd="2" destOrd="0" parTransId="{D9B77F49-C7F5-4FAE-B868-46C39D100EDB}" sibTransId="{53A3347D-CDE2-4E62-98AA-6014934E3A9D}"/>
    <dgm:cxn modelId="{0995AD4B-ABF3-40E2-8E50-9797C882FFD0}" type="presOf" srcId="{A4411202-0866-4C70-8635-07237AA78D44}" destId="{80464884-2019-47B6-8B60-083165929692}" srcOrd="0" destOrd="0" presId="urn:microsoft.com/office/officeart/2018/2/layout/IconVerticalSolidList"/>
    <dgm:cxn modelId="{0135E84C-2D27-40E0-A43B-5987BB7DBB9B}" srcId="{481BAF1A-899E-4B7E-A747-0973A5E4F18A}" destId="{711AF4B5-D83C-4EE1-A978-DEA32B79EF93}" srcOrd="0" destOrd="0" parTransId="{4D48987B-1F81-41D1-BF48-777F352BF43D}" sibTransId="{B80C0130-DD1C-4552-AD53-6A2408F8E9D7}"/>
    <dgm:cxn modelId="{3A615DAF-E419-4B08-BD95-2F455C030D30}" type="presOf" srcId="{994FA9C2-B8B3-4D31-A579-45BC0FCE7BAB}" destId="{784A6D24-0992-4E9C-9089-947CA0E6781E}" srcOrd="0" destOrd="0" presId="urn:microsoft.com/office/officeart/2018/2/layout/IconVerticalSolidList"/>
    <dgm:cxn modelId="{D571D9BD-A9F0-4489-B353-0B07B5499E6A}" type="presOf" srcId="{481BAF1A-899E-4B7E-A747-0973A5E4F18A}" destId="{9B6044BE-0609-4FA8-A7FE-6ECA493148E9}" srcOrd="0" destOrd="0" presId="urn:microsoft.com/office/officeart/2018/2/layout/IconVerticalSolidList"/>
    <dgm:cxn modelId="{649883CC-416B-4902-8E5A-B57D8BC9C866}" srcId="{481BAF1A-899E-4B7E-A747-0973A5E4F18A}" destId="{994FA9C2-B8B3-4D31-A579-45BC0FCE7BAB}" srcOrd="1" destOrd="0" parTransId="{1F52F01C-63B2-4ADC-8CFF-8F2B2C3A88C6}" sibTransId="{6A897667-43CC-4BCD-9AFD-AD3A51D04382}"/>
    <dgm:cxn modelId="{35A295E3-9E68-41A3-8F1D-0806DE19DBA9}" type="presOf" srcId="{711AF4B5-D83C-4EE1-A978-DEA32B79EF93}" destId="{E40412D8-E8DE-42A4-A81D-6F8E18ED14B3}" srcOrd="0" destOrd="0" presId="urn:microsoft.com/office/officeart/2018/2/layout/IconVerticalSolidList"/>
    <dgm:cxn modelId="{CC0E7565-1FE8-42D5-BC9A-A7DAA695C9D8}" type="presParOf" srcId="{9B6044BE-0609-4FA8-A7FE-6ECA493148E9}" destId="{5B08746D-929D-40AC-B49A-021390798319}" srcOrd="0" destOrd="0" presId="urn:microsoft.com/office/officeart/2018/2/layout/IconVerticalSolidList"/>
    <dgm:cxn modelId="{FCCA1E2F-F6E1-4254-9D39-DE34B48E1221}" type="presParOf" srcId="{5B08746D-929D-40AC-B49A-021390798319}" destId="{A16704CD-BDA2-41E9-9617-ABE5B7DC9E33}" srcOrd="0" destOrd="0" presId="urn:microsoft.com/office/officeart/2018/2/layout/IconVerticalSolidList"/>
    <dgm:cxn modelId="{9D10235D-5438-4A9E-842C-E0D6F6998B5F}" type="presParOf" srcId="{5B08746D-929D-40AC-B49A-021390798319}" destId="{8B2C60A7-C4B5-468F-92B6-955A6D2608F2}" srcOrd="1" destOrd="0" presId="urn:microsoft.com/office/officeart/2018/2/layout/IconVerticalSolidList"/>
    <dgm:cxn modelId="{05368677-7344-4564-BE15-F9FF698AC66D}" type="presParOf" srcId="{5B08746D-929D-40AC-B49A-021390798319}" destId="{886EE67A-C672-48A9-A88A-56D3E16EBA13}" srcOrd="2" destOrd="0" presId="urn:microsoft.com/office/officeart/2018/2/layout/IconVerticalSolidList"/>
    <dgm:cxn modelId="{F4EF72F7-DFEA-432A-9032-B6C617D792A3}" type="presParOf" srcId="{5B08746D-929D-40AC-B49A-021390798319}" destId="{E40412D8-E8DE-42A4-A81D-6F8E18ED14B3}" srcOrd="3" destOrd="0" presId="urn:microsoft.com/office/officeart/2018/2/layout/IconVerticalSolidList"/>
    <dgm:cxn modelId="{482CE01C-1A1F-49BD-817D-D143F478AEF3}" type="presParOf" srcId="{9B6044BE-0609-4FA8-A7FE-6ECA493148E9}" destId="{852F568E-F6A3-49FC-814A-B317031710AD}" srcOrd="1" destOrd="0" presId="urn:microsoft.com/office/officeart/2018/2/layout/IconVerticalSolidList"/>
    <dgm:cxn modelId="{8392417A-9F17-478A-B6EE-C3FACD6C0067}" type="presParOf" srcId="{9B6044BE-0609-4FA8-A7FE-6ECA493148E9}" destId="{9149D636-930C-4A89-BF47-C11A95F17F3F}" srcOrd="2" destOrd="0" presId="urn:microsoft.com/office/officeart/2018/2/layout/IconVerticalSolidList"/>
    <dgm:cxn modelId="{E70BD66D-6C80-480C-AAE3-60C91A3F0009}" type="presParOf" srcId="{9149D636-930C-4A89-BF47-C11A95F17F3F}" destId="{1A417466-04A7-478B-A210-F11B24F7C098}" srcOrd="0" destOrd="0" presId="urn:microsoft.com/office/officeart/2018/2/layout/IconVerticalSolidList"/>
    <dgm:cxn modelId="{738C9FE3-F19F-4593-9BE1-77952FF4FF1D}" type="presParOf" srcId="{9149D636-930C-4A89-BF47-C11A95F17F3F}" destId="{CF27974F-B378-48C2-B8EA-07A34A61731D}" srcOrd="1" destOrd="0" presId="urn:microsoft.com/office/officeart/2018/2/layout/IconVerticalSolidList"/>
    <dgm:cxn modelId="{DA5A0A47-0658-4682-B7DA-A716C0735168}" type="presParOf" srcId="{9149D636-930C-4A89-BF47-C11A95F17F3F}" destId="{955B2707-6D4B-4BE9-A8D1-22EDB694B63E}" srcOrd="2" destOrd="0" presId="urn:microsoft.com/office/officeart/2018/2/layout/IconVerticalSolidList"/>
    <dgm:cxn modelId="{48C2FF5E-AB09-4487-B629-DCB262C6F83B}" type="presParOf" srcId="{9149D636-930C-4A89-BF47-C11A95F17F3F}" destId="{784A6D24-0992-4E9C-9089-947CA0E6781E}" srcOrd="3" destOrd="0" presId="urn:microsoft.com/office/officeart/2018/2/layout/IconVerticalSolidList"/>
    <dgm:cxn modelId="{A91DB068-1068-4363-A8C1-C2430555E93C}" type="presParOf" srcId="{9B6044BE-0609-4FA8-A7FE-6ECA493148E9}" destId="{396B2595-4B39-49B0-B5D2-7348CAAB29FF}" srcOrd="3" destOrd="0" presId="urn:microsoft.com/office/officeart/2018/2/layout/IconVerticalSolidList"/>
    <dgm:cxn modelId="{E150E4DE-7878-4439-B5C9-D7ADFD81AC38}" type="presParOf" srcId="{9B6044BE-0609-4FA8-A7FE-6ECA493148E9}" destId="{01B6553E-4D87-47CF-BD8B-2B92AE283D67}" srcOrd="4" destOrd="0" presId="urn:microsoft.com/office/officeart/2018/2/layout/IconVerticalSolidList"/>
    <dgm:cxn modelId="{BE6FE430-9920-4220-BC82-40B5379F691E}" type="presParOf" srcId="{01B6553E-4D87-47CF-BD8B-2B92AE283D67}" destId="{1662EB77-DDDE-4D4D-B388-CAF3C8F58EE8}" srcOrd="0" destOrd="0" presId="urn:microsoft.com/office/officeart/2018/2/layout/IconVerticalSolidList"/>
    <dgm:cxn modelId="{BE486A12-A049-452D-A9AE-0FEF1E3C1AAF}" type="presParOf" srcId="{01B6553E-4D87-47CF-BD8B-2B92AE283D67}" destId="{233DA2DC-9ECF-40B2-8E78-30AF5BA0EAEA}" srcOrd="1" destOrd="0" presId="urn:microsoft.com/office/officeart/2018/2/layout/IconVerticalSolidList"/>
    <dgm:cxn modelId="{21C09423-599A-4584-AC3A-96E5C1CC65DE}" type="presParOf" srcId="{01B6553E-4D87-47CF-BD8B-2B92AE283D67}" destId="{F91425B7-D8E3-467A-AEF9-BFAA5AF34B97}" srcOrd="2" destOrd="0" presId="urn:microsoft.com/office/officeart/2018/2/layout/IconVerticalSolidList"/>
    <dgm:cxn modelId="{6C3A8A30-0438-4834-A42F-AEA936E9C4D6}" type="presParOf" srcId="{01B6553E-4D87-47CF-BD8B-2B92AE283D67}" destId="{80464884-2019-47B6-8B60-0831659296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7D1B39-9A55-40E8-AA6A-6868749AF4D3}"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2CEA2D22-C3DA-4F9D-AB5E-D0C30E7272C0}">
      <dgm:prSet phldrT="[Text]" phldr="0"/>
      <dgm:spPr/>
      <dgm:t>
        <a:bodyPr/>
        <a:lstStyle/>
        <a:p>
          <a:pPr algn="l">
            <a:lnSpc>
              <a:spcPct val="100000"/>
            </a:lnSpc>
          </a:pPr>
          <a:r>
            <a:rPr lang="en-GB" sz="1200" dirty="0">
              <a:latin typeface="Times New Roman"/>
              <a:cs typeface="Times New Roman"/>
            </a:rPr>
            <a:t>It can be interpreted that reviews help in evaluating various other alternatives and involve as electronic word of mouth. </a:t>
          </a:r>
          <a:endParaRPr lang="en-GB" dirty="0">
            <a:latin typeface="Times New Roman"/>
            <a:cs typeface="Times New Roman"/>
          </a:endParaRPr>
        </a:p>
        <a:p>
          <a:endParaRPr lang="en-US" dirty="0">
            <a:latin typeface="Times New Roman"/>
            <a:cs typeface="Times New Roman"/>
          </a:endParaRPr>
        </a:p>
      </dgm:t>
    </dgm:pt>
    <dgm:pt modelId="{09AC1B8C-76D1-4194-95EB-7740A6D918E2}" type="parTrans" cxnId="{93F6BC05-9871-4ADA-99F0-FBEDEE9CED3B}">
      <dgm:prSet/>
      <dgm:spPr/>
      <dgm:t>
        <a:bodyPr/>
        <a:lstStyle/>
        <a:p>
          <a:endParaRPr lang="en-US"/>
        </a:p>
      </dgm:t>
    </dgm:pt>
    <dgm:pt modelId="{9D6EF74D-0BD9-4C1A-AB31-E2B98505D641}" type="sibTrans" cxnId="{93F6BC05-9871-4ADA-99F0-FBEDEE9CED3B}">
      <dgm:prSet/>
      <dgm:spPr/>
      <dgm:t>
        <a:bodyPr/>
        <a:lstStyle/>
        <a:p>
          <a:endParaRPr lang="en-US"/>
        </a:p>
      </dgm:t>
    </dgm:pt>
    <dgm:pt modelId="{120EA618-724E-4655-A972-B1D5F5BA1E53}">
      <dgm:prSet phldr="0"/>
      <dgm:spPr/>
      <dgm:t>
        <a:bodyPr/>
        <a:lstStyle/>
        <a:p>
          <a:pPr algn="just">
            <a:lnSpc>
              <a:spcPct val="100000"/>
            </a:lnSpc>
          </a:pPr>
          <a:r>
            <a:rPr lang="en-GB" sz="1200" b="1" i="1" dirty="0">
              <a:latin typeface="Times New Roman"/>
              <a:cs typeface="Times New Roman"/>
            </a:rPr>
            <a:t>Contribution of the online customer reviews on customer purchasing behaviour in e-commerce</a:t>
          </a:r>
          <a:endParaRPr lang="en-US" dirty="0">
            <a:latin typeface="Times New Roman"/>
            <a:cs typeface="Times New Roman"/>
          </a:endParaRPr>
        </a:p>
      </dgm:t>
    </dgm:pt>
    <dgm:pt modelId="{D8CEAFAF-6A79-47D8-B7F8-84F62A84E1DA}" type="parTrans" cxnId="{F871C847-1156-4D24-8CC3-4C22D45FB8D6}">
      <dgm:prSet/>
      <dgm:spPr/>
    </dgm:pt>
    <dgm:pt modelId="{CAFDFD95-8291-4025-B663-60295F70C7AF}" type="sibTrans" cxnId="{F871C847-1156-4D24-8CC3-4C22D45FB8D6}">
      <dgm:prSet/>
      <dgm:spPr/>
    </dgm:pt>
    <dgm:pt modelId="{FCBA8835-0732-49BA-BAAF-49CCBB7F13FA}">
      <dgm:prSet phldr="0"/>
      <dgm:spPr/>
      <dgm:t>
        <a:bodyPr/>
        <a:lstStyle/>
        <a:p>
          <a:pPr algn="l">
            <a:lnSpc>
              <a:spcPct val="100000"/>
            </a:lnSpc>
          </a:pPr>
          <a:r>
            <a:rPr lang="en-GB" sz="1200" dirty="0">
              <a:latin typeface="Times New Roman"/>
              <a:cs typeface="Times New Roman"/>
            </a:rPr>
            <a:t>Positive reviews have the ability to increase the perceived value of the business platform [4]. </a:t>
          </a:r>
          <a:endParaRPr lang="en-US" dirty="0">
            <a:latin typeface="Times New Roman"/>
            <a:cs typeface="Times New Roman"/>
          </a:endParaRPr>
        </a:p>
      </dgm:t>
    </dgm:pt>
    <dgm:pt modelId="{A1EE93AE-04F1-40BE-90E9-5DC26364D00C}" type="parTrans" cxnId="{50332D40-4743-43F7-B668-B9D9ABBA6904}">
      <dgm:prSet/>
      <dgm:spPr/>
    </dgm:pt>
    <dgm:pt modelId="{768CE6F3-5858-41DF-ADF1-6ADC281C2C8A}" type="sibTrans" cxnId="{50332D40-4743-43F7-B668-B9D9ABBA6904}">
      <dgm:prSet/>
      <dgm:spPr/>
    </dgm:pt>
    <dgm:pt modelId="{8950510B-779E-4958-B8C7-2BF377AA18D0}">
      <dgm:prSet phldr="0"/>
      <dgm:spPr/>
      <dgm:t>
        <a:bodyPr/>
        <a:lstStyle/>
        <a:p>
          <a:pPr algn="l">
            <a:lnSpc>
              <a:spcPct val="100000"/>
            </a:lnSpc>
          </a:pPr>
          <a:r>
            <a:rPr lang="en-GB" sz="1200" dirty="0">
              <a:latin typeface="Times New Roman"/>
              <a:cs typeface="Times New Roman"/>
            </a:rPr>
            <a:t>This in turn, affects the attitudes of audiences and their purchasing behaviours. </a:t>
          </a:r>
          <a:endParaRPr lang="en-US" dirty="0">
            <a:latin typeface="Times New Roman"/>
            <a:cs typeface="Times New Roman"/>
          </a:endParaRPr>
        </a:p>
      </dgm:t>
    </dgm:pt>
    <dgm:pt modelId="{CD50890D-6409-4A56-823A-A6937A959F33}" type="parTrans" cxnId="{EF1C40E7-55F8-4DC2-AD9F-8CBDADE883BD}">
      <dgm:prSet/>
      <dgm:spPr/>
    </dgm:pt>
    <dgm:pt modelId="{74C76453-463C-4759-80F5-5DFA09A02625}" type="sibTrans" cxnId="{EF1C40E7-55F8-4DC2-AD9F-8CBDADE883BD}">
      <dgm:prSet/>
      <dgm:spPr/>
    </dgm:pt>
    <dgm:pt modelId="{4987BD5E-5BB9-4000-9E90-84990309EC78}" type="pres">
      <dgm:prSet presAssocID="{1D7D1B39-9A55-40E8-AA6A-6868749AF4D3}" presName="Name0" presStyleCnt="0">
        <dgm:presLayoutVars>
          <dgm:dir/>
          <dgm:resizeHandles val="exact"/>
        </dgm:presLayoutVars>
      </dgm:prSet>
      <dgm:spPr/>
    </dgm:pt>
    <dgm:pt modelId="{27EA6363-A925-4537-A4EB-44C3EED6ADFC}" type="pres">
      <dgm:prSet presAssocID="{120EA618-724E-4655-A972-B1D5F5BA1E53}" presName="Name5" presStyleLbl="vennNode1" presStyleIdx="0" presStyleCnt="4">
        <dgm:presLayoutVars>
          <dgm:bulletEnabled val="1"/>
        </dgm:presLayoutVars>
      </dgm:prSet>
      <dgm:spPr/>
    </dgm:pt>
    <dgm:pt modelId="{320179F6-5CBA-4054-BEFD-E7D2E3985293}" type="pres">
      <dgm:prSet presAssocID="{CAFDFD95-8291-4025-B663-60295F70C7AF}" presName="space" presStyleCnt="0"/>
      <dgm:spPr/>
    </dgm:pt>
    <dgm:pt modelId="{EED3F88A-E0BA-4922-90D8-056C27DF8CD7}" type="pres">
      <dgm:prSet presAssocID="{FCBA8835-0732-49BA-BAAF-49CCBB7F13FA}" presName="Name5" presStyleLbl="vennNode1" presStyleIdx="1" presStyleCnt="4">
        <dgm:presLayoutVars>
          <dgm:bulletEnabled val="1"/>
        </dgm:presLayoutVars>
      </dgm:prSet>
      <dgm:spPr/>
    </dgm:pt>
    <dgm:pt modelId="{04A73B9E-39B7-4F18-A159-8E920BEF9D26}" type="pres">
      <dgm:prSet presAssocID="{768CE6F3-5858-41DF-ADF1-6ADC281C2C8A}" presName="space" presStyleCnt="0"/>
      <dgm:spPr/>
    </dgm:pt>
    <dgm:pt modelId="{C7CF78F4-3801-4E13-A71B-ABA2600C39E5}" type="pres">
      <dgm:prSet presAssocID="{8950510B-779E-4958-B8C7-2BF377AA18D0}" presName="Name5" presStyleLbl="vennNode1" presStyleIdx="2" presStyleCnt="4">
        <dgm:presLayoutVars>
          <dgm:bulletEnabled val="1"/>
        </dgm:presLayoutVars>
      </dgm:prSet>
      <dgm:spPr/>
    </dgm:pt>
    <dgm:pt modelId="{18B2AA8E-005E-41B3-98DF-1944909A70C5}" type="pres">
      <dgm:prSet presAssocID="{74C76453-463C-4759-80F5-5DFA09A02625}" presName="space" presStyleCnt="0"/>
      <dgm:spPr/>
    </dgm:pt>
    <dgm:pt modelId="{0B142786-A32B-4627-9719-8B8E789ACBF7}" type="pres">
      <dgm:prSet presAssocID="{2CEA2D22-C3DA-4F9D-AB5E-D0C30E7272C0}" presName="Name5" presStyleLbl="vennNode1" presStyleIdx="3" presStyleCnt="4">
        <dgm:presLayoutVars>
          <dgm:bulletEnabled val="1"/>
        </dgm:presLayoutVars>
      </dgm:prSet>
      <dgm:spPr/>
    </dgm:pt>
  </dgm:ptLst>
  <dgm:cxnLst>
    <dgm:cxn modelId="{93F6BC05-9871-4ADA-99F0-FBEDEE9CED3B}" srcId="{1D7D1B39-9A55-40E8-AA6A-6868749AF4D3}" destId="{2CEA2D22-C3DA-4F9D-AB5E-D0C30E7272C0}" srcOrd="3" destOrd="0" parTransId="{09AC1B8C-76D1-4194-95EB-7740A6D918E2}" sibTransId="{9D6EF74D-0BD9-4C1A-AB31-E2B98505D641}"/>
    <dgm:cxn modelId="{1356F818-40DA-42AC-B162-C59B08CB5A05}" type="presOf" srcId="{FCBA8835-0732-49BA-BAAF-49CCBB7F13FA}" destId="{EED3F88A-E0BA-4922-90D8-056C27DF8CD7}" srcOrd="0" destOrd="0" presId="urn:microsoft.com/office/officeart/2005/8/layout/venn3"/>
    <dgm:cxn modelId="{50332D40-4743-43F7-B668-B9D9ABBA6904}" srcId="{1D7D1B39-9A55-40E8-AA6A-6868749AF4D3}" destId="{FCBA8835-0732-49BA-BAAF-49CCBB7F13FA}" srcOrd="1" destOrd="0" parTransId="{A1EE93AE-04F1-40BE-90E9-5DC26364D00C}" sibTransId="{768CE6F3-5858-41DF-ADF1-6ADC281C2C8A}"/>
    <dgm:cxn modelId="{F871C847-1156-4D24-8CC3-4C22D45FB8D6}" srcId="{1D7D1B39-9A55-40E8-AA6A-6868749AF4D3}" destId="{120EA618-724E-4655-A972-B1D5F5BA1E53}" srcOrd="0" destOrd="0" parTransId="{D8CEAFAF-6A79-47D8-B7F8-84F62A84E1DA}" sibTransId="{CAFDFD95-8291-4025-B663-60295F70C7AF}"/>
    <dgm:cxn modelId="{D01DDF52-B5CB-45AA-9C95-B35ADE459BA2}" type="presOf" srcId="{120EA618-724E-4655-A972-B1D5F5BA1E53}" destId="{27EA6363-A925-4537-A4EB-44C3EED6ADFC}" srcOrd="0" destOrd="0" presId="urn:microsoft.com/office/officeart/2005/8/layout/venn3"/>
    <dgm:cxn modelId="{55425256-7ABC-40DE-93A8-21872B90CCF4}" type="presOf" srcId="{8950510B-779E-4958-B8C7-2BF377AA18D0}" destId="{C7CF78F4-3801-4E13-A71B-ABA2600C39E5}" srcOrd="0" destOrd="0" presId="urn:microsoft.com/office/officeart/2005/8/layout/venn3"/>
    <dgm:cxn modelId="{0E594598-5099-41C2-8F58-3BF381608BE0}" type="presOf" srcId="{2CEA2D22-C3DA-4F9D-AB5E-D0C30E7272C0}" destId="{0B142786-A32B-4627-9719-8B8E789ACBF7}" srcOrd="0" destOrd="0" presId="urn:microsoft.com/office/officeart/2005/8/layout/venn3"/>
    <dgm:cxn modelId="{843A0D9E-1EC7-4E3A-A6D6-EA957A38CC43}" type="presOf" srcId="{1D7D1B39-9A55-40E8-AA6A-6868749AF4D3}" destId="{4987BD5E-5BB9-4000-9E90-84990309EC78}" srcOrd="0" destOrd="0" presId="urn:microsoft.com/office/officeart/2005/8/layout/venn3"/>
    <dgm:cxn modelId="{EF1C40E7-55F8-4DC2-AD9F-8CBDADE883BD}" srcId="{1D7D1B39-9A55-40E8-AA6A-6868749AF4D3}" destId="{8950510B-779E-4958-B8C7-2BF377AA18D0}" srcOrd="2" destOrd="0" parTransId="{CD50890D-6409-4A56-823A-A6937A959F33}" sibTransId="{74C76453-463C-4759-80F5-5DFA09A02625}"/>
    <dgm:cxn modelId="{60CF51DC-E311-46AF-B11C-2BB2A39EF19D}" type="presParOf" srcId="{4987BD5E-5BB9-4000-9E90-84990309EC78}" destId="{27EA6363-A925-4537-A4EB-44C3EED6ADFC}" srcOrd="0" destOrd="0" presId="urn:microsoft.com/office/officeart/2005/8/layout/venn3"/>
    <dgm:cxn modelId="{E6C1FDEA-290C-440F-B576-B8B0CAB4A17B}" type="presParOf" srcId="{4987BD5E-5BB9-4000-9E90-84990309EC78}" destId="{320179F6-5CBA-4054-BEFD-E7D2E3985293}" srcOrd="1" destOrd="0" presId="urn:microsoft.com/office/officeart/2005/8/layout/venn3"/>
    <dgm:cxn modelId="{C362DAFC-187B-473A-91FF-BD33A8EE61A6}" type="presParOf" srcId="{4987BD5E-5BB9-4000-9E90-84990309EC78}" destId="{EED3F88A-E0BA-4922-90D8-056C27DF8CD7}" srcOrd="2" destOrd="0" presId="urn:microsoft.com/office/officeart/2005/8/layout/venn3"/>
    <dgm:cxn modelId="{DFCB971F-5895-4F51-9671-BCEF904AE15B}" type="presParOf" srcId="{4987BD5E-5BB9-4000-9E90-84990309EC78}" destId="{04A73B9E-39B7-4F18-A159-8E920BEF9D26}" srcOrd="3" destOrd="0" presId="urn:microsoft.com/office/officeart/2005/8/layout/venn3"/>
    <dgm:cxn modelId="{E44AA9ED-C6D5-4EB1-9B46-41E8F3731F87}" type="presParOf" srcId="{4987BD5E-5BB9-4000-9E90-84990309EC78}" destId="{C7CF78F4-3801-4E13-A71B-ABA2600C39E5}" srcOrd="4" destOrd="0" presId="urn:microsoft.com/office/officeart/2005/8/layout/venn3"/>
    <dgm:cxn modelId="{71A9A114-8D8A-4BE7-9B71-4156FCAA5351}" type="presParOf" srcId="{4987BD5E-5BB9-4000-9E90-84990309EC78}" destId="{18B2AA8E-005E-41B3-98DF-1944909A70C5}" srcOrd="5" destOrd="0" presId="urn:microsoft.com/office/officeart/2005/8/layout/venn3"/>
    <dgm:cxn modelId="{DFDDADA3-F74A-4EAD-8048-4C4EA4A52F0C}" type="presParOf" srcId="{4987BD5E-5BB9-4000-9E90-84990309EC78}" destId="{0B142786-A32B-4627-9719-8B8E789ACBF7}"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C6C34A-10A0-4B16-A6AB-A5D38D8E6487}" type="doc">
      <dgm:prSet loTypeId="urn:microsoft.com/office/officeart/2005/8/layout/chevron1" loCatId="process" qsTypeId="urn:microsoft.com/office/officeart/2005/8/quickstyle/simple1" qsCatId="simple" csTypeId="urn:microsoft.com/office/officeart/2005/8/colors/accent1_2" csCatId="accent1" phldr="1"/>
      <dgm:spPr/>
    </dgm:pt>
    <dgm:pt modelId="{E10E0D6D-DF4A-4E0C-9691-5A1D87F0868B}">
      <dgm:prSet phldr="0" custT="1"/>
      <dgm:spPr/>
      <dgm:t>
        <a:bodyPr/>
        <a:lstStyle/>
        <a:p>
          <a:pPr algn="just" rtl="0">
            <a:lnSpc>
              <a:spcPct val="110000"/>
            </a:lnSpc>
          </a:pPr>
          <a:r>
            <a:rPr lang="en-GB" sz="1200" dirty="0">
              <a:solidFill>
                <a:srgbClr val="444444"/>
              </a:solidFill>
              <a:latin typeface="Times New Roman"/>
              <a:ea typeface="Calibri"/>
              <a:cs typeface="Calibri"/>
            </a:rPr>
            <a:t>The research will adhere to the inclusion of the "positivism research paradigm" since it will enable the study to examine the facts </a:t>
          </a:r>
          <a:r>
            <a:rPr lang="en-GB" sz="1200" dirty="0" err="1">
              <a:solidFill>
                <a:srgbClr val="444444"/>
              </a:solidFill>
              <a:latin typeface="Times New Roman"/>
              <a:ea typeface="Calibri"/>
              <a:cs typeface="Calibri"/>
            </a:rPr>
            <a:t>orthe</a:t>
          </a:r>
          <a:r>
            <a:rPr lang="en-GB" sz="1200" dirty="0">
              <a:solidFill>
                <a:srgbClr val="444444"/>
              </a:solidFill>
              <a:latin typeface="Times New Roman"/>
              <a:ea typeface="Calibri"/>
              <a:cs typeface="Calibri"/>
            </a:rPr>
            <a:t> number of customers preferring consulting the online reviews prior to purchase. </a:t>
          </a:r>
          <a:endParaRPr lang="en-US" sz="1200" dirty="0">
            <a:solidFill>
              <a:srgbClr val="444444"/>
            </a:solidFill>
            <a:latin typeface="Times New Roman"/>
            <a:ea typeface="Calibri"/>
            <a:cs typeface="Calibri"/>
          </a:endParaRPr>
        </a:p>
      </dgm:t>
    </dgm:pt>
    <dgm:pt modelId="{4FAAB09D-666C-402B-AFA5-D358F1BC9B2F}" type="parTrans" cxnId="{819123C6-9642-45B3-8F69-D246FBAC75A2}">
      <dgm:prSet/>
      <dgm:spPr/>
    </dgm:pt>
    <dgm:pt modelId="{62D4F930-35B9-45BB-82FC-0D3D20DDBE14}" type="sibTrans" cxnId="{819123C6-9642-45B3-8F69-D246FBAC75A2}">
      <dgm:prSet/>
      <dgm:spPr/>
    </dgm:pt>
    <dgm:pt modelId="{956581CD-50DE-49F0-92AC-6FDE670ECF43}">
      <dgm:prSet phldr="0" custT="1"/>
      <dgm:spPr/>
      <dgm:t>
        <a:bodyPr/>
        <a:lstStyle/>
        <a:p>
          <a:pPr algn="just" rtl="0">
            <a:lnSpc>
              <a:spcPct val="110000"/>
            </a:lnSpc>
          </a:pPr>
          <a:r>
            <a:rPr lang="en-GB" sz="1200" dirty="0">
              <a:solidFill>
                <a:srgbClr val="444444"/>
              </a:solidFill>
              <a:latin typeface="Times New Roman"/>
              <a:ea typeface="Calibri"/>
              <a:cs typeface="Calibri"/>
            </a:rPr>
            <a:t>It will follow a "deductive approach" as it helped the work to begin with a theory to assess ways social proof impacts buying decisions. </a:t>
          </a:r>
          <a:endParaRPr lang="en-US" sz="1200" dirty="0">
            <a:solidFill>
              <a:srgbClr val="444444"/>
            </a:solidFill>
            <a:latin typeface="Times New Roman"/>
            <a:ea typeface="Calibri"/>
            <a:cs typeface="Calibri"/>
          </a:endParaRPr>
        </a:p>
      </dgm:t>
    </dgm:pt>
    <dgm:pt modelId="{6913304D-94B0-46F3-965F-EC2E9A4F5411}" type="parTrans" cxnId="{EEF6B7AE-2BBE-4E2D-9D25-2EA173836D74}">
      <dgm:prSet/>
      <dgm:spPr/>
    </dgm:pt>
    <dgm:pt modelId="{880E397A-4EF5-4D34-B6AC-3F2DAB02ADAD}" type="sibTrans" cxnId="{EEF6B7AE-2BBE-4E2D-9D25-2EA173836D74}">
      <dgm:prSet/>
      <dgm:spPr/>
    </dgm:pt>
    <dgm:pt modelId="{28A626DA-9132-4F3F-88AD-A2E22F8606B2}">
      <dgm:prSet phldr="0" custT="1"/>
      <dgm:spPr/>
      <dgm:t>
        <a:bodyPr/>
        <a:lstStyle/>
        <a:p>
          <a:pPr algn="just">
            <a:lnSpc>
              <a:spcPct val="110000"/>
            </a:lnSpc>
          </a:pPr>
          <a:r>
            <a:rPr lang="en-GB" sz="1200" dirty="0">
              <a:solidFill>
                <a:srgbClr val="444444"/>
              </a:solidFill>
              <a:latin typeface="Times New Roman"/>
              <a:ea typeface="Calibri"/>
              <a:cs typeface="Calibri"/>
            </a:rPr>
            <a:t>The study will align with the "primary data", whereby it will be able to acquire direct views and reactions from the participants</a:t>
          </a:r>
          <a:endParaRPr lang="en-US" sz="1200" dirty="0">
            <a:solidFill>
              <a:srgbClr val="444444"/>
            </a:solidFill>
            <a:latin typeface="Times New Roman"/>
            <a:ea typeface="Calibri"/>
            <a:cs typeface="Calibri"/>
          </a:endParaRPr>
        </a:p>
      </dgm:t>
    </dgm:pt>
    <dgm:pt modelId="{B2918253-23F2-4A08-9F7E-72145D25E2C4}" type="parTrans" cxnId="{E866946D-C40E-415F-A60B-21F43D7640A2}">
      <dgm:prSet/>
      <dgm:spPr/>
    </dgm:pt>
    <dgm:pt modelId="{D19C8F82-D89B-4404-A5DA-68D010096CED}" type="sibTrans" cxnId="{E866946D-C40E-415F-A60B-21F43D7640A2}">
      <dgm:prSet/>
      <dgm:spPr/>
    </dgm:pt>
    <dgm:pt modelId="{D12971E9-01C5-40CF-8BCE-63BC5DAFF7EF}" type="pres">
      <dgm:prSet presAssocID="{AEC6C34A-10A0-4B16-A6AB-A5D38D8E6487}" presName="Name0" presStyleCnt="0">
        <dgm:presLayoutVars>
          <dgm:dir/>
          <dgm:animLvl val="lvl"/>
          <dgm:resizeHandles val="exact"/>
        </dgm:presLayoutVars>
      </dgm:prSet>
      <dgm:spPr/>
    </dgm:pt>
    <dgm:pt modelId="{6EA29552-D01F-4960-94AF-0E308E400D28}" type="pres">
      <dgm:prSet presAssocID="{E10E0D6D-DF4A-4E0C-9691-5A1D87F0868B}" presName="parTxOnly" presStyleLbl="node1" presStyleIdx="0" presStyleCnt="3">
        <dgm:presLayoutVars>
          <dgm:chMax val="0"/>
          <dgm:chPref val="0"/>
          <dgm:bulletEnabled val="1"/>
        </dgm:presLayoutVars>
      </dgm:prSet>
      <dgm:spPr/>
    </dgm:pt>
    <dgm:pt modelId="{0351ADCD-80E8-42B4-B1B2-6FD2DCC9FE6C}" type="pres">
      <dgm:prSet presAssocID="{62D4F930-35B9-45BB-82FC-0D3D20DDBE14}" presName="parTxOnlySpace" presStyleCnt="0"/>
      <dgm:spPr/>
    </dgm:pt>
    <dgm:pt modelId="{8ABDFDEC-7AFB-430E-B741-A5FEF13355B1}" type="pres">
      <dgm:prSet presAssocID="{956581CD-50DE-49F0-92AC-6FDE670ECF43}" presName="parTxOnly" presStyleLbl="node1" presStyleIdx="1" presStyleCnt="3">
        <dgm:presLayoutVars>
          <dgm:chMax val="0"/>
          <dgm:chPref val="0"/>
          <dgm:bulletEnabled val="1"/>
        </dgm:presLayoutVars>
      </dgm:prSet>
      <dgm:spPr/>
    </dgm:pt>
    <dgm:pt modelId="{672CD3DE-013F-457C-9F65-5711B8EC1C92}" type="pres">
      <dgm:prSet presAssocID="{880E397A-4EF5-4D34-B6AC-3F2DAB02ADAD}" presName="parTxOnlySpace" presStyleCnt="0"/>
      <dgm:spPr/>
    </dgm:pt>
    <dgm:pt modelId="{A5578550-8F58-40FF-AFFD-40518F08262D}" type="pres">
      <dgm:prSet presAssocID="{28A626DA-9132-4F3F-88AD-A2E22F8606B2}" presName="parTxOnly" presStyleLbl="node1" presStyleIdx="2" presStyleCnt="3">
        <dgm:presLayoutVars>
          <dgm:chMax val="0"/>
          <dgm:chPref val="0"/>
          <dgm:bulletEnabled val="1"/>
        </dgm:presLayoutVars>
      </dgm:prSet>
      <dgm:spPr/>
    </dgm:pt>
  </dgm:ptLst>
  <dgm:cxnLst>
    <dgm:cxn modelId="{9AF80C0C-6ED3-411D-83EF-E548025E5C30}" type="presOf" srcId="{E10E0D6D-DF4A-4E0C-9691-5A1D87F0868B}" destId="{6EA29552-D01F-4960-94AF-0E308E400D28}" srcOrd="0" destOrd="0" presId="urn:microsoft.com/office/officeart/2005/8/layout/chevron1"/>
    <dgm:cxn modelId="{E866946D-C40E-415F-A60B-21F43D7640A2}" srcId="{AEC6C34A-10A0-4B16-A6AB-A5D38D8E6487}" destId="{28A626DA-9132-4F3F-88AD-A2E22F8606B2}" srcOrd="2" destOrd="0" parTransId="{B2918253-23F2-4A08-9F7E-72145D25E2C4}" sibTransId="{D19C8F82-D89B-4404-A5DA-68D010096CED}"/>
    <dgm:cxn modelId="{45E07071-3EEF-47FC-958B-670C6E37483F}" type="presOf" srcId="{28A626DA-9132-4F3F-88AD-A2E22F8606B2}" destId="{A5578550-8F58-40FF-AFFD-40518F08262D}" srcOrd="0" destOrd="0" presId="urn:microsoft.com/office/officeart/2005/8/layout/chevron1"/>
    <dgm:cxn modelId="{17EEB273-19D6-43AF-9792-0E9A4732E14E}" type="presOf" srcId="{956581CD-50DE-49F0-92AC-6FDE670ECF43}" destId="{8ABDFDEC-7AFB-430E-B741-A5FEF13355B1}" srcOrd="0" destOrd="0" presId="urn:microsoft.com/office/officeart/2005/8/layout/chevron1"/>
    <dgm:cxn modelId="{EEF6B7AE-2BBE-4E2D-9D25-2EA173836D74}" srcId="{AEC6C34A-10A0-4B16-A6AB-A5D38D8E6487}" destId="{956581CD-50DE-49F0-92AC-6FDE670ECF43}" srcOrd="1" destOrd="0" parTransId="{6913304D-94B0-46F3-965F-EC2E9A4F5411}" sibTransId="{880E397A-4EF5-4D34-B6AC-3F2DAB02ADAD}"/>
    <dgm:cxn modelId="{46BA1FC6-151F-4269-A1AD-E7BA8535C7AD}" type="presOf" srcId="{AEC6C34A-10A0-4B16-A6AB-A5D38D8E6487}" destId="{D12971E9-01C5-40CF-8BCE-63BC5DAFF7EF}" srcOrd="0" destOrd="0" presId="urn:microsoft.com/office/officeart/2005/8/layout/chevron1"/>
    <dgm:cxn modelId="{819123C6-9642-45B3-8F69-D246FBAC75A2}" srcId="{AEC6C34A-10A0-4B16-A6AB-A5D38D8E6487}" destId="{E10E0D6D-DF4A-4E0C-9691-5A1D87F0868B}" srcOrd="0" destOrd="0" parTransId="{4FAAB09D-666C-402B-AFA5-D358F1BC9B2F}" sibTransId="{62D4F930-35B9-45BB-82FC-0D3D20DDBE14}"/>
    <dgm:cxn modelId="{B3B6C637-148E-4E8B-B1C7-4A63B27A0505}" type="presParOf" srcId="{D12971E9-01C5-40CF-8BCE-63BC5DAFF7EF}" destId="{6EA29552-D01F-4960-94AF-0E308E400D28}" srcOrd="0" destOrd="0" presId="urn:microsoft.com/office/officeart/2005/8/layout/chevron1"/>
    <dgm:cxn modelId="{AD1A5B6E-E064-468B-9835-5A59A8D755E5}" type="presParOf" srcId="{D12971E9-01C5-40CF-8BCE-63BC5DAFF7EF}" destId="{0351ADCD-80E8-42B4-B1B2-6FD2DCC9FE6C}" srcOrd="1" destOrd="0" presId="urn:microsoft.com/office/officeart/2005/8/layout/chevron1"/>
    <dgm:cxn modelId="{93F02A24-81EF-454B-AE01-4D8070114489}" type="presParOf" srcId="{D12971E9-01C5-40CF-8BCE-63BC5DAFF7EF}" destId="{8ABDFDEC-7AFB-430E-B741-A5FEF13355B1}" srcOrd="2" destOrd="0" presId="urn:microsoft.com/office/officeart/2005/8/layout/chevron1"/>
    <dgm:cxn modelId="{8A8C26A5-D04A-40E3-9BDE-4E2909A473BB}" type="presParOf" srcId="{D12971E9-01C5-40CF-8BCE-63BC5DAFF7EF}" destId="{672CD3DE-013F-457C-9F65-5711B8EC1C92}" srcOrd="3" destOrd="0" presId="urn:microsoft.com/office/officeart/2005/8/layout/chevron1"/>
    <dgm:cxn modelId="{C82AB0F0-675E-48CB-ADC3-2D07D5D3511C}" type="presParOf" srcId="{D12971E9-01C5-40CF-8BCE-63BC5DAFF7EF}" destId="{A5578550-8F58-40FF-AFFD-40518F08262D}"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640280-6C90-446A-8C12-872543166A1A}" type="doc">
      <dgm:prSet loTypeId="urn:microsoft.com/office/officeart/2005/8/layout/vProcess5" loCatId="process" qsTypeId="urn:microsoft.com/office/officeart/2005/8/quickstyle/simple1" qsCatId="simple" csTypeId="urn:microsoft.com/office/officeart/2005/8/colors/accent2_2" csCatId="accent2"/>
      <dgm:spPr/>
      <dgm:t>
        <a:bodyPr/>
        <a:lstStyle/>
        <a:p>
          <a:endParaRPr lang="en-US"/>
        </a:p>
      </dgm:t>
    </dgm:pt>
    <dgm:pt modelId="{61CF2DE0-5FA3-45B0-8D55-22CBB355FF9F}">
      <dgm:prSet/>
      <dgm:spPr/>
      <dgm:t>
        <a:bodyPr/>
        <a:lstStyle/>
        <a:p>
          <a:r>
            <a:rPr lang="en-GB" dirty="0">
              <a:latin typeface="Times New Roman"/>
              <a:cs typeface="Times New Roman"/>
            </a:rPr>
            <a:t>This project will need human resources, or the participants who will offer their valuable perspectives regarding the contribution of online reviews. </a:t>
          </a:r>
          <a:endParaRPr lang="en-US" dirty="0">
            <a:latin typeface="Times New Roman"/>
            <a:cs typeface="Times New Roman"/>
          </a:endParaRPr>
        </a:p>
      </dgm:t>
    </dgm:pt>
    <dgm:pt modelId="{8A60ED7F-B6BA-4F7F-97BC-27BA851AEF27}" type="parTrans" cxnId="{BEB3838A-E082-4714-9DCE-3328B08210C7}">
      <dgm:prSet/>
      <dgm:spPr/>
      <dgm:t>
        <a:bodyPr/>
        <a:lstStyle/>
        <a:p>
          <a:endParaRPr lang="en-US"/>
        </a:p>
      </dgm:t>
    </dgm:pt>
    <dgm:pt modelId="{849558A9-39F0-4867-8BA3-45468D5BE133}" type="sibTrans" cxnId="{BEB3838A-E082-4714-9DCE-3328B08210C7}">
      <dgm:prSet/>
      <dgm:spPr/>
      <dgm:t>
        <a:bodyPr/>
        <a:lstStyle/>
        <a:p>
          <a:endParaRPr lang="en-US"/>
        </a:p>
      </dgm:t>
    </dgm:pt>
    <dgm:pt modelId="{9E57E809-FE32-4033-B885-E0ACB7744F65}">
      <dgm:prSet/>
      <dgm:spPr/>
      <dgm:t>
        <a:bodyPr/>
        <a:lstStyle/>
        <a:p>
          <a:r>
            <a:rPr lang="en-GB" dirty="0">
              <a:latin typeface="Times New Roman"/>
              <a:cs typeface="Times New Roman"/>
            </a:rPr>
            <a:t>It will also need the support and assistance of the University faculties. </a:t>
          </a:r>
          <a:endParaRPr lang="en-US" dirty="0">
            <a:latin typeface="Times New Roman"/>
            <a:cs typeface="Times New Roman"/>
          </a:endParaRPr>
        </a:p>
      </dgm:t>
    </dgm:pt>
    <dgm:pt modelId="{80EA81BC-378C-450E-B937-BEB421160164}" type="parTrans" cxnId="{BB96E1C5-7949-4ABB-B868-BC5945673441}">
      <dgm:prSet/>
      <dgm:spPr/>
      <dgm:t>
        <a:bodyPr/>
        <a:lstStyle/>
        <a:p>
          <a:endParaRPr lang="en-US"/>
        </a:p>
      </dgm:t>
    </dgm:pt>
    <dgm:pt modelId="{6DD50690-8601-4F2A-82B0-F96064991D53}" type="sibTrans" cxnId="{BB96E1C5-7949-4ABB-B868-BC5945673441}">
      <dgm:prSet/>
      <dgm:spPr/>
      <dgm:t>
        <a:bodyPr/>
        <a:lstStyle/>
        <a:p>
          <a:endParaRPr lang="en-US"/>
        </a:p>
      </dgm:t>
    </dgm:pt>
    <dgm:pt modelId="{711879EB-7DB4-4374-A9DD-1EE2858BD10A}">
      <dgm:prSet/>
      <dgm:spPr/>
      <dgm:t>
        <a:bodyPr/>
        <a:lstStyle/>
        <a:p>
          <a:r>
            <a:rPr lang="en-GB" dirty="0">
              <a:latin typeface="Times New Roman"/>
              <a:cs typeface="Times New Roman"/>
            </a:rPr>
            <a:t>Besides, it will require secondary resources to render support to the interpretations and analysis.  </a:t>
          </a:r>
          <a:endParaRPr lang="en-US" dirty="0">
            <a:latin typeface="Times New Roman"/>
            <a:cs typeface="Times New Roman"/>
          </a:endParaRPr>
        </a:p>
      </dgm:t>
    </dgm:pt>
    <dgm:pt modelId="{32805B1C-3690-43CA-AC09-C4E0C44F8D53}" type="parTrans" cxnId="{3D288A3F-963A-499F-B8FF-8E8F7AB7A5F8}">
      <dgm:prSet/>
      <dgm:spPr/>
      <dgm:t>
        <a:bodyPr/>
        <a:lstStyle/>
        <a:p>
          <a:endParaRPr lang="en-US"/>
        </a:p>
      </dgm:t>
    </dgm:pt>
    <dgm:pt modelId="{C57034E1-CEE1-4C37-B776-ABB51C2520B2}" type="sibTrans" cxnId="{3D288A3F-963A-499F-B8FF-8E8F7AB7A5F8}">
      <dgm:prSet/>
      <dgm:spPr/>
      <dgm:t>
        <a:bodyPr/>
        <a:lstStyle/>
        <a:p>
          <a:endParaRPr lang="en-US"/>
        </a:p>
      </dgm:t>
    </dgm:pt>
    <dgm:pt modelId="{5E86E533-F51C-40BE-8BF7-15A10BFA378A}" type="pres">
      <dgm:prSet presAssocID="{F4640280-6C90-446A-8C12-872543166A1A}" presName="outerComposite" presStyleCnt="0">
        <dgm:presLayoutVars>
          <dgm:chMax val="5"/>
          <dgm:dir/>
          <dgm:resizeHandles val="exact"/>
        </dgm:presLayoutVars>
      </dgm:prSet>
      <dgm:spPr/>
    </dgm:pt>
    <dgm:pt modelId="{C407BDE6-EB33-4428-BCBF-3200205ECB54}" type="pres">
      <dgm:prSet presAssocID="{F4640280-6C90-446A-8C12-872543166A1A}" presName="dummyMaxCanvas" presStyleCnt="0">
        <dgm:presLayoutVars/>
      </dgm:prSet>
      <dgm:spPr/>
    </dgm:pt>
    <dgm:pt modelId="{75AB4B59-3402-4605-A8D1-D0846295740A}" type="pres">
      <dgm:prSet presAssocID="{F4640280-6C90-446A-8C12-872543166A1A}" presName="ThreeNodes_1" presStyleLbl="node1" presStyleIdx="0" presStyleCnt="3">
        <dgm:presLayoutVars>
          <dgm:bulletEnabled val="1"/>
        </dgm:presLayoutVars>
      </dgm:prSet>
      <dgm:spPr/>
    </dgm:pt>
    <dgm:pt modelId="{BFF7ADEF-A9A0-4338-8F70-BAFBEA04BE7D}" type="pres">
      <dgm:prSet presAssocID="{F4640280-6C90-446A-8C12-872543166A1A}" presName="ThreeNodes_2" presStyleLbl="node1" presStyleIdx="1" presStyleCnt="3">
        <dgm:presLayoutVars>
          <dgm:bulletEnabled val="1"/>
        </dgm:presLayoutVars>
      </dgm:prSet>
      <dgm:spPr/>
    </dgm:pt>
    <dgm:pt modelId="{ECD05B76-C437-4501-A01A-CCDAFCFB2885}" type="pres">
      <dgm:prSet presAssocID="{F4640280-6C90-446A-8C12-872543166A1A}" presName="ThreeNodes_3" presStyleLbl="node1" presStyleIdx="2" presStyleCnt="3">
        <dgm:presLayoutVars>
          <dgm:bulletEnabled val="1"/>
        </dgm:presLayoutVars>
      </dgm:prSet>
      <dgm:spPr/>
    </dgm:pt>
    <dgm:pt modelId="{96A459CB-D8EE-4B64-AA63-1A611E3FC0ED}" type="pres">
      <dgm:prSet presAssocID="{F4640280-6C90-446A-8C12-872543166A1A}" presName="ThreeConn_1-2" presStyleLbl="fgAccFollowNode1" presStyleIdx="0" presStyleCnt="2">
        <dgm:presLayoutVars>
          <dgm:bulletEnabled val="1"/>
        </dgm:presLayoutVars>
      </dgm:prSet>
      <dgm:spPr/>
    </dgm:pt>
    <dgm:pt modelId="{3E66AB24-735B-44B4-BB39-F598037A4EB0}" type="pres">
      <dgm:prSet presAssocID="{F4640280-6C90-446A-8C12-872543166A1A}" presName="ThreeConn_2-3" presStyleLbl="fgAccFollowNode1" presStyleIdx="1" presStyleCnt="2">
        <dgm:presLayoutVars>
          <dgm:bulletEnabled val="1"/>
        </dgm:presLayoutVars>
      </dgm:prSet>
      <dgm:spPr/>
    </dgm:pt>
    <dgm:pt modelId="{1BF87F26-8917-42BF-B33F-7C9F6A5DE412}" type="pres">
      <dgm:prSet presAssocID="{F4640280-6C90-446A-8C12-872543166A1A}" presName="ThreeNodes_1_text" presStyleLbl="node1" presStyleIdx="2" presStyleCnt="3">
        <dgm:presLayoutVars>
          <dgm:bulletEnabled val="1"/>
        </dgm:presLayoutVars>
      </dgm:prSet>
      <dgm:spPr/>
    </dgm:pt>
    <dgm:pt modelId="{A0110F54-634B-46BA-A786-58C72CB69808}" type="pres">
      <dgm:prSet presAssocID="{F4640280-6C90-446A-8C12-872543166A1A}" presName="ThreeNodes_2_text" presStyleLbl="node1" presStyleIdx="2" presStyleCnt="3">
        <dgm:presLayoutVars>
          <dgm:bulletEnabled val="1"/>
        </dgm:presLayoutVars>
      </dgm:prSet>
      <dgm:spPr/>
    </dgm:pt>
    <dgm:pt modelId="{8E88E28A-81B8-4463-8353-F2B91578F87F}" type="pres">
      <dgm:prSet presAssocID="{F4640280-6C90-446A-8C12-872543166A1A}" presName="ThreeNodes_3_text" presStyleLbl="node1" presStyleIdx="2" presStyleCnt="3">
        <dgm:presLayoutVars>
          <dgm:bulletEnabled val="1"/>
        </dgm:presLayoutVars>
      </dgm:prSet>
      <dgm:spPr/>
    </dgm:pt>
  </dgm:ptLst>
  <dgm:cxnLst>
    <dgm:cxn modelId="{F5D27024-F1D9-4BFF-9F0B-4F5377302C1C}" type="presOf" srcId="{849558A9-39F0-4867-8BA3-45468D5BE133}" destId="{96A459CB-D8EE-4B64-AA63-1A611E3FC0ED}" srcOrd="0" destOrd="0" presId="urn:microsoft.com/office/officeart/2005/8/layout/vProcess5"/>
    <dgm:cxn modelId="{3D288A3F-963A-499F-B8FF-8E8F7AB7A5F8}" srcId="{F4640280-6C90-446A-8C12-872543166A1A}" destId="{711879EB-7DB4-4374-A9DD-1EE2858BD10A}" srcOrd="2" destOrd="0" parTransId="{32805B1C-3690-43CA-AC09-C4E0C44F8D53}" sibTransId="{C57034E1-CEE1-4C37-B776-ABB51C2520B2}"/>
    <dgm:cxn modelId="{38CA7365-54A8-4616-AE36-13EAB8936743}" type="presOf" srcId="{6DD50690-8601-4F2A-82B0-F96064991D53}" destId="{3E66AB24-735B-44B4-BB39-F598037A4EB0}" srcOrd="0" destOrd="0" presId="urn:microsoft.com/office/officeart/2005/8/layout/vProcess5"/>
    <dgm:cxn modelId="{E40CF04A-2970-4CBE-BC82-95FC1B6005F1}" type="presOf" srcId="{711879EB-7DB4-4374-A9DD-1EE2858BD10A}" destId="{8E88E28A-81B8-4463-8353-F2B91578F87F}" srcOrd="1" destOrd="0" presId="urn:microsoft.com/office/officeart/2005/8/layout/vProcess5"/>
    <dgm:cxn modelId="{52625F85-54CB-4CD7-A319-712C1350C7C6}" type="presOf" srcId="{711879EB-7DB4-4374-A9DD-1EE2858BD10A}" destId="{ECD05B76-C437-4501-A01A-CCDAFCFB2885}" srcOrd="0" destOrd="0" presId="urn:microsoft.com/office/officeart/2005/8/layout/vProcess5"/>
    <dgm:cxn modelId="{BEB3838A-E082-4714-9DCE-3328B08210C7}" srcId="{F4640280-6C90-446A-8C12-872543166A1A}" destId="{61CF2DE0-5FA3-45B0-8D55-22CBB355FF9F}" srcOrd="0" destOrd="0" parTransId="{8A60ED7F-B6BA-4F7F-97BC-27BA851AEF27}" sibTransId="{849558A9-39F0-4867-8BA3-45468D5BE133}"/>
    <dgm:cxn modelId="{50FDC18F-AB2B-4C09-AA3B-8C1EAE9B7F55}" type="presOf" srcId="{F4640280-6C90-446A-8C12-872543166A1A}" destId="{5E86E533-F51C-40BE-8BF7-15A10BFA378A}" srcOrd="0" destOrd="0" presId="urn:microsoft.com/office/officeart/2005/8/layout/vProcess5"/>
    <dgm:cxn modelId="{8DDCDA8F-FCF0-4588-AC81-40994A9AF171}" type="presOf" srcId="{61CF2DE0-5FA3-45B0-8D55-22CBB355FF9F}" destId="{1BF87F26-8917-42BF-B33F-7C9F6A5DE412}" srcOrd="1" destOrd="0" presId="urn:microsoft.com/office/officeart/2005/8/layout/vProcess5"/>
    <dgm:cxn modelId="{09E4E8AA-6FF6-41E1-8275-FFD0985843A5}" type="presOf" srcId="{9E57E809-FE32-4033-B885-E0ACB7744F65}" destId="{BFF7ADEF-A9A0-4338-8F70-BAFBEA04BE7D}" srcOrd="0" destOrd="0" presId="urn:microsoft.com/office/officeart/2005/8/layout/vProcess5"/>
    <dgm:cxn modelId="{19B916AD-D427-48C7-AA0B-B3C9DB8463DB}" type="presOf" srcId="{61CF2DE0-5FA3-45B0-8D55-22CBB355FF9F}" destId="{75AB4B59-3402-4605-A8D1-D0846295740A}" srcOrd="0" destOrd="0" presId="urn:microsoft.com/office/officeart/2005/8/layout/vProcess5"/>
    <dgm:cxn modelId="{22044CBE-04BE-49EB-88CA-CD11668C80D2}" type="presOf" srcId="{9E57E809-FE32-4033-B885-E0ACB7744F65}" destId="{A0110F54-634B-46BA-A786-58C72CB69808}" srcOrd="1" destOrd="0" presId="urn:microsoft.com/office/officeart/2005/8/layout/vProcess5"/>
    <dgm:cxn modelId="{BB96E1C5-7949-4ABB-B868-BC5945673441}" srcId="{F4640280-6C90-446A-8C12-872543166A1A}" destId="{9E57E809-FE32-4033-B885-E0ACB7744F65}" srcOrd="1" destOrd="0" parTransId="{80EA81BC-378C-450E-B937-BEB421160164}" sibTransId="{6DD50690-8601-4F2A-82B0-F96064991D53}"/>
    <dgm:cxn modelId="{C5D915BE-B0E3-4AB2-9F18-33110245C3F1}" type="presParOf" srcId="{5E86E533-F51C-40BE-8BF7-15A10BFA378A}" destId="{C407BDE6-EB33-4428-BCBF-3200205ECB54}" srcOrd="0" destOrd="0" presId="urn:microsoft.com/office/officeart/2005/8/layout/vProcess5"/>
    <dgm:cxn modelId="{AFC6DB54-5612-46C4-9CAC-A0E542872C48}" type="presParOf" srcId="{5E86E533-F51C-40BE-8BF7-15A10BFA378A}" destId="{75AB4B59-3402-4605-A8D1-D0846295740A}" srcOrd="1" destOrd="0" presId="urn:microsoft.com/office/officeart/2005/8/layout/vProcess5"/>
    <dgm:cxn modelId="{F36F2CB3-DBE7-44DF-93FA-A14450563FBE}" type="presParOf" srcId="{5E86E533-F51C-40BE-8BF7-15A10BFA378A}" destId="{BFF7ADEF-A9A0-4338-8F70-BAFBEA04BE7D}" srcOrd="2" destOrd="0" presId="urn:microsoft.com/office/officeart/2005/8/layout/vProcess5"/>
    <dgm:cxn modelId="{845EC565-1C77-4F54-A9A6-7923DB53A459}" type="presParOf" srcId="{5E86E533-F51C-40BE-8BF7-15A10BFA378A}" destId="{ECD05B76-C437-4501-A01A-CCDAFCFB2885}" srcOrd="3" destOrd="0" presId="urn:microsoft.com/office/officeart/2005/8/layout/vProcess5"/>
    <dgm:cxn modelId="{7CF2C763-5232-467D-9B1E-B55A745D7F59}" type="presParOf" srcId="{5E86E533-F51C-40BE-8BF7-15A10BFA378A}" destId="{96A459CB-D8EE-4B64-AA63-1A611E3FC0ED}" srcOrd="4" destOrd="0" presId="urn:microsoft.com/office/officeart/2005/8/layout/vProcess5"/>
    <dgm:cxn modelId="{C7295412-615A-4821-8450-362DABFF57C2}" type="presParOf" srcId="{5E86E533-F51C-40BE-8BF7-15A10BFA378A}" destId="{3E66AB24-735B-44B4-BB39-F598037A4EB0}" srcOrd="5" destOrd="0" presId="urn:microsoft.com/office/officeart/2005/8/layout/vProcess5"/>
    <dgm:cxn modelId="{207246C0-E3F6-415E-AEF9-DC27709995FA}" type="presParOf" srcId="{5E86E533-F51C-40BE-8BF7-15A10BFA378A}" destId="{1BF87F26-8917-42BF-B33F-7C9F6A5DE412}" srcOrd="6" destOrd="0" presId="urn:microsoft.com/office/officeart/2005/8/layout/vProcess5"/>
    <dgm:cxn modelId="{D218C5EB-7BE2-4B69-92E3-9C085171FC0F}" type="presParOf" srcId="{5E86E533-F51C-40BE-8BF7-15A10BFA378A}" destId="{A0110F54-634B-46BA-A786-58C72CB69808}" srcOrd="7" destOrd="0" presId="urn:microsoft.com/office/officeart/2005/8/layout/vProcess5"/>
    <dgm:cxn modelId="{E41D334C-67AF-409F-A7D0-6FD4CF9AA35A}" type="presParOf" srcId="{5E86E533-F51C-40BE-8BF7-15A10BFA378A}" destId="{8E88E28A-81B8-4463-8353-F2B91578F87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704CD-BDA2-41E9-9617-ABE5B7DC9E33}">
      <dsp:nvSpPr>
        <dsp:cNvPr id="0" name=""/>
        <dsp:cNvSpPr/>
      </dsp:nvSpPr>
      <dsp:spPr>
        <a:xfrm>
          <a:off x="0" y="459"/>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C60A7-C4B5-468F-92B6-955A6D2608F2}">
      <dsp:nvSpPr>
        <dsp:cNvPr id="0" name=""/>
        <dsp:cNvSpPr/>
      </dsp:nvSpPr>
      <dsp:spPr>
        <a:xfrm>
          <a:off x="325525" y="242586"/>
          <a:ext cx="591864" cy="5918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0412D8-E8DE-42A4-A81D-6F8E18ED14B3}">
      <dsp:nvSpPr>
        <dsp:cNvPr id="0" name=""/>
        <dsp:cNvSpPr/>
      </dsp:nvSpPr>
      <dsp:spPr>
        <a:xfrm>
          <a:off x="1242914" y="459"/>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It is found that despite offering discounts, offers, and attractive promotional deals, some of the audience perceive online shopping to be risky and not trustworthy [2]. </a:t>
          </a:r>
          <a:endParaRPr lang="en-US" sz="1600" kern="1200" dirty="0"/>
        </a:p>
      </dsp:txBody>
      <dsp:txXfrm>
        <a:off x="1242914" y="459"/>
        <a:ext cx="9912765" cy="1076116"/>
      </dsp:txXfrm>
    </dsp:sp>
    <dsp:sp modelId="{1A417466-04A7-478B-A210-F11B24F7C098}">
      <dsp:nvSpPr>
        <dsp:cNvPr id="0" name=""/>
        <dsp:cNvSpPr/>
      </dsp:nvSpPr>
      <dsp:spPr>
        <a:xfrm>
          <a:off x="0" y="1345605"/>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7974F-B378-48C2-B8EA-07A34A61731D}">
      <dsp:nvSpPr>
        <dsp:cNvPr id="0" name=""/>
        <dsp:cNvSpPr/>
      </dsp:nvSpPr>
      <dsp:spPr>
        <a:xfrm>
          <a:off x="325525" y="1587731"/>
          <a:ext cx="591864" cy="5918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A6D24-0992-4E9C-9089-947CA0E6781E}">
      <dsp:nvSpPr>
        <dsp:cNvPr id="0" name=""/>
        <dsp:cNvSpPr/>
      </dsp:nvSpPr>
      <dsp:spPr>
        <a:xfrm>
          <a:off x="1242914" y="1345605"/>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On the other hand, some of the factors that restrain audiences from purchasing from online mediums include experience, inadequate information on goods and others. </a:t>
          </a:r>
          <a:endParaRPr lang="en-US" sz="1600" kern="1200" dirty="0"/>
        </a:p>
      </dsp:txBody>
      <dsp:txXfrm>
        <a:off x="1242914" y="1345605"/>
        <a:ext cx="9912765" cy="1076116"/>
      </dsp:txXfrm>
    </dsp:sp>
    <dsp:sp modelId="{1662EB77-DDDE-4D4D-B388-CAF3C8F58EE8}">
      <dsp:nvSpPr>
        <dsp:cNvPr id="0" name=""/>
        <dsp:cNvSpPr/>
      </dsp:nvSpPr>
      <dsp:spPr>
        <a:xfrm>
          <a:off x="0" y="2690751"/>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DA2DC-9ECF-40B2-8E78-30AF5BA0EAEA}">
      <dsp:nvSpPr>
        <dsp:cNvPr id="0" name=""/>
        <dsp:cNvSpPr/>
      </dsp:nvSpPr>
      <dsp:spPr>
        <a:xfrm>
          <a:off x="325525" y="2932877"/>
          <a:ext cx="591864" cy="591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64884-2019-47B6-8B60-083165929692}">
      <dsp:nvSpPr>
        <dsp:cNvPr id="0" name=""/>
        <dsp:cNvSpPr/>
      </dsp:nvSpPr>
      <dsp:spPr>
        <a:xfrm>
          <a:off x="1242914" y="2690751"/>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Such instances stem from the fact that there exists no face-to-face communication amid the seller and the purchaser, restricting buyers from developing adequate trust. </a:t>
          </a:r>
          <a:endParaRPr lang="en-US" sz="1600" kern="1200" dirty="0"/>
        </a:p>
        <a:p>
          <a:pPr marL="0" lvl="0" indent="0" defTabSz="711200">
            <a:spcBef>
              <a:spcPct val="0"/>
            </a:spcBef>
            <a:spcAft>
              <a:spcPct val="35000"/>
            </a:spcAft>
            <a:buNone/>
          </a:pPr>
          <a:endParaRPr lang="en-US" sz="1600" kern="1200" dirty="0"/>
        </a:p>
      </dsp:txBody>
      <dsp:txXfrm>
        <a:off x="1242914" y="2690751"/>
        <a:ext cx="9912765" cy="1076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A6363-A925-4537-A4EB-44C3EED6ADFC}">
      <dsp:nvSpPr>
        <dsp:cNvPr id="0" name=""/>
        <dsp:cNvSpPr/>
      </dsp:nvSpPr>
      <dsp:spPr>
        <a:xfrm>
          <a:off x="3048"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just" defTabSz="755650">
            <a:lnSpc>
              <a:spcPct val="100000"/>
            </a:lnSpc>
            <a:spcBef>
              <a:spcPct val="0"/>
            </a:spcBef>
            <a:spcAft>
              <a:spcPct val="35000"/>
            </a:spcAft>
            <a:buNone/>
          </a:pPr>
          <a:r>
            <a:rPr lang="en-GB" sz="1700" b="1" i="1" kern="1200" dirty="0">
              <a:latin typeface="Times New Roman"/>
              <a:cs typeface="Times New Roman"/>
            </a:rPr>
            <a:t>Contribution of the online customer reviews on customer purchasing behaviour in e-commerce</a:t>
          </a:r>
          <a:endParaRPr lang="en-US" sz="1700" kern="1200" dirty="0">
            <a:latin typeface="Times New Roman"/>
            <a:cs typeface="Times New Roman"/>
          </a:endParaRPr>
        </a:p>
      </dsp:txBody>
      <dsp:txXfrm>
        <a:off x="451016" y="707503"/>
        <a:ext cx="2162981" cy="2162981"/>
      </dsp:txXfrm>
    </dsp:sp>
    <dsp:sp modelId="{EED3F88A-E0BA-4922-90D8-056C27DF8CD7}">
      <dsp:nvSpPr>
        <dsp:cNvPr id="0" name=""/>
        <dsp:cNvSpPr/>
      </dsp:nvSpPr>
      <dsp:spPr>
        <a:xfrm>
          <a:off x="2450182"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Positive reviews have the ability to increase the perceived value of the business platform [4]. </a:t>
          </a:r>
          <a:endParaRPr lang="en-US" sz="1700" kern="1200" dirty="0">
            <a:latin typeface="Times New Roman"/>
            <a:cs typeface="Times New Roman"/>
          </a:endParaRPr>
        </a:p>
      </dsp:txBody>
      <dsp:txXfrm>
        <a:off x="2898150" y="707503"/>
        <a:ext cx="2162981" cy="2162981"/>
      </dsp:txXfrm>
    </dsp:sp>
    <dsp:sp modelId="{C7CF78F4-3801-4E13-A71B-ABA2600C39E5}">
      <dsp:nvSpPr>
        <dsp:cNvPr id="0" name=""/>
        <dsp:cNvSpPr/>
      </dsp:nvSpPr>
      <dsp:spPr>
        <a:xfrm>
          <a:off x="4897316"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This in turn, affects the attitudes of audiences and their purchasing behaviours. </a:t>
          </a:r>
          <a:endParaRPr lang="en-US" sz="1700" kern="1200" dirty="0">
            <a:latin typeface="Times New Roman"/>
            <a:cs typeface="Times New Roman"/>
          </a:endParaRPr>
        </a:p>
      </dsp:txBody>
      <dsp:txXfrm>
        <a:off x="5345284" y="707503"/>
        <a:ext cx="2162981" cy="2162981"/>
      </dsp:txXfrm>
    </dsp:sp>
    <dsp:sp modelId="{0B142786-A32B-4627-9719-8B8E789ACBF7}">
      <dsp:nvSpPr>
        <dsp:cNvPr id="0" name=""/>
        <dsp:cNvSpPr/>
      </dsp:nvSpPr>
      <dsp:spPr>
        <a:xfrm>
          <a:off x="7344450"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It can be interpreted that reviews help in evaluating various other alternatives and involve as electronic word of mouth. </a:t>
          </a:r>
        </a:p>
        <a:p>
          <a:pPr marL="0" lvl="0" indent="0" defTabSz="755650">
            <a:spcBef>
              <a:spcPct val="0"/>
            </a:spcBef>
            <a:spcAft>
              <a:spcPct val="35000"/>
            </a:spcAft>
            <a:buNone/>
          </a:pPr>
          <a:endParaRPr lang="en-US" sz="1700" kern="1200" dirty="0">
            <a:latin typeface="Times New Roman"/>
            <a:cs typeface="Times New Roman"/>
          </a:endParaRPr>
        </a:p>
      </dsp:txBody>
      <dsp:txXfrm>
        <a:off x="7792418" y="707503"/>
        <a:ext cx="2162981" cy="2162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29552-D01F-4960-94AF-0E308E400D28}">
      <dsp:nvSpPr>
        <dsp:cNvPr id="0" name=""/>
        <dsp:cNvSpPr/>
      </dsp:nvSpPr>
      <dsp:spPr>
        <a:xfrm>
          <a:off x="2962"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rtl="0">
            <a:lnSpc>
              <a:spcPct val="110000"/>
            </a:lnSpc>
            <a:spcBef>
              <a:spcPct val="0"/>
            </a:spcBef>
            <a:spcAft>
              <a:spcPct val="35000"/>
            </a:spcAft>
            <a:buNone/>
          </a:pPr>
          <a:r>
            <a:rPr lang="en-GB" sz="1200" kern="1200" dirty="0">
              <a:solidFill>
                <a:srgbClr val="444444"/>
              </a:solidFill>
              <a:latin typeface="Times New Roman"/>
              <a:ea typeface="Calibri"/>
              <a:cs typeface="Calibri"/>
            </a:rPr>
            <a:t>The research will adhere to the inclusion of the "positivism research paradigm" since it will enable the study to examine the facts </a:t>
          </a:r>
          <a:r>
            <a:rPr lang="en-GB" sz="1200" kern="1200" dirty="0" err="1">
              <a:solidFill>
                <a:srgbClr val="444444"/>
              </a:solidFill>
              <a:latin typeface="Times New Roman"/>
              <a:ea typeface="Calibri"/>
              <a:cs typeface="Calibri"/>
            </a:rPr>
            <a:t>orthe</a:t>
          </a:r>
          <a:r>
            <a:rPr lang="en-GB" sz="1200" kern="1200" dirty="0">
              <a:solidFill>
                <a:srgbClr val="444444"/>
              </a:solidFill>
              <a:latin typeface="Times New Roman"/>
              <a:ea typeface="Calibri"/>
              <a:cs typeface="Calibri"/>
            </a:rPr>
            <a:t> number of customers preferring consulting the online reviews prior to purchase. </a:t>
          </a:r>
          <a:endParaRPr lang="en-US" sz="1200" kern="1200" dirty="0">
            <a:solidFill>
              <a:srgbClr val="444444"/>
            </a:solidFill>
            <a:latin typeface="Times New Roman"/>
            <a:ea typeface="Calibri"/>
            <a:cs typeface="Calibri"/>
          </a:endParaRPr>
        </a:p>
      </dsp:txBody>
      <dsp:txXfrm>
        <a:off x="724733" y="1954327"/>
        <a:ext cx="2165313" cy="1443541"/>
      </dsp:txXfrm>
    </dsp:sp>
    <dsp:sp modelId="{8ABDFDEC-7AFB-430E-B741-A5FEF13355B1}">
      <dsp:nvSpPr>
        <dsp:cNvPr id="0" name=""/>
        <dsp:cNvSpPr/>
      </dsp:nvSpPr>
      <dsp:spPr>
        <a:xfrm>
          <a:off x="3250930"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rtl="0">
            <a:lnSpc>
              <a:spcPct val="110000"/>
            </a:lnSpc>
            <a:spcBef>
              <a:spcPct val="0"/>
            </a:spcBef>
            <a:spcAft>
              <a:spcPct val="35000"/>
            </a:spcAft>
            <a:buNone/>
          </a:pPr>
          <a:r>
            <a:rPr lang="en-GB" sz="1200" kern="1200" dirty="0">
              <a:solidFill>
                <a:srgbClr val="444444"/>
              </a:solidFill>
              <a:latin typeface="Times New Roman"/>
              <a:ea typeface="Calibri"/>
              <a:cs typeface="Calibri"/>
            </a:rPr>
            <a:t>It will follow a "deductive approach" as it helped the work to begin with a theory to assess ways social proof impacts buying decisions. </a:t>
          </a:r>
          <a:endParaRPr lang="en-US" sz="1200" kern="1200" dirty="0">
            <a:solidFill>
              <a:srgbClr val="444444"/>
            </a:solidFill>
            <a:latin typeface="Times New Roman"/>
            <a:ea typeface="Calibri"/>
            <a:cs typeface="Calibri"/>
          </a:endParaRPr>
        </a:p>
      </dsp:txBody>
      <dsp:txXfrm>
        <a:off x="3972701" y="1954327"/>
        <a:ext cx="2165313" cy="1443541"/>
      </dsp:txXfrm>
    </dsp:sp>
    <dsp:sp modelId="{A5578550-8F58-40FF-AFFD-40518F08262D}">
      <dsp:nvSpPr>
        <dsp:cNvPr id="0" name=""/>
        <dsp:cNvSpPr/>
      </dsp:nvSpPr>
      <dsp:spPr>
        <a:xfrm>
          <a:off x="6498899"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a:lnSpc>
              <a:spcPct val="110000"/>
            </a:lnSpc>
            <a:spcBef>
              <a:spcPct val="0"/>
            </a:spcBef>
            <a:spcAft>
              <a:spcPct val="35000"/>
            </a:spcAft>
            <a:buNone/>
          </a:pPr>
          <a:r>
            <a:rPr lang="en-GB" sz="1200" kern="1200" dirty="0">
              <a:solidFill>
                <a:srgbClr val="444444"/>
              </a:solidFill>
              <a:latin typeface="Times New Roman"/>
              <a:ea typeface="Calibri"/>
              <a:cs typeface="Calibri"/>
            </a:rPr>
            <a:t>The study will align with the "primary data", whereby it will be able to acquire direct views and reactions from the participants</a:t>
          </a:r>
          <a:endParaRPr lang="en-US" sz="1200" kern="1200" dirty="0">
            <a:solidFill>
              <a:srgbClr val="444444"/>
            </a:solidFill>
            <a:latin typeface="Times New Roman"/>
            <a:ea typeface="Calibri"/>
            <a:cs typeface="Calibri"/>
          </a:endParaRPr>
        </a:p>
      </dsp:txBody>
      <dsp:txXfrm>
        <a:off x="7220670" y="1954327"/>
        <a:ext cx="2165313" cy="1443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B4B59-3402-4605-A8D1-D0846295740A}">
      <dsp:nvSpPr>
        <dsp:cNvPr id="0" name=""/>
        <dsp:cNvSpPr/>
      </dsp:nvSpPr>
      <dsp:spPr>
        <a:xfrm>
          <a:off x="0" y="0"/>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This project will need human resources, or the participants who will offer their valuable perspectives regarding the contribution of online reviews. </a:t>
          </a:r>
          <a:endParaRPr lang="en-US" sz="2200" kern="1200" dirty="0">
            <a:latin typeface="Times New Roman"/>
            <a:cs typeface="Times New Roman"/>
          </a:endParaRPr>
        </a:p>
      </dsp:txBody>
      <dsp:txXfrm>
        <a:off x="33101" y="33101"/>
        <a:ext cx="8263896" cy="1063939"/>
      </dsp:txXfrm>
    </dsp:sp>
    <dsp:sp modelId="{BFF7ADEF-A9A0-4338-8F70-BAFBEA04BE7D}">
      <dsp:nvSpPr>
        <dsp:cNvPr id="0" name=""/>
        <dsp:cNvSpPr/>
      </dsp:nvSpPr>
      <dsp:spPr>
        <a:xfrm>
          <a:off x="836771" y="1318498"/>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It will also need the support and assistance of the University faculties. </a:t>
          </a:r>
          <a:endParaRPr lang="en-US" sz="2200" kern="1200" dirty="0">
            <a:latin typeface="Times New Roman"/>
            <a:cs typeface="Times New Roman"/>
          </a:endParaRPr>
        </a:p>
      </dsp:txBody>
      <dsp:txXfrm>
        <a:off x="869872" y="1351599"/>
        <a:ext cx="7845842" cy="1063939"/>
      </dsp:txXfrm>
    </dsp:sp>
    <dsp:sp modelId="{ECD05B76-C437-4501-A01A-CCDAFCFB2885}">
      <dsp:nvSpPr>
        <dsp:cNvPr id="0" name=""/>
        <dsp:cNvSpPr/>
      </dsp:nvSpPr>
      <dsp:spPr>
        <a:xfrm>
          <a:off x="1673542" y="2636996"/>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Besides, it will require secondary resources to render support to the interpretations and analysis.  </a:t>
          </a:r>
          <a:endParaRPr lang="en-US" sz="2200" kern="1200" dirty="0">
            <a:latin typeface="Times New Roman"/>
            <a:cs typeface="Times New Roman"/>
          </a:endParaRPr>
        </a:p>
      </dsp:txBody>
      <dsp:txXfrm>
        <a:off x="1706643" y="2670097"/>
        <a:ext cx="7845842" cy="1063939"/>
      </dsp:txXfrm>
    </dsp:sp>
    <dsp:sp modelId="{96A459CB-D8EE-4B64-AA63-1A611E3FC0ED}">
      <dsp:nvSpPr>
        <dsp:cNvPr id="0" name=""/>
        <dsp:cNvSpPr/>
      </dsp:nvSpPr>
      <dsp:spPr>
        <a:xfrm>
          <a:off x="8748815" y="857023"/>
          <a:ext cx="734591" cy="73459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914098" y="857023"/>
        <a:ext cx="404025" cy="552780"/>
      </dsp:txXfrm>
    </dsp:sp>
    <dsp:sp modelId="{3E66AB24-735B-44B4-BB39-F598037A4EB0}">
      <dsp:nvSpPr>
        <dsp:cNvPr id="0" name=""/>
        <dsp:cNvSpPr/>
      </dsp:nvSpPr>
      <dsp:spPr>
        <a:xfrm>
          <a:off x="9585586" y="2167987"/>
          <a:ext cx="734591" cy="73459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750869" y="2167987"/>
        <a:ext cx="404025" cy="5527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BBBA54-AF08-421F-A950-34F76EFD2EC3}" type="datetimeFigureOut">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D5732-5465-4C1F-AC58-9DE139F19F41}" type="slidenum">
              <a:t>‹#›</a:t>
            </a:fld>
            <a:endParaRPr lang="en-US"/>
          </a:p>
        </p:txBody>
      </p:sp>
    </p:spTree>
    <p:extLst>
      <p:ext uri="{BB962C8B-B14F-4D97-AF65-F5344CB8AC3E}">
        <p14:creationId xmlns:p14="http://schemas.microsoft.com/office/powerpoint/2010/main" val="2126756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astercapital.com/topics/types-of-online-reviews.html/1"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smartinsights.com/online-pr/reputation-management-online-pr/whats-review-understanding-value-online-customer-review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e-commerce firms, these customer reviews serve as social proof that develops trust and reduces purchase risks. It is observed that while 60% of people tend to browse reviews once a week, 93% among them feel that it improves purchase [1]. This indicates that online reviews can enhance the confidence of customers and perceived value. </a:t>
            </a:r>
            <a:endParaRPr lang="en-IN" sz="1200" kern="1200" dirty="0">
              <a:solidFill>
                <a:schemeClr val="tx1"/>
              </a:solidFill>
              <a:effectLst/>
              <a:latin typeface="+mn-lt"/>
              <a:ea typeface="+mn-ea"/>
              <a:cs typeface="+mn-cs"/>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3</a:t>
            </a:fld>
            <a:endParaRPr lang="en-US"/>
          </a:p>
        </p:txBody>
      </p:sp>
    </p:spTree>
    <p:extLst>
      <p:ext uri="{BB962C8B-B14F-4D97-AF65-F5344CB8AC3E}">
        <p14:creationId xmlns:p14="http://schemas.microsoft.com/office/powerpoint/2010/main" val="403867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However, trust within the e-commerce businesses is essential to transform potential audiences into actual consumers.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4</a:t>
            </a:fld>
            <a:endParaRPr lang="en-US"/>
          </a:p>
        </p:txBody>
      </p:sp>
    </p:spTree>
    <p:extLst>
      <p:ext uri="{BB962C8B-B14F-4D97-AF65-F5344CB8AC3E}">
        <p14:creationId xmlns:p14="http://schemas.microsoft.com/office/powerpoint/2010/main" val="31859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Moreover, these reviews serve as unbiased and real-world product information, with a larger number of individuals checking them prior to purchasing. </a:t>
            </a:r>
            <a:endParaRPr lang="en-US"/>
          </a:p>
          <a:p>
            <a:pPr algn="just"/>
            <a:r>
              <a:rPr lang="en-GB" b="1" i="1"/>
              <a:t>Varied aspects of the reviews, that positively influence customers in e-commerce</a:t>
            </a:r>
            <a:endParaRPr lang="en-GB"/>
          </a:p>
          <a:p>
            <a:pPr algn="just"/>
            <a:r>
              <a:rPr lang="en-GB" dirty="0"/>
              <a:t>Online reviews tend to guide consumers in e-commerce through star ratings and other aspects such as review valence and content details. A larger number of reviews establishes more awareness and enhances perception of the quality, thereby leading to higher sales. In contrast, star ratings involve a rapid way for audiences to gauge a good's quality and lower cognitive effort to initiate a decision [6]. Besides, the content within the reviews is also important, which showcases usability, cost performance, and service quality, all of which affect sales.  </a:t>
            </a:r>
            <a:endParaRPr lang="en-GB" dirty="0">
              <a:ea typeface="Calibri"/>
              <a:cs typeface="Calibri"/>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6</a:t>
            </a:fld>
            <a:endParaRPr lang="en-US"/>
          </a:p>
        </p:txBody>
      </p:sp>
    </p:spTree>
    <p:extLst>
      <p:ext uri="{BB962C8B-B14F-4D97-AF65-F5344CB8AC3E}">
        <p14:creationId xmlns:p14="http://schemas.microsoft.com/office/powerpoint/2010/main" val="780521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Positive reviews circulate information on weaknesses and risks linked with the products, thereby helping customers to avoid inappropriate purchases. </a:t>
            </a:r>
            <a:endParaRPr lang="en-US"/>
          </a:p>
          <a:p>
            <a:pPr algn="just"/>
            <a:r>
              <a:rPr lang="en-GB" b="1" i="1" dirty="0"/>
              <a:t>Theoretical framework </a:t>
            </a:r>
            <a:endParaRPr lang="en-GB" dirty="0"/>
          </a:p>
          <a:p>
            <a:pPr algn="just"/>
            <a:r>
              <a:rPr lang="en-GB" b="1" dirty="0"/>
              <a:t>Theory of reasoned action </a:t>
            </a:r>
            <a:endParaRPr lang="en-GB" dirty="0"/>
          </a:p>
          <a:p>
            <a:pPr algn="just"/>
            <a:r>
              <a:rPr lang="en-GB" dirty="0"/>
              <a:t>The theory emphasises the ways attitudes, as well as subjective norms, assume behavioural intentions. Considering this theory, it can be understood how a customer's overall behaviour towards online reviews and insight into what others perceive, leads to robust intention to buy. Reviews impact customers' beliefs regarding the goods, which in turn influences their behaviour and intent to buy. </a:t>
            </a:r>
            <a:endParaRPr lang="en-GB" dirty="0">
              <a:ea typeface="Calibri"/>
              <a:cs typeface="Calibri"/>
            </a:endParaRPr>
          </a:p>
          <a:p>
            <a:pPr algn="just"/>
            <a:r>
              <a:rPr lang="en-GB" b="1" i="1" dirty="0"/>
              <a:t>Literature gap </a:t>
            </a:r>
            <a:endParaRPr lang="en-GB" dirty="0"/>
          </a:p>
          <a:p>
            <a:pPr algn="just"/>
            <a:r>
              <a:rPr lang="en-GB" dirty="0"/>
              <a:t>The existing literature has emphasised the importance of online reviews in recent times. It has also explored the influence of the reviews on the buying behaviour of audiences in e-commerce. However, the existing literature has focused less on the ways varied aspects such as ratings, contents and others navigate the purchase intents of the customers. </a:t>
            </a:r>
            <a:endParaRPr lang="en-GB" dirty="0">
              <a:ea typeface="Calibri"/>
              <a:cs typeface="Calibri"/>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7</a:t>
            </a:fld>
            <a:endParaRPr lang="en-US"/>
          </a:p>
        </p:txBody>
      </p:sp>
    </p:spTree>
    <p:extLst>
      <p:ext uri="{BB962C8B-B14F-4D97-AF65-F5344CB8AC3E}">
        <p14:creationId xmlns:p14="http://schemas.microsoft.com/office/powerpoint/2010/main" val="3048464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It will also employ a "descriptive design" as it will help address the study by utilising surveys in order to quantify the association amid the online reviews and buying attitudes. By opting for the survey method, it will be able to acquire data from larger populations and enhance the reliability of the findings. Surveys ensure that people can better understand the data distribution [3]. It will prepare almost </a:t>
            </a:r>
            <a:r>
              <a:rPr lang="en-GB" b="1" i="1"/>
              <a:t>15 questions</a:t>
            </a:r>
            <a:r>
              <a:rPr lang="en-GB"/>
              <a:t> through Google Forms and survey </a:t>
            </a:r>
            <a:r>
              <a:rPr lang="en-GB" b="1" i="1"/>
              <a:t>100 UK customers</a:t>
            </a:r>
            <a:r>
              <a:rPr lang="en-GB"/>
              <a:t> who prefer buying goods from e-commerce platforms. However, the survey data will be further analysed through pie charts and tables. </a:t>
            </a:r>
            <a:endParaRPr lang="en-US"/>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8</a:t>
            </a:fld>
            <a:endParaRPr lang="en-US"/>
          </a:p>
        </p:txBody>
      </p:sp>
    </p:spTree>
    <p:extLst>
      <p:ext uri="{BB962C8B-B14F-4D97-AF65-F5344CB8AC3E}">
        <p14:creationId xmlns:p14="http://schemas.microsoft.com/office/powerpoint/2010/main" val="4146182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One of the limitations faced by the work includes a shortage of time. It is with more time that the work could have also aligned with the secondary data.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10</a:t>
            </a:fld>
            <a:endParaRPr lang="en-US"/>
          </a:p>
        </p:txBody>
      </p:sp>
    </p:spTree>
    <p:extLst>
      <p:ext uri="{BB962C8B-B14F-4D97-AF65-F5344CB8AC3E}">
        <p14:creationId xmlns:p14="http://schemas.microsoft.com/office/powerpoint/2010/main" val="1353195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fastercapital.com 2025 </a:t>
            </a:r>
            <a:r>
              <a:rPr lang="en-US" dirty="0">
                <a:hlinkClick r:id="rId3"/>
              </a:rPr>
              <a:t>https://fastercapital.com/topics/types-of-online-reviews.html/1</a:t>
            </a:r>
            <a:r>
              <a:rPr lang="en-US" dirty="0"/>
              <a:t> </a:t>
            </a:r>
          </a:p>
          <a:p>
            <a:pPr algn="just"/>
            <a:r>
              <a:rPr lang="en-US"/>
              <a:t>smartinsights.com 2025 </a:t>
            </a:r>
            <a:r>
              <a:rPr lang="en-US" dirty="0">
                <a:hlinkClick r:id="rId4"/>
              </a:rPr>
              <a:t>https://www.smartinsights.com/online-pr/reputation-management-online-pr/whats-review-understanding-value-online-customer-reviews/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11</a:t>
            </a:fld>
            <a:endParaRPr lang="en-US"/>
          </a:p>
        </p:txBody>
      </p:sp>
    </p:spTree>
    <p:extLst>
      <p:ext uri="{BB962C8B-B14F-4D97-AF65-F5344CB8AC3E}">
        <p14:creationId xmlns:p14="http://schemas.microsoft.com/office/powerpoint/2010/main" val="163333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5445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7512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092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52577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557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56837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260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9821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691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06711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11/11/2025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703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11/11/2025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4530163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frontiersin.org/journals/communication/articles/10.3389/fcomm.2024.1460321/full" TargetMode="External"/><Relationship Id="rId3" Type="http://schemas.openxmlformats.org/officeDocument/2006/relationships/hyperlink" Target="https://www.frontiersin.org/journals/psychology/articles/10.3389/fpsyg.2022.865702/full?utm" TargetMode="External"/><Relationship Id="rId7" Type="http://schemas.openxmlformats.org/officeDocument/2006/relationships/hyperlink" Target="https://cberuk.com/cdn/publications/2023-01-23-16-15-47-PM.pdf#page=3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cell.com/heliyon/fulltext/S2405-8440(24)05745-1" TargetMode="External"/><Relationship Id="rId5" Type="http://schemas.openxmlformats.org/officeDocument/2006/relationships/hyperlink" Target="https://www.researchgate.net/profile/Anahita-Ghanad/publication/373370007_An_Overview_of_Quantitative_Research_Methods/links/67b28ffc645ef274a48341a1/An-Overview-of-Quantitative-Research-Methods.pdf" TargetMode="External"/><Relationship Id="rId4" Type="http://schemas.openxmlformats.org/officeDocument/2006/relationships/hyperlink" Target="https://www.emerald.com/insight/content/doi/10.1108/RAMJ-07-2020-0038/full/html?fbclid=IwAR3B2ft2SkO8747H-RVc3miVjPiOEtUAFbSX-Gy42AluqvwZBf9InyuKnN4&amp;utm_source=TrendMD&amp;utm_medium=cpc&amp;utm_campaign=Rajagiri_Management_Journal_TrendMD_0" TargetMode="External"/><Relationship Id="rId9" Type="http://schemas.openxmlformats.org/officeDocument/2006/relationships/hyperlink" Target="https://www.sciencedirect.com/science/article/pii/S01678116240008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Triangular abstract background">
            <a:extLst>
              <a:ext uri="{FF2B5EF4-FFF2-40B4-BE49-F238E27FC236}">
                <a16:creationId xmlns:a16="http://schemas.microsoft.com/office/drawing/2014/main" id="{B1D75B97-D081-C54B-9816-3B2CB2BB1112}"/>
              </a:ext>
            </a:extLst>
          </p:cNvPr>
          <p:cNvPicPr>
            <a:picLocks noChangeAspect="1"/>
          </p:cNvPicPr>
          <p:nvPr/>
        </p:nvPicPr>
        <p:blipFill>
          <a:blip r:embed="rId2"/>
          <a:srcRect l="9092" t="23278" r="-7" b="-7"/>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630751" y="2070230"/>
            <a:ext cx="4496529" cy="3678268"/>
          </a:xfrm>
        </p:spPr>
        <p:txBody>
          <a:bodyPr vert="horz" lIns="91440" tIns="45720" rIns="91440" bIns="45720" rtlCol="0" anchor="t">
            <a:noAutofit/>
          </a:bodyPr>
          <a:lstStyle/>
          <a:p>
            <a:pPr algn="ctr"/>
            <a:r>
              <a:rPr lang="en-GB" sz="4000" dirty="0">
                <a:solidFill>
                  <a:schemeClr val="bg1"/>
                </a:solidFill>
                <a:latin typeface="Times New Roman"/>
                <a:cs typeface="Times New Roman"/>
              </a:rPr>
              <a:t>RESEARCH METHODS AND PROFESSIONAL DEVELOPMENT</a:t>
            </a:r>
            <a:endParaRPr lang="en-US" sz="4000" dirty="0">
              <a:solidFill>
                <a:schemeClr val="bg1"/>
              </a:solidFill>
              <a:latin typeface="Times New Roman"/>
              <a:cs typeface="Times New Roman"/>
            </a:endParaRPr>
          </a:p>
          <a:p>
            <a:endParaRPr lang="en-US" sz="4000" dirty="0">
              <a:solidFill>
                <a:schemeClr val="bg1"/>
              </a:solidFill>
              <a:latin typeface="Times New Roman"/>
              <a:cs typeface="Times New Roman"/>
            </a:endParaRPr>
          </a:p>
        </p:txBody>
      </p:sp>
      <p:sp>
        <p:nvSpPr>
          <p:cNvPr id="3" name="Subtitle 2"/>
          <p:cNvSpPr>
            <a:spLocks noGrp="1"/>
          </p:cNvSpPr>
          <p:nvPr>
            <p:ph type="subTitle" idx="1"/>
          </p:nvPr>
        </p:nvSpPr>
        <p:spPr>
          <a:xfrm>
            <a:off x="7303288" y="3910272"/>
            <a:ext cx="4488812" cy="1150453"/>
          </a:xfrm>
        </p:spPr>
        <p:txBody>
          <a:bodyPr vert="horz" lIns="91440" tIns="45720" rIns="91440" bIns="45720" rtlCol="0" anchor="b">
            <a:noAutofit/>
          </a:bodyPr>
          <a:lstStyle/>
          <a:p>
            <a:pPr algn="ctr"/>
            <a:r>
              <a:rPr lang="en-GB" sz="2400" b="1" i="0" dirty="0">
                <a:solidFill>
                  <a:schemeClr val="bg1"/>
                </a:solidFill>
                <a:latin typeface="Times New Roman"/>
                <a:cs typeface="Times New Roman"/>
              </a:rPr>
              <a:t>TOPIC: INVESTIGATING THE EFFECT OF THE ONLINE CUSTOMER REVIEWS ON CUSTOMER PURCHASING BEHAVIOR IN THE E-COMMERCE</a:t>
            </a:r>
            <a:endParaRPr lang="en-US" sz="2400" dirty="0">
              <a:solidFill>
                <a:schemeClr val="bg1"/>
              </a:solidFill>
              <a:latin typeface="Times New Roman"/>
              <a:cs typeface="Times New Roman"/>
            </a:endParaRPr>
          </a:p>
          <a:p>
            <a:endParaRPr lang="en-US" sz="2400" dirty="0">
              <a:solidFill>
                <a:schemeClr val="bg1"/>
              </a:solidFill>
              <a:latin typeface="Times New Roman"/>
              <a:cs typeface="Times New Roman"/>
            </a:endParaRPr>
          </a:p>
        </p:txBody>
      </p:sp>
      <p:sp>
        <p:nvSpPr>
          <p:cNvPr id="13" name="Rectangle 12">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5" name="Rectangle 14">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BB9596E3-0FF9-894D-C9FE-4337D1707709}"/>
              </a:ext>
            </a:extLst>
          </p:cNvPr>
          <p:cNvSpPr txBox="1"/>
          <p:nvPr/>
        </p:nvSpPr>
        <p:spPr>
          <a:xfrm flipH="1">
            <a:off x="630751" y="5407238"/>
            <a:ext cx="5994899" cy="37453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Triangular abstract background">
            <a:extLst>
              <a:ext uri="{FF2B5EF4-FFF2-40B4-BE49-F238E27FC236}">
                <a16:creationId xmlns:a16="http://schemas.microsoft.com/office/drawing/2014/main" id="{B1D75B97-D081-C54B-9816-3B2CB2BB1112}"/>
              </a:ext>
            </a:extLst>
          </p:cNvPr>
          <p:cNvPicPr>
            <a:picLocks noChangeAspect="1"/>
          </p:cNvPicPr>
          <p:nvPr/>
        </p:nvPicPr>
        <p:blipFill>
          <a:blip r:embed="rId2"/>
          <a:srcRect l="9092" t="23278" r="-7" b="-7"/>
          <a:stretch>
            <a:fillRect/>
          </a:stretch>
        </p:blipFill>
        <p:spPr>
          <a:xfrm>
            <a:off x="20" y="41574"/>
            <a:ext cx="12191979" cy="6857990"/>
          </a:xfrm>
          <a:prstGeom prst="rect">
            <a:avLst/>
          </a:prstGeom>
        </p:spPr>
      </p:pic>
      <p:sp>
        <p:nvSpPr>
          <p:cNvPr id="11" name="Rectangle 10">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3" name="Rectangle 12">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5" name="Rectangle 14">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BB9596E3-0FF9-894D-C9FE-4337D1707709}"/>
              </a:ext>
            </a:extLst>
          </p:cNvPr>
          <p:cNvSpPr txBox="1"/>
          <p:nvPr/>
        </p:nvSpPr>
        <p:spPr>
          <a:xfrm flipH="1">
            <a:off x="630751" y="5407238"/>
            <a:ext cx="5994899" cy="374530"/>
          </a:xfrm>
          <a:prstGeom prst="rect">
            <a:avLst/>
          </a:prstGeom>
          <a:noFill/>
        </p:spPr>
        <p:txBody>
          <a:bodyPr wrap="square" rtlCol="0">
            <a:spAutoFit/>
          </a:bodyPr>
          <a:lstStyle/>
          <a:p>
            <a:endParaRPr lang="en-GB" dirty="0"/>
          </a:p>
        </p:txBody>
      </p:sp>
      <p:sp>
        <p:nvSpPr>
          <p:cNvPr id="7" name="Title 6">
            <a:extLst>
              <a:ext uri="{FF2B5EF4-FFF2-40B4-BE49-F238E27FC236}">
                <a16:creationId xmlns:a16="http://schemas.microsoft.com/office/drawing/2014/main" id="{C703B416-6AA8-B23C-CB99-9CB078FF6C97}"/>
              </a:ext>
            </a:extLst>
          </p:cNvPr>
          <p:cNvSpPr>
            <a:spLocks noGrp="1"/>
          </p:cNvSpPr>
          <p:nvPr>
            <p:ph type="ctrTitle"/>
          </p:nvPr>
        </p:nvSpPr>
        <p:spPr>
          <a:xfrm>
            <a:off x="521208" y="978408"/>
            <a:ext cx="4601510" cy="3429000"/>
          </a:xfrm>
        </p:spPr>
        <p:txBody>
          <a:bodyPr>
            <a:normAutofit/>
          </a:bodyPr>
          <a:lstStyle/>
          <a:p>
            <a:r>
              <a:rPr lang="en-US" sz="1800" spc="300" dirty="0">
                <a:solidFill>
                  <a:schemeClr val="bg1"/>
                </a:solidFill>
                <a:latin typeface="Times New Roman"/>
                <a:cs typeface="Times New Roman"/>
              </a:rPr>
              <a:t>NAME : PATEL MANAV AJITKUMAR</a:t>
            </a:r>
            <a:br>
              <a:rPr lang="en-US" sz="1800" spc="300" dirty="0">
                <a:solidFill>
                  <a:schemeClr val="bg1"/>
                </a:solidFill>
                <a:latin typeface="Times New Roman"/>
                <a:cs typeface="Times New Roman"/>
              </a:rPr>
            </a:br>
            <a:br>
              <a:rPr lang="en-US" sz="1800" spc="300" dirty="0">
                <a:solidFill>
                  <a:schemeClr val="bg1"/>
                </a:solidFill>
                <a:latin typeface="Times New Roman"/>
                <a:cs typeface="Times New Roman"/>
              </a:rPr>
            </a:br>
            <a:r>
              <a:rPr lang="en-US" sz="1800" spc="300" dirty="0">
                <a:solidFill>
                  <a:schemeClr val="bg1"/>
                </a:solidFill>
                <a:latin typeface="Times New Roman"/>
                <a:cs typeface="Times New Roman"/>
              </a:rPr>
              <a:t>MODULE : RESEARCH METHOD AND PROFESSIONAL DEVELOPMENT(ACFA7004)</a:t>
            </a:r>
            <a:br>
              <a:rPr lang="en-US" sz="1800" spc="300" dirty="0">
                <a:solidFill>
                  <a:schemeClr val="bg1"/>
                </a:solidFill>
                <a:latin typeface="Times New Roman"/>
                <a:cs typeface="Times New Roman"/>
              </a:rPr>
            </a:br>
            <a:br>
              <a:rPr lang="en-US" sz="1800" spc="300" dirty="0">
                <a:solidFill>
                  <a:schemeClr val="bg1"/>
                </a:solidFill>
                <a:latin typeface="Times New Roman"/>
                <a:cs typeface="Times New Roman"/>
              </a:rPr>
            </a:br>
            <a:r>
              <a:rPr lang="en-US" sz="1800" spc="300" dirty="0">
                <a:solidFill>
                  <a:schemeClr val="bg1"/>
                </a:solidFill>
                <a:latin typeface="Times New Roman"/>
                <a:cs typeface="Times New Roman"/>
              </a:rPr>
              <a:t>STUDENT ID : 2437942</a:t>
            </a:r>
            <a:br>
              <a:rPr lang="en-US" sz="1800" spc="300" dirty="0">
                <a:solidFill>
                  <a:schemeClr val="bg1"/>
                </a:solidFill>
                <a:latin typeface="Times New Roman"/>
                <a:cs typeface="Times New Roman"/>
              </a:rPr>
            </a:br>
            <a:br>
              <a:rPr lang="en-US" sz="1800" spc="300" dirty="0">
                <a:solidFill>
                  <a:schemeClr val="bg1"/>
                </a:solidFill>
                <a:latin typeface="Times New Roman"/>
                <a:cs typeface="Times New Roman"/>
              </a:rPr>
            </a:br>
            <a:r>
              <a:rPr lang="en-US" sz="1800" spc="300" dirty="0">
                <a:solidFill>
                  <a:schemeClr val="bg1"/>
                </a:solidFill>
                <a:latin typeface="Times New Roman"/>
                <a:cs typeface="Times New Roman"/>
              </a:rPr>
              <a:t>LECTURER : VIJEYANANTHAN THAYANANTHAN</a:t>
            </a:r>
            <a:endParaRPr lang="en-GB" sz="1800" dirty="0"/>
          </a:p>
        </p:txBody>
      </p:sp>
      <p:sp>
        <p:nvSpPr>
          <p:cNvPr id="10" name="Subtitle 9">
            <a:extLst>
              <a:ext uri="{FF2B5EF4-FFF2-40B4-BE49-F238E27FC236}">
                <a16:creationId xmlns:a16="http://schemas.microsoft.com/office/drawing/2014/main" id="{F77D708A-3D33-1573-1617-86BFDB5A254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815071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CB22D6-09F5-F67B-3177-CF185A13AFF6}"/>
              </a:ext>
            </a:extLst>
          </p:cNvPr>
          <p:cNvSpPr>
            <a:spLocks noGrp="1"/>
          </p:cNvSpPr>
          <p:nvPr>
            <p:ph type="title"/>
          </p:nvPr>
        </p:nvSpPr>
        <p:spPr>
          <a:xfrm>
            <a:off x="521208" y="978408"/>
            <a:ext cx="6300216" cy="1325880"/>
          </a:xfrm>
        </p:spPr>
        <p:txBody>
          <a:bodyPr>
            <a:normAutofit/>
          </a:bodyPr>
          <a:lstStyle/>
          <a:p>
            <a:pPr algn="ctr">
              <a:lnSpc>
                <a:spcPct val="90000"/>
              </a:lnSpc>
            </a:pPr>
            <a:r>
              <a:rPr lang="en-GB" sz="3600" dirty="0">
                <a:latin typeface="Times New Roman"/>
                <a:cs typeface="Arial"/>
              </a:rPr>
              <a:t>Research context/background</a:t>
            </a:r>
            <a:endParaRPr lang="en-US" sz="3600" dirty="0">
              <a:latin typeface="Times New Roman"/>
              <a:cs typeface="Times New Roman"/>
            </a:endParaRP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73801B03-FC21-4420-B907-FAC4450B52C9}"/>
              </a:ext>
            </a:extLst>
          </p:cNvPr>
          <p:cNvPicPr>
            <a:picLocks noChangeAspect="1"/>
          </p:cNvPicPr>
          <p:nvPr/>
        </p:nvPicPr>
        <p:blipFill>
          <a:blip r:embed="rId3"/>
          <a:stretch>
            <a:fillRect/>
          </a:stretch>
        </p:blipFill>
        <p:spPr>
          <a:xfrm>
            <a:off x="517867" y="2174436"/>
            <a:ext cx="6281928" cy="3455060"/>
          </a:xfrm>
          <a:prstGeom prst="rect">
            <a:avLst/>
          </a:prstGeom>
        </p:spPr>
      </p:pic>
      <p:sp>
        <p:nvSpPr>
          <p:cNvPr id="3" name="Content Placeholder 2">
            <a:extLst>
              <a:ext uri="{FF2B5EF4-FFF2-40B4-BE49-F238E27FC236}">
                <a16:creationId xmlns:a16="http://schemas.microsoft.com/office/drawing/2014/main" id="{0CF3CD31-7DD7-6AE6-5511-3F3F79CD732F}"/>
              </a:ext>
            </a:extLst>
          </p:cNvPr>
          <p:cNvSpPr>
            <a:spLocks noGrp="1"/>
          </p:cNvSpPr>
          <p:nvPr>
            <p:ph idx="1"/>
          </p:nvPr>
        </p:nvSpPr>
        <p:spPr>
          <a:xfrm>
            <a:off x="7507224" y="1997987"/>
            <a:ext cx="4160520" cy="5257800"/>
          </a:xfrm>
        </p:spPr>
        <p:txBody>
          <a:bodyPr vert="horz" lIns="91440" tIns="45720" rIns="91440" bIns="45720" rtlCol="0" anchor="t">
            <a:normAutofit/>
          </a:bodyPr>
          <a:lstStyle/>
          <a:p>
            <a:pPr algn="just"/>
            <a:r>
              <a:rPr lang="en-US" sz="1600" dirty="0">
                <a:latin typeface="Times New Roman"/>
                <a:cs typeface="Times New Roman"/>
              </a:rPr>
              <a:t>Online customer reviews involve as one of the most valuable sources of information in the present times [5]. </a:t>
            </a:r>
          </a:p>
          <a:p>
            <a:pPr algn="just"/>
            <a:r>
              <a:rPr lang="en-US" sz="1600" dirty="0">
                <a:latin typeface="Times New Roman"/>
                <a:cs typeface="Times New Roman"/>
              </a:rPr>
              <a:t>The reviews form a lucrative medium for the purpose of communication in marketing and thus effectively fulfils the void amid the distinct informal suggestions and types of critical criticism. </a:t>
            </a:r>
          </a:p>
          <a:p>
            <a:pPr algn="just"/>
            <a:r>
              <a:rPr lang="en-US" sz="1600" dirty="0">
                <a:latin typeface="Times New Roman"/>
                <a:cs typeface="Times New Roman"/>
              </a:rPr>
              <a:t>This denotes the growing impact of online customer reviews on the buying decisions of the audience. </a:t>
            </a:r>
          </a:p>
        </p:txBody>
      </p:sp>
    </p:spTree>
    <p:extLst>
      <p:ext uri="{BB962C8B-B14F-4D97-AF65-F5344CB8AC3E}">
        <p14:creationId xmlns:p14="http://schemas.microsoft.com/office/powerpoint/2010/main" val="478843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AE61A-E0FD-4654-EEF7-AEB030B66E16}"/>
              </a:ext>
            </a:extLst>
          </p:cNvPr>
          <p:cNvSpPr>
            <a:spLocks noGrp="1"/>
          </p:cNvSpPr>
          <p:nvPr>
            <p:ph type="title"/>
          </p:nvPr>
        </p:nvSpPr>
        <p:spPr>
          <a:xfrm>
            <a:off x="521208" y="978408"/>
            <a:ext cx="11155680" cy="1463040"/>
          </a:xfrm>
        </p:spPr>
        <p:txBody>
          <a:bodyPr/>
          <a:lstStyle/>
          <a:p>
            <a:pPr algn="ctr"/>
            <a:r>
              <a:rPr lang="en-GB" sz="3600" dirty="0">
                <a:latin typeface="Times New Roman"/>
                <a:cs typeface="Times New Roman"/>
              </a:rPr>
              <a:t>Research Problem </a:t>
            </a:r>
            <a:endParaRPr lang="en-US" sz="3600" dirty="0">
              <a:latin typeface="Times New Roman"/>
              <a:cs typeface="Times New Roman"/>
            </a:endParaRPr>
          </a:p>
          <a:p>
            <a:pPr algn="ctr"/>
            <a:endParaRPr lang="en-US" sz="3600"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A60F7D24-CCAA-80F2-1F31-55206E27C7CE}"/>
              </a:ext>
            </a:extLst>
          </p:cNvPr>
          <p:cNvGraphicFramePr>
            <a:graphicFrameLocks noGrp="1"/>
          </p:cNvGraphicFramePr>
          <p:nvPr>
            <p:ph idx="1"/>
            <p:extLst>
              <p:ext uri="{D42A27DB-BD31-4B8C-83A1-F6EECF244321}">
                <p14:modId xmlns:p14="http://schemas.microsoft.com/office/powerpoint/2010/main" val="1540267129"/>
              </p:ext>
            </p:extLst>
          </p:nvPr>
        </p:nvGraphicFramePr>
        <p:xfrm>
          <a:off x="521208" y="2237414"/>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3129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A4EC-C07C-276A-F715-86BA0E5D3E37}"/>
              </a:ext>
            </a:extLst>
          </p:cNvPr>
          <p:cNvSpPr>
            <a:spLocks noGrp="1"/>
          </p:cNvSpPr>
          <p:nvPr>
            <p:ph type="title"/>
          </p:nvPr>
        </p:nvSpPr>
        <p:spPr/>
        <p:txBody>
          <a:bodyPr/>
          <a:lstStyle/>
          <a:p>
            <a:pPr algn="ctr"/>
            <a:r>
              <a:rPr lang="en-GB" sz="3600" dirty="0">
                <a:latin typeface="Times New Roman"/>
                <a:cs typeface="Times New Roman"/>
              </a:rPr>
              <a:t>Research Aim and Objectives</a:t>
            </a:r>
            <a:endParaRPr lang="en-US" sz="3600" dirty="0">
              <a:latin typeface="Times New Roman"/>
              <a:cs typeface="Times New Roman"/>
            </a:endParaRPr>
          </a:p>
          <a:p>
            <a:pPr algn="ctr"/>
            <a:endParaRPr lang="en-US" sz="3600" dirty="0">
              <a:latin typeface="Times New Roman"/>
              <a:cs typeface="Times New Roman"/>
            </a:endParaRPr>
          </a:p>
        </p:txBody>
      </p:sp>
      <p:sp>
        <p:nvSpPr>
          <p:cNvPr id="3" name="Content Placeholder 2">
            <a:extLst>
              <a:ext uri="{FF2B5EF4-FFF2-40B4-BE49-F238E27FC236}">
                <a16:creationId xmlns:a16="http://schemas.microsoft.com/office/drawing/2014/main" id="{AC507D2F-B1A4-2067-6DD0-00F60945E0C7}"/>
              </a:ext>
            </a:extLst>
          </p:cNvPr>
          <p:cNvSpPr>
            <a:spLocks noGrp="1"/>
          </p:cNvSpPr>
          <p:nvPr>
            <p:ph idx="1"/>
          </p:nvPr>
        </p:nvSpPr>
        <p:spPr>
          <a:xfrm>
            <a:off x="521208" y="2169175"/>
            <a:ext cx="11155680" cy="3767328"/>
          </a:xfrm>
        </p:spPr>
        <p:txBody>
          <a:bodyPr vert="horz" lIns="91440" tIns="45720" rIns="91440" bIns="45720" rtlCol="0" anchor="t">
            <a:normAutofit/>
          </a:bodyPr>
          <a:lstStyle/>
          <a:p>
            <a:pPr algn="just">
              <a:buNone/>
            </a:pPr>
            <a:r>
              <a:rPr lang="en-GB" sz="1600" dirty="0">
                <a:latin typeface="Times New Roman"/>
                <a:cs typeface="Times New Roman"/>
              </a:rPr>
              <a:t>The research will aim to investigate the effect of online customer reviews on customer purchasing behaviour in e-commerce. </a:t>
            </a:r>
            <a:endParaRPr lang="en-US" sz="1600">
              <a:latin typeface="Times New Roman"/>
              <a:cs typeface="Times New Roman"/>
            </a:endParaRPr>
          </a:p>
          <a:p>
            <a:pPr algn="just">
              <a:buNone/>
            </a:pPr>
            <a:r>
              <a:rPr lang="en-GB" sz="1600" dirty="0">
                <a:latin typeface="Times New Roman"/>
                <a:cs typeface="Times New Roman"/>
              </a:rPr>
              <a:t>The objectives will be: </a:t>
            </a:r>
          </a:p>
          <a:p>
            <a:pPr algn="just">
              <a:buFont typeface="Arial"/>
              <a:buChar char="•"/>
            </a:pPr>
            <a:r>
              <a:rPr lang="en-GB" sz="1600" dirty="0">
                <a:latin typeface="Times New Roman"/>
                <a:cs typeface="Times New Roman"/>
              </a:rPr>
              <a:t>To analyse the significance of the online customer reviews in the present times </a:t>
            </a:r>
          </a:p>
          <a:p>
            <a:pPr algn="just">
              <a:buFont typeface="Arial"/>
              <a:buChar char="•"/>
            </a:pPr>
            <a:r>
              <a:rPr lang="en-GB" sz="1600" dirty="0">
                <a:latin typeface="Times New Roman"/>
                <a:cs typeface="Times New Roman"/>
              </a:rPr>
              <a:t>To examine the varied aspects of the online reviews, including the review length, star ratings and others that positively influence customers in e-commerce</a:t>
            </a:r>
          </a:p>
          <a:p>
            <a:pPr algn="just">
              <a:buFont typeface="Arial"/>
              <a:buChar char="•"/>
            </a:pPr>
            <a:r>
              <a:rPr lang="en-GB" sz="1600" dirty="0">
                <a:latin typeface="Times New Roman"/>
                <a:cs typeface="Times New Roman"/>
              </a:rPr>
              <a:t>To evaluate the contribution of online reviews to customer purchasing behaviour in e-commerce</a:t>
            </a:r>
          </a:p>
          <a:p>
            <a:pPr marL="0" indent="0" algn="just">
              <a:buNone/>
            </a:pPr>
            <a:endParaRPr lang="en-GB" sz="1600" dirty="0">
              <a:latin typeface="Times New Roman"/>
              <a:cs typeface="Times New Roman"/>
            </a:endParaRPr>
          </a:p>
        </p:txBody>
      </p:sp>
    </p:spTree>
    <p:extLst>
      <p:ext uri="{BB962C8B-B14F-4D97-AF65-F5344CB8AC3E}">
        <p14:creationId xmlns:p14="http://schemas.microsoft.com/office/powerpoint/2010/main" val="4174247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D0F40E-103D-6AE9-93BC-9BF8A7E716C1}"/>
              </a:ext>
            </a:extLst>
          </p:cNvPr>
          <p:cNvSpPr>
            <a:spLocks noGrp="1"/>
          </p:cNvSpPr>
          <p:nvPr>
            <p:ph type="title"/>
          </p:nvPr>
        </p:nvSpPr>
        <p:spPr>
          <a:xfrm>
            <a:off x="521208" y="978408"/>
            <a:ext cx="6281928" cy="1463040"/>
          </a:xfrm>
        </p:spPr>
        <p:txBody>
          <a:bodyPr>
            <a:noAutofit/>
          </a:bodyPr>
          <a:lstStyle/>
          <a:p>
            <a:pPr algn="ctr">
              <a:lnSpc>
                <a:spcPct val="90000"/>
              </a:lnSpc>
            </a:pPr>
            <a:r>
              <a:rPr lang="en-GB" sz="3600" dirty="0">
                <a:latin typeface="Times New Roman"/>
                <a:cs typeface="Arial"/>
              </a:rPr>
              <a:t>Literature review and summary that leads to the research/literature gap</a:t>
            </a:r>
            <a:endParaRPr lang="en-US" sz="3600" dirty="0">
              <a:latin typeface="Times New Roman"/>
              <a:cs typeface="Times New Roman"/>
            </a:endParaRPr>
          </a:p>
        </p:txBody>
      </p:sp>
      <p:sp>
        <p:nvSpPr>
          <p:cNvPr id="19" name="Rectangle 18">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F3F5F6-1597-D9FB-4E30-622A4731F489}"/>
              </a:ext>
            </a:extLst>
          </p:cNvPr>
          <p:cNvSpPr>
            <a:spLocks noGrp="1"/>
          </p:cNvSpPr>
          <p:nvPr>
            <p:ph idx="1"/>
          </p:nvPr>
        </p:nvSpPr>
        <p:spPr>
          <a:xfrm>
            <a:off x="521208" y="2885683"/>
            <a:ext cx="6281928" cy="3767328"/>
          </a:xfrm>
        </p:spPr>
        <p:txBody>
          <a:bodyPr vert="horz" lIns="91440" tIns="45720" rIns="91440" bIns="45720" rtlCol="0" anchor="t">
            <a:normAutofit/>
          </a:bodyPr>
          <a:lstStyle/>
          <a:p>
            <a:pPr marL="0" indent="0" algn="just">
              <a:buNone/>
            </a:pPr>
            <a:r>
              <a:rPr lang="en-GB" sz="1600" b="1" i="1" dirty="0">
                <a:latin typeface="Times New Roman"/>
                <a:cs typeface="Times New Roman"/>
              </a:rPr>
              <a:t>Significance of the online customer reviews in the present times </a:t>
            </a:r>
            <a:endParaRPr lang="en-US" sz="1600" dirty="0">
              <a:latin typeface="Times New Roman"/>
              <a:cs typeface="Times New Roman"/>
            </a:endParaRPr>
          </a:p>
          <a:p>
            <a:pPr algn="just"/>
            <a:r>
              <a:rPr lang="en-GB" sz="1600" dirty="0">
                <a:latin typeface="Times New Roman"/>
                <a:cs typeface="Times New Roman"/>
              </a:rPr>
              <a:t>Online reviews enable customers to effectively evaluate the goods and services and establish a reputation among the purchasers and the sellers. </a:t>
            </a:r>
            <a:endParaRPr lang="en-US" sz="1600" dirty="0">
              <a:latin typeface="Times New Roman"/>
              <a:cs typeface="Times New Roman"/>
            </a:endParaRPr>
          </a:p>
          <a:p>
            <a:pPr algn="just"/>
            <a:r>
              <a:rPr lang="en-GB" sz="1600" dirty="0">
                <a:latin typeface="Times New Roman"/>
                <a:cs typeface="Times New Roman"/>
              </a:rPr>
              <a:t>The reviews are regarded to have been supporting the decision-making procedure of the purchasers [7]. </a:t>
            </a:r>
            <a:endParaRPr lang="en-US" sz="1600" dirty="0">
              <a:latin typeface="Times New Roman"/>
              <a:cs typeface="Times New Roman"/>
            </a:endParaRPr>
          </a:p>
          <a:p>
            <a:pPr algn="just"/>
            <a:r>
              <a:rPr lang="en-GB" sz="1600" dirty="0">
                <a:latin typeface="Times New Roman"/>
                <a:cs typeface="Times New Roman"/>
              </a:rPr>
              <a:t>However, these online reviews might involve any combination of images, numerical ratings, texts and others and are pervasive across varied e-commerce websites, including Amazon, Airbnb and others. </a:t>
            </a:r>
            <a:endParaRPr lang="en-US" sz="1600" dirty="0">
              <a:latin typeface="Times New Roman"/>
              <a:cs typeface="Times New Roman"/>
            </a:endParaRPr>
          </a:p>
          <a:p>
            <a:pPr algn="just"/>
            <a:endParaRPr lang="en-GB" sz="1600" dirty="0">
              <a:latin typeface="Times New Roman"/>
              <a:cs typeface="Times New Roman"/>
            </a:endParaRPr>
          </a:p>
          <a:p>
            <a:pPr algn="just"/>
            <a:endParaRPr lang="en-US" sz="1600" dirty="0">
              <a:latin typeface="Times New Roman"/>
              <a:cs typeface="Times New Roman"/>
            </a:endParaRPr>
          </a:p>
        </p:txBody>
      </p:sp>
      <p:pic>
        <p:nvPicPr>
          <p:cNvPr id="4" name="Picture 3" descr="A screenshot of a computer&#10;&#10;AI-generated content may be incorrect.">
            <a:extLst>
              <a:ext uri="{FF2B5EF4-FFF2-40B4-BE49-F238E27FC236}">
                <a16:creationId xmlns:a16="http://schemas.microsoft.com/office/drawing/2014/main" id="{94B91C03-6B92-4992-DE17-B3D58F49E383}"/>
              </a:ext>
            </a:extLst>
          </p:cNvPr>
          <p:cNvPicPr>
            <a:picLocks noChangeAspect="1"/>
          </p:cNvPicPr>
          <p:nvPr/>
        </p:nvPicPr>
        <p:blipFill>
          <a:blip r:embed="rId3"/>
          <a:stretch>
            <a:fillRect/>
          </a:stretch>
        </p:blipFill>
        <p:spPr>
          <a:xfrm>
            <a:off x="7317668" y="2070395"/>
            <a:ext cx="4652162" cy="3188890"/>
          </a:xfrm>
          <a:prstGeom prst="rect">
            <a:avLst/>
          </a:prstGeom>
        </p:spPr>
      </p:pic>
    </p:spTree>
    <p:extLst>
      <p:ext uri="{BB962C8B-B14F-4D97-AF65-F5344CB8AC3E}">
        <p14:creationId xmlns:p14="http://schemas.microsoft.com/office/powerpoint/2010/main" val="4255514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78DB-BBA4-6822-155E-0B28D2178248}"/>
              </a:ext>
            </a:extLst>
          </p:cNvPr>
          <p:cNvSpPr>
            <a:spLocks noGrp="1"/>
          </p:cNvSpPr>
          <p:nvPr>
            <p:ph type="title"/>
          </p:nvPr>
        </p:nvSpPr>
        <p:spPr/>
        <p:txBody>
          <a:bodyPr/>
          <a:lstStyle/>
          <a:p>
            <a:pPr algn="ctr"/>
            <a:r>
              <a:rPr lang="en-GB" sz="3600" dirty="0">
                <a:latin typeface="Times New Roman"/>
                <a:cs typeface="Times New Roman"/>
              </a:rPr>
              <a:t>Literature review and summary that leads to the research/literature gap</a:t>
            </a:r>
            <a:endParaRPr lang="en-US" sz="3600" b="0">
              <a:latin typeface="Times New Roman"/>
              <a:cs typeface="Times New Roman"/>
            </a:endParaRPr>
          </a:p>
          <a:p>
            <a:endParaRPr lang="en-US" dirty="0"/>
          </a:p>
        </p:txBody>
      </p:sp>
      <p:graphicFrame>
        <p:nvGraphicFramePr>
          <p:cNvPr id="4" name="Diagram 3">
            <a:extLst>
              <a:ext uri="{FF2B5EF4-FFF2-40B4-BE49-F238E27FC236}">
                <a16:creationId xmlns:a16="http://schemas.microsoft.com/office/drawing/2014/main" id="{386D50F3-91BB-A345-3BC2-7B96342028A7}"/>
              </a:ext>
            </a:extLst>
          </p:cNvPr>
          <p:cNvGraphicFramePr/>
          <p:nvPr>
            <p:extLst>
              <p:ext uri="{D42A27DB-BD31-4B8C-83A1-F6EECF244321}">
                <p14:modId xmlns:p14="http://schemas.microsoft.com/office/powerpoint/2010/main" val="2057844282"/>
              </p:ext>
            </p:extLst>
          </p:nvPr>
        </p:nvGraphicFramePr>
        <p:xfrm>
          <a:off x="841612" y="2441811"/>
          <a:ext cx="10406416" cy="3577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735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AAA68-BBF5-EB52-3137-28727414EFDE}"/>
              </a:ext>
            </a:extLst>
          </p:cNvPr>
          <p:cNvSpPr>
            <a:spLocks noGrp="1"/>
          </p:cNvSpPr>
          <p:nvPr>
            <p:ph type="title"/>
          </p:nvPr>
        </p:nvSpPr>
        <p:spPr>
          <a:xfrm>
            <a:off x="521208" y="1251363"/>
            <a:ext cx="11155680" cy="1463040"/>
          </a:xfrm>
        </p:spPr>
        <p:txBody>
          <a:bodyPr>
            <a:normAutofit/>
          </a:bodyPr>
          <a:lstStyle/>
          <a:p>
            <a:pPr algn="ctr"/>
            <a:r>
              <a:rPr lang="en-GB" sz="3600" dirty="0">
                <a:latin typeface="Times New Roman"/>
                <a:cs typeface="Arial"/>
              </a:rPr>
              <a:t>Research methodology</a:t>
            </a:r>
            <a:endParaRPr lang="en-US" sz="3600">
              <a:latin typeface="Times New Roman"/>
              <a:cs typeface="Times New Roman"/>
            </a:endParaRPr>
          </a:p>
        </p:txBody>
      </p:sp>
      <p:graphicFrame>
        <p:nvGraphicFramePr>
          <p:cNvPr id="144" name="Diagram 143">
            <a:extLst>
              <a:ext uri="{FF2B5EF4-FFF2-40B4-BE49-F238E27FC236}">
                <a16:creationId xmlns:a16="http://schemas.microsoft.com/office/drawing/2014/main" id="{3BE08FDA-AB05-0FA5-EBAC-F0B65481CB6E}"/>
              </a:ext>
            </a:extLst>
          </p:cNvPr>
          <p:cNvGraphicFramePr/>
          <p:nvPr>
            <p:extLst>
              <p:ext uri="{D42A27DB-BD31-4B8C-83A1-F6EECF244321}">
                <p14:modId xmlns:p14="http://schemas.microsoft.com/office/powerpoint/2010/main" val="3797836830"/>
              </p:ext>
            </p:extLst>
          </p:nvPr>
        </p:nvGraphicFramePr>
        <p:xfrm>
          <a:off x="1216926" y="1259006"/>
          <a:ext cx="10110716" cy="5352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3430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69502C-B676-31B9-E5CB-65E3BC5CE834}"/>
              </a:ext>
            </a:extLst>
          </p:cNvPr>
          <p:cNvSpPr>
            <a:spLocks noGrp="1"/>
          </p:cNvSpPr>
          <p:nvPr>
            <p:ph type="title"/>
          </p:nvPr>
        </p:nvSpPr>
        <p:spPr>
          <a:xfrm>
            <a:off x="521208" y="978408"/>
            <a:ext cx="11155680" cy="1463040"/>
          </a:xfrm>
        </p:spPr>
        <p:txBody>
          <a:bodyPr>
            <a:normAutofit/>
          </a:bodyPr>
          <a:lstStyle/>
          <a:p>
            <a:pPr algn="ctr"/>
            <a:r>
              <a:rPr lang="en-GB" sz="3600" dirty="0">
                <a:latin typeface="Times New Roman"/>
                <a:cs typeface="Times New Roman"/>
              </a:rPr>
              <a:t>Project planning and resources</a:t>
            </a:r>
            <a:endParaRPr lang="en-US" sz="3600" dirty="0">
              <a:latin typeface="Times New Roman"/>
              <a:cs typeface="Times New Roman"/>
            </a:endParaRPr>
          </a:p>
          <a:p>
            <a:pPr algn="ctr"/>
            <a:endParaRPr lang="en-US" sz="3600" dirty="0">
              <a:latin typeface="Times New Roman"/>
              <a:cs typeface="Times New Roman"/>
            </a:endParaRPr>
          </a:p>
        </p:txBody>
      </p:sp>
      <p:sp>
        <p:nvSpPr>
          <p:cNvPr id="20" name="Rectangle 19">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38B3C46F-7E15-045B-AD80-BD6238A78E97}"/>
              </a:ext>
            </a:extLst>
          </p:cNvPr>
          <p:cNvGraphicFramePr>
            <a:graphicFrameLocks noGrp="1"/>
          </p:cNvGraphicFramePr>
          <p:nvPr>
            <p:ph idx="1"/>
            <p:extLst>
              <p:ext uri="{D42A27DB-BD31-4B8C-83A1-F6EECF244321}">
                <p14:modId xmlns:p14="http://schemas.microsoft.com/office/powerpoint/2010/main" val="2806729883"/>
              </p:ext>
            </p:extLst>
          </p:nvPr>
        </p:nvGraphicFramePr>
        <p:xfrm>
          <a:off x="520700" y="2259652"/>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7907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225A-520A-324C-F92F-324D7DDC8E25}"/>
              </a:ext>
            </a:extLst>
          </p:cNvPr>
          <p:cNvSpPr>
            <a:spLocks noGrp="1"/>
          </p:cNvSpPr>
          <p:nvPr>
            <p:ph type="title"/>
          </p:nvPr>
        </p:nvSpPr>
        <p:spPr>
          <a:xfrm>
            <a:off x="521208" y="1421960"/>
            <a:ext cx="11155680" cy="1463040"/>
          </a:xfrm>
        </p:spPr>
        <p:txBody>
          <a:bodyPr>
            <a:normAutofit/>
          </a:bodyPr>
          <a:lstStyle/>
          <a:p>
            <a:pPr algn="ctr"/>
            <a:r>
              <a:rPr lang="en-GB" sz="3600" b="1" dirty="0">
                <a:latin typeface="Times New Roman"/>
                <a:cs typeface="Times New Roman"/>
              </a:rPr>
              <a:t>Project impact and limitations</a:t>
            </a:r>
            <a:endParaRPr lang="en-US" sz="3600">
              <a:latin typeface="Times New Roman"/>
              <a:cs typeface="Times New Roman"/>
            </a:endParaRPr>
          </a:p>
        </p:txBody>
      </p:sp>
      <p:sp>
        <p:nvSpPr>
          <p:cNvPr id="3" name="Content Placeholder 2">
            <a:extLst>
              <a:ext uri="{FF2B5EF4-FFF2-40B4-BE49-F238E27FC236}">
                <a16:creationId xmlns:a16="http://schemas.microsoft.com/office/drawing/2014/main" id="{B11DF7ED-17F5-5EF8-D6A9-444E7FEFD803}"/>
              </a:ext>
            </a:extLst>
          </p:cNvPr>
          <p:cNvSpPr>
            <a:spLocks noGrp="1"/>
          </p:cNvSpPr>
          <p:nvPr>
            <p:ph idx="1"/>
          </p:nvPr>
        </p:nvSpPr>
        <p:spPr>
          <a:xfrm>
            <a:off x="521208" y="2703712"/>
            <a:ext cx="11155680" cy="3937925"/>
          </a:xfrm>
        </p:spPr>
        <p:txBody>
          <a:bodyPr vert="horz" lIns="91440" tIns="45720" rIns="91440" bIns="45720" rtlCol="0" anchor="t">
            <a:normAutofit/>
          </a:bodyPr>
          <a:lstStyle/>
          <a:p>
            <a:pPr algn="just"/>
            <a:r>
              <a:rPr lang="en-GB" sz="1600" dirty="0">
                <a:latin typeface="Times New Roman"/>
                <a:cs typeface="Times New Roman"/>
              </a:rPr>
              <a:t>The awareness projected through the showcasing of the benefits of online reviews will affect the e-commerce brands. </a:t>
            </a:r>
            <a:endParaRPr lang="en-US"/>
          </a:p>
          <a:p>
            <a:pPr algn="just"/>
            <a:r>
              <a:rPr lang="en-GB" sz="1600" dirty="0">
                <a:latin typeface="Times New Roman"/>
                <a:cs typeface="Times New Roman"/>
              </a:rPr>
              <a:t>It will enable them to better acknowledge the benefits of the reviews and frame better strategies to seek the reviews. </a:t>
            </a:r>
          </a:p>
          <a:p>
            <a:pPr algn="just"/>
            <a:r>
              <a:rPr lang="en-GB" sz="1600" dirty="0">
                <a:latin typeface="Times New Roman"/>
                <a:cs typeface="Times New Roman"/>
              </a:rPr>
              <a:t>It will also assist the customers to review the opinions of other prior to making purchases, whereby they will be able to avoid inaccurate purchases. </a:t>
            </a:r>
          </a:p>
          <a:p>
            <a:pPr algn="just"/>
            <a:endParaRPr lang="en-GB" sz="1600" dirty="0">
              <a:latin typeface="Times New Roman"/>
              <a:cs typeface="Times New Roman"/>
            </a:endParaRPr>
          </a:p>
        </p:txBody>
      </p:sp>
    </p:spTree>
    <p:extLst>
      <p:ext uri="{BB962C8B-B14F-4D97-AF65-F5344CB8AC3E}">
        <p14:creationId xmlns:p14="http://schemas.microsoft.com/office/powerpoint/2010/main" val="2293191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57D3-781D-7FFD-85A3-5B0DB89FDC30}"/>
              </a:ext>
            </a:extLst>
          </p:cNvPr>
          <p:cNvSpPr>
            <a:spLocks noGrp="1"/>
          </p:cNvSpPr>
          <p:nvPr>
            <p:ph type="title"/>
          </p:nvPr>
        </p:nvSpPr>
        <p:spPr/>
        <p:txBody>
          <a:bodyPr>
            <a:normAutofit/>
          </a:bodyPr>
          <a:lstStyle/>
          <a:p>
            <a:pPr algn="ctr"/>
            <a:r>
              <a:rPr lang="en-GB" sz="3600" dirty="0">
                <a:latin typeface="Times New Roman"/>
                <a:cs typeface="Arial"/>
              </a:rPr>
              <a:t>References </a:t>
            </a:r>
            <a:endParaRPr lang="en-US" sz="3600">
              <a:latin typeface="Times New Roman"/>
              <a:cs typeface="Times New Roman"/>
            </a:endParaRPr>
          </a:p>
        </p:txBody>
      </p:sp>
      <p:sp>
        <p:nvSpPr>
          <p:cNvPr id="3" name="Content Placeholder 2">
            <a:extLst>
              <a:ext uri="{FF2B5EF4-FFF2-40B4-BE49-F238E27FC236}">
                <a16:creationId xmlns:a16="http://schemas.microsoft.com/office/drawing/2014/main" id="{DFD4F44A-EA5E-C514-20C5-A0DB09999D03}"/>
              </a:ext>
            </a:extLst>
          </p:cNvPr>
          <p:cNvSpPr>
            <a:spLocks noGrp="1"/>
          </p:cNvSpPr>
          <p:nvPr>
            <p:ph idx="1"/>
          </p:nvPr>
        </p:nvSpPr>
        <p:spPr>
          <a:xfrm>
            <a:off x="521208" y="1714250"/>
            <a:ext cx="11155680" cy="4381477"/>
          </a:xfrm>
        </p:spPr>
        <p:txBody>
          <a:bodyPr vert="horz" lIns="91440" tIns="45720" rIns="91440" bIns="45720" rtlCol="0" anchor="t">
            <a:normAutofit/>
          </a:bodyPr>
          <a:lstStyle/>
          <a:p>
            <a:pPr algn="just"/>
            <a:r>
              <a:rPr lang="en-GB" sz="1200" dirty="0">
                <a:solidFill>
                  <a:srgbClr val="222222"/>
                </a:solidFill>
                <a:latin typeface="Times New Roman"/>
                <a:cs typeface="Times New Roman"/>
              </a:rPr>
              <a:t>[1] Chen, T., Samaranayake, P., Cen, X., Qi, M. and Lan, Y.C., 2022. The impact of online reviews on consumers’ purchasing decisions: Evidence from an eye-tracking study. </a:t>
            </a:r>
            <a:r>
              <a:rPr lang="en-GB" sz="1200" i="1" dirty="0">
                <a:solidFill>
                  <a:srgbClr val="222222"/>
                </a:solidFill>
                <a:latin typeface="Times New Roman"/>
                <a:cs typeface="Times New Roman"/>
              </a:rPr>
              <a:t>Frontiers in Psychology</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13</a:t>
            </a:r>
            <a:r>
              <a:rPr lang="en-GB" sz="1200" dirty="0">
                <a:solidFill>
                  <a:srgbClr val="222222"/>
                </a:solidFill>
                <a:latin typeface="Times New Roman"/>
                <a:cs typeface="Times New Roman"/>
              </a:rPr>
              <a:t>, p.865702. </a:t>
            </a:r>
            <a:r>
              <a:rPr lang="en-GB" sz="1200" dirty="0">
                <a:solidFill>
                  <a:srgbClr val="1155CC"/>
                </a:solidFill>
                <a:latin typeface="Times New Roman"/>
                <a:cs typeface="Times New Roman"/>
                <a:hlinkClick r:id="rId3"/>
              </a:rPr>
              <a:t>https://www.frontiersin.org/journals/psychology/articles/10.3389/fpsyg.2022.865702/full?utm</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[2] </a:t>
            </a:r>
            <a:r>
              <a:rPr lang="en-GB" sz="1200" dirty="0" err="1">
                <a:solidFill>
                  <a:srgbClr val="222222"/>
                </a:solidFill>
                <a:latin typeface="Times New Roman"/>
                <a:cs typeface="Times New Roman"/>
              </a:rPr>
              <a:t>Daroch</a:t>
            </a:r>
            <a:r>
              <a:rPr lang="en-GB" sz="1200" dirty="0">
                <a:solidFill>
                  <a:srgbClr val="222222"/>
                </a:solidFill>
                <a:latin typeface="Times New Roman"/>
                <a:cs typeface="Times New Roman"/>
              </a:rPr>
              <a:t>, B., Nagrath, G. and Gupta, A., 2021. A study on factors limiting online shopping behaviour of consumers. </a:t>
            </a:r>
            <a:r>
              <a:rPr lang="en-GB" sz="1200" i="1" dirty="0" err="1">
                <a:solidFill>
                  <a:srgbClr val="222222"/>
                </a:solidFill>
                <a:latin typeface="Times New Roman"/>
                <a:cs typeface="Times New Roman"/>
              </a:rPr>
              <a:t>Rajagiri</a:t>
            </a:r>
            <a:r>
              <a:rPr lang="en-GB" sz="1200" i="1" dirty="0">
                <a:solidFill>
                  <a:srgbClr val="222222"/>
                </a:solidFill>
                <a:latin typeface="Times New Roman"/>
                <a:cs typeface="Times New Roman"/>
              </a:rPr>
              <a:t> Management Journal</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15</a:t>
            </a:r>
            <a:r>
              <a:rPr lang="en-GB" sz="1200" dirty="0">
                <a:solidFill>
                  <a:srgbClr val="222222"/>
                </a:solidFill>
                <a:latin typeface="Times New Roman"/>
                <a:cs typeface="Times New Roman"/>
              </a:rPr>
              <a:t>(1), pp.39-52. </a:t>
            </a:r>
            <a:r>
              <a:rPr lang="en-GB" sz="1200" dirty="0">
                <a:solidFill>
                  <a:srgbClr val="1155CC"/>
                </a:solidFill>
                <a:latin typeface="Times New Roman"/>
                <a:cs typeface="Times New Roman"/>
                <a:hlinkClick r:id="rId4"/>
              </a:rPr>
              <a:t>https://www.emerald.com/insight/content/doi/10.1108/RAMJ-07-2020-0038/full/html?fbclid=IwAR3B2ft2SkO8747H-RVc3miVjPiOEtUAFbSX-Gy42AluqvwZBf9InyuKnN4&amp;utm_source=TrendMD&amp;utm_medium=cpc&amp;utm_campaign=Rajagiri_Management_Journal_TrendMD_0</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[3] </a:t>
            </a:r>
            <a:r>
              <a:rPr lang="en-GB" sz="1200" dirty="0" err="1">
                <a:solidFill>
                  <a:srgbClr val="222222"/>
                </a:solidFill>
                <a:latin typeface="Times New Roman"/>
                <a:cs typeface="Times New Roman"/>
              </a:rPr>
              <a:t>Ghanad</a:t>
            </a:r>
            <a:r>
              <a:rPr lang="en-GB" sz="1200" dirty="0">
                <a:solidFill>
                  <a:srgbClr val="222222"/>
                </a:solidFill>
                <a:latin typeface="Times New Roman"/>
                <a:cs typeface="Times New Roman"/>
              </a:rPr>
              <a:t>, A., 2023. An overview of quantitative research methods. </a:t>
            </a:r>
            <a:r>
              <a:rPr lang="en-GB" sz="1200" i="1" dirty="0">
                <a:solidFill>
                  <a:srgbClr val="222222"/>
                </a:solidFill>
                <a:latin typeface="Times New Roman"/>
                <a:cs typeface="Times New Roman"/>
              </a:rPr>
              <a:t>International journal of multidisciplinary research and analysis</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6</a:t>
            </a:r>
            <a:r>
              <a:rPr lang="en-GB" sz="1200" dirty="0">
                <a:solidFill>
                  <a:srgbClr val="222222"/>
                </a:solidFill>
                <a:latin typeface="Times New Roman"/>
                <a:cs typeface="Times New Roman"/>
              </a:rPr>
              <a:t>(08), pp.3794-3803. </a:t>
            </a:r>
            <a:r>
              <a:rPr lang="en-GB" sz="1200" dirty="0">
                <a:solidFill>
                  <a:srgbClr val="1155CC"/>
                </a:solidFill>
                <a:latin typeface="Times New Roman"/>
                <a:cs typeface="Times New Roman"/>
                <a:hlinkClick r:id="rId5"/>
              </a:rPr>
              <a:t>https://www.researchgate.net/profile/Anahita-Ghanad/publication/373370007_An_Overview_of_Quantitative_Research_Methods/links/67b28ffc645ef274a48341a1/An-Overview-of-Quantitative-Research-Methods.pdf</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[4] </a:t>
            </a:r>
            <a:r>
              <a:rPr lang="en-GB" sz="1200" dirty="0" err="1">
                <a:solidFill>
                  <a:srgbClr val="222222"/>
                </a:solidFill>
                <a:latin typeface="Times New Roman"/>
                <a:cs typeface="Times New Roman"/>
              </a:rPr>
              <a:t>Handoyo</a:t>
            </a:r>
            <a:r>
              <a:rPr lang="en-GB" sz="1200" dirty="0">
                <a:solidFill>
                  <a:srgbClr val="222222"/>
                </a:solidFill>
                <a:latin typeface="Times New Roman"/>
                <a:cs typeface="Times New Roman"/>
              </a:rPr>
              <a:t>, S., 2024. Purchasing in the digital age: A meta-analytical perspective on trust, risk, security, and e-WOM in e-commerce. </a:t>
            </a:r>
            <a:r>
              <a:rPr lang="en-GB" sz="1200" i="1" dirty="0" err="1">
                <a:solidFill>
                  <a:srgbClr val="222222"/>
                </a:solidFill>
                <a:latin typeface="Times New Roman"/>
                <a:cs typeface="Times New Roman"/>
              </a:rPr>
              <a:t>Heliyon</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10</a:t>
            </a:r>
            <a:r>
              <a:rPr lang="en-GB" sz="1200" dirty="0">
                <a:solidFill>
                  <a:srgbClr val="222222"/>
                </a:solidFill>
                <a:latin typeface="Times New Roman"/>
                <a:cs typeface="Times New Roman"/>
              </a:rPr>
              <a:t>(8). </a:t>
            </a:r>
            <a:r>
              <a:rPr lang="en-GB" sz="1200" dirty="0">
                <a:solidFill>
                  <a:srgbClr val="1155CC"/>
                </a:solidFill>
                <a:latin typeface="Times New Roman"/>
                <a:cs typeface="Times New Roman"/>
                <a:hlinkClick r:id="rId6"/>
              </a:rPr>
              <a:t>https://www.cell.com/heliyon/fulltext/S2405-8440(24)05745-1</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[5] </a:t>
            </a:r>
            <a:r>
              <a:rPr lang="en-GB" sz="1200" dirty="0" err="1">
                <a:solidFill>
                  <a:srgbClr val="222222"/>
                </a:solidFill>
                <a:latin typeface="Times New Roman"/>
                <a:cs typeface="Times New Roman"/>
              </a:rPr>
              <a:t>Katole</a:t>
            </a:r>
            <a:r>
              <a:rPr lang="en-GB" sz="1200" dirty="0">
                <a:solidFill>
                  <a:srgbClr val="222222"/>
                </a:solidFill>
                <a:latin typeface="Times New Roman"/>
                <a:cs typeface="Times New Roman"/>
              </a:rPr>
              <a:t>, H.J., 2022. A research article on Importance of online customer reviews on customer purchase. </a:t>
            </a:r>
            <a:r>
              <a:rPr lang="en-GB" sz="1200" i="1" dirty="0">
                <a:solidFill>
                  <a:srgbClr val="222222"/>
                </a:solidFill>
                <a:latin typeface="Times New Roman"/>
                <a:cs typeface="Times New Roman"/>
              </a:rPr>
              <a:t>The Business and Management Review</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13</a:t>
            </a:r>
            <a:r>
              <a:rPr lang="en-GB" sz="1200" dirty="0">
                <a:solidFill>
                  <a:srgbClr val="222222"/>
                </a:solidFill>
                <a:latin typeface="Times New Roman"/>
                <a:cs typeface="Times New Roman"/>
              </a:rPr>
              <a:t>(3), pp.23-30. </a:t>
            </a:r>
            <a:r>
              <a:rPr lang="en-GB" sz="1200" dirty="0">
                <a:solidFill>
                  <a:srgbClr val="1155CC"/>
                </a:solidFill>
                <a:latin typeface="Times New Roman"/>
                <a:cs typeface="Times New Roman"/>
                <a:hlinkClick r:id="rId7"/>
              </a:rPr>
              <a:t>https://cberuk.com/cdn/publications/2023-01-23-16-15-47-PM.pdf#page=32</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[6] Peña-García, N., Losada-</a:t>
            </a:r>
            <a:r>
              <a:rPr lang="en-GB" sz="1200" dirty="0" err="1">
                <a:solidFill>
                  <a:srgbClr val="222222"/>
                </a:solidFill>
                <a:latin typeface="Times New Roman"/>
                <a:cs typeface="Times New Roman"/>
              </a:rPr>
              <a:t>Otálora</a:t>
            </a:r>
            <a:r>
              <a:rPr lang="en-GB" sz="1200" dirty="0">
                <a:solidFill>
                  <a:srgbClr val="222222"/>
                </a:solidFill>
                <a:latin typeface="Times New Roman"/>
                <a:cs typeface="Times New Roman"/>
              </a:rPr>
              <a:t>, M., Auza, D.P. and Cruz, M.P., 2024. Reviews, trust, and customer experience in online marketplaces: the case of Mercado Libre Colombia. </a:t>
            </a:r>
            <a:r>
              <a:rPr lang="en-GB" sz="1200" i="1" dirty="0">
                <a:solidFill>
                  <a:srgbClr val="222222"/>
                </a:solidFill>
                <a:latin typeface="Times New Roman"/>
                <a:cs typeface="Times New Roman"/>
              </a:rPr>
              <a:t>Frontiers in Communication</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9</a:t>
            </a:r>
            <a:r>
              <a:rPr lang="en-GB" sz="1200" dirty="0">
                <a:solidFill>
                  <a:srgbClr val="222222"/>
                </a:solidFill>
                <a:latin typeface="Times New Roman"/>
                <a:cs typeface="Times New Roman"/>
              </a:rPr>
              <a:t>, p.1460321. </a:t>
            </a:r>
            <a:r>
              <a:rPr lang="en-GB" sz="1200" dirty="0">
                <a:solidFill>
                  <a:srgbClr val="1155CC"/>
                </a:solidFill>
                <a:latin typeface="Times New Roman"/>
                <a:cs typeface="Times New Roman"/>
                <a:hlinkClick r:id="rId8"/>
              </a:rPr>
              <a:t>https://www.frontiersin.org/journals/communication/articles/10.3389/fcomm.2024.1460321/full</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[7] </a:t>
            </a:r>
            <a:r>
              <a:rPr lang="en-GB" sz="1200" dirty="0" err="1">
                <a:solidFill>
                  <a:srgbClr val="222222"/>
                </a:solidFill>
                <a:latin typeface="Times New Roman"/>
                <a:cs typeface="Times New Roman"/>
              </a:rPr>
              <a:t>Pocchiari</a:t>
            </a:r>
            <a:r>
              <a:rPr lang="en-GB" sz="1200" dirty="0">
                <a:solidFill>
                  <a:srgbClr val="222222"/>
                </a:solidFill>
                <a:latin typeface="Times New Roman"/>
                <a:cs typeface="Times New Roman"/>
              </a:rPr>
              <a:t>, M., </a:t>
            </a:r>
            <a:r>
              <a:rPr lang="en-GB" sz="1200" dirty="0" err="1">
                <a:solidFill>
                  <a:srgbClr val="222222"/>
                </a:solidFill>
                <a:latin typeface="Times New Roman"/>
                <a:cs typeface="Times New Roman"/>
              </a:rPr>
              <a:t>Proserpio</a:t>
            </a:r>
            <a:r>
              <a:rPr lang="en-GB" sz="1200" dirty="0">
                <a:solidFill>
                  <a:srgbClr val="222222"/>
                </a:solidFill>
                <a:latin typeface="Times New Roman"/>
                <a:cs typeface="Times New Roman"/>
              </a:rPr>
              <a:t>, D. and Dover, Y., 2025. Online reviews: A literature review and roadmap for future research. </a:t>
            </a:r>
            <a:r>
              <a:rPr lang="en-GB" sz="1200" i="1" dirty="0">
                <a:solidFill>
                  <a:srgbClr val="222222"/>
                </a:solidFill>
                <a:latin typeface="Times New Roman"/>
                <a:cs typeface="Times New Roman"/>
              </a:rPr>
              <a:t>International journal of research in marketing</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42</a:t>
            </a:r>
            <a:r>
              <a:rPr lang="en-GB" sz="1200" dirty="0">
                <a:solidFill>
                  <a:srgbClr val="222222"/>
                </a:solidFill>
                <a:latin typeface="Times New Roman"/>
                <a:cs typeface="Times New Roman"/>
              </a:rPr>
              <a:t>(2), pp.275-297. </a:t>
            </a:r>
            <a:r>
              <a:rPr lang="en-GB" sz="1200" dirty="0">
                <a:solidFill>
                  <a:srgbClr val="1155CC"/>
                </a:solidFill>
                <a:latin typeface="Times New Roman"/>
                <a:cs typeface="Times New Roman"/>
                <a:hlinkClick r:id="rId9"/>
              </a:rPr>
              <a:t>https://www.sciencedirect.com/science/article/pii/S0167811624000806</a:t>
            </a:r>
            <a:r>
              <a:rPr lang="en-GB" sz="1200" dirty="0">
                <a:solidFill>
                  <a:srgbClr val="222222"/>
                </a:solidFill>
                <a:latin typeface="Times New Roman"/>
                <a:cs typeface="Times New Roman"/>
              </a:rPr>
              <a:t> </a:t>
            </a:r>
            <a:endParaRPr lang="en-US" dirty="0"/>
          </a:p>
          <a:p>
            <a:pPr algn="just"/>
            <a:endParaRPr lang="en-US"/>
          </a:p>
          <a:p>
            <a:endParaRPr lang="en-US" dirty="0"/>
          </a:p>
        </p:txBody>
      </p:sp>
    </p:spTree>
    <p:extLst>
      <p:ext uri="{BB962C8B-B14F-4D97-AF65-F5344CB8AC3E}">
        <p14:creationId xmlns:p14="http://schemas.microsoft.com/office/powerpoint/2010/main" val="328411235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1691</Words>
  <Application>Microsoft Office PowerPoint</Application>
  <PresentationFormat>Widescreen</PresentationFormat>
  <Paragraphs>69</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Bierstadt</vt:lpstr>
      <vt:lpstr>Calibri</vt:lpstr>
      <vt:lpstr>Neue Haas Grotesk Text Pro</vt:lpstr>
      <vt:lpstr>Times New Roman</vt:lpstr>
      <vt:lpstr>GestaltVTI</vt:lpstr>
      <vt:lpstr>RESEARCH METHODS AND PROFESSIONAL DEVELOPMENT </vt:lpstr>
      <vt:lpstr>NAME : PATEL MANAV AJITKUMAR  MODULE : RESEARCH METHOD AND PROFESSIONAL DEVELOPMENT(ACFA7004)  STUDENT ID : 2437942  LECTURER : VIJEYANANTHAN THAYANANTHAN</vt:lpstr>
      <vt:lpstr>Research context/background</vt:lpstr>
      <vt:lpstr>Research Problem  </vt:lpstr>
      <vt:lpstr>Research Aim and Objectives </vt:lpstr>
      <vt:lpstr>Literature review and summary that leads to the research/literature gap</vt:lpstr>
      <vt:lpstr>Literature review and summary that leads to the research/literature gap </vt:lpstr>
      <vt:lpstr>Research methodology</vt:lpstr>
      <vt:lpstr>Project planning and resources </vt:lpstr>
      <vt:lpstr>Project impact and limitations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2025-10-11T10:55:06Z</dcterms:created>
  <dcterms:modified xsi:type="dcterms:W3CDTF">2025-11-11T12:42:05Z</dcterms:modified>
</cp:coreProperties>
</file>