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6" r:id="rId6"/>
    <p:sldMasterId id="2147483678" r:id="rId7"/>
    <p:sldMasterId id="2147483682" r:id="rId8"/>
    <p:sldMasterId id="2147483695" r:id="rId9"/>
    <p:sldMasterId id="2147483708" r:id="rId10"/>
    <p:sldMasterId id="2147483721" r:id="rId11"/>
  </p:sldMasterIdLst>
  <p:notesMasterIdLst>
    <p:notesMasterId r:id="rId22"/>
  </p:notesMasterIdLst>
  <p:sldIdLst>
    <p:sldId id="455" r:id="rId12"/>
    <p:sldId id="260" r:id="rId13"/>
    <p:sldId id="324" r:id="rId14"/>
    <p:sldId id="456" r:id="rId15"/>
    <p:sldId id="457" r:id="rId16"/>
    <p:sldId id="458" r:id="rId17"/>
    <p:sldId id="459" r:id="rId18"/>
    <p:sldId id="460" r:id="rId19"/>
    <p:sldId id="461" r:id="rId20"/>
    <p:sldId id="46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100F0B-C79C-4E52-845D-A95004AB0844}" v="85" dt="2023-11-04T17:43:42.1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15" autoAdjust="0"/>
    <p:restoredTop sz="82857" autoAdjust="0"/>
  </p:normalViewPr>
  <p:slideViewPr>
    <p:cSldViewPr snapToGrid="0">
      <p:cViewPr varScale="1">
        <p:scale>
          <a:sx n="65" d="100"/>
          <a:sy n="65" d="100"/>
        </p:scale>
        <p:origin x="883"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0.xml"/><Relationship Id="rId7" Type="http://schemas.openxmlformats.org/officeDocument/2006/relationships/slideMaster" Target="slideMasters/slideMaster4.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5.xml"/><Relationship Id="rId20" Type="http://schemas.openxmlformats.org/officeDocument/2006/relationships/slide" Target="slides/slide9.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Master" Target="slideMasters/slideMaster7.xml"/><Relationship Id="rId19" Type="http://schemas.openxmlformats.org/officeDocument/2006/relationships/slide" Target="slides/slide8.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alina Nagy" userId="4143ff591def27cf" providerId="LiveId" clId="{94100F0B-C79C-4E52-845D-A95004AB0844}"/>
    <pc:docChg chg="undo redo custSel addSld delSld modSld">
      <pc:chgData name="Madalina Nagy" userId="4143ff591def27cf" providerId="LiveId" clId="{94100F0B-C79C-4E52-845D-A95004AB0844}" dt="2023-11-07T11:17:29.859" v="513" actId="114"/>
      <pc:docMkLst>
        <pc:docMk/>
      </pc:docMkLst>
      <pc:sldChg chg="addSp delSp modSp add del mod setBg modClrScheme delDesignElem chgLayout">
        <pc:chgData name="Madalina Nagy" userId="4143ff591def27cf" providerId="LiveId" clId="{94100F0B-C79C-4E52-845D-A95004AB0844}" dt="2023-11-04T15:50:46.632" v="19"/>
        <pc:sldMkLst>
          <pc:docMk/>
          <pc:sldMk cId="431043756" sldId="256"/>
        </pc:sldMkLst>
        <pc:spChg chg="mod">
          <ac:chgData name="Madalina Nagy" userId="4143ff591def27cf" providerId="LiveId" clId="{94100F0B-C79C-4E52-845D-A95004AB0844}" dt="2023-11-04T15:50:45.863" v="18" actId="26606"/>
          <ac:spMkLst>
            <pc:docMk/>
            <pc:sldMk cId="431043756" sldId="256"/>
            <ac:spMk id="2" creationId="{3D66F062-FAE1-80F5-9E7C-B921DFACD474}"/>
          </ac:spMkLst>
        </pc:spChg>
        <pc:spChg chg="mod ord">
          <ac:chgData name="Madalina Nagy" userId="4143ff591def27cf" providerId="LiveId" clId="{94100F0B-C79C-4E52-845D-A95004AB0844}" dt="2023-11-04T15:50:45.863" v="18" actId="26606"/>
          <ac:spMkLst>
            <pc:docMk/>
            <pc:sldMk cId="431043756" sldId="256"/>
            <ac:spMk id="4" creationId="{1982FBFB-F582-158F-AA11-325CA29A2CD0}"/>
          </ac:spMkLst>
        </pc:spChg>
        <pc:spChg chg="add del">
          <ac:chgData name="Madalina Nagy" userId="4143ff591def27cf" providerId="LiveId" clId="{94100F0B-C79C-4E52-845D-A95004AB0844}" dt="2023-11-04T15:50:46.632" v="19"/>
          <ac:spMkLst>
            <pc:docMk/>
            <pc:sldMk cId="431043756" sldId="256"/>
            <ac:spMk id="42" creationId="{D009D6D5-DAC2-4A8B-A17A-E206B9012D09}"/>
          </ac:spMkLst>
        </pc:spChg>
        <pc:picChg chg="add del mod">
          <ac:chgData name="Madalina Nagy" userId="4143ff591def27cf" providerId="LiveId" clId="{94100F0B-C79C-4E52-845D-A95004AB0844}" dt="2023-11-04T15:50:45.863" v="18" actId="26606"/>
          <ac:picMkLst>
            <pc:docMk/>
            <pc:sldMk cId="431043756" sldId="256"/>
            <ac:picMk id="31" creationId="{5A59BE7C-6B83-77EB-E354-36818A7B9FD8}"/>
          </ac:picMkLst>
        </pc:picChg>
      </pc:sldChg>
      <pc:sldChg chg="addSp modSp mod modNotesTx">
        <pc:chgData name="Madalina Nagy" userId="4143ff591def27cf" providerId="LiveId" clId="{94100F0B-C79C-4E52-845D-A95004AB0844}" dt="2023-11-04T17:43:05.722" v="490" actId="14100"/>
        <pc:sldMkLst>
          <pc:docMk/>
          <pc:sldMk cId="2637417526" sldId="260"/>
        </pc:sldMkLst>
        <pc:spChg chg="add mod">
          <ac:chgData name="Madalina Nagy" userId="4143ff591def27cf" providerId="LiveId" clId="{94100F0B-C79C-4E52-845D-A95004AB0844}" dt="2023-11-04T16:46:58.582" v="480" actId="255"/>
          <ac:spMkLst>
            <pc:docMk/>
            <pc:sldMk cId="2637417526" sldId="260"/>
            <ac:spMk id="3" creationId="{645E13A2-19B4-B6DB-05EA-C73D373E5A2B}"/>
          </ac:spMkLst>
        </pc:spChg>
        <pc:spChg chg="add mod">
          <ac:chgData name="Madalina Nagy" userId="4143ff591def27cf" providerId="LiveId" clId="{94100F0B-C79C-4E52-845D-A95004AB0844}" dt="2023-11-04T15:57:58.923" v="80" actId="14100"/>
          <ac:spMkLst>
            <pc:docMk/>
            <pc:sldMk cId="2637417526" sldId="260"/>
            <ac:spMk id="4" creationId="{B065285E-A692-C4C6-65BB-16A1561816D7}"/>
          </ac:spMkLst>
        </pc:spChg>
        <pc:picChg chg="add mod">
          <ac:chgData name="Madalina Nagy" userId="4143ff591def27cf" providerId="LiveId" clId="{94100F0B-C79C-4E52-845D-A95004AB0844}" dt="2023-11-04T17:43:05.722" v="490" actId="14100"/>
          <ac:picMkLst>
            <pc:docMk/>
            <pc:sldMk cId="2637417526" sldId="260"/>
            <ac:picMk id="5" creationId="{0A0716DE-EC7F-D824-E4B3-C04A452BE28C}"/>
          </ac:picMkLst>
        </pc:picChg>
      </pc:sldChg>
      <pc:sldChg chg="addSp delSp modSp mod modNotesTx">
        <pc:chgData name="Madalina Nagy" userId="4143ff591def27cf" providerId="LiveId" clId="{94100F0B-C79C-4E52-845D-A95004AB0844}" dt="2023-11-07T11:15:47.093" v="510" actId="207"/>
        <pc:sldMkLst>
          <pc:docMk/>
          <pc:sldMk cId="1555249484" sldId="324"/>
        </pc:sldMkLst>
        <pc:spChg chg="add del mod">
          <ac:chgData name="Madalina Nagy" userId="4143ff591def27cf" providerId="LiveId" clId="{94100F0B-C79C-4E52-845D-A95004AB0844}" dt="2023-11-04T15:59:11.664" v="89"/>
          <ac:spMkLst>
            <pc:docMk/>
            <pc:sldMk cId="1555249484" sldId="324"/>
            <ac:spMk id="3" creationId="{D9F26974-D639-5CD6-79DF-2043A2B2EC1E}"/>
          </ac:spMkLst>
        </pc:spChg>
        <pc:spChg chg="add del mod">
          <ac:chgData name="Madalina Nagy" userId="4143ff591def27cf" providerId="LiveId" clId="{94100F0B-C79C-4E52-845D-A95004AB0844}" dt="2023-11-04T16:01:18.485" v="114"/>
          <ac:spMkLst>
            <pc:docMk/>
            <pc:sldMk cId="1555249484" sldId="324"/>
            <ac:spMk id="4" creationId="{48A07756-BC21-5209-4DF0-4FC3565742B8}"/>
          </ac:spMkLst>
        </pc:spChg>
        <pc:spChg chg="add mod">
          <ac:chgData name="Madalina Nagy" userId="4143ff591def27cf" providerId="LiveId" clId="{94100F0B-C79C-4E52-845D-A95004AB0844}" dt="2023-11-07T11:15:47.093" v="510" actId="207"/>
          <ac:spMkLst>
            <pc:docMk/>
            <pc:sldMk cId="1555249484" sldId="324"/>
            <ac:spMk id="5" creationId="{945EEC6B-4D70-B0C8-2A51-E414CA7A6F1B}"/>
          </ac:spMkLst>
        </pc:spChg>
        <pc:spChg chg="add mod">
          <ac:chgData name="Madalina Nagy" userId="4143ff591def27cf" providerId="LiveId" clId="{94100F0B-C79C-4E52-845D-A95004AB0844}" dt="2023-11-07T11:13:34.387" v="499" actId="207"/>
          <ac:spMkLst>
            <pc:docMk/>
            <pc:sldMk cId="1555249484" sldId="324"/>
            <ac:spMk id="6" creationId="{B795958B-6B55-5DF6-908C-248ABE8D410C}"/>
          </ac:spMkLst>
        </pc:spChg>
        <pc:picChg chg="add mod">
          <ac:chgData name="Madalina Nagy" userId="4143ff591def27cf" providerId="LiveId" clId="{94100F0B-C79C-4E52-845D-A95004AB0844}" dt="2023-11-04T16:00:54.313" v="112" actId="14100"/>
          <ac:picMkLst>
            <pc:docMk/>
            <pc:sldMk cId="1555249484" sldId="324"/>
            <ac:picMk id="2" creationId="{88A8AF69-CAA9-23D0-3617-684A8E8504B0}"/>
          </ac:picMkLst>
        </pc:picChg>
      </pc:sldChg>
      <pc:sldChg chg="addSp modSp mod">
        <pc:chgData name="Madalina Nagy" userId="4143ff591def27cf" providerId="LiveId" clId="{94100F0B-C79C-4E52-845D-A95004AB0844}" dt="2023-11-07T11:17:29.859" v="513" actId="114"/>
        <pc:sldMkLst>
          <pc:docMk/>
          <pc:sldMk cId="2562605439" sldId="455"/>
        </pc:sldMkLst>
        <pc:spChg chg="add mod">
          <ac:chgData name="Madalina Nagy" userId="4143ff591def27cf" providerId="LiveId" clId="{94100F0B-C79C-4E52-845D-A95004AB0844}" dt="2023-11-04T16:46:32.641" v="479" actId="14100"/>
          <ac:spMkLst>
            <pc:docMk/>
            <pc:sldMk cId="2562605439" sldId="455"/>
            <ac:spMk id="4" creationId="{206FD143-63CA-DCD6-AD88-C71725413E00}"/>
          </ac:spMkLst>
        </pc:spChg>
        <pc:spChg chg="mod">
          <ac:chgData name="Madalina Nagy" userId="4143ff591def27cf" providerId="LiveId" clId="{94100F0B-C79C-4E52-845D-A95004AB0844}" dt="2023-11-07T11:17:29.859" v="513" actId="114"/>
          <ac:spMkLst>
            <pc:docMk/>
            <pc:sldMk cId="2562605439" sldId="455"/>
            <ac:spMk id="5" creationId="{F0071143-2695-3107-0F6F-0133C9ABD5F6}"/>
          </ac:spMkLst>
        </pc:spChg>
        <pc:picChg chg="add mod">
          <ac:chgData name="Madalina Nagy" userId="4143ff591def27cf" providerId="LiveId" clId="{94100F0B-C79C-4E52-845D-A95004AB0844}" dt="2023-11-04T15:52:27.080" v="34" actId="14100"/>
          <ac:picMkLst>
            <pc:docMk/>
            <pc:sldMk cId="2562605439" sldId="455"/>
            <ac:picMk id="2" creationId="{948C1393-15A6-81E2-D587-C603B977BBB9}"/>
          </ac:picMkLst>
        </pc:picChg>
      </pc:sldChg>
      <pc:sldChg chg="addSp delSp modSp new mod modNotesTx">
        <pc:chgData name="Madalina Nagy" userId="4143ff591def27cf" providerId="LiveId" clId="{94100F0B-C79C-4E52-845D-A95004AB0844}" dt="2023-11-07T11:13:21.668" v="498" actId="207"/>
        <pc:sldMkLst>
          <pc:docMk/>
          <pc:sldMk cId="2414258970" sldId="456"/>
        </pc:sldMkLst>
        <pc:spChg chg="del mod">
          <ac:chgData name="Madalina Nagy" userId="4143ff591def27cf" providerId="LiveId" clId="{94100F0B-C79C-4E52-845D-A95004AB0844}" dt="2023-11-04T16:03:52.723" v="127"/>
          <ac:spMkLst>
            <pc:docMk/>
            <pc:sldMk cId="2414258970" sldId="456"/>
            <ac:spMk id="2" creationId="{B2FE6C40-3640-2B77-8C97-2BF7587C03CE}"/>
          </ac:spMkLst>
        </pc:spChg>
        <pc:spChg chg="add mod">
          <ac:chgData name="Madalina Nagy" userId="4143ff591def27cf" providerId="LiveId" clId="{94100F0B-C79C-4E52-845D-A95004AB0844}" dt="2023-11-07T11:13:17.119" v="497" actId="207"/>
          <ac:spMkLst>
            <pc:docMk/>
            <pc:sldMk cId="2414258970" sldId="456"/>
            <ac:spMk id="4" creationId="{CAB8AE01-AF2E-FC23-0D75-B3748732A694}"/>
          </ac:spMkLst>
        </pc:spChg>
        <pc:spChg chg="add mod">
          <ac:chgData name="Madalina Nagy" userId="4143ff591def27cf" providerId="LiveId" clId="{94100F0B-C79C-4E52-845D-A95004AB0844}" dt="2023-11-07T11:13:21.668" v="498" actId="207"/>
          <ac:spMkLst>
            <pc:docMk/>
            <pc:sldMk cId="2414258970" sldId="456"/>
            <ac:spMk id="5" creationId="{AB1341E9-920A-0B83-F25B-0713F53FFB3E}"/>
          </ac:spMkLst>
        </pc:spChg>
        <pc:picChg chg="add mod">
          <ac:chgData name="Madalina Nagy" userId="4143ff591def27cf" providerId="LiveId" clId="{94100F0B-C79C-4E52-845D-A95004AB0844}" dt="2023-11-04T16:03:06.754" v="123" actId="14100"/>
          <ac:picMkLst>
            <pc:docMk/>
            <pc:sldMk cId="2414258970" sldId="456"/>
            <ac:picMk id="3" creationId="{DC4596DF-6E46-A909-10FD-B02272D9F1A9}"/>
          </ac:picMkLst>
        </pc:picChg>
      </pc:sldChg>
      <pc:sldChg chg="addSp delSp modSp new mod modNotesTx">
        <pc:chgData name="Madalina Nagy" userId="4143ff591def27cf" providerId="LiveId" clId="{94100F0B-C79C-4E52-845D-A95004AB0844}" dt="2023-11-07T11:14:06.027" v="501" actId="207"/>
        <pc:sldMkLst>
          <pc:docMk/>
          <pc:sldMk cId="1367454630" sldId="457"/>
        </pc:sldMkLst>
        <pc:spChg chg="del mod">
          <ac:chgData name="Madalina Nagy" userId="4143ff591def27cf" providerId="LiveId" clId="{94100F0B-C79C-4E52-845D-A95004AB0844}" dt="2023-11-04T16:08:16.901" v="149"/>
          <ac:spMkLst>
            <pc:docMk/>
            <pc:sldMk cId="1367454630" sldId="457"/>
            <ac:spMk id="2" creationId="{F3ABEC3D-055D-3B97-1BF7-400F9A283D96}"/>
          </ac:spMkLst>
        </pc:spChg>
        <pc:spChg chg="add mod">
          <ac:chgData name="Madalina Nagy" userId="4143ff591def27cf" providerId="LiveId" clId="{94100F0B-C79C-4E52-845D-A95004AB0844}" dt="2023-11-07T11:14:00.405" v="500" actId="207"/>
          <ac:spMkLst>
            <pc:docMk/>
            <pc:sldMk cId="1367454630" sldId="457"/>
            <ac:spMk id="4" creationId="{FB5CD563-5A18-030C-4472-BD81BDA118D9}"/>
          </ac:spMkLst>
        </pc:spChg>
        <pc:spChg chg="add mod">
          <ac:chgData name="Madalina Nagy" userId="4143ff591def27cf" providerId="LiveId" clId="{94100F0B-C79C-4E52-845D-A95004AB0844}" dt="2023-11-07T11:14:06.027" v="501" actId="207"/>
          <ac:spMkLst>
            <pc:docMk/>
            <pc:sldMk cId="1367454630" sldId="457"/>
            <ac:spMk id="5" creationId="{B38BFC9A-E610-E5A9-815D-BCF166ADE440}"/>
          </ac:spMkLst>
        </pc:spChg>
        <pc:picChg chg="add mod">
          <ac:chgData name="Madalina Nagy" userId="4143ff591def27cf" providerId="LiveId" clId="{94100F0B-C79C-4E52-845D-A95004AB0844}" dt="2023-11-04T17:42:42.323" v="487" actId="1076"/>
          <ac:picMkLst>
            <pc:docMk/>
            <pc:sldMk cId="1367454630" sldId="457"/>
            <ac:picMk id="3" creationId="{0FD5D277-A16A-8D49-44F5-E78BB6879C1A}"/>
          </ac:picMkLst>
        </pc:picChg>
      </pc:sldChg>
      <pc:sldChg chg="addSp modSp new mod modNotesTx">
        <pc:chgData name="Madalina Nagy" userId="4143ff591def27cf" providerId="LiveId" clId="{94100F0B-C79C-4E52-845D-A95004AB0844}" dt="2023-11-07T11:14:26.993" v="503" actId="207"/>
        <pc:sldMkLst>
          <pc:docMk/>
          <pc:sldMk cId="4005379676" sldId="458"/>
        </pc:sldMkLst>
        <pc:spChg chg="mod">
          <ac:chgData name="Madalina Nagy" userId="4143ff591def27cf" providerId="LiveId" clId="{94100F0B-C79C-4E52-845D-A95004AB0844}" dt="2023-11-07T11:14:26.993" v="503" actId="207"/>
          <ac:spMkLst>
            <pc:docMk/>
            <pc:sldMk cId="4005379676" sldId="458"/>
            <ac:spMk id="2" creationId="{5D1B4B77-7C91-AA39-F546-AA9946FE7C45}"/>
          </ac:spMkLst>
        </pc:spChg>
        <pc:spChg chg="add mod">
          <ac:chgData name="Madalina Nagy" userId="4143ff591def27cf" providerId="LiveId" clId="{94100F0B-C79C-4E52-845D-A95004AB0844}" dt="2023-11-07T11:14:22.611" v="502" actId="207"/>
          <ac:spMkLst>
            <pc:docMk/>
            <pc:sldMk cId="4005379676" sldId="458"/>
            <ac:spMk id="4" creationId="{EC72A7F3-F7BA-8A18-6FF3-3C0F51A3D3FE}"/>
          </ac:spMkLst>
        </pc:spChg>
        <pc:picChg chg="add mod">
          <ac:chgData name="Madalina Nagy" userId="4143ff591def27cf" providerId="LiveId" clId="{94100F0B-C79C-4E52-845D-A95004AB0844}" dt="2023-11-04T16:12:36.778" v="200" actId="14100"/>
          <ac:picMkLst>
            <pc:docMk/>
            <pc:sldMk cId="4005379676" sldId="458"/>
            <ac:picMk id="3" creationId="{C165F423-A5E7-F311-5513-1F3607575FA5}"/>
          </ac:picMkLst>
        </pc:picChg>
      </pc:sldChg>
      <pc:sldChg chg="addSp modSp new mod modNotesTx">
        <pc:chgData name="Madalina Nagy" userId="4143ff591def27cf" providerId="LiveId" clId="{94100F0B-C79C-4E52-845D-A95004AB0844}" dt="2023-11-07T11:14:37.416" v="505" actId="207"/>
        <pc:sldMkLst>
          <pc:docMk/>
          <pc:sldMk cId="4180761802" sldId="459"/>
        </pc:sldMkLst>
        <pc:spChg chg="mod">
          <ac:chgData name="Madalina Nagy" userId="4143ff591def27cf" providerId="LiveId" clId="{94100F0B-C79C-4E52-845D-A95004AB0844}" dt="2023-11-07T11:14:37.416" v="505" actId="207"/>
          <ac:spMkLst>
            <pc:docMk/>
            <pc:sldMk cId="4180761802" sldId="459"/>
            <ac:spMk id="2" creationId="{CADF70A8-EFCA-E758-5263-8A30AF420194}"/>
          </ac:spMkLst>
        </pc:spChg>
        <pc:spChg chg="add mod">
          <ac:chgData name="Madalina Nagy" userId="4143ff591def27cf" providerId="LiveId" clId="{94100F0B-C79C-4E52-845D-A95004AB0844}" dt="2023-11-07T11:14:33.723" v="504" actId="207"/>
          <ac:spMkLst>
            <pc:docMk/>
            <pc:sldMk cId="4180761802" sldId="459"/>
            <ac:spMk id="3" creationId="{3D452BD6-92DE-20A3-F190-0C2B6E90DD3A}"/>
          </ac:spMkLst>
        </pc:spChg>
        <pc:picChg chg="add mod">
          <ac:chgData name="Madalina Nagy" userId="4143ff591def27cf" providerId="LiveId" clId="{94100F0B-C79C-4E52-845D-A95004AB0844}" dt="2023-11-04T17:43:42.156" v="492" actId="14100"/>
          <ac:picMkLst>
            <pc:docMk/>
            <pc:sldMk cId="4180761802" sldId="459"/>
            <ac:picMk id="4" creationId="{DF0E3FD4-861F-3E35-9B15-DAE23D41C4E3}"/>
          </ac:picMkLst>
        </pc:picChg>
      </pc:sldChg>
      <pc:sldChg chg="addSp delSp modSp new mod modNotesTx">
        <pc:chgData name="Madalina Nagy" userId="4143ff591def27cf" providerId="LiveId" clId="{94100F0B-C79C-4E52-845D-A95004AB0844}" dt="2023-11-07T11:14:54.471" v="507" actId="207"/>
        <pc:sldMkLst>
          <pc:docMk/>
          <pc:sldMk cId="4206502607" sldId="460"/>
        </pc:sldMkLst>
        <pc:spChg chg="del mod">
          <ac:chgData name="Madalina Nagy" userId="4143ff591def27cf" providerId="LiveId" clId="{94100F0B-C79C-4E52-845D-A95004AB0844}" dt="2023-11-04T16:16:40.246" v="239"/>
          <ac:spMkLst>
            <pc:docMk/>
            <pc:sldMk cId="4206502607" sldId="460"/>
            <ac:spMk id="2" creationId="{8E031B94-D730-9E58-E9C2-2E5855E525BF}"/>
          </ac:spMkLst>
        </pc:spChg>
        <pc:spChg chg="add mod">
          <ac:chgData name="Madalina Nagy" userId="4143ff591def27cf" providerId="LiveId" clId="{94100F0B-C79C-4E52-845D-A95004AB0844}" dt="2023-11-07T11:14:48.762" v="506" actId="207"/>
          <ac:spMkLst>
            <pc:docMk/>
            <pc:sldMk cId="4206502607" sldId="460"/>
            <ac:spMk id="3" creationId="{A6370CFF-FDB7-1F82-1E7B-D7E6894BDF96}"/>
          </ac:spMkLst>
        </pc:spChg>
        <pc:spChg chg="add del mod">
          <ac:chgData name="Madalina Nagy" userId="4143ff591def27cf" providerId="LiveId" clId="{94100F0B-C79C-4E52-845D-A95004AB0844}" dt="2023-11-04T16:16:36.583" v="238"/>
          <ac:spMkLst>
            <pc:docMk/>
            <pc:sldMk cId="4206502607" sldId="460"/>
            <ac:spMk id="4" creationId="{9C47FCBE-7D06-BDE3-4FE7-1180C7DAF5BD}"/>
          </ac:spMkLst>
        </pc:spChg>
        <pc:spChg chg="add mod">
          <ac:chgData name="Madalina Nagy" userId="4143ff591def27cf" providerId="LiveId" clId="{94100F0B-C79C-4E52-845D-A95004AB0844}" dt="2023-11-07T11:14:54.471" v="507" actId="207"/>
          <ac:spMkLst>
            <pc:docMk/>
            <pc:sldMk cId="4206502607" sldId="460"/>
            <ac:spMk id="5" creationId="{01B68FC0-857E-45DC-CEB5-ECD334E9A524}"/>
          </ac:spMkLst>
        </pc:spChg>
        <pc:picChg chg="add mod">
          <ac:chgData name="Madalina Nagy" userId="4143ff591def27cf" providerId="LiveId" clId="{94100F0B-C79C-4E52-845D-A95004AB0844}" dt="2023-11-04T16:18:10.394" v="259" actId="14100"/>
          <ac:picMkLst>
            <pc:docMk/>
            <pc:sldMk cId="4206502607" sldId="460"/>
            <ac:picMk id="6" creationId="{3B0404C5-1F04-12F6-1241-55794481041F}"/>
          </ac:picMkLst>
        </pc:picChg>
      </pc:sldChg>
      <pc:sldChg chg="addSp delSp modSp new mod modNotesTx">
        <pc:chgData name="Madalina Nagy" userId="4143ff591def27cf" providerId="LiveId" clId="{94100F0B-C79C-4E52-845D-A95004AB0844}" dt="2023-11-07T11:16:26.059" v="511" actId="207"/>
        <pc:sldMkLst>
          <pc:docMk/>
          <pc:sldMk cId="878355636" sldId="461"/>
        </pc:sldMkLst>
        <pc:spChg chg="del mod">
          <ac:chgData name="Madalina Nagy" userId="4143ff591def27cf" providerId="LiveId" clId="{94100F0B-C79C-4E52-845D-A95004AB0844}" dt="2023-11-04T16:19:03.015" v="265"/>
          <ac:spMkLst>
            <pc:docMk/>
            <pc:sldMk cId="878355636" sldId="461"/>
            <ac:spMk id="2" creationId="{A022570B-845C-ADFC-4B3D-C26D9D4D9861}"/>
          </ac:spMkLst>
        </pc:spChg>
        <pc:spChg chg="add mod">
          <ac:chgData name="Madalina Nagy" userId="4143ff591def27cf" providerId="LiveId" clId="{94100F0B-C79C-4E52-845D-A95004AB0844}" dt="2023-11-07T11:16:26.059" v="511" actId="207"/>
          <ac:spMkLst>
            <pc:docMk/>
            <pc:sldMk cId="878355636" sldId="461"/>
            <ac:spMk id="4" creationId="{65CA500A-51E4-4A56-C30E-FB47B2770DD2}"/>
          </ac:spMkLst>
        </pc:spChg>
        <pc:picChg chg="add mod">
          <ac:chgData name="Madalina Nagy" userId="4143ff591def27cf" providerId="LiveId" clId="{94100F0B-C79C-4E52-845D-A95004AB0844}" dt="2023-11-04T16:18:43.482" v="263" actId="14100"/>
          <ac:picMkLst>
            <pc:docMk/>
            <pc:sldMk cId="878355636" sldId="461"/>
            <ac:picMk id="3" creationId="{5D7793FA-92AD-A6AB-86A6-5982DB40EA56}"/>
          </ac:picMkLst>
        </pc:picChg>
      </pc:sldChg>
      <pc:sldChg chg="addSp delSp modSp new mod">
        <pc:chgData name="Madalina Nagy" userId="4143ff591def27cf" providerId="LiveId" clId="{94100F0B-C79C-4E52-845D-A95004AB0844}" dt="2023-11-04T16:21:28.171" v="326" actId="21"/>
        <pc:sldMkLst>
          <pc:docMk/>
          <pc:sldMk cId="711770215" sldId="462"/>
        </pc:sldMkLst>
        <pc:spChg chg="del mod">
          <ac:chgData name="Madalina Nagy" userId="4143ff591def27cf" providerId="LiveId" clId="{94100F0B-C79C-4E52-845D-A95004AB0844}" dt="2023-11-04T16:21:28.171" v="326" actId="21"/>
          <ac:spMkLst>
            <pc:docMk/>
            <pc:sldMk cId="711770215" sldId="462"/>
            <ac:spMk id="2" creationId="{420DD43B-56D7-F46F-5784-707158C58B05}"/>
          </ac:spMkLst>
        </pc:spChg>
        <pc:picChg chg="add mod">
          <ac:chgData name="Madalina Nagy" userId="4143ff591def27cf" providerId="LiveId" clId="{94100F0B-C79C-4E52-845D-A95004AB0844}" dt="2023-11-04T16:21:10.185" v="325" actId="14100"/>
          <ac:picMkLst>
            <pc:docMk/>
            <pc:sldMk cId="711770215" sldId="462"/>
            <ac:picMk id="3" creationId="{0A035BDA-6073-A3B9-2AD7-06996C587F1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07/11/2023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presentation aims to briefly discuss the commercial green and food waste management solutions at Cardiff Marriott Hotel and the role of sustainability in achieving this solution.</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Cardiff Marriott Hotel is a UK-based hotel which was established in the year of 1986 and was founded by J. Willard Marriott (Marriott,2023).</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38E0E6F-9F86-418E-AC36-6514D8CA4DE1}" type="slidenum">
              <a:rPr lang="en-GB" smtClean="0"/>
              <a:pPr/>
              <a:t>2</a:t>
            </a:fld>
            <a:endParaRPr lang="en-GB" dirty="0"/>
          </a:p>
        </p:txBody>
      </p:sp>
    </p:spTree>
    <p:extLst>
      <p:ext uri="{BB962C8B-B14F-4D97-AF65-F5344CB8AC3E}">
        <p14:creationId xmlns:p14="http://schemas.microsoft.com/office/powerpoint/2010/main" val="28645444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Sustainability can help in reducing the consumption of energy without declining the overall experience of the customers (Mariano-Hernández </a:t>
            </a:r>
            <a:r>
              <a:rPr lang="en-IN" sz="1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.,2021). </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brand can achieve this by using energy-saving LED bulbs, smart climate control and many more.</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3</a:t>
            </a:fld>
            <a:endParaRPr lang="en-GB"/>
          </a:p>
        </p:txBody>
      </p:sp>
    </p:spTree>
    <p:extLst>
      <p:ext uri="{BB962C8B-B14F-4D97-AF65-F5344CB8AC3E}">
        <p14:creationId xmlns:p14="http://schemas.microsoft.com/office/powerpoint/2010/main" val="40482882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solidFill>
                  <a:srgbClr val="000000"/>
                </a:solidFill>
                <a:effectLst/>
                <a:latin typeface="Times New Roman" panose="02020603050405020304" pitchFamily="18" charset="0"/>
                <a:ea typeface="Calibri" panose="020F0502020204030204" pitchFamily="34" charset="0"/>
              </a:rPr>
              <a:t>Water management-</a:t>
            </a: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brand can use cycled water or preserved rainwater to serve its customers. It can help the problem of reducing the amount of drinking water (Melton </a:t>
            </a:r>
            <a:r>
              <a:rPr lang="en-IN" sz="1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solidFill>
                  <a:srgbClr val="000000"/>
                </a:solidFill>
                <a:effectLst/>
                <a:latin typeface="Times New Roman" panose="02020603050405020304" pitchFamily="18" charset="0"/>
                <a:ea typeface="Calibri" panose="020F0502020204030204" pitchFamily="34" charset="0"/>
              </a:rPr>
              <a:t>Minimising Consumption- </a:t>
            </a: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brand can make different plans to use only, which is necessary (Zakarya,2020).</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4</a:t>
            </a:fld>
            <a:endParaRPr lang="en-GB"/>
          </a:p>
        </p:txBody>
      </p:sp>
    </p:spTree>
    <p:extLst>
      <p:ext uri="{BB962C8B-B14F-4D97-AF65-F5344CB8AC3E}">
        <p14:creationId xmlns:p14="http://schemas.microsoft.com/office/powerpoint/2010/main" val="24556547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Therefore, a large quantity of food waste is generated by the hotels which needs to be managed well.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Cardiff Marriott Hotel can incorporate an audit of food waste to track the amount of food waste and manage it.</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5</a:t>
            </a:fld>
            <a:endParaRPr lang="en-GB"/>
          </a:p>
        </p:txBody>
      </p:sp>
    </p:spTree>
    <p:extLst>
      <p:ext uri="{BB962C8B-B14F-4D97-AF65-F5344CB8AC3E}">
        <p14:creationId xmlns:p14="http://schemas.microsoft.com/office/powerpoint/2010/main" val="2821176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food and beverages sector of the hotel industry generates a higher level of revenue therefore the waste generated from this sector is also high. To deal with it hospitality industry can use different types of sustainability plans to deal with it.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However, it may happen that data on the level of waste may not be accurate and the wrong plans can be made based on it. The hospitality industry uses this to control food waste (</a:t>
            </a:r>
            <a:r>
              <a:rPr lang="en-IN"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Capcon</a:t>
            </a: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However, this process cannot be performed efficiently as all the staff do not possess the same capability.</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a:p>
            <a:pPr marL="0" marR="0" indent="0" algn="l" defTabSz="914400" rtl="0" eaLnBrk="1" fontAlgn="auto" latinLnBrk="0" hangingPunct="1">
              <a:lnSpc>
                <a:spcPct val="100000"/>
              </a:lnSpc>
              <a:spcBef>
                <a:spcPts val="0"/>
              </a:spcBef>
              <a:spcAft>
                <a:spcPts val="0"/>
              </a:spcAft>
              <a:buClrTx/>
              <a:buSzTx/>
              <a:buFontTx/>
              <a:buNone/>
              <a:tabLst/>
              <a:defRPr/>
            </a:pPr>
            <a:r>
              <a:rPr lang="en-IN"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After identifying the source of the largest food waste, it is very important to teach all the staff of the hotel to implement this strategy to reduce food waste. </a:t>
            </a:r>
            <a:endParaRPr lang="en-US"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6</a:t>
            </a:fld>
            <a:endParaRPr lang="en-GB"/>
          </a:p>
        </p:txBody>
      </p:sp>
    </p:spTree>
    <p:extLst>
      <p:ext uri="{BB962C8B-B14F-4D97-AF65-F5344CB8AC3E}">
        <p14:creationId xmlns:p14="http://schemas.microsoft.com/office/powerpoint/2010/main" val="9839124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There are different factors which hospitality can use to make the industry sustainable.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 audit should be placed on the food and beverages department of all the hotels to track the wastage of food. The technology should be used to introduce automation where physical keys are not required for the guest to enter the rooms. Digital marketing should be done for promotion and to achieve an edge over the competition.</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7</a:t>
            </a:fld>
            <a:endParaRPr lang="en-GB"/>
          </a:p>
        </p:txBody>
      </p:sp>
    </p:spTree>
    <p:extLst>
      <p:ext uri="{BB962C8B-B14F-4D97-AF65-F5344CB8AC3E}">
        <p14:creationId xmlns:p14="http://schemas.microsoft.com/office/powerpoint/2010/main" val="12987135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Further, the recommendations were provided to reduce the problems of the hospitality industry with the use of sustainability.</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8</a:t>
            </a:fld>
            <a:endParaRPr lang="en-GB"/>
          </a:p>
        </p:txBody>
      </p:sp>
    </p:spTree>
    <p:extLst>
      <p:ext uri="{BB962C8B-B14F-4D97-AF65-F5344CB8AC3E}">
        <p14:creationId xmlns:p14="http://schemas.microsoft.com/office/powerpoint/2010/main" val="26800295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None/>
            </a:pPr>
            <a:r>
              <a:rPr lang="en-US" sz="1000" b="1" dirty="0">
                <a:latin typeface="Times New Roman" pitchFamily="18" charset="0"/>
                <a:cs typeface="Times New Roman" pitchFamily="18" charset="0"/>
              </a:rPr>
              <a:t>Reference List</a:t>
            </a:r>
          </a:p>
          <a:p>
            <a:pPr algn="just">
              <a:buNone/>
            </a:pPr>
            <a:endParaRPr lang="en-US" sz="1000" dirty="0">
              <a:latin typeface="Times New Roman" pitchFamily="18" charset="0"/>
              <a:cs typeface="Times New Roman" pitchFamily="18" charset="0"/>
            </a:endParaRPr>
          </a:p>
          <a:p>
            <a:pPr algn="just">
              <a:lnSpc>
                <a:spcPct val="150000"/>
              </a:lnSpc>
              <a:spcAft>
                <a:spcPts val="10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just">
              <a:lnSpc>
                <a:spcPct val="150000"/>
              </a:lnSpc>
              <a:buClr>
                <a:srgbClr val="000000"/>
              </a:buClr>
              <a:buFont typeface="+mj-lt"/>
              <a:buNone/>
            </a:pPr>
            <a:r>
              <a:rPr lang="en-GB" sz="1200" kern="1200" dirty="0">
                <a:solidFill>
                  <a:srgbClr val="000000"/>
                </a:solidFill>
                <a:effectLst/>
                <a:latin typeface="Times New Roman" panose="02020603050405020304" pitchFamily="18" charset="0"/>
                <a:ea typeface="Times New Roman" panose="02020603050405020304" pitchFamily="18" charset="0"/>
              </a:rPr>
              <a:t>1.  Booking.com, 2023. </a:t>
            </a:r>
            <a:r>
              <a:rPr lang="en-GB" sz="1200" i="1" kern="1200" dirty="0">
                <a:solidFill>
                  <a:srgbClr val="000000"/>
                </a:solidFill>
                <a:effectLst/>
                <a:latin typeface="Times New Roman" panose="02020603050405020304" pitchFamily="18" charset="0"/>
                <a:ea typeface="Times New Roman" panose="02020603050405020304" pitchFamily="18" charset="0"/>
              </a:rPr>
              <a:t>Cardiff Marriott Hotel</a:t>
            </a:r>
            <a:r>
              <a:rPr lang="en-GB" sz="1200" kern="1200" dirty="0">
                <a:solidFill>
                  <a:srgbClr val="000000"/>
                </a:solidFill>
                <a:effectLst/>
                <a:latin typeface="Times New Roman" panose="02020603050405020304" pitchFamily="18" charset="0"/>
                <a:ea typeface="Times New Roman" panose="02020603050405020304" pitchFamily="18" charset="0"/>
              </a:rPr>
              <a:t>.</a:t>
            </a:r>
            <a:r>
              <a:rPr lang="en-IN" sz="1200" kern="1200" dirty="0">
                <a:solidFill>
                  <a:srgbClr val="000000"/>
                </a:solidFill>
                <a:effectLst/>
                <a:latin typeface="Times New Roman" panose="02020603050405020304" pitchFamily="18" charset="0"/>
                <a:ea typeface="Times New Roman" panose="02020603050405020304" pitchFamily="18" charset="0"/>
              </a:rPr>
              <a:t> [Online] </a:t>
            </a:r>
            <a:endParaRPr lang="en-GB" sz="1200" dirty="0">
              <a:effectLst/>
              <a:latin typeface="Times New Roman" panose="02020603050405020304" pitchFamily="18" charset="0"/>
              <a:ea typeface="Times New Roman" panose="02020603050405020304" pitchFamily="18" charset="0"/>
            </a:endParaRPr>
          </a:p>
          <a:p>
            <a:pPr>
              <a:lnSpc>
                <a:spcPct val="150000"/>
              </a:lnSpc>
            </a:pPr>
            <a:r>
              <a:rPr lang="en-IN" sz="1200" kern="1200" dirty="0">
                <a:solidFill>
                  <a:srgbClr val="000000"/>
                </a:solidFill>
                <a:effectLst/>
                <a:latin typeface="Times New Roman" panose="02020603050405020304" pitchFamily="18" charset="0"/>
                <a:ea typeface="Times New Roman" panose="02020603050405020304" pitchFamily="18" charset="0"/>
              </a:rPr>
              <a:t>Available at: </a:t>
            </a:r>
            <a:r>
              <a:rPr lang="en-GB" sz="1200" kern="1200" dirty="0">
                <a:solidFill>
                  <a:srgbClr val="000000"/>
                </a:solidFill>
                <a:effectLst/>
                <a:latin typeface="Times New Roman" panose="02020603050405020304" pitchFamily="18" charset="0"/>
                <a:ea typeface="Times New Roman" panose="02020603050405020304" pitchFamily="18" charset="0"/>
              </a:rPr>
              <a:t>https://hospitalityinsights.ehl /sustainable-hotel-management https://www.booking.com/hotel/gb/cardiff-marriott.html [Accessed 12 October 2023]</a:t>
            </a:r>
          </a:p>
          <a:p>
            <a:pPr>
              <a:lnSpc>
                <a:spcPct val="150000"/>
              </a:lnSpc>
            </a:pPr>
            <a:endParaRPr lang="en-GB" sz="1200" dirty="0">
              <a:effectLst/>
              <a:latin typeface="Times New Roman" panose="02020603050405020304" pitchFamily="18" charset="0"/>
              <a:ea typeface="Times New Roman" panose="02020603050405020304" pitchFamily="18" charset="0"/>
            </a:endParaRPr>
          </a:p>
          <a:p>
            <a:pPr marL="0" lvl="0" indent="0">
              <a:lnSpc>
                <a:spcPct val="150000"/>
              </a:lnSpc>
              <a:buClr>
                <a:srgbClr val="000000"/>
              </a:buClr>
              <a:buFont typeface="+mj-lt"/>
              <a:buNone/>
            </a:pPr>
            <a:r>
              <a:rPr lang="en-IN" sz="1200" kern="1200" dirty="0">
                <a:solidFill>
                  <a:srgbClr val="000000"/>
                </a:solidFill>
                <a:effectLst/>
                <a:latin typeface="Times New Roman" panose="02020603050405020304" pitchFamily="18" charset="0"/>
                <a:ea typeface="Times New Roman" panose="02020603050405020304" pitchFamily="18" charset="0"/>
              </a:rPr>
              <a:t>2.  </a:t>
            </a:r>
            <a:r>
              <a:rPr lang="en-IN" sz="1200" kern="1200" dirty="0" err="1">
                <a:solidFill>
                  <a:srgbClr val="000000"/>
                </a:solidFill>
                <a:effectLst/>
                <a:latin typeface="Times New Roman" panose="02020603050405020304" pitchFamily="18" charset="0"/>
                <a:ea typeface="Times New Roman" panose="02020603050405020304" pitchFamily="18" charset="0"/>
              </a:rPr>
              <a:t>Capcon</a:t>
            </a:r>
            <a:r>
              <a:rPr lang="en-IN" sz="1200" kern="1200" dirty="0">
                <a:solidFill>
                  <a:srgbClr val="000000"/>
                </a:solidFill>
                <a:effectLst/>
                <a:latin typeface="Times New Roman" panose="02020603050405020304" pitchFamily="18" charset="0"/>
                <a:ea typeface="Times New Roman" panose="02020603050405020304" pitchFamily="18" charset="0"/>
              </a:rPr>
              <a:t>, 2023. </a:t>
            </a:r>
            <a:r>
              <a:rPr lang="en-IN" sz="1200" i="1" kern="1200" dirty="0">
                <a:solidFill>
                  <a:srgbClr val="000000"/>
                </a:solidFill>
                <a:effectLst/>
                <a:latin typeface="Times New Roman" panose="02020603050405020304" pitchFamily="18" charset="0"/>
                <a:ea typeface="Times New Roman" panose="02020603050405020304" pitchFamily="18" charset="0"/>
              </a:rPr>
              <a:t>Food Waste Management in UK Hospitality Industry.</a:t>
            </a:r>
            <a:r>
              <a:rPr lang="en-IN" sz="1200" kern="1200" dirty="0">
                <a:solidFill>
                  <a:srgbClr val="000000"/>
                </a:solidFill>
                <a:effectLst/>
                <a:latin typeface="Times New Roman" panose="02020603050405020304" pitchFamily="18" charset="0"/>
                <a:ea typeface="Times New Roman" panose="02020603050405020304" pitchFamily="18" charset="0"/>
              </a:rPr>
              <a:t> [Online]</a:t>
            </a:r>
            <a:endParaRPr lang="en-GB" sz="1200" dirty="0">
              <a:effectLst/>
              <a:latin typeface="Times New Roman" panose="02020603050405020304" pitchFamily="18" charset="0"/>
              <a:ea typeface="Times New Roman" panose="02020603050405020304" pitchFamily="18" charset="0"/>
            </a:endParaRPr>
          </a:p>
          <a:p>
            <a:pPr>
              <a:lnSpc>
                <a:spcPct val="150000"/>
              </a:lnSpc>
            </a:pPr>
            <a:r>
              <a:rPr lang="en-IN" sz="1200" kern="1200" dirty="0">
                <a:solidFill>
                  <a:srgbClr val="000000"/>
                </a:solidFill>
                <a:effectLst/>
                <a:latin typeface="Times New Roman" panose="02020603050405020304" pitchFamily="18" charset="0"/>
                <a:ea typeface="Times New Roman" panose="02020603050405020304" pitchFamily="18" charset="0"/>
              </a:rPr>
              <a:t>Available at: https://www.capcon.co.uk/food-waste-management-in-uk-hospitality-industry/#:~:text=To%20address%20food%20waste%20in,waste%20and%20improve%20sustainability%20practices. [Accessed 12 October 2023].</a:t>
            </a:r>
          </a:p>
          <a:p>
            <a:pPr>
              <a:lnSpc>
                <a:spcPct val="150000"/>
              </a:lnSpc>
            </a:pPr>
            <a:endParaRPr lang="en-GB" sz="1200" dirty="0">
              <a:effectLst/>
              <a:latin typeface="Times New Roman" panose="02020603050405020304" pitchFamily="18" charset="0"/>
              <a:ea typeface="Times New Roman" panose="02020603050405020304" pitchFamily="18" charset="0"/>
            </a:endParaRPr>
          </a:p>
          <a:p>
            <a:pPr>
              <a:lnSpc>
                <a:spcPct val="150000"/>
              </a:lnSpc>
            </a:pPr>
            <a:r>
              <a:rPr lang="en-GB" sz="1200" dirty="0">
                <a:effectLst/>
                <a:latin typeface="Times New Roman" panose="02020603050405020304" pitchFamily="18" charset="0"/>
                <a:ea typeface="Times New Roman" panose="02020603050405020304" pitchFamily="18" charset="0"/>
              </a:rPr>
              <a:t>3.  </a:t>
            </a:r>
            <a:r>
              <a:rPr lang="en-IN" sz="1200" kern="1200" dirty="0">
                <a:solidFill>
                  <a:srgbClr val="000000"/>
                </a:solidFill>
                <a:effectLst/>
                <a:latin typeface="Times New Roman" panose="02020603050405020304" pitchFamily="18" charset="0"/>
                <a:ea typeface="Times New Roman" panose="02020603050405020304" pitchFamily="18" charset="0"/>
              </a:rPr>
              <a:t>Legrand, W., Chen, J.S. and </a:t>
            </a:r>
            <a:r>
              <a:rPr lang="en-IN" sz="1200" kern="1200" dirty="0" err="1">
                <a:solidFill>
                  <a:srgbClr val="000000"/>
                </a:solidFill>
                <a:effectLst/>
                <a:latin typeface="Times New Roman" panose="02020603050405020304" pitchFamily="18" charset="0"/>
                <a:ea typeface="Times New Roman" panose="02020603050405020304" pitchFamily="18" charset="0"/>
              </a:rPr>
              <a:t>Laeis</a:t>
            </a:r>
            <a:r>
              <a:rPr lang="en-IN" sz="1200" kern="1200" dirty="0">
                <a:solidFill>
                  <a:srgbClr val="000000"/>
                </a:solidFill>
                <a:effectLst/>
                <a:latin typeface="Times New Roman" panose="02020603050405020304" pitchFamily="18" charset="0"/>
                <a:ea typeface="Times New Roman" panose="02020603050405020304" pitchFamily="18" charset="0"/>
              </a:rPr>
              <a:t>, G.C., 2022. </a:t>
            </a:r>
            <a:r>
              <a:rPr lang="en-IN" sz="1200" i="1" kern="1200" dirty="0">
                <a:solidFill>
                  <a:srgbClr val="000000"/>
                </a:solidFill>
                <a:effectLst/>
                <a:latin typeface="Times New Roman" panose="02020603050405020304" pitchFamily="18" charset="0"/>
                <a:ea typeface="Times New Roman" panose="02020603050405020304" pitchFamily="18" charset="0"/>
              </a:rPr>
              <a:t>Sustainability in the hospitality industry: Principles of sustainable operations.</a:t>
            </a:r>
            <a:r>
              <a:rPr lang="en-IN" sz="1200" kern="1200" dirty="0">
                <a:solidFill>
                  <a:srgbClr val="000000"/>
                </a:solidFill>
                <a:effectLst/>
                <a:latin typeface="Times New Roman" panose="02020603050405020304" pitchFamily="18" charset="0"/>
                <a:ea typeface="Times New Roman" panose="02020603050405020304" pitchFamily="18" charset="0"/>
              </a:rPr>
              <a:t> Taylor &amp; Francis.</a:t>
            </a:r>
          </a:p>
          <a:p>
            <a:pPr>
              <a:lnSpc>
                <a:spcPct val="150000"/>
              </a:lnSpc>
            </a:pPr>
            <a:endParaRPr lang="en-GB" sz="1200" dirty="0">
              <a:effectLst/>
              <a:latin typeface="Times New Roman" panose="02020603050405020304" pitchFamily="18" charset="0"/>
              <a:ea typeface="Times New Roman" panose="02020603050405020304" pitchFamily="18" charset="0"/>
            </a:endParaRPr>
          </a:p>
          <a:p>
            <a:pPr>
              <a:lnSpc>
                <a:spcPct val="150000"/>
              </a:lnSpc>
            </a:pPr>
            <a:r>
              <a:rPr lang="en-IN" sz="1200" kern="1200" dirty="0">
                <a:solidFill>
                  <a:srgbClr val="000000"/>
                </a:solidFill>
                <a:effectLst/>
                <a:latin typeface="Times New Roman" panose="02020603050405020304" pitchFamily="18" charset="0"/>
                <a:ea typeface="Times New Roman" panose="02020603050405020304" pitchFamily="18" charset="0"/>
              </a:rPr>
              <a:t>4.  Mariano-Hernández, D., Hernández-</a:t>
            </a:r>
            <a:r>
              <a:rPr lang="en-IN" sz="1200" kern="1200" dirty="0" err="1">
                <a:solidFill>
                  <a:srgbClr val="000000"/>
                </a:solidFill>
                <a:effectLst/>
                <a:latin typeface="Times New Roman" panose="02020603050405020304" pitchFamily="18" charset="0"/>
                <a:ea typeface="Times New Roman" panose="02020603050405020304" pitchFamily="18" charset="0"/>
              </a:rPr>
              <a:t>Callejo</a:t>
            </a:r>
            <a:r>
              <a:rPr lang="en-IN" sz="1200" kern="1200" dirty="0">
                <a:solidFill>
                  <a:srgbClr val="000000"/>
                </a:solidFill>
                <a:effectLst/>
                <a:latin typeface="Times New Roman" panose="02020603050405020304" pitchFamily="18" charset="0"/>
                <a:ea typeface="Times New Roman" panose="02020603050405020304" pitchFamily="18" charset="0"/>
              </a:rPr>
              <a:t>, L., </a:t>
            </a:r>
            <a:r>
              <a:rPr lang="en-IN" sz="1200" kern="1200" dirty="0" err="1">
                <a:solidFill>
                  <a:srgbClr val="000000"/>
                </a:solidFill>
                <a:effectLst/>
                <a:latin typeface="Times New Roman" panose="02020603050405020304" pitchFamily="18" charset="0"/>
                <a:ea typeface="Times New Roman" panose="02020603050405020304" pitchFamily="18" charset="0"/>
              </a:rPr>
              <a:t>Zorita-Lamadrid</a:t>
            </a:r>
            <a:r>
              <a:rPr lang="en-IN" sz="1200" kern="1200" dirty="0">
                <a:solidFill>
                  <a:srgbClr val="000000"/>
                </a:solidFill>
                <a:effectLst/>
                <a:latin typeface="Times New Roman" panose="02020603050405020304" pitchFamily="18" charset="0"/>
                <a:ea typeface="Times New Roman" panose="02020603050405020304" pitchFamily="18" charset="0"/>
              </a:rPr>
              <a:t>, A., Duque-Pérez, O. and García, F.S., 2021. A review of strategies for building energy management system: Model predictive control, demand side management, optimization, and fault detection &amp; diagnosis. </a:t>
            </a:r>
            <a:r>
              <a:rPr lang="en-IN" sz="1200" i="1" kern="1200" dirty="0">
                <a:solidFill>
                  <a:srgbClr val="000000"/>
                </a:solidFill>
                <a:effectLst/>
                <a:latin typeface="Times New Roman" panose="02020603050405020304" pitchFamily="18" charset="0"/>
                <a:ea typeface="Times New Roman" panose="02020603050405020304" pitchFamily="18" charset="0"/>
              </a:rPr>
              <a:t>Journal of Building Engineering, 33</a:t>
            </a:r>
            <a:r>
              <a:rPr lang="en-IN" sz="1200" kern="1200" dirty="0">
                <a:solidFill>
                  <a:srgbClr val="000000"/>
                </a:solidFill>
                <a:effectLst/>
                <a:latin typeface="Times New Roman" panose="02020603050405020304" pitchFamily="18" charset="0"/>
                <a:ea typeface="Times New Roman" panose="02020603050405020304" pitchFamily="18" charset="0"/>
              </a:rPr>
              <a:t>, p.101692.</a:t>
            </a:r>
          </a:p>
          <a:p>
            <a:pPr>
              <a:lnSpc>
                <a:spcPct val="150000"/>
              </a:lnSpc>
            </a:pPr>
            <a:endParaRPr lang="en-GB" sz="1200" dirty="0">
              <a:effectLst/>
              <a:latin typeface="Times New Roman" panose="02020603050405020304" pitchFamily="18" charset="0"/>
              <a:ea typeface="Times New Roman" panose="02020603050405020304" pitchFamily="18" charset="0"/>
            </a:endParaRPr>
          </a:p>
          <a:p>
            <a:pPr>
              <a:lnSpc>
                <a:spcPct val="150000"/>
              </a:lnSpc>
            </a:pPr>
            <a:r>
              <a:rPr lang="en-IN" sz="1200" kern="1200" dirty="0">
                <a:solidFill>
                  <a:srgbClr val="000000"/>
                </a:solidFill>
                <a:effectLst/>
                <a:latin typeface="Times New Roman" panose="02020603050405020304" pitchFamily="18" charset="0"/>
                <a:ea typeface="Times New Roman" panose="02020603050405020304" pitchFamily="18" charset="0"/>
              </a:rPr>
              <a:t>5.  Marriott, 2023. </a:t>
            </a:r>
            <a:r>
              <a:rPr lang="en-IN" sz="1200" i="1" kern="1200" dirty="0">
                <a:solidFill>
                  <a:srgbClr val="000000"/>
                </a:solidFill>
                <a:effectLst/>
                <a:latin typeface="Times New Roman" panose="02020603050405020304" pitchFamily="18" charset="0"/>
                <a:ea typeface="Times New Roman" panose="02020603050405020304" pitchFamily="18" charset="0"/>
              </a:rPr>
              <a:t>Cardiff Marriott Hotel.</a:t>
            </a:r>
            <a:r>
              <a:rPr lang="en-IN" sz="1200" kern="1200" dirty="0">
                <a:solidFill>
                  <a:srgbClr val="000000"/>
                </a:solidFill>
                <a:effectLst/>
                <a:latin typeface="Times New Roman" panose="02020603050405020304" pitchFamily="18" charset="0"/>
                <a:ea typeface="Times New Roman" panose="02020603050405020304" pitchFamily="18" charset="0"/>
              </a:rPr>
              <a:t> [Online] Available at: https://www.marriott.com/en-us/hotels/cwldt-cardiff-marriott-hotel/overview/ [Accessed 13 October 2023].</a:t>
            </a:r>
          </a:p>
          <a:p>
            <a:pPr>
              <a:lnSpc>
                <a:spcPct val="150000"/>
              </a:lnSpc>
            </a:pPr>
            <a:endParaRPr lang="en-GB" sz="1200" dirty="0">
              <a:effectLst/>
              <a:latin typeface="Times New Roman" panose="02020603050405020304" pitchFamily="18" charset="0"/>
              <a:ea typeface="Times New Roman" panose="02020603050405020304" pitchFamily="18" charset="0"/>
            </a:endParaRPr>
          </a:p>
          <a:p>
            <a:pPr>
              <a:lnSpc>
                <a:spcPct val="150000"/>
              </a:lnSpc>
            </a:pPr>
            <a:r>
              <a:rPr lang="en-IN" sz="1200" kern="1200" dirty="0">
                <a:solidFill>
                  <a:srgbClr val="000000"/>
                </a:solidFill>
                <a:effectLst/>
                <a:latin typeface="Times New Roman" panose="02020603050405020304" pitchFamily="18" charset="0"/>
                <a:ea typeface="Times New Roman" panose="02020603050405020304" pitchFamily="18" charset="0"/>
              </a:rPr>
              <a:t>6.  </a:t>
            </a:r>
            <a:r>
              <a:rPr lang="en-IN" sz="1200" kern="1200" dirty="0">
                <a:solidFill>
                  <a:srgbClr val="000000"/>
                </a:solidFill>
                <a:effectLst/>
                <a:latin typeface="Times New Roman" panose="02020603050405020304" pitchFamily="18" charset="0"/>
                <a:ea typeface="Calibri" panose="020F0502020204030204" pitchFamily="34" charset="0"/>
              </a:rPr>
              <a:t>Melton, F.S., Huntington, J., Grimm, R., Herring, J., Hall, M., </a:t>
            </a:r>
            <a:r>
              <a:rPr lang="en-IN" sz="1200" kern="1200" dirty="0" err="1">
                <a:solidFill>
                  <a:srgbClr val="000000"/>
                </a:solidFill>
                <a:effectLst/>
                <a:latin typeface="Times New Roman" panose="02020603050405020304" pitchFamily="18" charset="0"/>
                <a:ea typeface="Calibri" panose="020F0502020204030204" pitchFamily="34" charset="0"/>
              </a:rPr>
              <a:t>Rollison</a:t>
            </a:r>
            <a:r>
              <a:rPr lang="en-IN" sz="1200" kern="1200" dirty="0">
                <a:solidFill>
                  <a:srgbClr val="000000"/>
                </a:solidFill>
                <a:effectLst/>
                <a:latin typeface="Times New Roman" panose="02020603050405020304" pitchFamily="18" charset="0"/>
                <a:ea typeface="Calibri" panose="020F0502020204030204" pitchFamily="34" charset="0"/>
              </a:rPr>
              <a:t>, D., Erickson, T., Allen, R., Anderson, M., Fisher, J.B. and </a:t>
            </a:r>
            <a:r>
              <a:rPr lang="en-IN" sz="1200" kern="1200" dirty="0" err="1">
                <a:solidFill>
                  <a:srgbClr val="000000"/>
                </a:solidFill>
                <a:effectLst/>
                <a:latin typeface="Times New Roman" panose="02020603050405020304" pitchFamily="18" charset="0"/>
                <a:ea typeface="Calibri" panose="020F0502020204030204" pitchFamily="34" charset="0"/>
              </a:rPr>
              <a:t>Kilic</a:t>
            </a:r>
            <a:r>
              <a:rPr lang="en-IN" sz="1200" kern="1200" dirty="0">
                <a:solidFill>
                  <a:srgbClr val="000000"/>
                </a:solidFill>
                <a:effectLst/>
                <a:latin typeface="Times New Roman" panose="02020603050405020304" pitchFamily="18" charset="0"/>
                <a:ea typeface="Calibri" panose="020F0502020204030204" pitchFamily="34" charset="0"/>
              </a:rPr>
              <a:t>, A., 2022. Open ET: Filling a critical data gap in water management for the western United States. </a:t>
            </a:r>
            <a:r>
              <a:rPr lang="en-IN" sz="1200" i="1" kern="1200" dirty="0">
                <a:solidFill>
                  <a:srgbClr val="000000"/>
                </a:solidFill>
                <a:effectLst/>
                <a:latin typeface="Times New Roman" panose="02020603050405020304" pitchFamily="18" charset="0"/>
                <a:ea typeface="Calibri" panose="020F0502020204030204" pitchFamily="34" charset="0"/>
              </a:rPr>
              <a:t>JAWRA Journal of the American Water Resources Association, 58</a:t>
            </a:r>
            <a:r>
              <a:rPr lang="en-IN" sz="1200" kern="1200" dirty="0">
                <a:solidFill>
                  <a:srgbClr val="000000"/>
                </a:solidFill>
                <a:effectLst/>
                <a:latin typeface="Times New Roman" panose="02020603050405020304" pitchFamily="18" charset="0"/>
                <a:ea typeface="Calibri" panose="020F0502020204030204" pitchFamily="34" charset="0"/>
              </a:rPr>
              <a:t>(6), pp.971-994.</a:t>
            </a:r>
          </a:p>
          <a:p>
            <a:pPr>
              <a:lnSpc>
                <a:spcPct val="150000"/>
              </a:lnSpc>
            </a:pPr>
            <a:endParaRPr lang="en-GB" sz="1200" dirty="0">
              <a:effectLst/>
              <a:latin typeface="Times New Roman" panose="02020603050405020304" pitchFamily="18" charset="0"/>
              <a:ea typeface="Times New Roman" panose="02020603050405020304" pitchFamily="18" charset="0"/>
            </a:endParaRPr>
          </a:p>
          <a:p>
            <a:pPr>
              <a:lnSpc>
                <a:spcPct val="150000"/>
              </a:lnSpc>
            </a:pPr>
            <a:r>
              <a:rPr lang="en-IN" sz="1200" kern="1200" dirty="0">
                <a:solidFill>
                  <a:srgbClr val="000000"/>
                </a:solidFill>
                <a:effectLst/>
                <a:latin typeface="Times New Roman" panose="02020603050405020304" pitchFamily="18" charset="0"/>
                <a:ea typeface="Calibri" panose="020F0502020204030204" pitchFamily="34" charset="0"/>
              </a:rPr>
              <a:t>7.  </a:t>
            </a:r>
            <a:r>
              <a:rPr lang="en-IN" sz="1200" dirty="0" err="1">
                <a:effectLst/>
                <a:latin typeface="Times New Roman" panose="02020603050405020304" pitchFamily="18" charset="0"/>
                <a:ea typeface="Times New Roman" panose="02020603050405020304" pitchFamily="18" charset="0"/>
              </a:rPr>
              <a:t>Raub</a:t>
            </a:r>
            <a:r>
              <a:rPr lang="en-IN" sz="1200" dirty="0">
                <a:effectLst/>
                <a:latin typeface="Times New Roman" panose="02020603050405020304" pitchFamily="18" charset="0"/>
                <a:ea typeface="Times New Roman" panose="02020603050405020304" pitchFamily="18" charset="0"/>
              </a:rPr>
              <a:t>, S.P. and Martin-Rios, C., 2019. “Think sustainable, act local”–a stakeholder-filter-model for translating SDGs into sustainability initiatives with local impact.</a:t>
            </a:r>
            <a:r>
              <a:rPr lang="en-IN" sz="1200" i="1" dirty="0">
                <a:effectLst/>
                <a:latin typeface="Times New Roman" panose="02020603050405020304" pitchFamily="18" charset="0"/>
                <a:ea typeface="Times New Roman" panose="02020603050405020304" pitchFamily="18" charset="0"/>
              </a:rPr>
              <a:t> International Journal of Contemporary Hospitality Management, 31</a:t>
            </a:r>
            <a:r>
              <a:rPr lang="en-IN" sz="1200" dirty="0">
                <a:effectLst/>
                <a:latin typeface="Times New Roman" panose="02020603050405020304" pitchFamily="18" charset="0"/>
                <a:ea typeface="Times New Roman" panose="02020603050405020304" pitchFamily="18" charset="0"/>
              </a:rPr>
              <a:t>(6), pp.2428-2447.</a:t>
            </a:r>
          </a:p>
          <a:p>
            <a:pPr>
              <a:lnSpc>
                <a:spcPct val="150000"/>
              </a:lnSpc>
            </a:pPr>
            <a:endParaRPr lang="en-GB" sz="1200" dirty="0">
              <a:effectLst/>
              <a:latin typeface="Times New Roman" panose="02020603050405020304" pitchFamily="18" charset="0"/>
              <a:ea typeface="Times New Roman" panose="02020603050405020304" pitchFamily="18" charset="0"/>
            </a:endParaRPr>
          </a:p>
          <a:p>
            <a:pPr>
              <a:lnSpc>
                <a:spcPct val="150000"/>
              </a:lnSpc>
            </a:pPr>
            <a:r>
              <a:rPr lang="en-IN" sz="1200" dirty="0">
                <a:effectLst/>
                <a:latin typeface="Times New Roman" panose="02020603050405020304" pitchFamily="18" charset="0"/>
                <a:ea typeface="Times New Roman" panose="02020603050405020304" pitchFamily="18" charset="0"/>
              </a:rPr>
              <a:t>8.  Statista, 2023. </a:t>
            </a:r>
            <a:r>
              <a:rPr lang="en-IN" sz="1200" i="1" dirty="0">
                <a:effectLst/>
                <a:latin typeface="Times New Roman" panose="02020603050405020304" pitchFamily="18" charset="0"/>
                <a:ea typeface="Times New Roman" panose="02020603050405020304" pitchFamily="18" charset="0"/>
              </a:rPr>
              <a:t>Annual growth of gross domestic product in the United Kingdom from 1949 to 2022</a:t>
            </a:r>
            <a:r>
              <a:rPr lang="en-IN" sz="1200" dirty="0">
                <a:effectLst/>
                <a:latin typeface="Times New Roman" panose="02020603050405020304" pitchFamily="18" charset="0"/>
                <a:ea typeface="Times New Roman" panose="02020603050405020304" pitchFamily="18" charset="0"/>
              </a:rPr>
              <a:t>. [Online] Available at: https://www.statista.com/statistics/281734/</a:t>
            </a:r>
            <a:r>
              <a:rPr lang="en-IN" sz="1200" dirty="0" err="1">
                <a:effectLst/>
                <a:latin typeface="Times New Roman" panose="02020603050405020304" pitchFamily="18" charset="0"/>
                <a:ea typeface="Times New Roman" panose="02020603050405020304" pitchFamily="18" charset="0"/>
              </a:rPr>
              <a:t>gdp</a:t>
            </a:r>
            <a:r>
              <a:rPr lang="en-IN" sz="1200" dirty="0">
                <a:effectLst/>
                <a:latin typeface="Times New Roman" panose="02020603050405020304" pitchFamily="18" charset="0"/>
                <a:ea typeface="Times New Roman" panose="02020603050405020304" pitchFamily="18" charset="0"/>
              </a:rPr>
              <a:t>-growth-in-the-united-kingdom-</a:t>
            </a:r>
            <a:r>
              <a:rPr lang="en-IN" sz="1200" dirty="0" err="1">
                <a:effectLst/>
                <a:latin typeface="Times New Roman" panose="02020603050405020304" pitchFamily="18" charset="0"/>
                <a:ea typeface="Times New Roman" panose="02020603050405020304" pitchFamily="18" charset="0"/>
              </a:rPr>
              <a:t>uk</a:t>
            </a:r>
            <a:r>
              <a:rPr lang="en-IN" sz="1200" dirty="0">
                <a:effectLst/>
                <a:latin typeface="Times New Roman" panose="02020603050405020304" pitchFamily="18" charset="0"/>
                <a:ea typeface="Times New Roman" panose="02020603050405020304" pitchFamily="18" charset="0"/>
              </a:rPr>
              <a:t>/#:~:text=The%20United%20Kingdom’s%20economy%20grew, (COVID%2D19) %20pandemic. [Accessed 12 October 2023].</a:t>
            </a:r>
          </a:p>
          <a:p>
            <a:pPr>
              <a:lnSpc>
                <a:spcPct val="150000"/>
              </a:lnSpc>
            </a:pPr>
            <a:endParaRPr lang="en-GB" sz="1200" dirty="0">
              <a:effectLst/>
              <a:latin typeface="Times New Roman" panose="02020603050405020304" pitchFamily="18" charset="0"/>
              <a:ea typeface="Times New Roman" panose="02020603050405020304" pitchFamily="18" charset="0"/>
            </a:endParaRPr>
          </a:p>
          <a:p>
            <a:pPr>
              <a:lnSpc>
                <a:spcPct val="150000"/>
              </a:lnSpc>
            </a:pPr>
            <a:r>
              <a:rPr lang="en-IN" sz="1200" dirty="0">
                <a:effectLst/>
                <a:latin typeface="Times New Roman" panose="02020603050405020304" pitchFamily="18" charset="0"/>
                <a:ea typeface="Times New Roman" panose="02020603050405020304" pitchFamily="18" charset="0"/>
              </a:rPr>
              <a:t>9.  Statista, 2023. </a:t>
            </a:r>
            <a:r>
              <a:rPr lang="en-IN" sz="1200" i="1" dirty="0">
                <a:effectLst/>
                <a:latin typeface="Times New Roman" panose="02020603050405020304" pitchFamily="18" charset="0"/>
                <a:ea typeface="Times New Roman" panose="02020603050405020304" pitchFamily="18" charset="0"/>
              </a:rPr>
              <a:t>Corruption Perception Index score of the United Kingdom from 2012 to 2022. </a:t>
            </a:r>
            <a:r>
              <a:rPr lang="en-IN" sz="1200" dirty="0">
                <a:effectLst/>
                <a:latin typeface="Times New Roman" panose="02020603050405020304" pitchFamily="18" charset="0"/>
                <a:ea typeface="Times New Roman" panose="02020603050405020304" pitchFamily="18" charset="0"/>
              </a:rPr>
              <a:t>[Online] Available at: https://www.statista.com/statistics/868971/corruption-perception-index-in-the-uk/ [Accessed 12 October 2023].</a:t>
            </a:r>
          </a:p>
          <a:p>
            <a:pPr>
              <a:lnSpc>
                <a:spcPct val="150000"/>
              </a:lnSpc>
            </a:pPr>
            <a:endParaRPr lang="en-GB" sz="1200" dirty="0">
              <a:effectLst/>
              <a:latin typeface="Times New Roman" panose="02020603050405020304" pitchFamily="18" charset="0"/>
              <a:ea typeface="Times New Roman" panose="02020603050405020304" pitchFamily="18" charset="0"/>
            </a:endParaRPr>
          </a:p>
          <a:p>
            <a:pPr>
              <a:lnSpc>
                <a:spcPct val="150000"/>
              </a:lnSpc>
            </a:pPr>
            <a:r>
              <a:rPr lang="en-IN" sz="1200" dirty="0">
                <a:effectLst/>
                <a:latin typeface="Times New Roman" panose="02020603050405020304" pitchFamily="18" charset="0"/>
                <a:ea typeface="Times New Roman" panose="02020603050405020304" pitchFamily="18" charset="0"/>
              </a:rPr>
              <a:t>10.  Statista, 2023. </a:t>
            </a:r>
            <a:r>
              <a:rPr lang="en-IN" sz="1200" i="1" dirty="0">
                <a:effectLst/>
                <a:latin typeface="Times New Roman" panose="02020603050405020304" pitchFamily="18" charset="0"/>
                <a:ea typeface="Times New Roman" panose="02020603050405020304" pitchFamily="18" charset="0"/>
              </a:rPr>
              <a:t>Internet usage in the United Kingdom (UK) - Statistics &amp; Facts</a:t>
            </a:r>
            <a:r>
              <a:rPr lang="en-IN" sz="1200" dirty="0">
                <a:effectLst/>
                <a:latin typeface="Times New Roman" panose="02020603050405020304" pitchFamily="18" charset="0"/>
                <a:ea typeface="Times New Roman" panose="02020603050405020304" pitchFamily="18" charset="0"/>
              </a:rPr>
              <a:t>. [Online] Available at: https://www.statista.com/topics/3246/internet-usage-in-the-uk/#topicOverview. [Accessed 12 October 2023].</a:t>
            </a:r>
          </a:p>
          <a:p>
            <a:pPr>
              <a:lnSpc>
                <a:spcPct val="150000"/>
              </a:lnSpc>
            </a:pPr>
            <a:endParaRPr lang="en-GB" sz="1200" dirty="0">
              <a:effectLst/>
              <a:latin typeface="Times New Roman" panose="02020603050405020304" pitchFamily="18" charset="0"/>
              <a:ea typeface="Times New Roman" panose="02020603050405020304" pitchFamily="18" charset="0"/>
            </a:endParaRPr>
          </a:p>
          <a:p>
            <a:pPr>
              <a:lnSpc>
                <a:spcPct val="150000"/>
              </a:lnSpc>
            </a:pPr>
            <a:r>
              <a:rPr lang="en-IN" sz="1200" dirty="0">
                <a:effectLst/>
                <a:latin typeface="Times New Roman" panose="02020603050405020304" pitchFamily="18" charset="0"/>
                <a:ea typeface="Times New Roman" panose="02020603050405020304" pitchFamily="18" charset="0"/>
              </a:rPr>
              <a:t>11.  Statista, 2023. </a:t>
            </a:r>
            <a:r>
              <a:rPr lang="en-IN" sz="1200" i="1" dirty="0">
                <a:effectLst/>
                <a:latin typeface="Times New Roman" panose="02020603050405020304" pitchFamily="18" charset="0"/>
                <a:ea typeface="Times New Roman" panose="02020603050405020304" pitchFamily="18" charset="0"/>
              </a:rPr>
              <a:t>Number of overseas resident visits to the United Kingdom (UK) from 2002 to 2022, with a forecast for 2023</a:t>
            </a:r>
            <a:r>
              <a:rPr lang="en-IN" sz="1200" dirty="0">
                <a:effectLst/>
                <a:latin typeface="Times New Roman" panose="02020603050405020304" pitchFamily="18" charset="0"/>
                <a:ea typeface="Times New Roman" panose="02020603050405020304" pitchFamily="18" charset="0"/>
              </a:rPr>
              <a:t>. [On#: ~e] Available at: https://www.statista.com/statistics/287133/annual-number-of-overseas-visits-to-the-united-kingdom-uk/#:~:text=Overall%2C%20the%20number%20of%20overseas,to%20an%20estimated%2037.5%20million. [Accessed 12 October 2023].</a:t>
            </a:r>
          </a:p>
          <a:p>
            <a:pPr>
              <a:lnSpc>
                <a:spcPct val="150000"/>
              </a:lnSpc>
            </a:pPr>
            <a:endParaRPr lang="en-GB" sz="1200" dirty="0">
              <a:effectLst/>
              <a:latin typeface="Times New Roman" panose="02020603050405020304" pitchFamily="18" charset="0"/>
              <a:ea typeface="Times New Roman" panose="02020603050405020304" pitchFamily="18" charset="0"/>
            </a:endParaRPr>
          </a:p>
          <a:p>
            <a:pPr>
              <a:lnSpc>
                <a:spcPct val="150000"/>
              </a:lnSpc>
            </a:pPr>
            <a:r>
              <a:rPr lang="en-IN" sz="1200" kern="1200" dirty="0">
                <a:solidFill>
                  <a:srgbClr val="000000"/>
                </a:solidFill>
                <a:effectLst/>
                <a:latin typeface="Times New Roman" panose="02020603050405020304" pitchFamily="18" charset="0"/>
                <a:ea typeface="Calibri" panose="020F0502020204030204" pitchFamily="34" charset="0"/>
              </a:rPr>
              <a:t>12.  Zakarya, M., Gillam, L., Ali, H., Rahman, I.U., Salah, K., Khan, R., Rana, O. and </a:t>
            </a:r>
            <a:r>
              <a:rPr lang="en-IN" sz="1200" kern="1200" dirty="0" err="1">
                <a:solidFill>
                  <a:srgbClr val="000000"/>
                </a:solidFill>
                <a:effectLst/>
                <a:latin typeface="Times New Roman" panose="02020603050405020304" pitchFamily="18" charset="0"/>
                <a:ea typeface="Calibri" panose="020F0502020204030204" pitchFamily="34" charset="0"/>
              </a:rPr>
              <a:t>Buyya</a:t>
            </a:r>
            <a:r>
              <a:rPr lang="en-IN" sz="1200" kern="1200" dirty="0">
                <a:solidFill>
                  <a:srgbClr val="000000"/>
                </a:solidFill>
                <a:effectLst/>
                <a:latin typeface="Times New Roman" panose="02020603050405020304" pitchFamily="18" charset="0"/>
                <a:ea typeface="Calibri" panose="020F0502020204030204" pitchFamily="34" charset="0"/>
              </a:rPr>
              <a:t>, R., 2020. </a:t>
            </a:r>
            <a:r>
              <a:rPr lang="en-IN" sz="1200" kern="1200" dirty="0" err="1">
                <a:solidFill>
                  <a:srgbClr val="000000"/>
                </a:solidFill>
                <a:effectLst/>
                <a:latin typeface="Times New Roman" panose="02020603050405020304" pitchFamily="18" charset="0"/>
                <a:ea typeface="Calibri" panose="020F0502020204030204" pitchFamily="34" charset="0"/>
              </a:rPr>
              <a:t>epcAware</a:t>
            </a:r>
            <a:r>
              <a:rPr lang="en-IN" sz="1200" kern="1200" dirty="0">
                <a:solidFill>
                  <a:srgbClr val="000000"/>
                </a:solidFill>
                <a:effectLst/>
                <a:latin typeface="Times New Roman" panose="02020603050405020304" pitchFamily="18" charset="0"/>
                <a:ea typeface="Calibri" panose="020F0502020204030204" pitchFamily="34" charset="0"/>
              </a:rPr>
              <a:t>: a game-based, energy, performance, and cost-efficient resource management technique for multi-access edge computing. IEEE Transactions on Services Computing, 15(3), pp.1634-1648.</a:t>
            </a:r>
            <a:endParaRPr lang="en-GB" sz="1200" dirty="0">
              <a:effectLst/>
              <a:latin typeface="Times New Roman" panose="02020603050405020304" pitchFamily="18" charset="0"/>
              <a:ea typeface="Times New Roman" panose="02020603050405020304" pitchFamily="18" charset="0"/>
            </a:endParaRPr>
          </a:p>
          <a:p>
            <a:pPr algn="just">
              <a:lnSpc>
                <a:spcPct val="150000"/>
              </a:lnSpc>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9</a:t>
            </a:fld>
            <a:endParaRPr lang="en-GB"/>
          </a:p>
        </p:txBody>
      </p:sp>
    </p:spTree>
    <p:extLst>
      <p:ext uri="{BB962C8B-B14F-4D97-AF65-F5344CB8AC3E}">
        <p14:creationId xmlns:p14="http://schemas.microsoft.com/office/powerpoint/2010/main" val="8112324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6572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4517402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1445501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8756931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33736115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0707806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8519306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9907337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3608032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768634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9497723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8921018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0323009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07/11/2023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027411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4320717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07/11/2023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59451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07/11/2023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6379738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07/11/2023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332023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07/11/2023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7626443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07/11/2023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8374922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07/11/2023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113896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07/11/2023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5687116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07/11/2023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940443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07/11/2023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8284581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8001229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500880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291981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83967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379F1E6B-445D-CA46-80DE-7864B0ECB295}" type="datetimeFigureOut">
              <a:rPr lang="en-US" smtClean="0"/>
              <a:t>11/7/2023</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579060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79F1E6B-445D-CA46-80DE-7864B0ECB295}" type="datetimeFigureOut">
              <a:rPr lang="en-US" smtClean="0"/>
              <a:t>11/7/2023</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4334933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379F1E6B-445D-CA46-80DE-7864B0ECB295}" type="datetimeFigureOut">
              <a:rPr lang="en-US" smtClean="0"/>
              <a:t>11/7/2023</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5981692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79F1E6B-445D-CA46-80DE-7864B0ECB295}" type="datetimeFigureOut">
              <a:rPr lang="en-US" smtClean="0"/>
              <a:t>11/7/2023</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1137709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379F1E6B-445D-CA46-80DE-7864B0ECB295}" type="datetimeFigureOut">
              <a:rPr lang="en-US" smtClean="0"/>
              <a:t>11/7/2023</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947254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79F1E6B-445D-CA46-80DE-7864B0ECB295}" type="datetimeFigureOut">
              <a:rPr lang="en-US" smtClean="0"/>
              <a:t>11/7/2023</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3979933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066242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6027700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3.pn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4.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5.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theme" Target="../theme/theme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image" Target="../media/image5.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theme" Target="../theme/theme7.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5" Type="http://schemas.openxmlformats.org/officeDocument/2006/relationships/image" Target="../media/image7.jpg"/><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image" Target="../media/image6.jp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image" Target="../media/image6.jpg"/><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theme" Target="../theme/theme8.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9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07/11/2023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6470373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07/11/2023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1545429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07/11/2023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183856826"/>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53.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52.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52.xm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5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52.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52.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52.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52.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5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0071143-2695-3107-0F6F-0133C9ABD5F6}"/>
              </a:ext>
            </a:extLst>
          </p:cNvPr>
          <p:cNvSpPr>
            <a:spLocks noGrp="1"/>
          </p:cNvSpPr>
          <p:nvPr>
            <p:ph type="title"/>
          </p:nvPr>
        </p:nvSpPr>
        <p:spPr>
          <a:xfrm>
            <a:off x="512381" y="170121"/>
            <a:ext cx="5173716" cy="4953673"/>
          </a:xfrm>
        </p:spPr>
        <p:txBody>
          <a:bodyPr>
            <a:normAutofit fontScale="90000"/>
          </a:bodyPr>
          <a:lstStyle/>
          <a:p>
            <a:pPr>
              <a:lnSpc>
                <a:spcPct val="90000"/>
              </a:lnSpc>
              <a:spcAft>
                <a:spcPts val="600"/>
              </a:spcAft>
            </a:pPr>
            <a:br>
              <a:rPr lang="en-US" sz="2000" b="1" u="sng" dirty="0">
                <a:solidFill>
                  <a:schemeClr val="accent6">
                    <a:lumMod val="75000"/>
                  </a:schemeClr>
                </a:solidFill>
                <a:effectLst/>
              </a:rPr>
            </a:br>
            <a:r>
              <a:rPr lang="en-US" sz="2000" b="1" dirty="0">
                <a:effectLst/>
              </a:rPr>
              <a:t>Student Name: Madalina Nagy</a:t>
            </a:r>
            <a:br>
              <a:rPr lang="en-US" sz="2000" b="1" dirty="0">
                <a:effectLst/>
              </a:rPr>
            </a:br>
            <a:r>
              <a:rPr lang="en-US" sz="2000" b="1" dirty="0">
                <a:effectLst/>
              </a:rPr>
              <a:t>Student Number: </a:t>
            </a:r>
            <a:r>
              <a:rPr lang="en-US" sz="2000" b="1" cap="all" dirty="0">
                <a:effectLst/>
              </a:rPr>
              <a:t>2019619</a:t>
            </a:r>
            <a:br>
              <a:rPr lang="en-US" sz="2000" b="1" dirty="0">
                <a:effectLst/>
              </a:rPr>
            </a:br>
            <a:br>
              <a:rPr lang="en-US" sz="2000" b="1" dirty="0">
                <a:effectLst/>
              </a:rPr>
            </a:br>
            <a:r>
              <a:rPr lang="en-US" sz="2000" b="1" dirty="0">
                <a:effectLst/>
              </a:rPr>
              <a:t>Module: Contemporary Themes in the Hotel and Hospitality Sector (BMIH6001)</a:t>
            </a:r>
            <a:br>
              <a:rPr lang="en-US" sz="2000" b="1" dirty="0">
                <a:effectLst/>
              </a:rPr>
            </a:br>
            <a:r>
              <a:rPr lang="en-US" sz="2000" b="1" dirty="0">
                <a:effectLst/>
              </a:rPr>
              <a:t>LEVEL 6</a:t>
            </a:r>
            <a:br>
              <a:rPr lang="en-US" sz="2000" b="1" dirty="0">
                <a:effectLst/>
              </a:rPr>
            </a:br>
            <a:br>
              <a:rPr lang="en-US" sz="2000" b="1" dirty="0">
                <a:effectLst/>
              </a:rPr>
            </a:br>
            <a:r>
              <a:rPr lang="en-US" sz="2000" b="1" dirty="0" err="1">
                <a:effectLst/>
              </a:rPr>
              <a:t>Programmes</a:t>
            </a:r>
            <a:r>
              <a:rPr lang="en-US" sz="2000" b="1" dirty="0">
                <a:effectLst/>
              </a:rPr>
              <a:t>: BA (Hons) International Hotel Management</a:t>
            </a:r>
            <a:br>
              <a:rPr lang="en-US" sz="2000" b="1" dirty="0">
                <a:effectLst/>
              </a:rPr>
            </a:br>
            <a:br>
              <a:rPr lang="en-US" sz="2000" b="1" dirty="0">
                <a:effectLst/>
              </a:rPr>
            </a:br>
            <a:r>
              <a:rPr lang="en-US" sz="2000" b="1" dirty="0">
                <a:effectLst/>
              </a:rPr>
              <a:t>School of International Hotel Management</a:t>
            </a:r>
            <a:br>
              <a:rPr lang="en-US" sz="2000" b="1" dirty="0">
                <a:effectLst/>
              </a:rPr>
            </a:br>
            <a:br>
              <a:rPr lang="en-US" sz="2000" b="1" dirty="0">
                <a:effectLst/>
              </a:rPr>
            </a:br>
            <a:br>
              <a:rPr lang="en-US" sz="2000" b="1" i="1" dirty="0">
                <a:effectLst/>
              </a:rPr>
            </a:br>
            <a:r>
              <a:rPr lang="en-US" sz="3100" b="1" dirty="0">
                <a:solidFill>
                  <a:schemeClr val="accent6"/>
                </a:solidFill>
                <a:effectLst/>
              </a:rPr>
              <a:t>CONFERENCE</a:t>
            </a:r>
            <a:r>
              <a:rPr lang="en-US" sz="3100" b="1" dirty="0">
                <a:solidFill>
                  <a:schemeClr val="tx1"/>
                </a:solidFill>
                <a:effectLst/>
              </a:rPr>
              <a:t> </a:t>
            </a:r>
            <a:r>
              <a:rPr lang="en-US" sz="3100" b="1" dirty="0">
                <a:solidFill>
                  <a:schemeClr val="accent6"/>
                </a:solidFill>
                <a:effectLst/>
              </a:rPr>
              <a:t>PRESENTATION </a:t>
            </a:r>
            <a:br>
              <a:rPr lang="en-US" sz="2000" b="1" dirty="0">
                <a:effectLst/>
              </a:rPr>
            </a:br>
            <a:br>
              <a:rPr lang="en-US" sz="2000" b="1" dirty="0">
                <a:effectLst/>
              </a:rPr>
            </a:br>
            <a:br>
              <a:rPr lang="en-US" sz="2000" b="1" dirty="0">
                <a:effectLst/>
              </a:rPr>
            </a:br>
            <a:r>
              <a:rPr lang="en-US" sz="2000" b="1" dirty="0">
                <a:effectLst/>
              </a:rPr>
              <a:t> Lecturer: Ms. Giulia </a:t>
            </a:r>
            <a:r>
              <a:rPr lang="en-US" sz="2000" b="1" dirty="0" err="1">
                <a:effectLst/>
              </a:rPr>
              <a:t>Chifari</a:t>
            </a:r>
            <a:br>
              <a:rPr lang="en-US" sz="2000" b="1" dirty="0">
                <a:effectLst/>
              </a:rPr>
            </a:br>
            <a:endParaRPr lang="en-GB" sz="2000" dirty="0"/>
          </a:p>
        </p:txBody>
      </p:sp>
      <p:pic>
        <p:nvPicPr>
          <p:cNvPr id="2" name="Picture 1">
            <a:extLst>
              <a:ext uri="{FF2B5EF4-FFF2-40B4-BE49-F238E27FC236}">
                <a16:creationId xmlns:a16="http://schemas.microsoft.com/office/drawing/2014/main" id="{948C1393-15A6-81E2-D587-C603B977BBB9}"/>
              </a:ext>
            </a:extLst>
          </p:cNvPr>
          <p:cNvPicPr>
            <a:picLocks noChangeAspect="1"/>
          </p:cNvPicPr>
          <p:nvPr/>
        </p:nvPicPr>
        <p:blipFill rotWithShape="1">
          <a:blip r:embed="rId2"/>
          <a:srcRect l="23631" r="32896"/>
          <a:stretch/>
        </p:blipFill>
        <p:spPr>
          <a:xfrm>
            <a:off x="6229215" y="10"/>
            <a:ext cx="5962785" cy="5720852"/>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4" name="TextBox 3">
            <a:extLst>
              <a:ext uri="{FF2B5EF4-FFF2-40B4-BE49-F238E27FC236}">
                <a16:creationId xmlns:a16="http://schemas.microsoft.com/office/drawing/2014/main" id="{206FD143-63CA-DCD6-AD88-C71725413E00}"/>
              </a:ext>
            </a:extLst>
          </p:cNvPr>
          <p:cNvSpPr txBox="1"/>
          <p:nvPr/>
        </p:nvSpPr>
        <p:spPr>
          <a:xfrm>
            <a:off x="9144000" y="550985"/>
            <a:ext cx="2696308" cy="3539430"/>
          </a:xfrm>
          <a:prstGeom prst="rect">
            <a:avLst/>
          </a:prstGeom>
          <a:noFill/>
        </p:spPr>
        <p:txBody>
          <a:bodyPr wrap="square">
            <a:spAutoFit/>
          </a:bodyPr>
          <a:lstStyle/>
          <a:p>
            <a:pPr algn="ctr"/>
            <a:r>
              <a:rPr lang="en-US" sz="3200" b="1" dirty="0">
                <a:solidFill>
                  <a:schemeClr val="accent6">
                    <a:lumMod val="50000"/>
                  </a:schemeClr>
                </a:solidFill>
                <a:effectLst/>
              </a:rPr>
              <a:t>Commercial Green and Food Waste Management Solutions at Cardiff Marriott Hotel</a:t>
            </a:r>
            <a:endParaRPr lang="en-GB" sz="3200" dirty="0">
              <a:solidFill>
                <a:schemeClr val="accent6">
                  <a:lumMod val="50000"/>
                </a:schemeClr>
              </a:solidFill>
            </a:endParaRPr>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45E13A2-19B4-B6DB-05EA-C73D373E5A2B}"/>
              </a:ext>
            </a:extLst>
          </p:cNvPr>
          <p:cNvSpPr txBox="1"/>
          <p:nvPr/>
        </p:nvSpPr>
        <p:spPr>
          <a:xfrm>
            <a:off x="1078523" y="222739"/>
            <a:ext cx="3411415" cy="954107"/>
          </a:xfrm>
          <a:prstGeom prst="rect">
            <a:avLst/>
          </a:prstGeom>
          <a:noFill/>
        </p:spPr>
        <p:txBody>
          <a:bodyPr wrap="square">
            <a:spAutoFit/>
          </a:bodyPr>
          <a:lstStyle/>
          <a:p>
            <a:pPr algn="ctr"/>
            <a:r>
              <a:rPr lang="en-IN" sz="28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br>
              <a:rPr lang="en-US" sz="2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GB" sz="2800" dirty="0"/>
          </a:p>
        </p:txBody>
      </p:sp>
      <p:sp>
        <p:nvSpPr>
          <p:cNvPr id="4" name="Content Placeholder 2">
            <a:extLst>
              <a:ext uri="{FF2B5EF4-FFF2-40B4-BE49-F238E27FC236}">
                <a16:creationId xmlns:a16="http://schemas.microsoft.com/office/drawing/2014/main" id="{B065285E-A692-C4C6-65BB-16A1561816D7}"/>
              </a:ext>
            </a:extLst>
          </p:cNvPr>
          <p:cNvSpPr txBox="1">
            <a:spLocks/>
          </p:cNvSpPr>
          <p:nvPr/>
        </p:nvSpPr>
        <p:spPr>
          <a:xfrm>
            <a:off x="838201" y="1172308"/>
            <a:ext cx="4460630" cy="4091353"/>
          </a:xfrm>
          <a:prstGeom prst="rect">
            <a:avLst/>
          </a:prstGeom>
        </p:spPr>
        <p:txBody>
          <a:bodyPr vert="horz" lIns="91440" tIns="45720" rIns="91440" bIns="45720" rtlCol="0">
            <a:normAutofit fontScale="925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457200" indent="-457200" algn="l">
              <a:buFont typeface="Arial" panose="020B0604020202020204" pitchFamily="34" charset="0"/>
              <a:buChar char="•"/>
            </a:pPr>
            <a:r>
              <a:rPr lang="en-IN" sz="2800" dirty="0">
                <a:latin typeface="Times New Roman" panose="02020603050405020304" pitchFamily="18" charset="0"/>
                <a:ea typeface="Calibri" panose="020F0502020204030204" pitchFamily="34" charset="0"/>
              </a:rPr>
              <a:t>The role of sustainability is very important in the hospitality industry</a:t>
            </a:r>
          </a:p>
          <a:p>
            <a:pPr marL="457200" indent="-457200" algn="l">
              <a:buFont typeface="Arial" panose="020B0604020202020204" pitchFamily="34" charset="0"/>
              <a:buChar char="•"/>
            </a:pPr>
            <a:r>
              <a:rPr lang="en-IN" sz="2800" dirty="0">
                <a:latin typeface="Times New Roman" panose="02020603050405020304" pitchFamily="18" charset="0"/>
                <a:ea typeface="Calibri" panose="020F0502020204030204" pitchFamily="34" charset="0"/>
                <a:cs typeface="Times New Roman" panose="02020603050405020304" pitchFamily="18" charset="0"/>
              </a:rPr>
              <a:t>The hospitality industry requires water, goods, electricity and other resources to run the whole industry, therefore using the resources and exhausting them. </a:t>
            </a:r>
            <a:endParaRPr lang="en-US" sz="2800" dirty="0">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l">
              <a:buFont typeface="Arial" panose="020B0604020202020204" pitchFamily="34" charset="0"/>
              <a:buChar char="•"/>
            </a:pPr>
            <a:r>
              <a:rPr lang="en-IN" sz="2800" dirty="0">
                <a:latin typeface="Times New Roman" panose="02020603050405020304" pitchFamily="18" charset="0"/>
                <a:ea typeface="Calibri" panose="020F0502020204030204" pitchFamily="34" charset="0"/>
              </a:rPr>
              <a:t>Hence, the hospitality industry needs to practise sustainability</a:t>
            </a:r>
            <a:endParaRPr lang="en-IN" sz="2800" dirty="0"/>
          </a:p>
          <a:p>
            <a:pPr marL="342900" indent="-342900">
              <a:buFont typeface="Arial" panose="020B0604020202020204" pitchFamily="34" charset="0"/>
              <a:buChar char="•"/>
            </a:pPr>
            <a:endParaRPr lang="en-IN" dirty="0"/>
          </a:p>
        </p:txBody>
      </p:sp>
      <p:pic>
        <p:nvPicPr>
          <p:cNvPr id="5" name="Picture 2" descr="Sustainability In Business Is More An Opportunity Than A Threat">
            <a:extLst>
              <a:ext uri="{FF2B5EF4-FFF2-40B4-BE49-F238E27FC236}">
                <a16:creationId xmlns:a16="http://schemas.microsoft.com/office/drawing/2014/main" id="{0A0716DE-EC7F-D824-E4B3-C04A452BE28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744" r="1" b="1"/>
          <a:stretch/>
        </p:blipFill>
        <p:spPr bwMode="auto">
          <a:xfrm>
            <a:off x="6101338" y="1019908"/>
            <a:ext cx="5283866" cy="3845168"/>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7417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Learn about ISO 50001 Energy Management System">
            <a:extLst>
              <a:ext uri="{FF2B5EF4-FFF2-40B4-BE49-F238E27FC236}">
                <a16:creationId xmlns:a16="http://schemas.microsoft.com/office/drawing/2014/main" id="{88A8AF69-CAA9-23D0-3617-684A8E8504B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395" b="37498"/>
          <a:stretch/>
        </p:blipFill>
        <p:spPr bwMode="auto">
          <a:xfrm>
            <a:off x="20" y="0"/>
            <a:ext cx="12191980" cy="2497015"/>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945EEC6B-4D70-B0C8-2A51-E414CA7A6F1B}"/>
              </a:ext>
            </a:extLst>
          </p:cNvPr>
          <p:cNvSpPr txBox="1">
            <a:spLocks/>
          </p:cNvSpPr>
          <p:nvPr/>
        </p:nvSpPr>
        <p:spPr>
          <a:xfrm>
            <a:off x="4223982" y="2497015"/>
            <a:ext cx="7485413" cy="2955028"/>
          </a:xfrm>
          <a:prstGeom prst="rect">
            <a:avLst/>
          </a:prstGeom>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Font typeface="Symbol" panose="05050102010706020507" pitchFamily="18" charset="2"/>
              <a:buChar char=""/>
            </a:pPr>
            <a:r>
              <a:rPr lang="en-IN"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According to Legrand </a:t>
            </a:r>
            <a:r>
              <a:rPr lang="en-IN"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et al.</a:t>
            </a:r>
            <a:r>
              <a:rPr lang="en-IN"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(2022), there are different impacts of contemporary sustainability in the hospitality industry.</a:t>
            </a:r>
            <a:endParaRPr lang="en-US"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342900" indent="-342900">
              <a:spcAft>
                <a:spcPts val="1000"/>
              </a:spcAft>
              <a:buFont typeface="Symbol" panose="05050102010706020507" pitchFamily="18" charset="2"/>
              <a:buChar char=""/>
            </a:pPr>
            <a:r>
              <a:rPr lang="en-IN"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Energy Management- The cost of energy consumption is very high in the hotels. </a:t>
            </a:r>
            <a:endParaRPr lang="en-IN" dirty="0">
              <a:solidFill>
                <a:schemeClr val="bg1"/>
              </a:solidFill>
            </a:endParaRPr>
          </a:p>
        </p:txBody>
      </p:sp>
      <p:sp>
        <p:nvSpPr>
          <p:cNvPr id="6" name="Title 1">
            <a:extLst>
              <a:ext uri="{FF2B5EF4-FFF2-40B4-BE49-F238E27FC236}">
                <a16:creationId xmlns:a16="http://schemas.microsoft.com/office/drawing/2014/main" id="{B795958B-6B55-5DF6-908C-248ABE8D410C}"/>
              </a:ext>
            </a:extLst>
          </p:cNvPr>
          <p:cNvSpPr>
            <a:spLocks noGrp="1"/>
          </p:cNvSpPr>
          <p:nvPr>
            <p:ph type="title"/>
          </p:nvPr>
        </p:nvSpPr>
        <p:spPr>
          <a:xfrm>
            <a:off x="512763" y="2274888"/>
            <a:ext cx="10744200" cy="2849562"/>
          </a:xfrm>
        </p:spPr>
        <p:txBody>
          <a:bodyPr anchor="ctr">
            <a:normAutofit/>
          </a:bodyPr>
          <a:lstStyle/>
          <a:p>
            <a:r>
              <a:rPr lang="en-IN" sz="3600" b="1" dirty="0">
                <a:latin typeface="Times New Roman" panose="02020603050405020304" pitchFamily="18" charset="0"/>
                <a:cs typeface="Times New Roman" panose="02020603050405020304" pitchFamily="18" charset="0"/>
              </a:rPr>
              <a:t>Overview of </a:t>
            </a:r>
            <a:br>
              <a:rPr lang="en-IN" sz="3600" b="1" dirty="0">
                <a:latin typeface="Times New Roman" panose="02020603050405020304" pitchFamily="18" charset="0"/>
                <a:cs typeface="Times New Roman" panose="02020603050405020304" pitchFamily="18" charset="0"/>
              </a:rPr>
            </a:br>
            <a:r>
              <a:rPr lang="en-IN" sz="3600" b="1" dirty="0">
                <a:latin typeface="Times New Roman" panose="02020603050405020304" pitchFamily="18" charset="0"/>
                <a:cs typeface="Times New Roman" panose="02020603050405020304" pitchFamily="18" charset="0"/>
              </a:rPr>
              <a:t>Literature</a:t>
            </a:r>
            <a:endParaRPr lang="en-IN" sz="3600" dirty="0"/>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quatech | Water Resource Management | Essential Guide">
            <a:extLst>
              <a:ext uri="{FF2B5EF4-FFF2-40B4-BE49-F238E27FC236}">
                <a16:creationId xmlns:a16="http://schemas.microsoft.com/office/drawing/2014/main" id="{DC4596DF-6E46-A909-10FD-B02272D9F1A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83" r="8929"/>
          <a:stretch/>
        </p:blipFill>
        <p:spPr bwMode="auto">
          <a:xfrm>
            <a:off x="0" y="0"/>
            <a:ext cx="6116549" cy="5814646"/>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CAB8AE01-AF2E-FC23-0D75-B3748732A694}"/>
              </a:ext>
            </a:extLst>
          </p:cNvPr>
          <p:cNvSpPr txBox="1">
            <a:spLocks/>
          </p:cNvSpPr>
          <p:nvPr/>
        </p:nvSpPr>
        <p:spPr>
          <a:xfrm>
            <a:off x="6513788" y="365126"/>
            <a:ext cx="4201104" cy="104164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algn="ctr"/>
            <a:r>
              <a:rPr lang="en-IN" sz="3200" b="1" dirty="0">
                <a:latin typeface="Times New Roman" panose="02020603050405020304" pitchFamily="18" charset="0"/>
                <a:cs typeface="Times New Roman" panose="02020603050405020304" pitchFamily="18" charset="0"/>
              </a:rPr>
              <a:t>Overview</a:t>
            </a:r>
            <a:r>
              <a:rPr lang="en-IN" sz="3200" b="1" dirty="0">
                <a:solidFill>
                  <a:schemeClr val="tx1"/>
                </a:solidFill>
                <a:latin typeface="Times New Roman" panose="02020603050405020304" pitchFamily="18" charset="0"/>
                <a:cs typeface="Times New Roman" panose="02020603050405020304" pitchFamily="18" charset="0"/>
              </a:rPr>
              <a:t> </a:t>
            </a:r>
            <a:r>
              <a:rPr lang="en-IN" sz="3200" b="1" dirty="0">
                <a:latin typeface="Times New Roman" panose="02020603050405020304" pitchFamily="18" charset="0"/>
                <a:cs typeface="Times New Roman" panose="02020603050405020304" pitchFamily="18" charset="0"/>
              </a:rPr>
              <a:t>of Literature</a:t>
            </a:r>
            <a:endParaRPr lang="en-IN" sz="3200" dirty="0"/>
          </a:p>
        </p:txBody>
      </p:sp>
      <p:sp>
        <p:nvSpPr>
          <p:cNvPr id="5" name="Content Placeholder 2">
            <a:extLst>
              <a:ext uri="{FF2B5EF4-FFF2-40B4-BE49-F238E27FC236}">
                <a16:creationId xmlns:a16="http://schemas.microsoft.com/office/drawing/2014/main" id="{AB1341E9-920A-0B83-F25B-0713F53FFB3E}"/>
              </a:ext>
            </a:extLst>
          </p:cNvPr>
          <p:cNvSpPr>
            <a:spLocks noGrp="1"/>
          </p:cNvSpPr>
          <p:nvPr>
            <p:ph type="title"/>
          </p:nvPr>
        </p:nvSpPr>
        <p:spPr>
          <a:xfrm>
            <a:off x="6237288" y="1406771"/>
            <a:ext cx="5019675" cy="3717680"/>
          </a:xfrm>
        </p:spPr>
        <p:txBody>
          <a:bodyPr>
            <a:noAutofit/>
          </a:bodyPr>
          <a:lstStyle/>
          <a:p>
            <a:pPr marL="342900" indent="-342900">
              <a:buFont typeface="Arial" panose="020B0604020202020204" pitchFamily="34" charset="0"/>
              <a:buChar char="•"/>
            </a:pPr>
            <a:r>
              <a:rPr lang="en-IN" sz="2800" dirty="0">
                <a:effectLst/>
                <a:latin typeface="Times New Roman" panose="02020603050405020304" pitchFamily="18" charset="0"/>
                <a:ea typeface="Calibri" panose="020F0502020204030204" pitchFamily="34" charset="0"/>
                <a:cs typeface="Times New Roman" panose="02020603050405020304" pitchFamily="18" charset="0"/>
              </a:rPr>
              <a:t>Water management- Sustainability can help in water management in the hotels. </a:t>
            </a:r>
            <a:br>
              <a:rPr lang="en-IN" sz="2800" dirty="0">
                <a:effectLst/>
                <a:latin typeface="Times New Roman" panose="02020603050405020304" pitchFamily="18" charset="0"/>
                <a:ea typeface="Calibri" panose="020F0502020204030204" pitchFamily="34" charset="0"/>
                <a:cs typeface="Times New Roman" panose="02020603050405020304" pitchFamily="18" charset="0"/>
              </a:rPr>
            </a:br>
            <a:br>
              <a:rPr lang="en-IN" sz="28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sz="2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indent="-342900">
              <a:buFont typeface="Arial" panose="020B0604020202020204" pitchFamily="34" charset="0"/>
              <a:buChar char="•"/>
            </a:pPr>
            <a:r>
              <a:rPr lang="en-IN" sz="2800" dirty="0">
                <a:effectLst/>
                <a:latin typeface="Times New Roman" panose="02020603050405020304" pitchFamily="18" charset="0"/>
                <a:ea typeface="Calibri" panose="020F0502020204030204" pitchFamily="34" charset="0"/>
              </a:rPr>
              <a:t>Minimising Consumption- There is a lot of consumption of every resource in the hospitality sector</a:t>
            </a:r>
            <a:endParaRPr lang="en-IN" sz="2800" dirty="0"/>
          </a:p>
        </p:txBody>
      </p:sp>
    </p:spTree>
    <p:extLst>
      <p:ext uri="{BB962C8B-B14F-4D97-AF65-F5344CB8AC3E}">
        <p14:creationId xmlns:p14="http://schemas.microsoft.com/office/powerpoint/2010/main" val="24142589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olid waste management initiatives yielding good results in Anantapur">
            <a:extLst>
              <a:ext uri="{FF2B5EF4-FFF2-40B4-BE49-F238E27FC236}">
                <a16:creationId xmlns:a16="http://schemas.microsoft.com/office/drawing/2014/main" id="{0FD5D277-A16A-8D49-44F5-E78BB6879C1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51688" y="1711569"/>
            <a:ext cx="4935415" cy="3237035"/>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FB5CD563-5A18-030C-4472-BD81BDA118D9}"/>
              </a:ext>
            </a:extLst>
          </p:cNvPr>
          <p:cNvSpPr txBox="1">
            <a:spLocks/>
          </p:cNvSpPr>
          <p:nvPr/>
        </p:nvSpPr>
        <p:spPr>
          <a:xfrm>
            <a:off x="761801" y="433754"/>
            <a:ext cx="5732783" cy="127781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algn="ctr"/>
            <a:r>
              <a:rPr lang="en-IN" sz="4000" b="1" dirty="0">
                <a:latin typeface="Times New Roman" panose="02020603050405020304" pitchFamily="18" charset="0"/>
                <a:cs typeface="Times New Roman" panose="02020603050405020304" pitchFamily="18" charset="0"/>
              </a:rPr>
              <a:t>Overview of Literature</a:t>
            </a:r>
            <a:endParaRPr lang="en-IN" sz="4000" dirty="0"/>
          </a:p>
        </p:txBody>
      </p:sp>
      <p:sp>
        <p:nvSpPr>
          <p:cNvPr id="5" name="Content Placeholder 2">
            <a:extLst>
              <a:ext uri="{FF2B5EF4-FFF2-40B4-BE49-F238E27FC236}">
                <a16:creationId xmlns:a16="http://schemas.microsoft.com/office/drawing/2014/main" id="{B38BFC9A-E610-E5A9-815D-BCF166ADE440}"/>
              </a:ext>
            </a:extLst>
          </p:cNvPr>
          <p:cNvSpPr>
            <a:spLocks noGrp="1"/>
          </p:cNvSpPr>
          <p:nvPr>
            <p:ph type="title"/>
          </p:nvPr>
        </p:nvSpPr>
        <p:spPr>
          <a:xfrm>
            <a:off x="512763" y="1887415"/>
            <a:ext cx="6638925" cy="3237035"/>
          </a:xfrm>
        </p:spPr>
        <p:txBody>
          <a:bodyPr anchor="ctr">
            <a:normAutofit fontScale="90000"/>
          </a:bodyPr>
          <a:lstStyle/>
          <a:p>
            <a:pPr marL="342900" indent="-342900">
              <a:buFont typeface="Arial" panose="020B0604020202020204" pitchFamily="34" charset="0"/>
              <a:buChar char="•"/>
            </a:pPr>
            <a:r>
              <a:rPr lang="en-IN" sz="3100" dirty="0">
                <a:effectLst/>
                <a:latin typeface="Times New Roman" panose="02020603050405020304" pitchFamily="18" charset="0"/>
                <a:ea typeface="Calibri" panose="020F0502020204030204" pitchFamily="34" charset="0"/>
              </a:rPr>
              <a:t>Waste management- The hotel industry generates a large amount of waste which can be categorised as dry waste, wet waste and e-waste. </a:t>
            </a:r>
            <a:br>
              <a:rPr lang="en-IN" sz="3100" dirty="0">
                <a:effectLst/>
                <a:latin typeface="Times New Roman" panose="02020603050405020304" pitchFamily="18" charset="0"/>
                <a:ea typeface="Calibri" panose="020F0502020204030204" pitchFamily="34" charset="0"/>
              </a:rPr>
            </a:br>
            <a:br>
              <a:rPr lang="en-IN" sz="3100" dirty="0">
                <a:effectLst/>
                <a:latin typeface="Times New Roman" panose="02020603050405020304" pitchFamily="18" charset="0"/>
                <a:ea typeface="Calibri" panose="020F0502020204030204" pitchFamily="34" charset="0"/>
              </a:rPr>
            </a:br>
            <a:endParaRPr lang="en-IN" sz="3100" dirty="0">
              <a:effectLst/>
              <a:latin typeface="Times New Roman" panose="02020603050405020304" pitchFamily="18" charset="0"/>
              <a:ea typeface="Calibri" panose="020F0502020204030204" pitchFamily="34" charset="0"/>
            </a:endParaRPr>
          </a:p>
          <a:p>
            <a:pPr marL="342900" indent="-342900">
              <a:buFont typeface="Arial" panose="020B0604020202020204" pitchFamily="34" charset="0"/>
              <a:buChar char="•"/>
            </a:pPr>
            <a:r>
              <a:rPr lang="en-IN" sz="3100" dirty="0">
                <a:effectLst/>
                <a:latin typeface="Times New Roman" panose="02020603050405020304" pitchFamily="18" charset="0"/>
                <a:ea typeface="Calibri" panose="020F0502020204030204" pitchFamily="34" charset="0"/>
                <a:cs typeface="Times New Roman" panose="02020603050405020304" pitchFamily="18" charset="0"/>
              </a:rPr>
              <a:t>A larger part of the revenue of hotels comes from food and beverage services.</a:t>
            </a:r>
            <a:endParaRPr lang="en-US" sz="3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2000" dirty="0"/>
          </a:p>
        </p:txBody>
      </p:sp>
    </p:spTree>
    <p:extLst>
      <p:ext uri="{BB962C8B-B14F-4D97-AF65-F5344CB8AC3E}">
        <p14:creationId xmlns:p14="http://schemas.microsoft.com/office/powerpoint/2010/main" val="1367454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B4B77-7C91-AA39-F546-AA9946FE7C45}"/>
              </a:ext>
            </a:extLst>
          </p:cNvPr>
          <p:cNvSpPr>
            <a:spLocks noGrp="1"/>
          </p:cNvSpPr>
          <p:nvPr>
            <p:ph type="title"/>
          </p:nvPr>
        </p:nvSpPr>
        <p:spPr>
          <a:xfrm>
            <a:off x="512382" y="1359878"/>
            <a:ext cx="5876696" cy="4384432"/>
          </a:xfrm>
        </p:spPr>
        <p:txBody>
          <a:bodyPr>
            <a:noAutofit/>
          </a:bodyPr>
          <a:lstStyle/>
          <a:p>
            <a:br>
              <a:rPr lang="en-IN" sz="2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br>
              <a:rPr lang="en-IN" sz="2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lang="en-IN" sz="2800" dirty="0">
                <a:effectLst/>
                <a:latin typeface="Times New Roman" panose="02020603050405020304" pitchFamily="18" charset="0"/>
                <a:ea typeface="Calibri" panose="020F0502020204030204" pitchFamily="34" charset="0"/>
                <a:cs typeface="Times New Roman" panose="02020603050405020304" pitchFamily="18" charset="0"/>
              </a:rPr>
              <a:t>According to Business Waste (2023), The food and beverages industry in the hospitality sector generates a lot of waste and there can be a huge impact on sustainability in this area.</a:t>
            </a:r>
            <a:br>
              <a:rPr lang="en-IN" sz="2800" dirty="0">
                <a:effectLst/>
                <a:latin typeface="Times New Roman" panose="02020603050405020304" pitchFamily="18" charset="0"/>
                <a:ea typeface="Calibri" panose="020F0502020204030204" pitchFamily="34" charset="0"/>
                <a:cs typeface="Times New Roman" panose="02020603050405020304" pitchFamily="18" charset="0"/>
              </a:rPr>
            </a:br>
            <a:br>
              <a:rPr lang="en-US" sz="2800" dirty="0">
                <a:latin typeface="Times New Roman" panose="02020603050405020304" pitchFamily="18" charset="0"/>
                <a:ea typeface="Calibri" panose="020F0502020204030204" pitchFamily="34" charset="0"/>
                <a:cs typeface="Times New Roman" panose="02020603050405020304" pitchFamily="18" charset="0"/>
              </a:rPr>
            </a:br>
            <a:r>
              <a:rPr lang="en-IN" sz="2800" dirty="0">
                <a:effectLst/>
                <a:latin typeface="Times New Roman" panose="02020603050405020304" pitchFamily="18" charset="0"/>
                <a:ea typeface="Calibri" panose="020F0502020204030204" pitchFamily="34" charset="0"/>
                <a:cs typeface="Times New Roman" panose="02020603050405020304" pitchFamily="18" charset="0"/>
              </a:rPr>
              <a:t>By managing and tracking food waste and placing food audits to understand where the largest source of food is coming from. </a:t>
            </a:r>
            <a:br>
              <a:rPr lang="en-US" sz="2800" dirty="0">
                <a:effectLst/>
                <a:latin typeface="Times New Roman" panose="02020603050405020304" pitchFamily="18" charset="0"/>
                <a:ea typeface="Calibri" panose="020F0502020204030204" pitchFamily="34" charset="0"/>
                <a:cs typeface="Times New Roman" panose="02020603050405020304" pitchFamily="18" charset="0"/>
              </a:rPr>
            </a:br>
            <a:endParaRPr lang="en-GB" sz="2800" dirty="0"/>
          </a:p>
        </p:txBody>
      </p:sp>
      <p:pic>
        <p:nvPicPr>
          <p:cNvPr id="3" name="Picture 2" descr="The Expert Guide to Keeping a Food Journal for Effective Weight Loss">
            <a:extLst>
              <a:ext uri="{FF2B5EF4-FFF2-40B4-BE49-F238E27FC236}">
                <a16:creationId xmlns:a16="http://schemas.microsoft.com/office/drawing/2014/main" id="{C165F423-A5E7-F311-5513-1F3607575FA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123" r="6224" b="-1"/>
          <a:stretch/>
        </p:blipFill>
        <p:spPr bwMode="auto">
          <a:xfrm>
            <a:off x="6389078" y="1"/>
            <a:ext cx="5802922" cy="5744308"/>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EC72A7F3-F7BA-8A18-6FF3-3C0F51A3D3FE}"/>
              </a:ext>
            </a:extLst>
          </p:cNvPr>
          <p:cNvSpPr txBox="1">
            <a:spLocks/>
          </p:cNvSpPr>
          <p:nvPr/>
        </p:nvSpPr>
        <p:spPr>
          <a:xfrm>
            <a:off x="786385" y="269631"/>
            <a:ext cx="5415123" cy="973015"/>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algn="ctr"/>
            <a:r>
              <a:rPr lang="en-IN" sz="2800" b="1" kern="0" dirty="0">
                <a:latin typeface="Times New Roman" panose="02020603050405020304" pitchFamily="18" charset="0"/>
                <a:ea typeface="Times New Roman" panose="02020603050405020304" pitchFamily="18" charset="0"/>
                <a:cs typeface="Times New Roman" panose="02020603050405020304" pitchFamily="18" charset="0"/>
              </a:rPr>
              <a:t>Application to the hotel and hospitality industry</a:t>
            </a:r>
            <a:endParaRPr lang="en-IN" sz="2800" dirty="0"/>
          </a:p>
        </p:txBody>
      </p:sp>
    </p:spTree>
    <p:extLst>
      <p:ext uri="{BB962C8B-B14F-4D97-AF65-F5344CB8AC3E}">
        <p14:creationId xmlns:p14="http://schemas.microsoft.com/office/powerpoint/2010/main" val="40053796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F70A8-EFCA-E758-5263-8A30AF420194}"/>
              </a:ext>
            </a:extLst>
          </p:cNvPr>
          <p:cNvSpPr>
            <a:spLocks noGrp="1"/>
          </p:cNvSpPr>
          <p:nvPr>
            <p:ph type="title"/>
          </p:nvPr>
        </p:nvSpPr>
        <p:spPr>
          <a:xfrm>
            <a:off x="5169877" y="1242645"/>
            <a:ext cx="6086703" cy="4595445"/>
          </a:xfrm>
        </p:spPr>
        <p:txBody>
          <a:bodyPr>
            <a:noAutofit/>
          </a:bodyPr>
          <a:lstStyle/>
          <a:p>
            <a:r>
              <a:rPr lang="en-IN" sz="2800" dirty="0">
                <a:effectLst/>
                <a:latin typeface="Times New Roman" panose="02020603050405020304" pitchFamily="18" charset="0"/>
                <a:ea typeface="Calibri" panose="020F0502020204030204" pitchFamily="34" charset="0"/>
                <a:cs typeface="Times New Roman" panose="02020603050405020304" pitchFamily="18" charset="0"/>
              </a:rPr>
              <a:t>The industry can incorporate awareness of sustainability by calling annual meetings of all the hotels and can discuss all the plans and strategies which can be followed to incorporate sustainability.</a:t>
            </a:r>
            <a:br>
              <a:rPr lang="en-IN" sz="2800" dirty="0">
                <a:effectLst/>
                <a:latin typeface="Times New Roman" panose="02020603050405020304" pitchFamily="18" charset="0"/>
                <a:ea typeface="Calibri" panose="020F0502020204030204" pitchFamily="34" charset="0"/>
                <a:cs typeface="Times New Roman" panose="02020603050405020304" pitchFamily="18" charset="0"/>
              </a:rPr>
            </a:br>
            <a:br>
              <a:rPr lang="en-US" sz="2800" dirty="0">
                <a:effectLst/>
                <a:latin typeface="Times New Roman" panose="02020603050405020304" pitchFamily="18" charset="0"/>
                <a:ea typeface="Calibri" panose="020F0502020204030204" pitchFamily="34" charset="0"/>
                <a:cs typeface="Times New Roman" panose="02020603050405020304" pitchFamily="18" charset="0"/>
              </a:rPr>
            </a:br>
            <a:r>
              <a:rPr lang="en-IN" sz="2800" dirty="0">
                <a:effectLst/>
                <a:latin typeface="Times New Roman" panose="02020603050405020304" pitchFamily="18" charset="0"/>
                <a:ea typeface="Calibri" panose="020F0502020204030204" pitchFamily="34" charset="0"/>
                <a:cs typeface="Times New Roman" panose="02020603050405020304" pitchFamily="18" charset="0"/>
              </a:rPr>
              <a:t>High attention should be given to the waste being created from foods. </a:t>
            </a:r>
            <a:br>
              <a:rPr lang="en-US" sz="2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endParaRPr lang="en-GB" sz="2800" dirty="0">
              <a:solidFill>
                <a:schemeClr val="tx1"/>
              </a:solidFill>
            </a:endParaRPr>
          </a:p>
        </p:txBody>
      </p:sp>
      <p:sp>
        <p:nvSpPr>
          <p:cNvPr id="3" name="Title 1">
            <a:extLst>
              <a:ext uri="{FF2B5EF4-FFF2-40B4-BE49-F238E27FC236}">
                <a16:creationId xmlns:a16="http://schemas.microsoft.com/office/drawing/2014/main" id="{3D452BD6-92DE-20A3-F190-0C2B6E90DD3A}"/>
              </a:ext>
            </a:extLst>
          </p:cNvPr>
          <p:cNvSpPr txBox="1">
            <a:spLocks/>
          </p:cNvSpPr>
          <p:nvPr/>
        </p:nvSpPr>
        <p:spPr>
          <a:xfrm>
            <a:off x="1067322" y="152401"/>
            <a:ext cx="10339231" cy="1172307"/>
          </a:xfrm>
          <a:prstGeom prst="rect">
            <a:avLst/>
          </a:prstGeom>
        </p:spPr>
        <p:txBody>
          <a:bodyPr vert="horz" lIns="91440" tIns="45720" rIns="91440" bIns="45720" rtlCol="0" anchor="t">
            <a:normAutofit lnSpcReduction="10000"/>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algn="ctr"/>
            <a:endParaRPr lang="en-IN" sz="2800" b="1" kern="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endParaRPr>
          </a:p>
          <a:p>
            <a:pPr algn="ctr"/>
            <a:r>
              <a:rPr lang="en-IN" sz="2800" b="1" kern="0" dirty="0">
                <a:latin typeface="Times New Roman" panose="02020603050405020304" pitchFamily="18" charset="0"/>
                <a:ea typeface="Times New Roman" panose="02020603050405020304" pitchFamily="18" charset="0"/>
                <a:cs typeface="Times New Roman" panose="02020603050405020304" pitchFamily="18" charset="0"/>
              </a:rPr>
              <a:t>Evaluate Future Policy and Management Options</a:t>
            </a:r>
            <a:br>
              <a:rPr lang="en-US" b="1" kern="0" dirty="0">
                <a:solidFill>
                  <a:schemeClr val="tx2"/>
                </a:solidFill>
                <a:latin typeface="Times New Roman" panose="02020603050405020304" pitchFamily="18" charset="0"/>
                <a:ea typeface="Times New Roman" panose="02020603050405020304" pitchFamily="18" charset="0"/>
                <a:cs typeface="Times New Roman" panose="02020603050405020304" pitchFamily="18" charset="0"/>
              </a:rPr>
            </a:br>
            <a:endParaRPr lang="en-IN" dirty="0">
              <a:solidFill>
                <a:schemeClr val="tx2"/>
              </a:solidFill>
            </a:endParaRPr>
          </a:p>
        </p:txBody>
      </p:sp>
      <p:pic>
        <p:nvPicPr>
          <p:cNvPr id="4" name="Picture 2" descr="What Does Consumers' Increased Awareness of Sustainability Mean For  Advertisers - DeVito/Verdi">
            <a:extLst>
              <a:ext uri="{FF2B5EF4-FFF2-40B4-BE49-F238E27FC236}">
                <a16:creationId xmlns:a16="http://schemas.microsoft.com/office/drawing/2014/main" id="{DF0E3FD4-861F-3E35-9B15-DAE23D41C4E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1013" b="-1"/>
          <a:stretch/>
        </p:blipFill>
        <p:spPr bwMode="auto">
          <a:xfrm>
            <a:off x="4609" y="1852246"/>
            <a:ext cx="5165268" cy="30245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07618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6370CFF-FDB7-1F82-1E7B-D7E6894BDF96}"/>
              </a:ext>
            </a:extLst>
          </p:cNvPr>
          <p:cNvSpPr txBox="1">
            <a:spLocks/>
          </p:cNvSpPr>
          <p:nvPr/>
        </p:nvSpPr>
        <p:spPr>
          <a:xfrm>
            <a:off x="5849815" y="187569"/>
            <a:ext cx="4149970" cy="112541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algn="ctr"/>
            <a:r>
              <a:rPr lang="en-IN" sz="2800" b="1" kern="0" dirty="0">
                <a:latin typeface="Times New Roman" panose="02020603050405020304" pitchFamily="18" charset="0"/>
                <a:ea typeface="Times New Roman" panose="02020603050405020304" pitchFamily="18" charset="0"/>
                <a:cs typeface="Times New Roman" panose="02020603050405020304" pitchFamily="18" charset="0"/>
              </a:rPr>
              <a:t>Conclusion</a:t>
            </a:r>
            <a:br>
              <a:rPr lang="en-US" sz="2800" b="1" kern="0" dirty="0">
                <a:latin typeface="Times New Roman" panose="02020603050405020304" pitchFamily="18" charset="0"/>
                <a:ea typeface="Times New Roman" panose="02020603050405020304" pitchFamily="18" charset="0"/>
                <a:cs typeface="Times New Roman" panose="02020603050405020304" pitchFamily="18" charset="0"/>
              </a:rPr>
            </a:br>
            <a:endParaRPr lang="en-IN" sz="2800" dirty="0"/>
          </a:p>
        </p:txBody>
      </p:sp>
      <p:sp>
        <p:nvSpPr>
          <p:cNvPr id="5" name="Content Placeholder 2">
            <a:extLst>
              <a:ext uri="{FF2B5EF4-FFF2-40B4-BE49-F238E27FC236}">
                <a16:creationId xmlns:a16="http://schemas.microsoft.com/office/drawing/2014/main" id="{01B68FC0-857E-45DC-CEB5-ECD334E9A524}"/>
              </a:ext>
            </a:extLst>
          </p:cNvPr>
          <p:cNvSpPr>
            <a:spLocks noGrp="1"/>
          </p:cNvSpPr>
          <p:nvPr>
            <p:ph type="title"/>
          </p:nvPr>
        </p:nvSpPr>
        <p:spPr>
          <a:xfrm>
            <a:off x="5369169" y="1516063"/>
            <a:ext cx="6705600" cy="3608387"/>
          </a:xfrm>
        </p:spPr>
        <p:txBody>
          <a:bodyPr>
            <a:normAutofit/>
          </a:bodyPr>
          <a:lstStyle/>
          <a:p>
            <a:r>
              <a:rPr lang="en-IN" sz="2800" dirty="0">
                <a:effectLst/>
                <a:latin typeface="Times New Roman" panose="02020603050405020304" pitchFamily="18" charset="0"/>
                <a:ea typeface="Calibri" panose="020F0502020204030204" pitchFamily="34" charset="0"/>
                <a:cs typeface="Times New Roman" panose="02020603050405020304" pitchFamily="18" charset="0"/>
              </a:rPr>
              <a:t>It can be concluded from above that sustainability is very important in the hospitality sector. </a:t>
            </a:r>
            <a:br>
              <a:rPr lang="en-IN" sz="2800" dirty="0">
                <a:effectLst/>
                <a:latin typeface="Times New Roman" panose="02020603050405020304" pitchFamily="18" charset="0"/>
                <a:ea typeface="Calibri" panose="020F0502020204030204" pitchFamily="34" charset="0"/>
                <a:cs typeface="Times New Roman" panose="02020603050405020304" pitchFamily="18" charset="0"/>
              </a:rPr>
            </a:br>
            <a:br>
              <a:rPr lang="en-IN" sz="2800" dirty="0">
                <a:effectLst/>
                <a:latin typeface="Times New Roman" panose="02020603050405020304" pitchFamily="18" charset="0"/>
                <a:ea typeface="Calibri" panose="020F0502020204030204" pitchFamily="34" charset="0"/>
                <a:cs typeface="Times New Roman" panose="02020603050405020304" pitchFamily="18" charset="0"/>
              </a:rPr>
            </a:br>
            <a:br>
              <a:rPr lang="en-IN" sz="28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sz="2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IN" sz="2800" dirty="0">
                <a:effectLst/>
                <a:latin typeface="Times New Roman" panose="02020603050405020304" pitchFamily="18" charset="0"/>
                <a:ea typeface="Calibri" panose="020F0502020204030204" pitchFamily="34" charset="0"/>
                <a:cs typeface="Times New Roman" panose="02020603050405020304" pitchFamily="18" charset="0"/>
              </a:rPr>
              <a:t>Further, it was also observed that a large number of waste in this industry was created by the food sector of hotels. </a:t>
            </a:r>
            <a:endParaRPr lang="en-US" sz="2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2000" dirty="0">
              <a:solidFill>
                <a:schemeClr val="tx1"/>
              </a:solidFill>
            </a:endParaRPr>
          </a:p>
        </p:txBody>
      </p:sp>
      <p:pic>
        <p:nvPicPr>
          <p:cNvPr id="6" name="Picture 2" descr="Conclusion Word Sign Flat Concept Stock Vector - Illustration of poster,  banner: 123093259">
            <a:extLst>
              <a:ext uri="{FF2B5EF4-FFF2-40B4-BE49-F238E27FC236}">
                <a16:creationId xmlns:a16="http://schemas.microsoft.com/office/drawing/2014/main" id="{3B0404C5-1F04-12F6-1241-55794481041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0" y="0"/>
            <a:ext cx="4593845" cy="58263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6502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exagon wall decor">
            <a:extLst>
              <a:ext uri="{FF2B5EF4-FFF2-40B4-BE49-F238E27FC236}">
                <a16:creationId xmlns:a16="http://schemas.microsoft.com/office/drawing/2014/main" id="{5D7793FA-92AD-A6AB-86A6-5982DB40EA56}"/>
              </a:ext>
            </a:extLst>
          </p:cNvPr>
          <p:cNvPicPr>
            <a:picLocks noChangeAspect="1"/>
          </p:cNvPicPr>
          <p:nvPr/>
        </p:nvPicPr>
        <p:blipFill rotWithShape="1">
          <a:blip r:embed="rId3"/>
          <a:srcRect l="19548" r="22415" b="-1"/>
          <a:stretch/>
        </p:blipFill>
        <p:spPr>
          <a:xfrm>
            <a:off x="9319846" y="10"/>
            <a:ext cx="2872154" cy="5826359"/>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4" name="Content Placeholder 2">
            <a:extLst>
              <a:ext uri="{FF2B5EF4-FFF2-40B4-BE49-F238E27FC236}">
                <a16:creationId xmlns:a16="http://schemas.microsoft.com/office/drawing/2014/main" id="{65CA500A-51E4-4A56-C30E-FB47B2770DD2}"/>
              </a:ext>
            </a:extLst>
          </p:cNvPr>
          <p:cNvSpPr>
            <a:spLocks noGrp="1"/>
          </p:cNvSpPr>
          <p:nvPr>
            <p:ph type="title"/>
          </p:nvPr>
        </p:nvSpPr>
        <p:spPr>
          <a:xfrm>
            <a:off x="512763" y="211137"/>
            <a:ext cx="8701087" cy="5462831"/>
          </a:xfrm>
        </p:spPr>
        <p:txBody>
          <a:bodyPr>
            <a:noAutofit/>
          </a:bodyPr>
          <a:lstStyle/>
          <a:p>
            <a:pPr marL="0" indent="0" algn="just">
              <a:lnSpc>
                <a:spcPct val="150000"/>
              </a:lnSpc>
              <a:spcAft>
                <a:spcPts val="1000"/>
              </a:spcAft>
              <a:buNone/>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Reference list</a:t>
            </a:r>
          </a:p>
          <a:p>
            <a:pPr marL="342900" lvl="0" indent="-342900" algn="just">
              <a:lnSpc>
                <a:spcPct val="150000"/>
              </a:lnSpc>
              <a:buClr>
                <a:srgbClr val="000000"/>
              </a:buClr>
              <a:buFont typeface="+mj-lt"/>
              <a:buAutoNum type="arabicPeriod"/>
            </a:pPr>
            <a:r>
              <a:rPr lang="en-GB" sz="900" b="1" kern="1200" dirty="0">
                <a:effectLst/>
                <a:latin typeface="Times New Roman" panose="02020603050405020304" pitchFamily="18" charset="0"/>
                <a:ea typeface="Times New Roman" panose="02020603050405020304" pitchFamily="18" charset="0"/>
              </a:rPr>
              <a:t>Booking.com, 2023. </a:t>
            </a:r>
            <a:r>
              <a:rPr lang="en-GB" sz="900" b="1" i="1" kern="1200" dirty="0">
                <a:effectLst/>
                <a:latin typeface="Times New Roman" panose="02020603050405020304" pitchFamily="18" charset="0"/>
                <a:ea typeface="Times New Roman" panose="02020603050405020304" pitchFamily="18" charset="0"/>
              </a:rPr>
              <a:t>Cardiff Marriott Hotel</a:t>
            </a:r>
            <a:r>
              <a:rPr lang="en-GB" sz="900" b="1" kern="1200" dirty="0">
                <a:effectLst/>
                <a:latin typeface="Times New Roman" panose="02020603050405020304" pitchFamily="18" charset="0"/>
                <a:ea typeface="Times New Roman" panose="02020603050405020304" pitchFamily="18" charset="0"/>
              </a:rPr>
              <a:t>.</a:t>
            </a:r>
            <a:r>
              <a:rPr lang="en-IN" sz="900" b="1" kern="1200" dirty="0">
                <a:effectLst/>
                <a:latin typeface="Times New Roman" panose="02020603050405020304" pitchFamily="18" charset="0"/>
                <a:ea typeface="Times New Roman" panose="02020603050405020304" pitchFamily="18" charset="0"/>
              </a:rPr>
              <a:t> [Online] Available at: </a:t>
            </a:r>
            <a:r>
              <a:rPr lang="en-GB" sz="900" b="1" kern="1200" dirty="0">
                <a:effectLst/>
                <a:latin typeface="Times New Roman" panose="02020603050405020304" pitchFamily="18" charset="0"/>
                <a:ea typeface="Times New Roman" panose="02020603050405020304" pitchFamily="18" charset="0"/>
              </a:rPr>
              <a:t>https://hospitalityinsights.ehl /sustainable-hotel-management https://www.booking.com/hotel/gb/cardiff-marriott.html [Accessed 12 October 2023]</a:t>
            </a:r>
            <a:endParaRPr lang="en-GB" sz="900" b="1" dirty="0">
              <a:effectLst/>
              <a:latin typeface="Times New Roman" panose="02020603050405020304" pitchFamily="18" charset="0"/>
              <a:ea typeface="Times New Roman" panose="02020603050405020304" pitchFamily="18" charset="0"/>
            </a:endParaRPr>
          </a:p>
          <a:p>
            <a:pPr marL="342900" lvl="0" indent="-342900">
              <a:lnSpc>
                <a:spcPct val="150000"/>
              </a:lnSpc>
              <a:buClr>
                <a:srgbClr val="000000"/>
              </a:buClr>
              <a:buFont typeface="+mj-lt"/>
              <a:buAutoNum type="arabicPeriod"/>
            </a:pPr>
            <a:r>
              <a:rPr lang="en-IN" sz="900" b="1" kern="1200" dirty="0" err="1">
                <a:effectLst/>
                <a:latin typeface="Times New Roman" panose="02020603050405020304" pitchFamily="18" charset="0"/>
                <a:ea typeface="Times New Roman" panose="02020603050405020304" pitchFamily="18" charset="0"/>
              </a:rPr>
              <a:t>Capcon</a:t>
            </a:r>
            <a:r>
              <a:rPr lang="en-IN" sz="900" b="1" kern="1200" dirty="0">
                <a:effectLst/>
                <a:latin typeface="Times New Roman" panose="02020603050405020304" pitchFamily="18" charset="0"/>
                <a:ea typeface="Times New Roman" panose="02020603050405020304" pitchFamily="18" charset="0"/>
              </a:rPr>
              <a:t>, 2023. </a:t>
            </a:r>
            <a:r>
              <a:rPr lang="en-IN" sz="900" b="1" i="1" kern="1200" dirty="0">
                <a:effectLst/>
                <a:latin typeface="Times New Roman" panose="02020603050405020304" pitchFamily="18" charset="0"/>
                <a:ea typeface="Times New Roman" panose="02020603050405020304" pitchFamily="18" charset="0"/>
              </a:rPr>
              <a:t>Food Waste Management in UK Hospitality Industry.</a:t>
            </a:r>
            <a:r>
              <a:rPr lang="en-IN" sz="900" b="1" kern="1200" dirty="0">
                <a:effectLst/>
                <a:latin typeface="Times New Roman" panose="02020603050405020304" pitchFamily="18" charset="0"/>
                <a:ea typeface="Times New Roman" panose="02020603050405020304" pitchFamily="18" charset="0"/>
              </a:rPr>
              <a:t> [Online]</a:t>
            </a:r>
            <a:r>
              <a:rPr lang="en-GB" sz="900" b="1" dirty="0">
                <a:latin typeface="Times New Roman" panose="02020603050405020304" pitchFamily="18" charset="0"/>
                <a:ea typeface="Times New Roman" panose="02020603050405020304" pitchFamily="18" charset="0"/>
              </a:rPr>
              <a:t> </a:t>
            </a:r>
            <a:r>
              <a:rPr lang="en-IN" sz="900" b="1" kern="1200" dirty="0">
                <a:effectLst/>
                <a:latin typeface="Times New Roman" panose="02020603050405020304" pitchFamily="18" charset="0"/>
                <a:ea typeface="Times New Roman" panose="02020603050405020304" pitchFamily="18" charset="0"/>
              </a:rPr>
              <a:t>Available at: https://www.capcon.co.uk/food-waste-management-in-uk-hospitality-industry/#:~:text=To%20address%20food%20waste%20in,waste%20and%20improve%20sustainability%20practices. [Accessed 12 October 2023].</a:t>
            </a:r>
            <a:endParaRPr lang="en-GB" sz="900" b="1" kern="1200" dirty="0">
              <a:latin typeface="Times New Roman" panose="02020603050405020304" pitchFamily="18" charset="0"/>
              <a:ea typeface="Times New Roman" panose="02020603050405020304" pitchFamily="18" charset="0"/>
            </a:endParaRPr>
          </a:p>
          <a:p>
            <a:pPr marL="342900" lvl="0" indent="-342900">
              <a:lnSpc>
                <a:spcPct val="150000"/>
              </a:lnSpc>
              <a:buClr>
                <a:srgbClr val="000000"/>
              </a:buClr>
              <a:buFont typeface="+mj-lt"/>
              <a:buAutoNum type="arabicPeriod"/>
            </a:pPr>
            <a:r>
              <a:rPr lang="en-GB" sz="900" b="1" dirty="0">
                <a:effectLst/>
                <a:latin typeface="Times New Roman" panose="02020603050405020304" pitchFamily="18" charset="0"/>
                <a:ea typeface="Times New Roman" panose="02020603050405020304" pitchFamily="18" charset="0"/>
              </a:rPr>
              <a:t> </a:t>
            </a:r>
            <a:r>
              <a:rPr lang="en-IN" sz="900" b="1" kern="1200" dirty="0">
                <a:effectLst/>
                <a:latin typeface="Times New Roman" panose="02020603050405020304" pitchFamily="18" charset="0"/>
                <a:ea typeface="Times New Roman" panose="02020603050405020304" pitchFamily="18" charset="0"/>
              </a:rPr>
              <a:t>Legrand, W., Chen, J.S. and </a:t>
            </a:r>
            <a:r>
              <a:rPr lang="en-IN" sz="900" b="1" kern="1200" dirty="0" err="1">
                <a:effectLst/>
                <a:latin typeface="Times New Roman" panose="02020603050405020304" pitchFamily="18" charset="0"/>
                <a:ea typeface="Times New Roman" panose="02020603050405020304" pitchFamily="18" charset="0"/>
              </a:rPr>
              <a:t>Laeis</a:t>
            </a:r>
            <a:r>
              <a:rPr lang="en-IN" sz="900" b="1" kern="1200" dirty="0">
                <a:effectLst/>
                <a:latin typeface="Times New Roman" panose="02020603050405020304" pitchFamily="18" charset="0"/>
                <a:ea typeface="Times New Roman" panose="02020603050405020304" pitchFamily="18" charset="0"/>
              </a:rPr>
              <a:t>, G.C., 2022. </a:t>
            </a:r>
            <a:r>
              <a:rPr lang="en-IN" sz="900" b="1" i="1" kern="1200" dirty="0">
                <a:effectLst/>
                <a:latin typeface="Times New Roman" panose="02020603050405020304" pitchFamily="18" charset="0"/>
                <a:ea typeface="Times New Roman" panose="02020603050405020304" pitchFamily="18" charset="0"/>
              </a:rPr>
              <a:t>Sustainability in the hospitality industry: Principles of sustainable operations.</a:t>
            </a:r>
            <a:r>
              <a:rPr lang="en-IN" sz="900" b="1" kern="1200" dirty="0">
                <a:effectLst/>
                <a:latin typeface="Times New Roman" panose="02020603050405020304" pitchFamily="18" charset="0"/>
                <a:ea typeface="Times New Roman" panose="02020603050405020304" pitchFamily="18" charset="0"/>
              </a:rPr>
              <a:t> Taylor &amp; Francis.</a:t>
            </a:r>
            <a:endParaRPr lang="en-GB" sz="900" b="1" dirty="0">
              <a:latin typeface="Times New Roman" panose="02020603050405020304" pitchFamily="18" charset="0"/>
              <a:ea typeface="Times New Roman" panose="02020603050405020304" pitchFamily="18" charset="0"/>
            </a:endParaRPr>
          </a:p>
          <a:p>
            <a:pPr marL="342900" lvl="0" indent="-342900">
              <a:lnSpc>
                <a:spcPct val="150000"/>
              </a:lnSpc>
              <a:buClr>
                <a:srgbClr val="000000"/>
              </a:buClr>
              <a:buFont typeface="+mj-lt"/>
              <a:buAutoNum type="arabicPeriod"/>
            </a:pPr>
            <a:r>
              <a:rPr lang="en-IN" sz="900" b="1" kern="1200" dirty="0">
                <a:effectLst/>
                <a:latin typeface="Times New Roman" panose="02020603050405020304" pitchFamily="18" charset="0"/>
                <a:ea typeface="Times New Roman" panose="02020603050405020304" pitchFamily="18" charset="0"/>
              </a:rPr>
              <a:t> Mariano-Hernández, D., Hernández-</a:t>
            </a:r>
            <a:r>
              <a:rPr lang="en-IN" sz="900" b="1" kern="1200" dirty="0" err="1">
                <a:effectLst/>
                <a:latin typeface="Times New Roman" panose="02020603050405020304" pitchFamily="18" charset="0"/>
                <a:ea typeface="Times New Roman" panose="02020603050405020304" pitchFamily="18" charset="0"/>
              </a:rPr>
              <a:t>Callejo</a:t>
            </a:r>
            <a:r>
              <a:rPr lang="en-IN" sz="900" b="1" kern="1200" dirty="0">
                <a:effectLst/>
                <a:latin typeface="Times New Roman" panose="02020603050405020304" pitchFamily="18" charset="0"/>
                <a:ea typeface="Times New Roman" panose="02020603050405020304" pitchFamily="18" charset="0"/>
              </a:rPr>
              <a:t>, L., </a:t>
            </a:r>
            <a:r>
              <a:rPr lang="en-IN" sz="900" b="1" kern="1200" dirty="0" err="1">
                <a:effectLst/>
                <a:latin typeface="Times New Roman" panose="02020603050405020304" pitchFamily="18" charset="0"/>
                <a:ea typeface="Times New Roman" panose="02020603050405020304" pitchFamily="18" charset="0"/>
              </a:rPr>
              <a:t>Zorita-Lamadrid</a:t>
            </a:r>
            <a:r>
              <a:rPr lang="en-IN" sz="900" b="1" kern="1200" dirty="0">
                <a:effectLst/>
                <a:latin typeface="Times New Roman" panose="02020603050405020304" pitchFamily="18" charset="0"/>
                <a:ea typeface="Times New Roman" panose="02020603050405020304" pitchFamily="18" charset="0"/>
              </a:rPr>
              <a:t>, A., Duque-Pérez, O. and García, F.S., 2021. A review of strategies for building energy management system: Model predictive control, demand side management, optimization, and fault detection &amp; diagnosis. </a:t>
            </a:r>
            <a:r>
              <a:rPr lang="en-IN" sz="900" b="1" i="1" kern="1200" dirty="0">
                <a:effectLst/>
                <a:latin typeface="Times New Roman" panose="02020603050405020304" pitchFamily="18" charset="0"/>
                <a:ea typeface="Times New Roman" panose="02020603050405020304" pitchFamily="18" charset="0"/>
              </a:rPr>
              <a:t>Journal of Building Engineering, 33</a:t>
            </a:r>
            <a:r>
              <a:rPr lang="en-IN" sz="900" b="1" kern="1200" dirty="0">
                <a:effectLst/>
                <a:latin typeface="Times New Roman" panose="02020603050405020304" pitchFamily="18" charset="0"/>
                <a:ea typeface="Times New Roman" panose="02020603050405020304" pitchFamily="18" charset="0"/>
              </a:rPr>
              <a:t>, p.101692.</a:t>
            </a:r>
            <a:endParaRPr lang="en-GB" sz="900" b="1" dirty="0">
              <a:latin typeface="Times New Roman" panose="02020603050405020304" pitchFamily="18" charset="0"/>
              <a:ea typeface="Times New Roman" panose="02020603050405020304" pitchFamily="18" charset="0"/>
            </a:endParaRPr>
          </a:p>
          <a:p>
            <a:pPr marL="342900" lvl="0" indent="-342900">
              <a:lnSpc>
                <a:spcPct val="150000"/>
              </a:lnSpc>
              <a:buClr>
                <a:srgbClr val="000000"/>
              </a:buClr>
              <a:buFont typeface="+mj-lt"/>
              <a:buAutoNum type="arabicPeriod"/>
            </a:pPr>
            <a:r>
              <a:rPr lang="en-IN" sz="900" b="1" kern="1200" dirty="0">
                <a:effectLst/>
                <a:latin typeface="Times New Roman" panose="02020603050405020304" pitchFamily="18" charset="0"/>
                <a:ea typeface="Times New Roman" panose="02020603050405020304" pitchFamily="18" charset="0"/>
              </a:rPr>
              <a:t>Marriott, 2023. </a:t>
            </a:r>
            <a:r>
              <a:rPr lang="en-IN" sz="900" b="1" i="1" kern="1200" dirty="0">
                <a:effectLst/>
                <a:latin typeface="Times New Roman" panose="02020603050405020304" pitchFamily="18" charset="0"/>
                <a:ea typeface="Times New Roman" panose="02020603050405020304" pitchFamily="18" charset="0"/>
              </a:rPr>
              <a:t>Cardiff Marriott Hotel.</a:t>
            </a:r>
            <a:r>
              <a:rPr lang="en-IN" sz="900" b="1" kern="1200" dirty="0">
                <a:effectLst/>
                <a:latin typeface="Times New Roman" panose="02020603050405020304" pitchFamily="18" charset="0"/>
                <a:ea typeface="Times New Roman" panose="02020603050405020304" pitchFamily="18" charset="0"/>
              </a:rPr>
              <a:t> [Online] Available at: https://www.marriott.com/en-us/hotels/cwldt-cardiff-marriott-hotel/overview/ [Accessed 13 October 2023].</a:t>
            </a:r>
            <a:endParaRPr lang="en-GB" sz="900" b="1" dirty="0">
              <a:latin typeface="Times New Roman" panose="02020603050405020304" pitchFamily="18" charset="0"/>
              <a:ea typeface="Times New Roman" panose="02020603050405020304" pitchFamily="18" charset="0"/>
            </a:endParaRPr>
          </a:p>
          <a:p>
            <a:pPr marL="342900" lvl="0" indent="-342900">
              <a:lnSpc>
                <a:spcPct val="150000"/>
              </a:lnSpc>
              <a:buClr>
                <a:srgbClr val="000000"/>
              </a:buClr>
              <a:buFont typeface="+mj-lt"/>
              <a:buAutoNum type="arabicPeriod"/>
            </a:pPr>
            <a:r>
              <a:rPr lang="en-IN" sz="900" b="1" kern="1200" dirty="0">
                <a:effectLst/>
                <a:latin typeface="Times New Roman" panose="02020603050405020304" pitchFamily="18" charset="0"/>
                <a:ea typeface="Calibri" panose="020F0502020204030204" pitchFamily="34" charset="0"/>
              </a:rPr>
              <a:t>Melton, F.S., Huntington, J., Grimm, R., Herring, J., Hall, M., </a:t>
            </a:r>
            <a:r>
              <a:rPr lang="en-IN" sz="900" b="1" kern="1200" dirty="0" err="1">
                <a:effectLst/>
                <a:latin typeface="Times New Roman" panose="02020603050405020304" pitchFamily="18" charset="0"/>
                <a:ea typeface="Calibri" panose="020F0502020204030204" pitchFamily="34" charset="0"/>
              </a:rPr>
              <a:t>Rollison</a:t>
            </a:r>
            <a:r>
              <a:rPr lang="en-IN" sz="900" b="1" kern="1200" dirty="0">
                <a:effectLst/>
                <a:latin typeface="Times New Roman" panose="02020603050405020304" pitchFamily="18" charset="0"/>
                <a:ea typeface="Calibri" panose="020F0502020204030204" pitchFamily="34" charset="0"/>
              </a:rPr>
              <a:t>, D., Erickson, T., Allen, R., Anderson, M., Fisher, J.B. and </a:t>
            </a:r>
            <a:r>
              <a:rPr lang="en-IN" sz="900" b="1" kern="1200" dirty="0" err="1">
                <a:effectLst/>
                <a:latin typeface="Times New Roman" panose="02020603050405020304" pitchFamily="18" charset="0"/>
                <a:ea typeface="Calibri" panose="020F0502020204030204" pitchFamily="34" charset="0"/>
              </a:rPr>
              <a:t>Kilic</a:t>
            </a:r>
            <a:r>
              <a:rPr lang="en-IN" sz="900" b="1" kern="1200" dirty="0">
                <a:effectLst/>
                <a:latin typeface="Times New Roman" panose="02020603050405020304" pitchFamily="18" charset="0"/>
                <a:ea typeface="Calibri" panose="020F0502020204030204" pitchFamily="34" charset="0"/>
              </a:rPr>
              <a:t>, A., 2022. Open ET: Filling a critical data gap in water management for the western United States. </a:t>
            </a:r>
            <a:r>
              <a:rPr lang="en-IN" sz="900" b="1" i="1" kern="1200" dirty="0">
                <a:effectLst/>
                <a:latin typeface="Times New Roman" panose="02020603050405020304" pitchFamily="18" charset="0"/>
                <a:ea typeface="Calibri" panose="020F0502020204030204" pitchFamily="34" charset="0"/>
              </a:rPr>
              <a:t>JAWRA Journal of the American Water Resources Association, 58</a:t>
            </a:r>
            <a:r>
              <a:rPr lang="en-IN" sz="900" b="1" kern="1200" dirty="0">
                <a:effectLst/>
                <a:latin typeface="Times New Roman" panose="02020603050405020304" pitchFamily="18" charset="0"/>
                <a:ea typeface="Calibri" panose="020F0502020204030204" pitchFamily="34" charset="0"/>
              </a:rPr>
              <a:t>(6), pp.971-994.</a:t>
            </a:r>
            <a:endParaRPr lang="en-GB" sz="900" b="1" kern="1200" dirty="0">
              <a:latin typeface="Times New Roman" panose="02020603050405020304" pitchFamily="18" charset="0"/>
              <a:ea typeface="Calibri" panose="020F0502020204030204" pitchFamily="34" charset="0"/>
            </a:endParaRPr>
          </a:p>
          <a:p>
            <a:pPr marL="342900" lvl="0" indent="-342900">
              <a:lnSpc>
                <a:spcPct val="150000"/>
              </a:lnSpc>
              <a:buClr>
                <a:srgbClr val="000000"/>
              </a:buClr>
              <a:buFont typeface="+mj-lt"/>
              <a:buAutoNum type="arabicPeriod"/>
            </a:pPr>
            <a:r>
              <a:rPr lang="en-IN" sz="900" b="1" dirty="0" err="1">
                <a:effectLst/>
                <a:latin typeface="Times New Roman" panose="02020603050405020304" pitchFamily="18" charset="0"/>
                <a:ea typeface="Times New Roman" panose="02020603050405020304" pitchFamily="18" charset="0"/>
              </a:rPr>
              <a:t>Raub</a:t>
            </a:r>
            <a:r>
              <a:rPr lang="en-IN" sz="900" b="1" dirty="0">
                <a:effectLst/>
                <a:latin typeface="Times New Roman" panose="02020603050405020304" pitchFamily="18" charset="0"/>
                <a:ea typeface="Times New Roman" panose="02020603050405020304" pitchFamily="18" charset="0"/>
              </a:rPr>
              <a:t>, S.P. and Martin-Rios, C., 2019. “Think sustainable, act local”–a stakeholder-filter-model for translating SDGs into sustainability initiatives with local impact.</a:t>
            </a:r>
            <a:r>
              <a:rPr lang="en-IN" sz="900" b="1" i="1" dirty="0">
                <a:effectLst/>
                <a:latin typeface="Times New Roman" panose="02020603050405020304" pitchFamily="18" charset="0"/>
                <a:ea typeface="Times New Roman" panose="02020603050405020304" pitchFamily="18" charset="0"/>
              </a:rPr>
              <a:t> International Journal of Contemporary Hospitality Management, 31</a:t>
            </a:r>
            <a:r>
              <a:rPr lang="en-IN" sz="900" b="1" dirty="0">
                <a:effectLst/>
                <a:latin typeface="Times New Roman" panose="02020603050405020304" pitchFamily="18" charset="0"/>
                <a:ea typeface="Times New Roman" panose="02020603050405020304" pitchFamily="18" charset="0"/>
              </a:rPr>
              <a:t>(6), pp.2428-2447.</a:t>
            </a:r>
            <a:endParaRPr lang="en-GB" sz="900" b="1" dirty="0">
              <a:latin typeface="Times New Roman" panose="02020603050405020304" pitchFamily="18" charset="0"/>
              <a:ea typeface="Times New Roman" panose="02020603050405020304" pitchFamily="18" charset="0"/>
            </a:endParaRPr>
          </a:p>
          <a:p>
            <a:pPr marL="342900" lvl="0" indent="-342900">
              <a:lnSpc>
                <a:spcPct val="150000"/>
              </a:lnSpc>
              <a:buClr>
                <a:srgbClr val="000000"/>
              </a:buClr>
              <a:buFont typeface="+mj-lt"/>
              <a:buAutoNum type="arabicPeriod"/>
            </a:pPr>
            <a:r>
              <a:rPr lang="en-IN" sz="900" b="1" dirty="0">
                <a:effectLst/>
                <a:latin typeface="Times New Roman" panose="02020603050405020304" pitchFamily="18" charset="0"/>
                <a:ea typeface="Times New Roman" panose="02020603050405020304" pitchFamily="18" charset="0"/>
              </a:rPr>
              <a:t>Statista, 2023. </a:t>
            </a:r>
            <a:r>
              <a:rPr lang="en-IN" sz="900" b="1" i="1" dirty="0">
                <a:effectLst/>
                <a:latin typeface="Times New Roman" panose="02020603050405020304" pitchFamily="18" charset="0"/>
                <a:ea typeface="Times New Roman" panose="02020603050405020304" pitchFamily="18" charset="0"/>
              </a:rPr>
              <a:t>Annual growth of gross domestic product in the United Kingdom from 1949 to 2022</a:t>
            </a:r>
            <a:r>
              <a:rPr lang="en-IN" sz="900" b="1" dirty="0">
                <a:effectLst/>
                <a:latin typeface="Times New Roman" panose="02020603050405020304" pitchFamily="18" charset="0"/>
                <a:ea typeface="Times New Roman" panose="02020603050405020304" pitchFamily="18" charset="0"/>
              </a:rPr>
              <a:t>. [Online] Available at: https://www.statista.com/statistics/281734/</a:t>
            </a:r>
            <a:r>
              <a:rPr lang="en-IN" sz="900" b="1" dirty="0" err="1">
                <a:effectLst/>
                <a:latin typeface="Times New Roman" panose="02020603050405020304" pitchFamily="18" charset="0"/>
                <a:ea typeface="Times New Roman" panose="02020603050405020304" pitchFamily="18" charset="0"/>
              </a:rPr>
              <a:t>gdp</a:t>
            </a:r>
            <a:r>
              <a:rPr lang="en-IN" sz="900" b="1" dirty="0">
                <a:effectLst/>
                <a:latin typeface="Times New Roman" panose="02020603050405020304" pitchFamily="18" charset="0"/>
                <a:ea typeface="Times New Roman" panose="02020603050405020304" pitchFamily="18" charset="0"/>
              </a:rPr>
              <a:t>-growth-in-the-united-kingdom-</a:t>
            </a:r>
            <a:r>
              <a:rPr lang="en-IN" sz="900" b="1" dirty="0" err="1">
                <a:effectLst/>
                <a:latin typeface="Times New Roman" panose="02020603050405020304" pitchFamily="18" charset="0"/>
                <a:ea typeface="Times New Roman" panose="02020603050405020304" pitchFamily="18" charset="0"/>
              </a:rPr>
              <a:t>uk</a:t>
            </a:r>
            <a:r>
              <a:rPr lang="en-IN" sz="900" b="1" dirty="0">
                <a:effectLst/>
                <a:latin typeface="Times New Roman" panose="02020603050405020304" pitchFamily="18" charset="0"/>
                <a:ea typeface="Times New Roman" panose="02020603050405020304" pitchFamily="18" charset="0"/>
              </a:rPr>
              <a:t>/#:~:text=The%20United%20Kingdom’s%20economy%20grew, (COVID%2D19) %20pandemic. [Accessed 12 October 2023].</a:t>
            </a:r>
            <a:endParaRPr lang="en-GB" sz="900" b="1" dirty="0">
              <a:latin typeface="Times New Roman" panose="02020603050405020304" pitchFamily="18" charset="0"/>
              <a:ea typeface="Times New Roman" panose="02020603050405020304" pitchFamily="18" charset="0"/>
            </a:endParaRPr>
          </a:p>
          <a:p>
            <a:pPr marL="342900" lvl="0" indent="-342900">
              <a:lnSpc>
                <a:spcPct val="150000"/>
              </a:lnSpc>
              <a:buClr>
                <a:srgbClr val="000000"/>
              </a:buClr>
              <a:buFont typeface="+mj-lt"/>
              <a:buAutoNum type="arabicPeriod"/>
            </a:pPr>
            <a:r>
              <a:rPr lang="en-IN" sz="900" b="1" dirty="0">
                <a:effectLst/>
                <a:latin typeface="Times New Roman" panose="02020603050405020304" pitchFamily="18" charset="0"/>
                <a:ea typeface="Times New Roman" panose="02020603050405020304" pitchFamily="18" charset="0"/>
              </a:rPr>
              <a:t>Statista, 2023. </a:t>
            </a:r>
            <a:r>
              <a:rPr lang="en-IN" sz="900" b="1" i="1" dirty="0">
                <a:effectLst/>
                <a:latin typeface="Times New Roman" panose="02020603050405020304" pitchFamily="18" charset="0"/>
                <a:ea typeface="Times New Roman" panose="02020603050405020304" pitchFamily="18" charset="0"/>
              </a:rPr>
              <a:t>Corruption Perception Index score of the United Kingdom from 2012 to 2022. </a:t>
            </a:r>
            <a:r>
              <a:rPr lang="en-IN" sz="900" b="1" dirty="0">
                <a:effectLst/>
                <a:latin typeface="Times New Roman" panose="02020603050405020304" pitchFamily="18" charset="0"/>
                <a:ea typeface="Times New Roman" panose="02020603050405020304" pitchFamily="18" charset="0"/>
              </a:rPr>
              <a:t>[Online] Available at: https://www.statista.com/statistics/868971/corruption-perception-index-in-the-uk/ [Accessed 12 October 2023].</a:t>
            </a:r>
            <a:endParaRPr lang="en-GB" sz="900" b="1" dirty="0">
              <a:latin typeface="Times New Roman" panose="02020603050405020304" pitchFamily="18" charset="0"/>
              <a:ea typeface="Times New Roman" panose="02020603050405020304" pitchFamily="18" charset="0"/>
            </a:endParaRPr>
          </a:p>
          <a:p>
            <a:pPr marL="342900" lvl="0" indent="-342900">
              <a:lnSpc>
                <a:spcPct val="150000"/>
              </a:lnSpc>
              <a:buClr>
                <a:srgbClr val="000000"/>
              </a:buClr>
              <a:buFont typeface="+mj-lt"/>
              <a:buAutoNum type="arabicPeriod"/>
            </a:pPr>
            <a:r>
              <a:rPr lang="en-IN" sz="900" b="1" dirty="0">
                <a:effectLst/>
                <a:latin typeface="Times New Roman" panose="02020603050405020304" pitchFamily="18" charset="0"/>
                <a:ea typeface="Times New Roman" panose="02020603050405020304" pitchFamily="18" charset="0"/>
              </a:rPr>
              <a:t>Statista, 2023. </a:t>
            </a:r>
            <a:r>
              <a:rPr lang="en-IN" sz="900" b="1" i="1" dirty="0">
                <a:effectLst/>
                <a:latin typeface="Times New Roman" panose="02020603050405020304" pitchFamily="18" charset="0"/>
                <a:ea typeface="Times New Roman" panose="02020603050405020304" pitchFamily="18" charset="0"/>
              </a:rPr>
              <a:t>Internet usage in the United Kingdom (UK) - Statistics &amp; Facts</a:t>
            </a:r>
            <a:r>
              <a:rPr lang="en-IN" sz="900" b="1" dirty="0">
                <a:effectLst/>
                <a:latin typeface="Times New Roman" panose="02020603050405020304" pitchFamily="18" charset="0"/>
                <a:ea typeface="Times New Roman" panose="02020603050405020304" pitchFamily="18" charset="0"/>
              </a:rPr>
              <a:t>. [Online] Available at: https://www.statista.com/topics/3246/internet-usage-in-the-uk/#topicOverview. [Accessed 12 October 2023].</a:t>
            </a:r>
            <a:endParaRPr lang="en-GB" sz="900" b="1" dirty="0">
              <a:latin typeface="Times New Roman" panose="02020603050405020304" pitchFamily="18" charset="0"/>
              <a:ea typeface="Times New Roman" panose="02020603050405020304" pitchFamily="18" charset="0"/>
            </a:endParaRPr>
          </a:p>
          <a:p>
            <a:pPr marL="342900" lvl="0" indent="-342900">
              <a:lnSpc>
                <a:spcPct val="150000"/>
              </a:lnSpc>
              <a:buClr>
                <a:srgbClr val="000000"/>
              </a:buClr>
              <a:buFont typeface="+mj-lt"/>
              <a:buAutoNum type="arabicPeriod"/>
            </a:pPr>
            <a:r>
              <a:rPr lang="en-IN" sz="900" b="1" dirty="0">
                <a:effectLst/>
                <a:latin typeface="Times New Roman" panose="02020603050405020304" pitchFamily="18" charset="0"/>
                <a:ea typeface="Times New Roman" panose="02020603050405020304" pitchFamily="18" charset="0"/>
              </a:rPr>
              <a:t>Statista, 2023. </a:t>
            </a:r>
            <a:r>
              <a:rPr lang="en-IN" sz="900" b="1" i="1" dirty="0">
                <a:effectLst/>
                <a:latin typeface="Times New Roman" panose="02020603050405020304" pitchFamily="18" charset="0"/>
                <a:ea typeface="Times New Roman" panose="02020603050405020304" pitchFamily="18" charset="0"/>
              </a:rPr>
              <a:t>Number of overseas resident visits to the United Kingdom (UK) from 2002 to 2022, with a forecast for 2023</a:t>
            </a:r>
            <a:r>
              <a:rPr lang="en-IN" sz="900" b="1" dirty="0">
                <a:effectLst/>
                <a:latin typeface="Times New Roman" panose="02020603050405020304" pitchFamily="18" charset="0"/>
                <a:ea typeface="Times New Roman" panose="02020603050405020304" pitchFamily="18" charset="0"/>
              </a:rPr>
              <a:t>. [On#: ~e] Available at: https://www.statista.com/statistics/287133/annual-number-of-overseas-visits-to-the-united-kingdom-uk/#:~:text=Overall%2C%20the%20number%20of%20overseas,to%20an%20estimated%2037.5%20million. [Accessed 12 October 2023].</a:t>
            </a:r>
            <a:endParaRPr lang="en-GB" sz="900" b="1" dirty="0">
              <a:latin typeface="Times New Roman" panose="02020603050405020304" pitchFamily="18" charset="0"/>
              <a:ea typeface="Times New Roman" panose="02020603050405020304" pitchFamily="18" charset="0"/>
            </a:endParaRPr>
          </a:p>
          <a:p>
            <a:pPr marL="342900" lvl="0" indent="-342900">
              <a:lnSpc>
                <a:spcPct val="150000"/>
              </a:lnSpc>
              <a:buClr>
                <a:srgbClr val="000000"/>
              </a:buClr>
              <a:buFont typeface="+mj-lt"/>
              <a:buAutoNum type="arabicPeriod"/>
            </a:pPr>
            <a:r>
              <a:rPr lang="en-IN" sz="900" b="1" kern="1200" dirty="0">
                <a:effectLst/>
                <a:latin typeface="Times New Roman" panose="02020603050405020304" pitchFamily="18" charset="0"/>
                <a:ea typeface="Calibri" panose="020F0502020204030204" pitchFamily="34" charset="0"/>
              </a:rPr>
              <a:t>Zakarya, M., Gillam, L., Ali, H., Rahman, I.U., Salah, K., Khan, R., Rana, O. and </a:t>
            </a:r>
            <a:r>
              <a:rPr lang="en-IN" sz="900" b="1" kern="1200" dirty="0" err="1">
                <a:effectLst/>
                <a:latin typeface="Times New Roman" panose="02020603050405020304" pitchFamily="18" charset="0"/>
                <a:ea typeface="Calibri" panose="020F0502020204030204" pitchFamily="34" charset="0"/>
              </a:rPr>
              <a:t>Buyya</a:t>
            </a:r>
            <a:r>
              <a:rPr lang="en-IN" sz="900" b="1" kern="1200" dirty="0">
                <a:effectLst/>
                <a:latin typeface="Times New Roman" panose="02020603050405020304" pitchFamily="18" charset="0"/>
                <a:ea typeface="Calibri" panose="020F0502020204030204" pitchFamily="34" charset="0"/>
              </a:rPr>
              <a:t>, R., 2020. </a:t>
            </a:r>
            <a:r>
              <a:rPr lang="en-IN" sz="900" b="1" kern="1200" dirty="0" err="1">
                <a:effectLst/>
                <a:latin typeface="Times New Roman" panose="02020603050405020304" pitchFamily="18" charset="0"/>
                <a:ea typeface="Calibri" panose="020F0502020204030204" pitchFamily="34" charset="0"/>
              </a:rPr>
              <a:t>epcAware</a:t>
            </a:r>
            <a:r>
              <a:rPr lang="en-IN" sz="900" b="1" kern="1200" dirty="0">
                <a:effectLst/>
                <a:latin typeface="Times New Roman" panose="02020603050405020304" pitchFamily="18" charset="0"/>
                <a:ea typeface="Calibri" panose="020F0502020204030204" pitchFamily="34" charset="0"/>
              </a:rPr>
              <a:t>: a game-based, energy, performance, and cost-efficient resource management technique for multi-access edge computing. IEEE Transactions on Services Computing, 15(3), pp.1634-1648.</a:t>
            </a:r>
            <a:endParaRPr lang="en-GB" sz="900" b="1" dirty="0">
              <a:effectLst/>
              <a:latin typeface="Times New Roman" panose="02020603050405020304" pitchFamily="18" charset="0"/>
              <a:ea typeface="Calibri" panose="020F0502020204030204" pitchFamily="34" charset="0"/>
              <a:cs typeface="Times New Roman" panose="02020603050405020304" pitchFamily="18" charset="0"/>
            </a:endParaRPr>
          </a:p>
          <a:p>
            <a:pPr>
              <a:buNone/>
            </a:pPr>
            <a:endParaRPr lang="en-US" sz="900" dirty="0">
              <a:latin typeface="Times New Roman" pitchFamily="18" charset="0"/>
              <a:cs typeface="Times New Roman" pitchFamily="18" charset="0"/>
            </a:endParaRPr>
          </a:p>
        </p:txBody>
      </p:sp>
    </p:spTree>
    <p:extLst>
      <p:ext uri="{BB962C8B-B14F-4D97-AF65-F5344CB8AC3E}">
        <p14:creationId xmlns:p14="http://schemas.microsoft.com/office/powerpoint/2010/main" val="8783556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75 Best Thank-You Messages and Words of Appreciation">
            <a:extLst>
              <a:ext uri="{FF2B5EF4-FFF2-40B4-BE49-F238E27FC236}">
                <a16:creationId xmlns:a16="http://schemas.microsoft.com/office/drawing/2014/main" id="{0A035BDA-6073-A3B9-2AD7-06996C587F1E}"/>
              </a:ext>
            </a:extLst>
          </p:cNvPr>
          <p:cNvPicPr>
            <a:picLocks noChangeAspect="1" noChangeArrowheads="1"/>
          </p:cNvPicPr>
          <p:nvPr/>
        </p:nvPicPr>
        <p:blipFill>
          <a:blip r:embed="rId2">
            <a:duotone>
              <a:prstClr val="black"/>
              <a:schemeClr val="accent6">
                <a:tint val="45000"/>
                <a:satMod val="400000"/>
              </a:schemeClr>
            </a:duotone>
            <a:extLst>
              <a:ext uri="{28A0092B-C50C-407E-A947-70E740481C1C}">
                <a14:useLocalDpi xmlns:a14="http://schemas.microsoft.com/office/drawing/2010/main" val="0"/>
              </a:ext>
            </a:extLst>
          </a:blip>
          <a:stretch>
            <a:fillRect/>
          </a:stretch>
        </p:blipFill>
        <p:spPr bwMode="auto">
          <a:xfrm>
            <a:off x="3693562" y="841385"/>
            <a:ext cx="4536038" cy="3965077"/>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1770215"/>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7.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8.xml><?xml version="1.0" encoding="utf-8"?>
<a:theme xmlns:a="http://schemas.openxmlformats.org/drawingml/2006/main" name="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43F99639-B193-4022-BE69-23FA00B831EA}" vid="{33ACB9AB-A5D0-46AF-B162-B0129356D5DB}"/>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74243a2f-f39c-4e43-9810-58f2f548e0d4">
      <Terms xmlns="http://schemas.microsoft.com/office/infopath/2007/PartnerControls"/>
    </lcf76f155ced4ddcb4097134ff3c332f>
    <TaxCatchAll xmlns="32cf4773-4f40-40c5-b712-94915657137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3" ma:contentTypeDescription="Create a new document." ma:contentTypeScope="" ma:versionID="3a42bb11c81490c0711891ed477bd834">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03a78252230837bb11038cea7e79c1f1" ns2:_="" ns3:_="">
    <xsd:import namespace="74243a2f-f39c-4e43-9810-58f2f548e0d4"/>
    <xsd:import namespace="32cf4773-4f40-40c5-b712-949156571374"/>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32f4320f-1d01-4f5b-afc1-77c425931ec5}" ma:internalName="TaxCatchAll" ma:showField="CatchAllData" ma:web="32cf4773-4f40-40c5-b712-949156571374">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032BBAC-3698-4F05-9D8E-6B64CA681E85}">
  <ds:schemaRefs>
    <ds:schemaRef ds:uri="http://schemas.microsoft.com/office/2006/documentManagement/types"/>
    <ds:schemaRef ds:uri="32cf4773-4f40-40c5-b712-949156571374"/>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74243a2f-f39c-4e43-9810-58f2f548e0d4"/>
    <ds:schemaRef ds:uri="http://www.w3.org/XML/1998/namespace"/>
    <ds:schemaRef ds:uri="http://purl.org/dc/dcmitype/"/>
    <ds:schemaRef ds:uri="http://purl.org/dc/terms/"/>
  </ds:schemaRefs>
</ds:datastoreItem>
</file>

<file path=customXml/itemProps2.xml><?xml version="1.0" encoding="utf-8"?>
<ds:datastoreItem xmlns:ds="http://schemas.openxmlformats.org/officeDocument/2006/customXml" ds:itemID="{43A733C8-F562-4261-B329-2365D6E464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243a2f-f39c-4e43-9810-58f2f548e0d4"/>
    <ds:schemaRef ds:uri="32cf4773-4f40-40c5-b712-9491565713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EA96578-F261-47E4-A313-68CB36B4F36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59</TotalTime>
  <Words>2189</Words>
  <Application>Microsoft Office PowerPoint</Application>
  <PresentationFormat>Widescreen</PresentationFormat>
  <Paragraphs>94</Paragraphs>
  <Slides>10</Slides>
  <Notes>8</Notes>
  <HiddenSlides>0</HiddenSlides>
  <MMClips>0</MMClips>
  <ScaleCrop>false</ScaleCrop>
  <HeadingPairs>
    <vt:vector size="6" baseType="variant">
      <vt:variant>
        <vt:lpstr>Fonts Used</vt:lpstr>
      </vt:variant>
      <vt:variant>
        <vt:i4>5</vt:i4>
      </vt:variant>
      <vt:variant>
        <vt:lpstr>Theme</vt:lpstr>
      </vt:variant>
      <vt:variant>
        <vt:i4>8</vt:i4>
      </vt:variant>
      <vt:variant>
        <vt:lpstr>Slide Titles</vt:lpstr>
      </vt:variant>
      <vt:variant>
        <vt:i4>10</vt:i4>
      </vt:variant>
    </vt:vector>
  </HeadingPairs>
  <TitlesOfParts>
    <vt:vector size="23" baseType="lpstr">
      <vt:lpstr>Arial</vt:lpstr>
      <vt:lpstr>Calibri</vt:lpstr>
      <vt:lpstr>Calibri Light</vt:lpstr>
      <vt:lpstr>Symbol</vt:lpstr>
      <vt:lpstr>Times New Roman</vt:lpstr>
      <vt:lpstr>Title Slide 1</vt:lpstr>
      <vt:lpstr>Sub Title 1</vt:lpstr>
      <vt:lpstr>1_Text Break Info Slide 2</vt:lpstr>
      <vt:lpstr>1_Title Slide 1</vt:lpstr>
      <vt:lpstr>Text 1</vt:lpstr>
      <vt:lpstr>Theme1</vt:lpstr>
      <vt:lpstr>Theme4</vt:lpstr>
      <vt:lpstr>Theme3</vt:lpstr>
      <vt:lpstr> Student Name: Madalina Nagy Student Number: 2019619  Module: Contemporary Themes in the Hotel and Hospitality Sector (BMIH6001) LEVEL 6  Programmes: BA (Hons) International Hotel Management  School of International Hotel Management   CONFERENCE PRESENTATION     Lecturer: Ms. Giulia Chifari </vt:lpstr>
      <vt:lpstr>PowerPoint Presentation</vt:lpstr>
      <vt:lpstr>Overview of  Literature</vt:lpstr>
      <vt:lpstr>Water management- Sustainability can help in water management in the hotels.    Minimising Consumption- There is a lot of consumption of every resource in the hospitality sector</vt:lpstr>
      <vt:lpstr>Waste management- The hotel industry generates a large amount of waste which can be categorised as dry waste, wet waste and e-waste.    A larger part of the revenue of hotels comes from food and beverage services. </vt:lpstr>
      <vt:lpstr>  According to Business Waste (2023), The food and beverages industry in the hospitality sector generates a lot of waste and there can be a huge impact on sustainability in this area.  By managing and tracking food waste and placing food audits to understand where the largest source of food is coming from.  </vt:lpstr>
      <vt:lpstr>The industry can incorporate awareness of sustainability by calling annual meetings of all the hotels and can discuss all the plans and strategies which can be followed to incorporate sustainability.  High attention should be given to the waste being created from foods.  </vt:lpstr>
      <vt:lpstr>It can be concluded from above that sustainability is very important in the hospitality sector.     Further, it was also observed that a large number of waste in this industry was created by the food sector of hotels.  </vt:lpstr>
      <vt:lpstr>Reference list Booking.com, 2023. Cardiff Marriott Hotel. [Online] Available at: https://hospitalityinsights.ehl /sustainable-hotel-management https://www.booking.com/hotel/gb/cardiff-marriott.html [Accessed 12 October 2023] Capcon, 2023. Food Waste Management in UK Hospitality Industry. [Online] Available at: https://www.capcon.co.uk/food-waste-management-in-uk-hospitality-industry/#:~:text=To%20address%20food%20waste%20in,waste%20and%20improve%20sustainability%20practices. [Accessed 12 October 2023].  Legrand, W., Chen, J.S. and Laeis, G.C., 2022. Sustainability in the hospitality industry: Principles of sustainable operations. Taylor &amp; Francis.  Mariano-Hernández, D., Hernández-Callejo, L., Zorita-Lamadrid, A., Duque-Pérez, O. and García, F.S., 2021. A review of strategies for building energy management system: Model predictive control, demand side management, optimization, and fault detection &amp; diagnosis. Journal of Building Engineering, 33, p.101692. Marriott, 2023. Cardiff Marriott Hotel. [Online] Available at: https://www.marriott.com/en-us/hotels/cwldt-cardiff-marriott-hotel/overview/ [Accessed 13 October 2023]. Melton, F.S., Huntington, J., Grimm, R., Herring, J., Hall, M., Rollison, D., Erickson, T., Allen, R., Anderson, M., Fisher, J.B. and Kilic, A., 2022. Open ET: Filling a critical data gap in water management for the western United States. JAWRA Journal of the American Water Resources Association, 58(6), pp.971-994. Raub, S.P. and Martin-Rios, C., 2019. “Think sustainable, act local”–a stakeholder-filter-model for translating SDGs into sustainability initiatives with local impact. International Journal of Contemporary Hospitality Management, 31(6), pp.2428-2447. Statista, 2023. Annual growth of gross domestic product in the United Kingdom from 1949 to 2022. [Online] Available at: https://www.statista.com/statistics/281734/gdp-growth-in-the-united-kingdom-uk/#:~:text=The%20United%20Kingdom’s%20economy%20grew, (COVID%2D19) %20pandemic. [Accessed 12 October 2023]. Statista, 2023. Corruption Perception Index score of the United Kingdom from 2012 to 2022. [Online] Available at: https://www.statista.com/statistics/868971/corruption-perception-index-in-the-uk/ [Accessed 12 October 2023]. Statista, 2023. Internet usage in the United Kingdom (UK) - Statistics &amp; Facts. [Online] Available at: https://www.statista.com/topics/3246/internet-usage-in-the-uk/#topicOverview. [Accessed 12 October 2023]. Statista, 2023. Number of overseas resident visits to the United Kingdom (UK) from 2002 to 2022, with a forecast for 2023. [On#: ~e] Available at: https://www.statista.com/statistics/287133/annual-number-of-overseas-visits-to-the-united-kingdom-uk/#:~:text=Overall%2C%20the%20number%20of%20overseas,to%20an%20estimated%2037.5%20million. [Accessed 12 October 2023]. Zakarya, M., Gillam, L., Ali, H., Rahman, I.U., Salah, K., Khan, R., Rana, O. and Buyya, R., 2020. epcAware: a game-based, energy, performance, and cost-efficient resource management technique for multi-access edge computing. IEEE Transactions on Services Computing, 15(3), pp.1634-1648.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Madalina Nagy</cp:lastModifiedBy>
  <cp:revision>10</cp:revision>
  <dcterms:created xsi:type="dcterms:W3CDTF">2023-01-31T21:01:37Z</dcterms:created>
  <dcterms:modified xsi:type="dcterms:W3CDTF">2023-11-07T11:17:30Z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