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0"/>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8338E-CFEA-1B4F-91D4-F28E7E2AB1FF}" v="2" dt="2025-10-25T22:30:33.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57415" autoAdjust="0"/>
  </p:normalViewPr>
  <p:slideViewPr>
    <p:cSldViewPr snapToGrid="0">
      <p:cViewPr varScale="1">
        <p:scale>
          <a:sx n="70" d="100"/>
          <a:sy n="70" d="100"/>
        </p:scale>
        <p:origin x="27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yne Gaspar Pires Dos Santos Da Cruz (2016547)" userId="3333605d-2890-448c-aa58-6838192fa8d1" providerId="ADAL" clId="{0E18338E-CFEA-1B4F-91D4-F28E7E2AB1FF}"/>
    <pc:docChg chg="undo custSel modSld">
      <pc:chgData name="Elayne Gaspar Pires Dos Santos Da Cruz (2016547)" userId="3333605d-2890-448c-aa58-6838192fa8d1" providerId="ADAL" clId="{0E18338E-CFEA-1B4F-91D4-F28E7E2AB1FF}" dt="2025-10-25T22:30:33.106" v="50"/>
      <pc:docMkLst>
        <pc:docMk/>
      </pc:docMkLst>
      <pc:sldChg chg="addSp delSp modSp mod delAnim">
        <pc:chgData name="Elayne Gaspar Pires Dos Santos Da Cruz (2016547)" userId="3333605d-2890-448c-aa58-6838192fa8d1" providerId="ADAL" clId="{0E18338E-CFEA-1B4F-91D4-F28E7E2AB1FF}" dt="2025-10-25T22:09:17.402" v="49" actId="478"/>
        <pc:sldMkLst>
          <pc:docMk/>
          <pc:sldMk cId="2486747709" sldId="256"/>
        </pc:sldMkLst>
        <pc:spChg chg="mod">
          <ac:chgData name="Elayne Gaspar Pires Dos Santos Da Cruz (2016547)" userId="3333605d-2890-448c-aa58-6838192fa8d1" providerId="ADAL" clId="{0E18338E-CFEA-1B4F-91D4-F28E7E2AB1FF}" dt="2025-10-20T12:23:16.542" v="44" actId="20577"/>
          <ac:spMkLst>
            <pc:docMk/>
            <pc:sldMk cId="2486747709" sldId="256"/>
            <ac:spMk id="3" creationId="{0F0D33E8-5AB3-A367-6463-ADB4CF1F5099}"/>
          </ac:spMkLst>
        </pc:spChg>
        <pc:picChg chg="add del mod">
          <ac:chgData name="Elayne Gaspar Pires Dos Santos Da Cruz (2016547)" userId="3333605d-2890-448c-aa58-6838192fa8d1" providerId="ADAL" clId="{0E18338E-CFEA-1B4F-91D4-F28E7E2AB1FF}" dt="2025-10-25T22:09:17.402" v="49" actId="478"/>
          <ac:picMkLst>
            <pc:docMk/>
            <pc:sldMk cId="2486747709" sldId="256"/>
            <ac:picMk id="6" creationId="{306A2ACE-F1C5-C06E-24FF-C4F169FFEECA}"/>
          </ac:picMkLst>
        </pc:picChg>
      </pc:sldChg>
      <pc:sldChg chg="addSp modSp">
        <pc:chgData name="Elayne Gaspar Pires Dos Santos Da Cruz (2016547)" userId="3333605d-2890-448c-aa58-6838192fa8d1" providerId="ADAL" clId="{0E18338E-CFEA-1B4F-91D4-F28E7E2AB1FF}" dt="2025-10-25T22:30:33.106" v="50"/>
        <pc:sldMkLst>
          <pc:docMk/>
          <pc:sldMk cId="3012845963" sldId="257"/>
        </pc:sldMkLst>
        <pc:picChg chg="add mod">
          <ac:chgData name="Elayne Gaspar Pires Dos Santos Da Cruz (2016547)" userId="3333605d-2890-448c-aa58-6838192fa8d1" providerId="ADAL" clId="{0E18338E-CFEA-1B4F-91D4-F28E7E2AB1FF}" dt="2025-10-25T22:30:33.106" v="50"/>
          <ac:picMkLst>
            <pc:docMk/>
            <pc:sldMk cId="3012845963" sldId="257"/>
            <ac:picMk id="7" creationId="{2B43050B-F611-2A8F-F59D-7DA18CE6834E}"/>
          </ac:picMkLst>
        </pc:picChg>
      </pc:sldChg>
      <pc:sldChg chg="addSp modSp">
        <pc:chgData name="Elayne Gaspar Pires Dos Santos Da Cruz (2016547)" userId="3333605d-2890-448c-aa58-6838192fa8d1" providerId="ADAL" clId="{0E18338E-CFEA-1B4F-91D4-F28E7E2AB1FF}" dt="2025-10-25T22:30:33.106" v="50"/>
        <pc:sldMkLst>
          <pc:docMk/>
          <pc:sldMk cId="2203670193" sldId="258"/>
        </pc:sldMkLst>
        <pc:picChg chg="add mod">
          <ac:chgData name="Elayne Gaspar Pires Dos Santos Da Cruz (2016547)" userId="3333605d-2890-448c-aa58-6838192fa8d1" providerId="ADAL" clId="{0E18338E-CFEA-1B4F-91D4-F28E7E2AB1FF}" dt="2025-10-25T22:30:33.106" v="50"/>
          <ac:picMkLst>
            <pc:docMk/>
            <pc:sldMk cId="2203670193" sldId="258"/>
            <ac:picMk id="5" creationId="{E6595A3D-05AB-EC40-8426-08BB9ACE5169}"/>
          </ac:picMkLst>
        </pc:picChg>
      </pc:sldChg>
      <pc:sldChg chg="addSp modSp">
        <pc:chgData name="Elayne Gaspar Pires Dos Santos Da Cruz (2016547)" userId="3333605d-2890-448c-aa58-6838192fa8d1" providerId="ADAL" clId="{0E18338E-CFEA-1B4F-91D4-F28E7E2AB1FF}" dt="2025-10-25T22:30:33.106" v="50"/>
        <pc:sldMkLst>
          <pc:docMk/>
          <pc:sldMk cId="3853313102" sldId="259"/>
        </pc:sldMkLst>
        <pc:picChg chg="add mod">
          <ac:chgData name="Elayne Gaspar Pires Dos Santos Da Cruz (2016547)" userId="3333605d-2890-448c-aa58-6838192fa8d1" providerId="ADAL" clId="{0E18338E-CFEA-1B4F-91D4-F28E7E2AB1FF}" dt="2025-10-25T22:30:33.106" v="50"/>
          <ac:picMkLst>
            <pc:docMk/>
            <pc:sldMk cId="3853313102" sldId="259"/>
            <ac:picMk id="4" creationId="{BFEDF6B2-7982-A18F-42A2-132BD52FF49F}"/>
          </ac:picMkLst>
        </pc:picChg>
      </pc:sldChg>
      <pc:sldChg chg="addSp modSp">
        <pc:chgData name="Elayne Gaspar Pires Dos Santos Da Cruz (2016547)" userId="3333605d-2890-448c-aa58-6838192fa8d1" providerId="ADAL" clId="{0E18338E-CFEA-1B4F-91D4-F28E7E2AB1FF}" dt="2025-10-25T22:30:33.106" v="50"/>
        <pc:sldMkLst>
          <pc:docMk/>
          <pc:sldMk cId="2962154706" sldId="261"/>
        </pc:sldMkLst>
        <pc:picChg chg="add mod">
          <ac:chgData name="Elayne Gaspar Pires Dos Santos Da Cruz (2016547)" userId="3333605d-2890-448c-aa58-6838192fa8d1" providerId="ADAL" clId="{0E18338E-CFEA-1B4F-91D4-F28E7E2AB1FF}" dt="2025-10-25T22:30:33.106" v="50"/>
          <ac:picMkLst>
            <pc:docMk/>
            <pc:sldMk cId="2962154706" sldId="261"/>
            <ac:picMk id="4" creationId="{DA50C1F0-5EE0-3A3F-F1D0-9EC39C42C63D}"/>
          </ac:picMkLst>
        </pc:picChg>
      </pc:sldChg>
      <pc:sldChg chg="addSp modSp">
        <pc:chgData name="Elayne Gaspar Pires Dos Santos Da Cruz (2016547)" userId="3333605d-2890-448c-aa58-6838192fa8d1" providerId="ADAL" clId="{0E18338E-CFEA-1B4F-91D4-F28E7E2AB1FF}" dt="2025-10-25T22:30:33.106" v="50"/>
        <pc:sldMkLst>
          <pc:docMk/>
          <pc:sldMk cId="4124200246" sldId="262"/>
        </pc:sldMkLst>
        <pc:picChg chg="add mod">
          <ac:chgData name="Elayne Gaspar Pires Dos Santos Da Cruz (2016547)" userId="3333605d-2890-448c-aa58-6838192fa8d1" providerId="ADAL" clId="{0E18338E-CFEA-1B4F-91D4-F28E7E2AB1FF}" dt="2025-10-25T22:30:33.106" v="50"/>
          <ac:picMkLst>
            <pc:docMk/>
            <pc:sldMk cId="4124200246" sldId="262"/>
            <ac:picMk id="4" creationId="{422624B6-C094-3333-F7CB-7929BFB047DD}"/>
          </ac:picMkLst>
        </pc:picChg>
      </pc:sldChg>
      <pc:sldChg chg="addSp modSp">
        <pc:chgData name="Elayne Gaspar Pires Dos Santos Da Cruz (2016547)" userId="3333605d-2890-448c-aa58-6838192fa8d1" providerId="ADAL" clId="{0E18338E-CFEA-1B4F-91D4-F28E7E2AB1FF}" dt="2025-10-25T22:30:33.106" v="50"/>
        <pc:sldMkLst>
          <pc:docMk/>
          <pc:sldMk cId="1319202149" sldId="263"/>
        </pc:sldMkLst>
        <pc:picChg chg="add mod">
          <ac:chgData name="Elayne Gaspar Pires Dos Santos Da Cruz (2016547)" userId="3333605d-2890-448c-aa58-6838192fa8d1" providerId="ADAL" clId="{0E18338E-CFEA-1B4F-91D4-F28E7E2AB1FF}" dt="2025-10-25T22:30:33.106" v="50"/>
          <ac:picMkLst>
            <pc:docMk/>
            <pc:sldMk cId="1319202149" sldId="263"/>
            <ac:picMk id="4" creationId="{43B5CC99-8FFD-3AC6-70E7-AF61E96127FC}"/>
          </ac:picMkLst>
        </pc:picChg>
      </pc:sldChg>
      <pc:sldChg chg="addSp modSp">
        <pc:chgData name="Elayne Gaspar Pires Dos Santos Da Cruz (2016547)" userId="3333605d-2890-448c-aa58-6838192fa8d1" providerId="ADAL" clId="{0E18338E-CFEA-1B4F-91D4-F28E7E2AB1FF}" dt="2025-10-25T22:30:33.106" v="50"/>
        <pc:sldMkLst>
          <pc:docMk/>
          <pc:sldMk cId="1091066070" sldId="264"/>
        </pc:sldMkLst>
        <pc:picChg chg="add mod">
          <ac:chgData name="Elayne Gaspar Pires Dos Santos Da Cruz (2016547)" userId="3333605d-2890-448c-aa58-6838192fa8d1" providerId="ADAL" clId="{0E18338E-CFEA-1B4F-91D4-F28E7E2AB1FF}" dt="2025-10-25T22:30:33.106" v="50"/>
          <ac:picMkLst>
            <pc:docMk/>
            <pc:sldMk cId="1091066070" sldId="264"/>
            <ac:picMk id="4" creationId="{B92D2EEE-81D2-4142-B77F-5CBBC5E5E1DD}"/>
          </ac:picMkLst>
        </pc:picChg>
      </pc:sldChg>
      <pc:sldChg chg="addSp modSp">
        <pc:chgData name="Elayne Gaspar Pires Dos Santos Da Cruz (2016547)" userId="3333605d-2890-448c-aa58-6838192fa8d1" providerId="ADAL" clId="{0E18338E-CFEA-1B4F-91D4-F28E7E2AB1FF}" dt="2025-10-25T22:30:33.106" v="50"/>
        <pc:sldMkLst>
          <pc:docMk/>
          <pc:sldMk cId="2417186692" sldId="265"/>
        </pc:sldMkLst>
        <pc:picChg chg="add mod">
          <ac:chgData name="Elayne Gaspar Pires Dos Santos Da Cruz (2016547)" userId="3333605d-2890-448c-aa58-6838192fa8d1" providerId="ADAL" clId="{0E18338E-CFEA-1B4F-91D4-F28E7E2AB1FF}" dt="2025-10-25T22:30:33.106" v="50"/>
          <ac:picMkLst>
            <pc:docMk/>
            <pc:sldMk cId="2417186692" sldId="265"/>
            <ac:picMk id="4" creationId="{CC7E828A-7981-4905-6866-B40C39488910}"/>
          </ac:picMkLst>
        </pc:picChg>
      </pc:sldChg>
      <pc:sldChg chg="addSp modSp">
        <pc:chgData name="Elayne Gaspar Pires Dos Santos Da Cruz (2016547)" userId="3333605d-2890-448c-aa58-6838192fa8d1" providerId="ADAL" clId="{0E18338E-CFEA-1B4F-91D4-F28E7E2AB1FF}" dt="2025-10-25T22:30:33.106" v="50"/>
        <pc:sldMkLst>
          <pc:docMk/>
          <pc:sldMk cId="2727409482" sldId="266"/>
        </pc:sldMkLst>
        <pc:picChg chg="add mod">
          <ac:chgData name="Elayne Gaspar Pires Dos Santos Da Cruz (2016547)" userId="3333605d-2890-448c-aa58-6838192fa8d1" providerId="ADAL" clId="{0E18338E-CFEA-1B4F-91D4-F28E7E2AB1FF}" dt="2025-10-25T22:30:33.106" v="50"/>
          <ac:picMkLst>
            <pc:docMk/>
            <pc:sldMk cId="2727409482" sldId="266"/>
            <ac:picMk id="4" creationId="{DBFC403A-E65F-A030-FD36-2213FF0ED462}"/>
          </ac:picMkLst>
        </pc:picChg>
      </pc:sldChg>
      <pc:sldChg chg="addSp modSp">
        <pc:chgData name="Elayne Gaspar Pires Dos Santos Da Cruz (2016547)" userId="3333605d-2890-448c-aa58-6838192fa8d1" providerId="ADAL" clId="{0E18338E-CFEA-1B4F-91D4-F28E7E2AB1FF}" dt="2025-10-25T22:30:33.106" v="50"/>
        <pc:sldMkLst>
          <pc:docMk/>
          <pc:sldMk cId="1461872793" sldId="267"/>
        </pc:sldMkLst>
        <pc:picChg chg="add mod">
          <ac:chgData name="Elayne Gaspar Pires Dos Santos Da Cruz (2016547)" userId="3333605d-2890-448c-aa58-6838192fa8d1" providerId="ADAL" clId="{0E18338E-CFEA-1B4F-91D4-F28E7E2AB1FF}" dt="2025-10-25T22:30:33.106" v="50"/>
          <ac:picMkLst>
            <pc:docMk/>
            <pc:sldMk cId="1461872793" sldId="267"/>
            <ac:picMk id="4" creationId="{5DF39FE0-B5FC-FC82-1FD4-99A67497A5ED}"/>
          </ac:picMkLst>
        </pc:picChg>
      </pc:sldChg>
      <pc:sldChg chg="addSp modSp">
        <pc:chgData name="Elayne Gaspar Pires Dos Santos Da Cruz (2016547)" userId="3333605d-2890-448c-aa58-6838192fa8d1" providerId="ADAL" clId="{0E18338E-CFEA-1B4F-91D4-F28E7E2AB1FF}" dt="2025-10-25T22:30:33.106" v="50"/>
        <pc:sldMkLst>
          <pc:docMk/>
          <pc:sldMk cId="3174643996" sldId="268"/>
        </pc:sldMkLst>
        <pc:picChg chg="add mod">
          <ac:chgData name="Elayne Gaspar Pires Dos Santos Da Cruz (2016547)" userId="3333605d-2890-448c-aa58-6838192fa8d1" providerId="ADAL" clId="{0E18338E-CFEA-1B4F-91D4-F28E7E2AB1FF}" dt="2025-10-25T22:30:33.106" v="50"/>
          <ac:picMkLst>
            <pc:docMk/>
            <pc:sldMk cId="3174643996" sldId="268"/>
            <ac:picMk id="4" creationId="{EFA82896-2E85-3F6C-3903-426BE8D4BBDD}"/>
          </ac:picMkLst>
        </pc:picChg>
      </pc:sldChg>
      <pc:sldChg chg="addSp modSp">
        <pc:chgData name="Elayne Gaspar Pires Dos Santos Da Cruz (2016547)" userId="3333605d-2890-448c-aa58-6838192fa8d1" providerId="ADAL" clId="{0E18338E-CFEA-1B4F-91D4-F28E7E2AB1FF}" dt="2025-10-25T22:30:33.106" v="50"/>
        <pc:sldMkLst>
          <pc:docMk/>
          <pc:sldMk cId="2412508704" sldId="269"/>
        </pc:sldMkLst>
        <pc:picChg chg="add mod">
          <ac:chgData name="Elayne Gaspar Pires Dos Santos Da Cruz (2016547)" userId="3333605d-2890-448c-aa58-6838192fa8d1" providerId="ADAL" clId="{0E18338E-CFEA-1B4F-91D4-F28E7E2AB1FF}" dt="2025-10-25T22:30:33.106" v="50"/>
          <ac:picMkLst>
            <pc:docMk/>
            <pc:sldMk cId="2412508704" sldId="269"/>
            <ac:picMk id="4" creationId="{4A7BE8C0-4E03-D402-6F6E-42B18BEAFBA1}"/>
          </ac:picMkLst>
        </pc:picChg>
      </pc:sldChg>
      <pc:sldChg chg="addSp modSp">
        <pc:chgData name="Elayne Gaspar Pires Dos Santos Da Cruz (2016547)" userId="3333605d-2890-448c-aa58-6838192fa8d1" providerId="ADAL" clId="{0E18338E-CFEA-1B4F-91D4-F28E7E2AB1FF}" dt="2025-10-25T22:30:33.106" v="50"/>
        <pc:sldMkLst>
          <pc:docMk/>
          <pc:sldMk cId="1435683670" sldId="270"/>
        </pc:sldMkLst>
        <pc:picChg chg="add mod">
          <ac:chgData name="Elayne Gaspar Pires Dos Santos Da Cruz (2016547)" userId="3333605d-2890-448c-aa58-6838192fa8d1" providerId="ADAL" clId="{0E18338E-CFEA-1B4F-91D4-F28E7E2AB1FF}" dt="2025-10-25T22:30:33.106" v="50"/>
          <ac:picMkLst>
            <pc:docMk/>
            <pc:sldMk cId="1435683670" sldId="270"/>
            <ac:picMk id="5" creationId="{1B6E1689-8FE5-E916-440B-1E40958F018C}"/>
          </ac:picMkLst>
        </pc:picChg>
      </pc:sldChg>
      <pc:sldChg chg="addSp modSp">
        <pc:chgData name="Elayne Gaspar Pires Dos Santos Da Cruz (2016547)" userId="3333605d-2890-448c-aa58-6838192fa8d1" providerId="ADAL" clId="{0E18338E-CFEA-1B4F-91D4-F28E7E2AB1FF}" dt="2025-10-25T22:30:33.106" v="50"/>
        <pc:sldMkLst>
          <pc:docMk/>
          <pc:sldMk cId="1563500843" sldId="271"/>
        </pc:sldMkLst>
        <pc:picChg chg="add mod">
          <ac:chgData name="Elayne Gaspar Pires Dos Santos Da Cruz (2016547)" userId="3333605d-2890-448c-aa58-6838192fa8d1" providerId="ADAL" clId="{0E18338E-CFEA-1B4F-91D4-F28E7E2AB1FF}" dt="2025-10-25T22:30:33.106" v="50"/>
          <ac:picMkLst>
            <pc:docMk/>
            <pc:sldMk cId="1563500843" sldId="271"/>
            <ac:picMk id="5" creationId="{03457775-1CB6-F5E4-F34D-09C686A96B27}"/>
          </ac:picMkLst>
        </pc:picChg>
      </pc:sldChg>
      <pc:sldChg chg="addSp modSp">
        <pc:chgData name="Elayne Gaspar Pires Dos Santos Da Cruz (2016547)" userId="3333605d-2890-448c-aa58-6838192fa8d1" providerId="ADAL" clId="{0E18338E-CFEA-1B4F-91D4-F28E7E2AB1FF}" dt="2025-10-25T22:30:33.106" v="50"/>
        <pc:sldMkLst>
          <pc:docMk/>
          <pc:sldMk cId="2188547968" sldId="272"/>
        </pc:sldMkLst>
        <pc:picChg chg="add mod">
          <ac:chgData name="Elayne Gaspar Pires Dos Santos Da Cruz (2016547)" userId="3333605d-2890-448c-aa58-6838192fa8d1" providerId="ADAL" clId="{0E18338E-CFEA-1B4F-91D4-F28E7E2AB1FF}" dt="2025-10-25T22:30:33.106" v="50"/>
          <ac:picMkLst>
            <pc:docMk/>
            <pc:sldMk cId="2188547968" sldId="272"/>
            <ac:picMk id="4" creationId="{A2921314-26BC-CBF8-638E-1CE4DEECC77C}"/>
          </ac:picMkLst>
        </pc:picChg>
      </pc:sldChg>
      <pc:sldChg chg="addSp modSp">
        <pc:chgData name="Elayne Gaspar Pires Dos Santos Da Cruz (2016547)" userId="3333605d-2890-448c-aa58-6838192fa8d1" providerId="ADAL" clId="{0E18338E-CFEA-1B4F-91D4-F28E7E2AB1FF}" dt="2025-10-25T22:30:33.106" v="50"/>
        <pc:sldMkLst>
          <pc:docMk/>
          <pc:sldMk cId="1629171718" sldId="273"/>
        </pc:sldMkLst>
        <pc:picChg chg="add mod">
          <ac:chgData name="Elayne Gaspar Pires Dos Santos Da Cruz (2016547)" userId="3333605d-2890-448c-aa58-6838192fa8d1" providerId="ADAL" clId="{0E18338E-CFEA-1B4F-91D4-F28E7E2AB1FF}" dt="2025-10-25T22:30:33.106" v="50"/>
          <ac:picMkLst>
            <pc:docMk/>
            <pc:sldMk cId="1629171718" sldId="273"/>
            <ac:picMk id="5" creationId="{F052EB95-3F0C-4C92-7038-8D09ECE361B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05EA41-58BA-4EAB-94FA-E6E525AD4B9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084467A-9C95-44B8-A972-558F3C840F10}">
      <dgm:prSet custT="1"/>
      <dgm:spPr/>
      <dgm:t>
        <a:bodyPr/>
        <a:lstStyle/>
        <a:p>
          <a:r>
            <a:rPr lang="en-US" sz="2000" b="0" i="0" baseline="0" dirty="0"/>
            <a:t>Key theories: Activity </a:t>
          </a:r>
          <a:r>
            <a:rPr lang="en-GB" sz="2000" dirty="0"/>
            <a:t>(Havighurst, 1961)</a:t>
          </a:r>
          <a:r>
            <a:rPr lang="en-US" sz="2000" b="0" i="0" baseline="0" dirty="0"/>
            <a:t>, Continuity (Atchley, 1989), Disengagement </a:t>
          </a:r>
          <a:r>
            <a:rPr lang="en-US" sz="2000" dirty="0"/>
            <a:t>(Cumming &amp; Henry, 1961)</a:t>
          </a:r>
          <a:r>
            <a:rPr lang="en-US" sz="2000" b="0" i="0" baseline="0" dirty="0"/>
            <a:t>, Life Course </a:t>
          </a:r>
          <a:r>
            <a:rPr lang="en-US" sz="2000" b="0" dirty="0"/>
            <a:t>(Elder, 1998) </a:t>
          </a:r>
          <a:endParaRPr lang="en-US" sz="2000" dirty="0"/>
        </a:p>
      </dgm:t>
    </dgm:pt>
    <dgm:pt modelId="{373D7FFC-CDDC-490C-AA56-E9C48BE2B07A}" type="parTrans" cxnId="{9148038F-CB59-45D3-B06D-6A7EBADF313E}">
      <dgm:prSet/>
      <dgm:spPr/>
      <dgm:t>
        <a:bodyPr/>
        <a:lstStyle/>
        <a:p>
          <a:endParaRPr lang="en-US" sz="2800"/>
        </a:p>
      </dgm:t>
    </dgm:pt>
    <dgm:pt modelId="{D814A618-387A-463E-A4F1-DFE59B9FFE3A}" type="sibTrans" cxnId="{9148038F-CB59-45D3-B06D-6A7EBADF313E}">
      <dgm:prSet/>
      <dgm:spPr/>
      <dgm:t>
        <a:bodyPr/>
        <a:lstStyle/>
        <a:p>
          <a:endParaRPr lang="en-US" sz="2800"/>
        </a:p>
      </dgm:t>
    </dgm:pt>
    <dgm:pt modelId="{5A6F4721-BF16-4210-82C2-A026C3E344BE}">
      <dgm:prSet custT="1"/>
      <dgm:spPr/>
      <dgm:t>
        <a:bodyPr/>
        <a:lstStyle/>
        <a:p>
          <a:r>
            <a:rPr lang="en-US" sz="2000" b="0" i="0" baseline="0" dirty="0"/>
            <a:t>Explain ageing </a:t>
          </a:r>
          <a:r>
            <a:rPr lang="en-US" sz="2000" b="0" i="0" baseline="0" dirty="0" err="1"/>
            <a:t>behaviour</a:t>
          </a:r>
          <a:r>
            <a:rPr lang="en-US" sz="2000" b="0" i="0" baseline="0" dirty="0"/>
            <a:t> and social roles</a:t>
          </a:r>
          <a:endParaRPr lang="en-US" sz="2000" dirty="0"/>
        </a:p>
      </dgm:t>
    </dgm:pt>
    <dgm:pt modelId="{6976E98F-64F5-41AE-B996-8F539ED4EC6D}" type="parTrans" cxnId="{0FE2F518-229F-458C-ACF3-C3B0F207FEB5}">
      <dgm:prSet/>
      <dgm:spPr/>
      <dgm:t>
        <a:bodyPr/>
        <a:lstStyle/>
        <a:p>
          <a:endParaRPr lang="en-US" sz="2800"/>
        </a:p>
      </dgm:t>
    </dgm:pt>
    <dgm:pt modelId="{9510E699-9531-46F1-81B9-E1ED7F644D72}" type="sibTrans" cxnId="{0FE2F518-229F-458C-ACF3-C3B0F207FEB5}">
      <dgm:prSet/>
      <dgm:spPr/>
      <dgm:t>
        <a:bodyPr/>
        <a:lstStyle/>
        <a:p>
          <a:endParaRPr lang="en-US" sz="2800"/>
        </a:p>
      </dgm:t>
    </dgm:pt>
    <dgm:pt modelId="{C095F69C-65A5-4CB9-BA89-F62BF8642438}">
      <dgm:prSet custT="1"/>
      <dgm:spPr/>
      <dgm:t>
        <a:bodyPr/>
        <a:lstStyle/>
        <a:p>
          <a:r>
            <a:rPr lang="en-US" sz="2000" b="0" i="0" baseline="0" dirty="0"/>
            <a:t>Guide understanding of care and empowerment</a:t>
          </a:r>
          <a:endParaRPr lang="en-US" sz="2000" dirty="0"/>
        </a:p>
      </dgm:t>
    </dgm:pt>
    <dgm:pt modelId="{4DF95693-3A07-47E5-92D7-324C49C6B245}" type="parTrans" cxnId="{42D23AD5-83AE-40FB-8EF7-33B26DDB5050}">
      <dgm:prSet/>
      <dgm:spPr/>
      <dgm:t>
        <a:bodyPr/>
        <a:lstStyle/>
        <a:p>
          <a:endParaRPr lang="en-US" sz="2800"/>
        </a:p>
      </dgm:t>
    </dgm:pt>
    <dgm:pt modelId="{0C1EED9E-F075-4076-B038-CF5A4849BF88}" type="sibTrans" cxnId="{42D23AD5-83AE-40FB-8EF7-33B26DDB5050}">
      <dgm:prSet/>
      <dgm:spPr/>
      <dgm:t>
        <a:bodyPr/>
        <a:lstStyle/>
        <a:p>
          <a:endParaRPr lang="en-US" sz="2800"/>
        </a:p>
      </dgm:t>
    </dgm:pt>
    <dgm:pt modelId="{394E89BB-78B7-4D7C-BEB8-BEA97A12ABCD}">
      <dgm:prSet custT="1"/>
      <dgm:spPr/>
      <dgm:t>
        <a:bodyPr/>
        <a:lstStyle/>
        <a:p>
          <a:r>
            <a:rPr lang="en-US" sz="2000" b="0" i="0" baseline="0"/>
            <a:t>Linking theory to practice and policy</a:t>
          </a:r>
          <a:endParaRPr lang="en-US" sz="2000"/>
        </a:p>
      </dgm:t>
    </dgm:pt>
    <dgm:pt modelId="{6F08787A-4CC4-4942-8FEB-962177426443}" type="parTrans" cxnId="{8972F3EF-B519-441E-AD2A-EEEBE8E93F5C}">
      <dgm:prSet/>
      <dgm:spPr/>
      <dgm:t>
        <a:bodyPr/>
        <a:lstStyle/>
        <a:p>
          <a:endParaRPr lang="en-US" sz="2800"/>
        </a:p>
      </dgm:t>
    </dgm:pt>
    <dgm:pt modelId="{C866CCFD-8C36-46F8-835E-FD07CB328A44}" type="sibTrans" cxnId="{8972F3EF-B519-441E-AD2A-EEEBE8E93F5C}">
      <dgm:prSet/>
      <dgm:spPr/>
      <dgm:t>
        <a:bodyPr/>
        <a:lstStyle/>
        <a:p>
          <a:endParaRPr lang="en-US" sz="2800"/>
        </a:p>
      </dgm:t>
    </dgm:pt>
    <dgm:pt modelId="{911A502E-ECD7-4627-8A6F-C9A34D9E8113}" type="pres">
      <dgm:prSet presAssocID="{D905EA41-58BA-4EAB-94FA-E6E525AD4B97}" presName="root" presStyleCnt="0">
        <dgm:presLayoutVars>
          <dgm:dir/>
          <dgm:resizeHandles val="exact"/>
        </dgm:presLayoutVars>
      </dgm:prSet>
      <dgm:spPr/>
    </dgm:pt>
    <dgm:pt modelId="{F6F918E6-982F-4831-9D0E-3D40FCB9D711}" type="pres">
      <dgm:prSet presAssocID="{D905EA41-58BA-4EAB-94FA-E6E525AD4B97}" presName="container" presStyleCnt="0">
        <dgm:presLayoutVars>
          <dgm:dir/>
          <dgm:resizeHandles val="exact"/>
        </dgm:presLayoutVars>
      </dgm:prSet>
      <dgm:spPr/>
    </dgm:pt>
    <dgm:pt modelId="{C44B97EA-EB78-4D3A-96CA-35AEE640D799}" type="pres">
      <dgm:prSet presAssocID="{8084467A-9C95-44B8-A972-558F3C840F10}" presName="compNode" presStyleCnt="0"/>
      <dgm:spPr/>
    </dgm:pt>
    <dgm:pt modelId="{97180F2C-9F25-4733-9C84-9CE536B1DFF8}" type="pres">
      <dgm:prSet presAssocID="{8084467A-9C95-44B8-A972-558F3C840F10}" presName="iconBgRect" presStyleLbl="bgShp" presStyleIdx="0" presStyleCnt="4"/>
      <dgm:spPr/>
    </dgm:pt>
    <dgm:pt modelId="{7A61B8F1-FF1A-4BA4-B622-53DBA01BF847}" type="pres">
      <dgm:prSet presAssocID="{8084467A-9C95-44B8-A972-558F3C840F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A6FF759-C6F7-48FE-96CA-DA5E7FB623FC}" type="pres">
      <dgm:prSet presAssocID="{8084467A-9C95-44B8-A972-558F3C840F10}" presName="spaceRect" presStyleCnt="0"/>
      <dgm:spPr/>
    </dgm:pt>
    <dgm:pt modelId="{E3FA480C-7D6D-4E99-B6FA-6E55A8CD54AA}" type="pres">
      <dgm:prSet presAssocID="{8084467A-9C95-44B8-A972-558F3C840F10}" presName="textRect" presStyleLbl="revTx" presStyleIdx="0" presStyleCnt="4" custScaleX="143814" custLinFactNeighborX="56469" custLinFactNeighborY="9103">
        <dgm:presLayoutVars>
          <dgm:chMax val="1"/>
          <dgm:chPref val="1"/>
        </dgm:presLayoutVars>
      </dgm:prSet>
      <dgm:spPr/>
    </dgm:pt>
    <dgm:pt modelId="{D40C4A58-C7E9-4443-B09D-86AB1FDD7BD9}" type="pres">
      <dgm:prSet presAssocID="{D814A618-387A-463E-A4F1-DFE59B9FFE3A}" presName="sibTrans" presStyleLbl="sibTrans2D1" presStyleIdx="0" presStyleCnt="0"/>
      <dgm:spPr/>
    </dgm:pt>
    <dgm:pt modelId="{6AC47FF5-081A-45B3-A71F-DD06B5065C65}" type="pres">
      <dgm:prSet presAssocID="{5A6F4721-BF16-4210-82C2-A026C3E344BE}" presName="compNode" presStyleCnt="0"/>
      <dgm:spPr/>
    </dgm:pt>
    <dgm:pt modelId="{0A4561B6-8E9F-484F-8346-5D26A6D93998}" type="pres">
      <dgm:prSet presAssocID="{5A6F4721-BF16-4210-82C2-A026C3E344BE}" presName="iconBgRect" presStyleLbl="bgShp" presStyleIdx="1" presStyleCnt="4"/>
      <dgm:spPr/>
    </dgm:pt>
    <dgm:pt modelId="{9451F347-2715-44D7-AF60-56712E59B5E1}" type="pres">
      <dgm:prSet presAssocID="{5A6F4721-BF16-4210-82C2-A026C3E344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Cane"/>
        </a:ext>
      </dgm:extLst>
    </dgm:pt>
    <dgm:pt modelId="{706CC73F-97FC-42CD-A786-0B0D5CC9C08C}" type="pres">
      <dgm:prSet presAssocID="{5A6F4721-BF16-4210-82C2-A026C3E344BE}" presName="spaceRect" presStyleCnt="0"/>
      <dgm:spPr/>
    </dgm:pt>
    <dgm:pt modelId="{BEDFED4C-B9F9-4DD4-85EE-5454832BB890}" type="pres">
      <dgm:prSet presAssocID="{5A6F4721-BF16-4210-82C2-A026C3E344BE}" presName="textRect" presStyleLbl="revTx" presStyleIdx="1" presStyleCnt="4">
        <dgm:presLayoutVars>
          <dgm:chMax val="1"/>
          <dgm:chPref val="1"/>
        </dgm:presLayoutVars>
      </dgm:prSet>
      <dgm:spPr/>
    </dgm:pt>
    <dgm:pt modelId="{FD607E7C-9148-4A36-8376-D6C88E5B8127}" type="pres">
      <dgm:prSet presAssocID="{9510E699-9531-46F1-81B9-E1ED7F644D72}" presName="sibTrans" presStyleLbl="sibTrans2D1" presStyleIdx="0" presStyleCnt="0"/>
      <dgm:spPr/>
    </dgm:pt>
    <dgm:pt modelId="{1C16FDB1-CCC9-4E35-8475-72DF4471389A}" type="pres">
      <dgm:prSet presAssocID="{C095F69C-65A5-4CB9-BA89-F62BF8642438}" presName="compNode" presStyleCnt="0"/>
      <dgm:spPr/>
    </dgm:pt>
    <dgm:pt modelId="{0DCA26EE-603A-4C98-B840-26826D18BB64}" type="pres">
      <dgm:prSet presAssocID="{C095F69C-65A5-4CB9-BA89-F62BF8642438}" presName="iconBgRect" presStyleLbl="bgShp" presStyleIdx="2" presStyleCnt="4"/>
      <dgm:spPr/>
    </dgm:pt>
    <dgm:pt modelId="{A235751A-20E7-4383-928B-B20E065C5658}" type="pres">
      <dgm:prSet presAssocID="{C095F69C-65A5-4CB9-BA89-F62BF864243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0364211C-3175-4554-AE88-B31244070CB1}" type="pres">
      <dgm:prSet presAssocID="{C095F69C-65A5-4CB9-BA89-F62BF8642438}" presName="spaceRect" presStyleCnt="0"/>
      <dgm:spPr/>
    </dgm:pt>
    <dgm:pt modelId="{F4F4C742-08DB-48BA-8478-88404142FCBD}" type="pres">
      <dgm:prSet presAssocID="{C095F69C-65A5-4CB9-BA89-F62BF8642438}" presName="textRect" presStyleLbl="revTx" presStyleIdx="2" presStyleCnt="4">
        <dgm:presLayoutVars>
          <dgm:chMax val="1"/>
          <dgm:chPref val="1"/>
        </dgm:presLayoutVars>
      </dgm:prSet>
      <dgm:spPr/>
    </dgm:pt>
    <dgm:pt modelId="{CADE1F5D-1CBF-42C9-9C4E-BB7B34FABE6A}" type="pres">
      <dgm:prSet presAssocID="{0C1EED9E-F075-4076-B038-CF5A4849BF88}" presName="sibTrans" presStyleLbl="sibTrans2D1" presStyleIdx="0" presStyleCnt="0"/>
      <dgm:spPr/>
    </dgm:pt>
    <dgm:pt modelId="{1DDF609E-EF41-49EC-BCC3-F15A23770F17}" type="pres">
      <dgm:prSet presAssocID="{394E89BB-78B7-4D7C-BEB8-BEA97A12ABCD}" presName="compNode" presStyleCnt="0"/>
      <dgm:spPr/>
    </dgm:pt>
    <dgm:pt modelId="{E3BED8B0-4490-4587-8EE0-C9AFD121EC12}" type="pres">
      <dgm:prSet presAssocID="{394E89BB-78B7-4D7C-BEB8-BEA97A12ABCD}" presName="iconBgRect" presStyleLbl="bgShp" presStyleIdx="3" presStyleCnt="4"/>
      <dgm:spPr/>
    </dgm:pt>
    <dgm:pt modelId="{7C222D98-C442-4642-A436-F4053C1625B6}" type="pres">
      <dgm:prSet presAssocID="{394E89BB-78B7-4D7C-BEB8-BEA97A12AB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4152690D-C96C-48FC-8FC3-E62BF218BB09}" type="pres">
      <dgm:prSet presAssocID="{394E89BB-78B7-4D7C-BEB8-BEA97A12ABCD}" presName="spaceRect" presStyleCnt="0"/>
      <dgm:spPr/>
    </dgm:pt>
    <dgm:pt modelId="{143E400B-AC85-42B3-A466-325DCFC169A4}" type="pres">
      <dgm:prSet presAssocID="{394E89BB-78B7-4D7C-BEB8-BEA97A12ABCD}" presName="textRect" presStyleLbl="revTx" presStyleIdx="3" presStyleCnt="4">
        <dgm:presLayoutVars>
          <dgm:chMax val="1"/>
          <dgm:chPref val="1"/>
        </dgm:presLayoutVars>
      </dgm:prSet>
      <dgm:spPr/>
    </dgm:pt>
  </dgm:ptLst>
  <dgm:cxnLst>
    <dgm:cxn modelId="{C3AFDC0D-5B39-46B1-AE7E-06CD1884DD11}" type="presOf" srcId="{9510E699-9531-46F1-81B9-E1ED7F644D72}" destId="{FD607E7C-9148-4A36-8376-D6C88E5B8127}" srcOrd="0" destOrd="0" presId="urn:microsoft.com/office/officeart/2018/2/layout/IconCircleList"/>
    <dgm:cxn modelId="{9EB90C0E-D570-4DDF-AC14-E39C92E840D4}" type="presOf" srcId="{0C1EED9E-F075-4076-B038-CF5A4849BF88}" destId="{CADE1F5D-1CBF-42C9-9C4E-BB7B34FABE6A}" srcOrd="0" destOrd="0" presId="urn:microsoft.com/office/officeart/2018/2/layout/IconCircleList"/>
    <dgm:cxn modelId="{C091F014-48A9-4C16-9048-DCF6CCA09B36}" type="presOf" srcId="{D905EA41-58BA-4EAB-94FA-E6E525AD4B97}" destId="{911A502E-ECD7-4627-8A6F-C9A34D9E8113}" srcOrd="0" destOrd="0" presId="urn:microsoft.com/office/officeart/2018/2/layout/IconCircleList"/>
    <dgm:cxn modelId="{0FE2F518-229F-458C-ACF3-C3B0F207FEB5}" srcId="{D905EA41-58BA-4EAB-94FA-E6E525AD4B97}" destId="{5A6F4721-BF16-4210-82C2-A026C3E344BE}" srcOrd="1" destOrd="0" parTransId="{6976E98F-64F5-41AE-B996-8F539ED4EC6D}" sibTransId="{9510E699-9531-46F1-81B9-E1ED7F644D72}"/>
    <dgm:cxn modelId="{612C3E3B-160A-4754-9EEB-7BE4AADB9388}" type="presOf" srcId="{D814A618-387A-463E-A4F1-DFE59B9FFE3A}" destId="{D40C4A58-C7E9-4443-B09D-86AB1FDD7BD9}" srcOrd="0" destOrd="0" presId="urn:microsoft.com/office/officeart/2018/2/layout/IconCircleList"/>
    <dgm:cxn modelId="{49631878-220D-479D-8C0C-1B9541A2ABD1}" type="presOf" srcId="{5A6F4721-BF16-4210-82C2-A026C3E344BE}" destId="{BEDFED4C-B9F9-4DD4-85EE-5454832BB890}" srcOrd="0" destOrd="0" presId="urn:microsoft.com/office/officeart/2018/2/layout/IconCircleList"/>
    <dgm:cxn modelId="{9148038F-CB59-45D3-B06D-6A7EBADF313E}" srcId="{D905EA41-58BA-4EAB-94FA-E6E525AD4B97}" destId="{8084467A-9C95-44B8-A972-558F3C840F10}" srcOrd="0" destOrd="0" parTransId="{373D7FFC-CDDC-490C-AA56-E9C48BE2B07A}" sibTransId="{D814A618-387A-463E-A4F1-DFE59B9FFE3A}"/>
    <dgm:cxn modelId="{8F2D44A9-CD83-4C5B-878F-92EFADF66739}" type="presOf" srcId="{8084467A-9C95-44B8-A972-558F3C840F10}" destId="{E3FA480C-7D6D-4E99-B6FA-6E55A8CD54AA}" srcOrd="0" destOrd="0" presId="urn:microsoft.com/office/officeart/2018/2/layout/IconCircleList"/>
    <dgm:cxn modelId="{404070A9-2511-4B9A-9ED5-7B1F123B2D2D}" type="presOf" srcId="{394E89BB-78B7-4D7C-BEB8-BEA97A12ABCD}" destId="{143E400B-AC85-42B3-A466-325DCFC169A4}" srcOrd="0" destOrd="0" presId="urn:microsoft.com/office/officeart/2018/2/layout/IconCircleList"/>
    <dgm:cxn modelId="{021137CD-0B73-4E5B-8664-6634725C9C3F}" type="presOf" srcId="{C095F69C-65A5-4CB9-BA89-F62BF8642438}" destId="{F4F4C742-08DB-48BA-8478-88404142FCBD}" srcOrd="0" destOrd="0" presId="urn:microsoft.com/office/officeart/2018/2/layout/IconCircleList"/>
    <dgm:cxn modelId="{42D23AD5-83AE-40FB-8EF7-33B26DDB5050}" srcId="{D905EA41-58BA-4EAB-94FA-E6E525AD4B97}" destId="{C095F69C-65A5-4CB9-BA89-F62BF8642438}" srcOrd="2" destOrd="0" parTransId="{4DF95693-3A07-47E5-92D7-324C49C6B245}" sibTransId="{0C1EED9E-F075-4076-B038-CF5A4849BF88}"/>
    <dgm:cxn modelId="{8972F3EF-B519-441E-AD2A-EEEBE8E93F5C}" srcId="{D905EA41-58BA-4EAB-94FA-E6E525AD4B97}" destId="{394E89BB-78B7-4D7C-BEB8-BEA97A12ABCD}" srcOrd="3" destOrd="0" parTransId="{6F08787A-4CC4-4942-8FEB-962177426443}" sibTransId="{C866CCFD-8C36-46F8-835E-FD07CB328A44}"/>
    <dgm:cxn modelId="{1723B9FC-0A51-405E-9646-55931F34AE95}" type="presParOf" srcId="{911A502E-ECD7-4627-8A6F-C9A34D9E8113}" destId="{F6F918E6-982F-4831-9D0E-3D40FCB9D711}" srcOrd="0" destOrd="0" presId="urn:microsoft.com/office/officeart/2018/2/layout/IconCircleList"/>
    <dgm:cxn modelId="{255F3110-608C-42B8-8212-ECEBDB4DB9EC}" type="presParOf" srcId="{F6F918E6-982F-4831-9D0E-3D40FCB9D711}" destId="{C44B97EA-EB78-4D3A-96CA-35AEE640D799}" srcOrd="0" destOrd="0" presId="urn:microsoft.com/office/officeart/2018/2/layout/IconCircleList"/>
    <dgm:cxn modelId="{B310F043-B5B7-4389-9ECF-F06EA6A348B7}" type="presParOf" srcId="{C44B97EA-EB78-4D3A-96CA-35AEE640D799}" destId="{97180F2C-9F25-4733-9C84-9CE536B1DFF8}" srcOrd="0" destOrd="0" presId="urn:microsoft.com/office/officeart/2018/2/layout/IconCircleList"/>
    <dgm:cxn modelId="{44813A84-D5ED-4A4B-8742-60E3E8D53A8E}" type="presParOf" srcId="{C44B97EA-EB78-4D3A-96CA-35AEE640D799}" destId="{7A61B8F1-FF1A-4BA4-B622-53DBA01BF847}" srcOrd="1" destOrd="0" presId="urn:microsoft.com/office/officeart/2018/2/layout/IconCircleList"/>
    <dgm:cxn modelId="{7C61AFC4-5DC9-4D47-B163-63D6B547CC31}" type="presParOf" srcId="{C44B97EA-EB78-4D3A-96CA-35AEE640D799}" destId="{6A6FF759-C6F7-48FE-96CA-DA5E7FB623FC}" srcOrd="2" destOrd="0" presId="urn:microsoft.com/office/officeart/2018/2/layout/IconCircleList"/>
    <dgm:cxn modelId="{774D0583-BEEA-4D6A-BA92-C709CB2CC40F}" type="presParOf" srcId="{C44B97EA-EB78-4D3A-96CA-35AEE640D799}" destId="{E3FA480C-7D6D-4E99-B6FA-6E55A8CD54AA}" srcOrd="3" destOrd="0" presId="urn:microsoft.com/office/officeart/2018/2/layout/IconCircleList"/>
    <dgm:cxn modelId="{0C5ADFF7-AA0F-4C4B-9463-F1F4F614DA34}" type="presParOf" srcId="{F6F918E6-982F-4831-9D0E-3D40FCB9D711}" destId="{D40C4A58-C7E9-4443-B09D-86AB1FDD7BD9}" srcOrd="1" destOrd="0" presId="urn:microsoft.com/office/officeart/2018/2/layout/IconCircleList"/>
    <dgm:cxn modelId="{2DC75E90-50B8-4094-8493-C01FF33D5414}" type="presParOf" srcId="{F6F918E6-982F-4831-9D0E-3D40FCB9D711}" destId="{6AC47FF5-081A-45B3-A71F-DD06B5065C65}" srcOrd="2" destOrd="0" presId="urn:microsoft.com/office/officeart/2018/2/layout/IconCircleList"/>
    <dgm:cxn modelId="{CFB279B0-70D6-4FA3-AC3B-F91DD755B98F}" type="presParOf" srcId="{6AC47FF5-081A-45B3-A71F-DD06B5065C65}" destId="{0A4561B6-8E9F-484F-8346-5D26A6D93998}" srcOrd="0" destOrd="0" presId="urn:microsoft.com/office/officeart/2018/2/layout/IconCircleList"/>
    <dgm:cxn modelId="{52C4CD92-E8F1-455F-A709-4E6B4930D936}" type="presParOf" srcId="{6AC47FF5-081A-45B3-A71F-DD06B5065C65}" destId="{9451F347-2715-44D7-AF60-56712E59B5E1}" srcOrd="1" destOrd="0" presId="urn:microsoft.com/office/officeart/2018/2/layout/IconCircleList"/>
    <dgm:cxn modelId="{18CDE861-335E-4E0B-A0CF-AF74FEC1912A}" type="presParOf" srcId="{6AC47FF5-081A-45B3-A71F-DD06B5065C65}" destId="{706CC73F-97FC-42CD-A786-0B0D5CC9C08C}" srcOrd="2" destOrd="0" presId="urn:microsoft.com/office/officeart/2018/2/layout/IconCircleList"/>
    <dgm:cxn modelId="{03051224-41D2-415B-A39D-2B85FE3CF9C9}" type="presParOf" srcId="{6AC47FF5-081A-45B3-A71F-DD06B5065C65}" destId="{BEDFED4C-B9F9-4DD4-85EE-5454832BB890}" srcOrd="3" destOrd="0" presId="urn:microsoft.com/office/officeart/2018/2/layout/IconCircleList"/>
    <dgm:cxn modelId="{77BE3B41-2662-4DF7-A873-43784AFF71EB}" type="presParOf" srcId="{F6F918E6-982F-4831-9D0E-3D40FCB9D711}" destId="{FD607E7C-9148-4A36-8376-D6C88E5B8127}" srcOrd="3" destOrd="0" presId="urn:microsoft.com/office/officeart/2018/2/layout/IconCircleList"/>
    <dgm:cxn modelId="{D36723D9-BFC5-4849-816E-81B19A2AFD95}" type="presParOf" srcId="{F6F918E6-982F-4831-9D0E-3D40FCB9D711}" destId="{1C16FDB1-CCC9-4E35-8475-72DF4471389A}" srcOrd="4" destOrd="0" presId="urn:microsoft.com/office/officeart/2018/2/layout/IconCircleList"/>
    <dgm:cxn modelId="{75928F94-F341-4E1C-8D60-CE6CFFEFF36F}" type="presParOf" srcId="{1C16FDB1-CCC9-4E35-8475-72DF4471389A}" destId="{0DCA26EE-603A-4C98-B840-26826D18BB64}" srcOrd="0" destOrd="0" presId="urn:microsoft.com/office/officeart/2018/2/layout/IconCircleList"/>
    <dgm:cxn modelId="{62EF2AB6-631A-412D-901C-3223C6E140FE}" type="presParOf" srcId="{1C16FDB1-CCC9-4E35-8475-72DF4471389A}" destId="{A235751A-20E7-4383-928B-B20E065C5658}" srcOrd="1" destOrd="0" presId="urn:microsoft.com/office/officeart/2018/2/layout/IconCircleList"/>
    <dgm:cxn modelId="{24047F65-FBAC-447E-852D-F547954DBC34}" type="presParOf" srcId="{1C16FDB1-CCC9-4E35-8475-72DF4471389A}" destId="{0364211C-3175-4554-AE88-B31244070CB1}" srcOrd="2" destOrd="0" presId="urn:microsoft.com/office/officeart/2018/2/layout/IconCircleList"/>
    <dgm:cxn modelId="{8CD7A4F5-C435-4979-84A1-D3A4810913FB}" type="presParOf" srcId="{1C16FDB1-CCC9-4E35-8475-72DF4471389A}" destId="{F4F4C742-08DB-48BA-8478-88404142FCBD}" srcOrd="3" destOrd="0" presId="urn:microsoft.com/office/officeart/2018/2/layout/IconCircleList"/>
    <dgm:cxn modelId="{772BDFF4-DCFD-4791-BCC9-0D6DF7684169}" type="presParOf" srcId="{F6F918E6-982F-4831-9D0E-3D40FCB9D711}" destId="{CADE1F5D-1CBF-42C9-9C4E-BB7B34FABE6A}" srcOrd="5" destOrd="0" presId="urn:microsoft.com/office/officeart/2018/2/layout/IconCircleList"/>
    <dgm:cxn modelId="{33BCBB71-DD20-44B8-A928-C0067A0A4679}" type="presParOf" srcId="{F6F918E6-982F-4831-9D0E-3D40FCB9D711}" destId="{1DDF609E-EF41-49EC-BCC3-F15A23770F17}" srcOrd="6" destOrd="0" presId="urn:microsoft.com/office/officeart/2018/2/layout/IconCircleList"/>
    <dgm:cxn modelId="{2B44813E-AA58-4843-8BD4-0390A7516CB3}" type="presParOf" srcId="{1DDF609E-EF41-49EC-BCC3-F15A23770F17}" destId="{E3BED8B0-4490-4587-8EE0-C9AFD121EC12}" srcOrd="0" destOrd="0" presId="urn:microsoft.com/office/officeart/2018/2/layout/IconCircleList"/>
    <dgm:cxn modelId="{95046490-55C4-4569-8DB8-DFB9777A67D2}" type="presParOf" srcId="{1DDF609E-EF41-49EC-BCC3-F15A23770F17}" destId="{7C222D98-C442-4642-A436-F4053C1625B6}" srcOrd="1" destOrd="0" presId="urn:microsoft.com/office/officeart/2018/2/layout/IconCircleList"/>
    <dgm:cxn modelId="{B69573C7-C24A-4EAD-8681-89860CFBE2B9}" type="presParOf" srcId="{1DDF609E-EF41-49EC-BCC3-F15A23770F17}" destId="{4152690D-C96C-48FC-8FC3-E62BF218BB09}" srcOrd="2" destOrd="0" presId="urn:microsoft.com/office/officeart/2018/2/layout/IconCircleList"/>
    <dgm:cxn modelId="{10907475-E9A4-45C5-96CC-A98D23E92711}" type="presParOf" srcId="{1DDF609E-EF41-49EC-BCC3-F15A23770F17}" destId="{143E400B-AC85-42B3-A466-325DCFC169A4}"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6C1E2E-7BBB-4EC1-95EE-E9C7FB3FC584}" type="doc">
      <dgm:prSet loTypeId="urn:microsoft.com/office/officeart/2016/7/layout/VerticalHollowActionList" loCatId="List" qsTypeId="urn:microsoft.com/office/officeart/2005/8/quickstyle/simple1" qsCatId="simple" csTypeId="urn:microsoft.com/office/officeart/2005/8/colors/colorful1" csCatId="colorful" phldr="1"/>
      <dgm:spPr/>
      <dgm:t>
        <a:bodyPr/>
        <a:lstStyle/>
        <a:p>
          <a:endParaRPr lang="en-US"/>
        </a:p>
      </dgm:t>
    </dgm:pt>
    <dgm:pt modelId="{34B96CB1-E666-4AFB-973F-437DACA3C8CA}">
      <dgm:prSet/>
      <dgm:spPr/>
      <dgm:t>
        <a:bodyPr/>
        <a:lstStyle/>
        <a:p>
          <a:r>
            <a:rPr lang="en-US"/>
            <a:t>Key</a:t>
          </a:r>
        </a:p>
      </dgm:t>
    </dgm:pt>
    <dgm:pt modelId="{4581D06C-0455-4CD9-84A0-4B5628D9F0A0}" type="parTrans" cxnId="{257D51B8-C802-42A7-AD97-625F7D2524B8}">
      <dgm:prSet/>
      <dgm:spPr/>
      <dgm:t>
        <a:bodyPr/>
        <a:lstStyle/>
        <a:p>
          <a:endParaRPr lang="en-US"/>
        </a:p>
      </dgm:t>
    </dgm:pt>
    <dgm:pt modelId="{CDE8C8EF-0866-4902-9B43-F44D20441E2C}" type="sibTrans" cxnId="{257D51B8-C802-42A7-AD97-625F7D2524B8}">
      <dgm:prSet/>
      <dgm:spPr/>
      <dgm:t>
        <a:bodyPr/>
        <a:lstStyle/>
        <a:p>
          <a:endParaRPr lang="en-US"/>
        </a:p>
      </dgm:t>
    </dgm:pt>
    <dgm:pt modelId="{3BD869B9-3F2B-4FDA-B5E2-21639F374FD8}">
      <dgm:prSet/>
      <dgm:spPr/>
      <dgm:t>
        <a:bodyPr/>
        <a:lstStyle/>
        <a:p>
          <a:r>
            <a:rPr lang="en-US" dirty="0"/>
            <a:t>Key Acts: Care Act 2014, Equality Act 2010, NHS Long Term Plan (Department of Health and Social Care, 2014; NHS England, 2019)</a:t>
          </a:r>
        </a:p>
      </dgm:t>
    </dgm:pt>
    <dgm:pt modelId="{4A38A2EE-8850-4D2D-9204-8BEA4A48B437}" type="parTrans" cxnId="{BFC53690-F8DB-4FAB-B181-7F90542DE851}">
      <dgm:prSet/>
      <dgm:spPr/>
      <dgm:t>
        <a:bodyPr/>
        <a:lstStyle/>
        <a:p>
          <a:endParaRPr lang="en-US"/>
        </a:p>
      </dgm:t>
    </dgm:pt>
    <dgm:pt modelId="{DD50F1D6-6798-4D09-8DE7-6D77E700EB9D}" type="sibTrans" cxnId="{BFC53690-F8DB-4FAB-B181-7F90542DE851}">
      <dgm:prSet/>
      <dgm:spPr/>
      <dgm:t>
        <a:bodyPr/>
        <a:lstStyle/>
        <a:p>
          <a:endParaRPr lang="en-US"/>
        </a:p>
      </dgm:t>
    </dgm:pt>
    <dgm:pt modelId="{E1E73877-32DC-4434-8D95-D08F203AFB11}">
      <dgm:prSet/>
      <dgm:spPr/>
      <dgm:t>
        <a:bodyPr/>
        <a:lstStyle/>
        <a:p>
          <a:r>
            <a:rPr lang="en-US"/>
            <a:t>Promote</a:t>
          </a:r>
        </a:p>
      </dgm:t>
    </dgm:pt>
    <dgm:pt modelId="{DB32D930-0710-4349-B379-391EE6976D19}" type="parTrans" cxnId="{46498C1A-9532-4576-A9E7-DAD0CDF9AA8A}">
      <dgm:prSet/>
      <dgm:spPr/>
      <dgm:t>
        <a:bodyPr/>
        <a:lstStyle/>
        <a:p>
          <a:endParaRPr lang="en-US"/>
        </a:p>
      </dgm:t>
    </dgm:pt>
    <dgm:pt modelId="{88449A37-0BA2-4C64-9A82-265FBDD0609F}" type="sibTrans" cxnId="{46498C1A-9532-4576-A9E7-DAD0CDF9AA8A}">
      <dgm:prSet/>
      <dgm:spPr/>
      <dgm:t>
        <a:bodyPr/>
        <a:lstStyle/>
        <a:p>
          <a:endParaRPr lang="en-US"/>
        </a:p>
      </dgm:t>
    </dgm:pt>
    <dgm:pt modelId="{0C5B2A50-3169-44E0-8006-78CF94574C6A}">
      <dgm:prSet/>
      <dgm:spPr/>
      <dgm:t>
        <a:bodyPr/>
        <a:lstStyle/>
        <a:p>
          <a:r>
            <a:rPr lang="en-US"/>
            <a:t>Promote wellbeing, independence &amp; anti-discrimination</a:t>
          </a:r>
        </a:p>
      </dgm:t>
    </dgm:pt>
    <dgm:pt modelId="{41A691A6-89CD-4153-8777-AC39EEAEDC88}" type="parTrans" cxnId="{30354CB3-E2D8-447B-9614-FEE81B4A2631}">
      <dgm:prSet/>
      <dgm:spPr/>
      <dgm:t>
        <a:bodyPr/>
        <a:lstStyle/>
        <a:p>
          <a:endParaRPr lang="en-US"/>
        </a:p>
      </dgm:t>
    </dgm:pt>
    <dgm:pt modelId="{8A944ABC-CB66-4FDB-882E-903D6DF7535D}" type="sibTrans" cxnId="{30354CB3-E2D8-447B-9614-FEE81B4A2631}">
      <dgm:prSet/>
      <dgm:spPr/>
      <dgm:t>
        <a:bodyPr/>
        <a:lstStyle/>
        <a:p>
          <a:endParaRPr lang="en-US"/>
        </a:p>
      </dgm:t>
    </dgm:pt>
    <dgm:pt modelId="{10A4E2A7-A44C-4501-83AB-705918EE9A3F}">
      <dgm:prSet/>
      <dgm:spPr/>
      <dgm:t>
        <a:bodyPr/>
        <a:lstStyle/>
        <a:p>
          <a:r>
            <a:rPr lang="en-US"/>
            <a:t>Guide</a:t>
          </a:r>
        </a:p>
      </dgm:t>
    </dgm:pt>
    <dgm:pt modelId="{C3F34B3A-6B61-4236-8E14-F17E2255DFDE}" type="parTrans" cxnId="{97B40C88-618C-4476-A063-21139F2F07CE}">
      <dgm:prSet/>
      <dgm:spPr/>
      <dgm:t>
        <a:bodyPr/>
        <a:lstStyle/>
        <a:p>
          <a:endParaRPr lang="en-US"/>
        </a:p>
      </dgm:t>
    </dgm:pt>
    <dgm:pt modelId="{22B2D4E9-B94E-4098-AE8D-CF9ADA4BDC4E}" type="sibTrans" cxnId="{97B40C88-618C-4476-A063-21139F2F07CE}">
      <dgm:prSet/>
      <dgm:spPr/>
      <dgm:t>
        <a:bodyPr/>
        <a:lstStyle/>
        <a:p>
          <a:endParaRPr lang="en-US"/>
        </a:p>
      </dgm:t>
    </dgm:pt>
    <dgm:pt modelId="{7839ACD6-6AE1-40FE-A0DF-E8AECE305E19}">
      <dgm:prSet/>
      <dgm:spPr/>
      <dgm:t>
        <a:bodyPr/>
        <a:lstStyle/>
        <a:p>
          <a:r>
            <a:rPr lang="en-US"/>
            <a:t>Guide funding, service delivery &amp; empowerment</a:t>
          </a:r>
        </a:p>
      </dgm:t>
    </dgm:pt>
    <dgm:pt modelId="{C03D1739-9D27-4725-8565-FE2D63409532}" type="parTrans" cxnId="{4072A994-0F9E-4478-A1AE-E2F0CF3E77C3}">
      <dgm:prSet/>
      <dgm:spPr/>
      <dgm:t>
        <a:bodyPr/>
        <a:lstStyle/>
        <a:p>
          <a:endParaRPr lang="en-US"/>
        </a:p>
      </dgm:t>
    </dgm:pt>
    <dgm:pt modelId="{4ADF6711-7A99-4495-BC2B-0916DB0D669B}" type="sibTrans" cxnId="{4072A994-0F9E-4478-A1AE-E2F0CF3E77C3}">
      <dgm:prSet/>
      <dgm:spPr/>
      <dgm:t>
        <a:bodyPr/>
        <a:lstStyle/>
        <a:p>
          <a:endParaRPr lang="en-US"/>
        </a:p>
      </dgm:t>
    </dgm:pt>
    <dgm:pt modelId="{C211811F-A73C-4694-982F-1BCD9BCF643D}">
      <dgm:prSet/>
      <dgm:spPr/>
      <dgm:t>
        <a:bodyPr/>
        <a:lstStyle/>
        <a:p>
          <a:r>
            <a:rPr lang="en-US"/>
            <a:t>Shape</a:t>
          </a:r>
        </a:p>
      </dgm:t>
    </dgm:pt>
    <dgm:pt modelId="{538537E7-9070-40C3-B2A0-74323C1EFCA4}" type="parTrans" cxnId="{825D4C26-087B-4C98-83B2-AAE9D5DF9EE9}">
      <dgm:prSet/>
      <dgm:spPr/>
      <dgm:t>
        <a:bodyPr/>
        <a:lstStyle/>
        <a:p>
          <a:endParaRPr lang="en-US"/>
        </a:p>
      </dgm:t>
    </dgm:pt>
    <dgm:pt modelId="{EB4C6693-F498-452F-8E50-6E3A51B3E54E}" type="sibTrans" cxnId="{825D4C26-087B-4C98-83B2-AAE9D5DF9EE9}">
      <dgm:prSet/>
      <dgm:spPr/>
      <dgm:t>
        <a:bodyPr/>
        <a:lstStyle/>
        <a:p>
          <a:endParaRPr lang="en-US"/>
        </a:p>
      </dgm:t>
    </dgm:pt>
    <dgm:pt modelId="{122C5EBF-0500-40FF-90F5-F9CCB364A8D0}">
      <dgm:prSet/>
      <dgm:spPr/>
      <dgm:t>
        <a:bodyPr/>
        <a:lstStyle/>
        <a:p>
          <a:r>
            <a:rPr lang="en-US"/>
            <a:t>Shape quality standards in elderly care</a:t>
          </a:r>
        </a:p>
      </dgm:t>
    </dgm:pt>
    <dgm:pt modelId="{B46D43B5-DE4C-4C6F-BB47-1802E7B7833F}" type="parTrans" cxnId="{E6344C99-52A3-442C-96C4-0DB714A58D8A}">
      <dgm:prSet/>
      <dgm:spPr/>
      <dgm:t>
        <a:bodyPr/>
        <a:lstStyle/>
        <a:p>
          <a:endParaRPr lang="en-US"/>
        </a:p>
      </dgm:t>
    </dgm:pt>
    <dgm:pt modelId="{2CE4C2F6-50F1-46F9-BCBB-A451023CBA80}" type="sibTrans" cxnId="{E6344C99-52A3-442C-96C4-0DB714A58D8A}">
      <dgm:prSet/>
      <dgm:spPr/>
      <dgm:t>
        <a:bodyPr/>
        <a:lstStyle/>
        <a:p>
          <a:endParaRPr lang="en-US"/>
        </a:p>
      </dgm:t>
    </dgm:pt>
    <dgm:pt modelId="{C9649E28-0FF4-4954-B3E8-8FA929C5891F}" type="pres">
      <dgm:prSet presAssocID="{436C1E2E-7BBB-4EC1-95EE-E9C7FB3FC584}" presName="Name0" presStyleCnt="0">
        <dgm:presLayoutVars>
          <dgm:dir/>
          <dgm:animLvl val="lvl"/>
          <dgm:resizeHandles val="exact"/>
        </dgm:presLayoutVars>
      </dgm:prSet>
      <dgm:spPr/>
    </dgm:pt>
    <dgm:pt modelId="{AFDD9277-01C0-4D8E-B0CE-06FEECE74E6D}" type="pres">
      <dgm:prSet presAssocID="{34B96CB1-E666-4AFB-973F-437DACA3C8CA}" presName="linNode" presStyleCnt="0"/>
      <dgm:spPr/>
    </dgm:pt>
    <dgm:pt modelId="{8EB00A7C-3132-499C-878A-B48DBC541AF6}" type="pres">
      <dgm:prSet presAssocID="{34B96CB1-E666-4AFB-973F-437DACA3C8CA}" presName="parentText" presStyleLbl="solidFgAcc1" presStyleIdx="0" presStyleCnt="4">
        <dgm:presLayoutVars>
          <dgm:chMax val="1"/>
          <dgm:bulletEnabled/>
        </dgm:presLayoutVars>
      </dgm:prSet>
      <dgm:spPr/>
    </dgm:pt>
    <dgm:pt modelId="{E9A9B42D-EF39-4163-9500-B1AACAB234CE}" type="pres">
      <dgm:prSet presAssocID="{34B96CB1-E666-4AFB-973F-437DACA3C8CA}" presName="descendantText" presStyleLbl="alignNode1" presStyleIdx="0" presStyleCnt="4">
        <dgm:presLayoutVars>
          <dgm:bulletEnabled/>
        </dgm:presLayoutVars>
      </dgm:prSet>
      <dgm:spPr/>
    </dgm:pt>
    <dgm:pt modelId="{EE09FB86-A561-49DF-908B-62E428627B9D}" type="pres">
      <dgm:prSet presAssocID="{CDE8C8EF-0866-4902-9B43-F44D20441E2C}" presName="sp" presStyleCnt="0"/>
      <dgm:spPr/>
    </dgm:pt>
    <dgm:pt modelId="{C23E2D21-6CEB-4BDA-8FB5-EF030B27A5D4}" type="pres">
      <dgm:prSet presAssocID="{E1E73877-32DC-4434-8D95-D08F203AFB11}" presName="linNode" presStyleCnt="0"/>
      <dgm:spPr/>
    </dgm:pt>
    <dgm:pt modelId="{DD614EA5-B348-414E-BF39-E9376C4D2DD0}" type="pres">
      <dgm:prSet presAssocID="{E1E73877-32DC-4434-8D95-D08F203AFB11}" presName="parentText" presStyleLbl="solidFgAcc1" presStyleIdx="1" presStyleCnt="4">
        <dgm:presLayoutVars>
          <dgm:chMax val="1"/>
          <dgm:bulletEnabled/>
        </dgm:presLayoutVars>
      </dgm:prSet>
      <dgm:spPr/>
    </dgm:pt>
    <dgm:pt modelId="{3116587E-B94D-4D19-8A75-1132FD128AA8}" type="pres">
      <dgm:prSet presAssocID="{E1E73877-32DC-4434-8D95-D08F203AFB11}" presName="descendantText" presStyleLbl="alignNode1" presStyleIdx="1" presStyleCnt="4">
        <dgm:presLayoutVars>
          <dgm:bulletEnabled/>
        </dgm:presLayoutVars>
      </dgm:prSet>
      <dgm:spPr/>
    </dgm:pt>
    <dgm:pt modelId="{E1B394BA-FBBD-4386-A23A-80BEDF46A9A4}" type="pres">
      <dgm:prSet presAssocID="{88449A37-0BA2-4C64-9A82-265FBDD0609F}" presName="sp" presStyleCnt="0"/>
      <dgm:spPr/>
    </dgm:pt>
    <dgm:pt modelId="{02BAA774-50B5-4D26-BF25-8B1BF3E92DFE}" type="pres">
      <dgm:prSet presAssocID="{10A4E2A7-A44C-4501-83AB-705918EE9A3F}" presName="linNode" presStyleCnt="0"/>
      <dgm:spPr/>
    </dgm:pt>
    <dgm:pt modelId="{4FFEB005-4D7E-46CA-B61D-1E5F4D920EC8}" type="pres">
      <dgm:prSet presAssocID="{10A4E2A7-A44C-4501-83AB-705918EE9A3F}" presName="parentText" presStyleLbl="solidFgAcc1" presStyleIdx="2" presStyleCnt="4">
        <dgm:presLayoutVars>
          <dgm:chMax val="1"/>
          <dgm:bulletEnabled/>
        </dgm:presLayoutVars>
      </dgm:prSet>
      <dgm:spPr/>
    </dgm:pt>
    <dgm:pt modelId="{DE1AF6D8-0EA2-478C-A280-304B44947FB5}" type="pres">
      <dgm:prSet presAssocID="{10A4E2A7-A44C-4501-83AB-705918EE9A3F}" presName="descendantText" presStyleLbl="alignNode1" presStyleIdx="2" presStyleCnt="4">
        <dgm:presLayoutVars>
          <dgm:bulletEnabled/>
        </dgm:presLayoutVars>
      </dgm:prSet>
      <dgm:spPr/>
    </dgm:pt>
    <dgm:pt modelId="{668C598F-DDD0-4960-A7DF-0957F547D64F}" type="pres">
      <dgm:prSet presAssocID="{22B2D4E9-B94E-4098-AE8D-CF9ADA4BDC4E}" presName="sp" presStyleCnt="0"/>
      <dgm:spPr/>
    </dgm:pt>
    <dgm:pt modelId="{171BB022-E6DE-4F75-B5E8-9D6763B2BB3B}" type="pres">
      <dgm:prSet presAssocID="{C211811F-A73C-4694-982F-1BCD9BCF643D}" presName="linNode" presStyleCnt="0"/>
      <dgm:spPr/>
    </dgm:pt>
    <dgm:pt modelId="{E4166FAF-2590-4664-9636-F54E1B15371A}" type="pres">
      <dgm:prSet presAssocID="{C211811F-A73C-4694-982F-1BCD9BCF643D}" presName="parentText" presStyleLbl="solidFgAcc1" presStyleIdx="3" presStyleCnt="4">
        <dgm:presLayoutVars>
          <dgm:chMax val="1"/>
          <dgm:bulletEnabled/>
        </dgm:presLayoutVars>
      </dgm:prSet>
      <dgm:spPr/>
    </dgm:pt>
    <dgm:pt modelId="{DAA7F94A-C291-449D-8F59-442F474155A3}" type="pres">
      <dgm:prSet presAssocID="{C211811F-A73C-4694-982F-1BCD9BCF643D}" presName="descendantText" presStyleLbl="alignNode1" presStyleIdx="3" presStyleCnt="4">
        <dgm:presLayoutVars>
          <dgm:bulletEnabled/>
        </dgm:presLayoutVars>
      </dgm:prSet>
      <dgm:spPr/>
    </dgm:pt>
  </dgm:ptLst>
  <dgm:cxnLst>
    <dgm:cxn modelId="{46498C1A-9532-4576-A9E7-DAD0CDF9AA8A}" srcId="{436C1E2E-7BBB-4EC1-95EE-E9C7FB3FC584}" destId="{E1E73877-32DC-4434-8D95-D08F203AFB11}" srcOrd="1" destOrd="0" parTransId="{DB32D930-0710-4349-B379-391EE6976D19}" sibTransId="{88449A37-0BA2-4C64-9A82-265FBDD0609F}"/>
    <dgm:cxn modelId="{825D4C26-087B-4C98-83B2-AAE9D5DF9EE9}" srcId="{436C1E2E-7BBB-4EC1-95EE-E9C7FB3FC584}" destId="{C211811F-A73C-4694-982F-1BCD9BCF643D}" srcOrd="3" destOrd="0" parTransId="{538537E7-9070-40C3-B2A0-74323C1EFCA4}" sibTransId="{EB4C6693-F498-452F-8E50-6E3A51B3E54E}"/>
    <dgm:cxn modelId="{934FCC2F-0FD1-479A-B95B-A7F06C56D3AB}" type="presOf" srcId="{3BD869B9-3F2B-4FDA-B5E2-21639F374FD8}" destId="{E9A9B42D-EF39-4163-9500-B1AACAB234CE}" srcOrd="0" destOrd="0" presId="urn:microsoft.com/office/officeart/2016/7/layout/VerticalHollowActionList"/>
    <dgm:cxn modelId="{4B792539-2998-4B63-8EA1-69E83AFB82FB}" type="presOf" srcId="{122C5EBF-0500-40FF-90F5-F9CCB364A8D0}" destId="{DAA7F94A-C291-449D-8F59-442F474155A3}" srcOrd="0" destOrd="0" presId="urn:microsoft.com/office/officeart/2016/7/layout/VerticalHollowActionList"/>
    <dgm:cxn modelId="{2D94084F-5452-44C5-97A8-AD80A217CA83}" type="presOf" srcId="{E1E73877-32DC-4434-8D95-D08F203AFB11}" destId="{DD614EA5-B348-414E-BF39-E9376C4D2DD0}" srcOrd="0" destOrd="0" presId="urn:microsoft.com/office/officeart/2016/7/layout/VerticalHollowActionList"/>
    <dgm:cxn modelId="{37027362-0C9E-4EA2-9953-8F3AD0F50125}" type="presOf" srcId="{7839ACD6-6AE1-40FE-A0DF-E8AECE305E19}" destId="{DE1AF6D8-0EA2-478C-A280-304B44947FB5}" srcOrd="0" destOrd="0" presId="urn:microsoft.com/office/officeart/2016/7/layout/VerticalHollowActionList"/>
    <dgm:cxn modelId="{9DF61282-2694-4944-971E-3AFDCF790A58}" type="presOf" srcId="{436C1E2E-7BBB-4EC1-95EE-E9C7FB3FC584}" destId="{C9649E28-0FF4-4954-B3E8-8FA929C5891F}" srcOrd="0" destOrd="0" presId="urn:microsoft.com/office/officeart/2016/7/layout/VerticalHollowActionList"/>
    <dgm:cxn modelId="{97B40C88-618C-4476-A063-21139F2F07CE}" srcId="{436C1E2E-7BBB-4EC1-95EE-E9C7FB3FC584}" destId="{10A4E2A7-A44C-4501-83AB-705918EE9A3F}" srcOrd="2" destOrd="0" parTransId="{C3F34B3A-6B61-4236-8E14-F17E2255DFDE}" sibTransId="{22B2D4E9-B94E-4098-AE8D-CF9ADA4BDC4E}"/>
    <dgm:cxn modelId="{BFC53690-F8DB-4FAB-B181-7F90542DE851}" srcId="{34B96CB1-E666-4AFB-973F-437DACA3C8CA}" destId="{3BD869B9-3F2B-4FDA-B5E2-21639F374FD8}" srcOrd="0" destOrd="0" parTransId="{4A38A2EE-8850-4D2D-9204-8BEA4A48B437}" sibTransId="{DD50F1D6-6798-4D09-8DE7-6D77E700EB9D}"/>
    <dgm:cxn modelId="{4072A994-0F9E-4478-A1AE-E2F0CF3E77C3}" srcId="{10A4E2A7-A44C-4501-83AB-705918EE9A3F}" destId="{7839ACD6-6AE1-40FE-A0DF-E8AECE305E19}" srcOrd="0" destOrd="0" parTransId="{C03D1739-9D27-4725-8565-FE2D63409532}" sibTransId="{4ADF6711-7A99-4495-BC2B-0916DB0D669B}"/>
    <dgm:cxn modelId="{E6344C99-52A3-442C-96C4-0DB714A58D8A}" srcId="{C211811F-A73C-4694-982F-1BCD9BCF643D}" destId="{122C5EBF-0500-40FF-90F5-F9CCB364A8D0}" srcOrd="0" destOrd="0" parTransId="{B46D43B5-DE4C-4C6F-BB47-1802E7B7833F}" sibTransId="{2CE4C2F6-50F1-46F9-BCBB-A451023CBA80}"/>
    <dgm:cxn modelId="{700244A0-3E44-4D91-A9D5-E5DD2AF3D3FF}" type="presOf" srcId="{0C5B2A50-3169-44E0-8006-78CF94574C6A}" destId="{3116587E-B94D-4D19-8A75-1132FD128AA8}" srcOrd="0" destOrd="0" presId="urn:microsoft.com/office/officeart/2016/7/layout/VerticalHollowActionList"/>
    <dgm:cxn modelId="{174A27A1-A169-4C6E-906D-6DEBC6FE8A03}" type="presOf" srcId="{34B96CB1-E666-4AFB-973F-437DACA3C8CA}" destId="{8EB00A7C-3132-499C-878A-B48DBC541AF6}" srcOrd="0" destOrd="0" presId="urn:microsoft.com/office/officeart/2016/7/layout/VerticalHollowActionList"/>
    <dgm:cxn modelId="{30354CB3-E2D8-447B-9614-FEE81B4A2631}" srcId="{E1E73877-32DC-4434-8D95-D08F203AFB11}" destId="{0C5B2A50-3169-44E0-8006-78CF94574C6A}" srcOrd="0" destOrd="0" parTransId="{41A691A6-89CD-4153-8777-AC39EEAEDC88}" sibTransId="{8A944ABC-CB66-4FDB-882E-903D6DF7535D}"/>
    <dgm:cxn modelId="{257D51B8-C802-42A7-AD97-625F7D2524B8}" srcId="{436C1E2E-7BBB-4EC1-95EE-E9C7FB3FC584}" destId="{34B96CB1-E666-4AFB-973F-437DACA3C8CA}" srcOrd="0" destOrd="0" parTransId="{4581D06C-0455-4CD9-84A0-4B5628D9F0A0}" sibTransId="{CDE8C8EF-0866-4902-9B43-F44D20441E2C}"/>
    <dgm:cxn modelId="{5CF055B9-5036-4E2E-88C1-D8AB904AADED}" type="presOf" srcId="{C211811F-A73C-4694-982F-1BCD9BCF643D}" destId="{E4166FAF-2590-4664-9636-F54E1B15371A}" srcOrd="0" destOrd="0" presId="urn:microsoft.com/office/officeart/2016/7/layout/VerticalHollowActionList"/>
    <dgm:cxn modelId="{5FDBDAC7-34C4-43B3-B803-45DD5AF3F129}" type="presOf" srcId="{10A4E2A7-A44C-4501-83AB-705918EE9A3F}" destId="{4FFEB005-4D7E-46CA-B61D-1E5F4D920EC8}" srcOrd="0" destOrd="0" presId="urn:microsoft.com/office/officeart/2016/7/layout/VerticalHollowActionList"/>
    <dgm:cxn modelId="{A2536609-EB47-4492-A599-7E5B71C0BD83}" type="presParOf" srcId="{C9649E28-0FF4-4954-B3E8-8FA929C5891F}" destId="{AFDD9277-01C0-4D8E-B0CE-06FEECE74E6D}" srcOrd="0" destOrd="0" presId="urn:microsoft.com/office/officeart/2016/7/layout/VerticalHollowActionList"/>
    <dgm:cxn modelId="{5F703970-2332-4A47-9FC0-74B34AD90D4E}" type="presParOf" srcId="{AFDD9277-01C0-4D8E-B0CE-06FEECE74E6D}" destId="{8EB00A7C-3132-499C-878A-B48DBC541AF6}" srcOrd="0" destOrd="0" presId="urn:microsoft.com/office/officeart/2016/7/layout/VerticalHollowActionList"/>
    <dgm:cxn modelId="{A222D10D-3F80-4B3E-AFE7-DBF14C2DE534}" type="presParOf" srcId="{AFDD9277-01C0-4D8E-B0CE-06FEECE74E6D}" destId="{E9A9B42D-EF39-4163-9500-B1AACAB234CE}" srcOrd="1" destOrd="0" presId="urn:microsoft.com/office/officeart/2016/7/layout/VerticalHollowActionList"/>
    <dgm:cxn modelId="{9F6E64CD-296D-42AE-8C11-97DFF5E38BEB}" type="presParOf" srcId="{C9649E28-0FF4-4954-B3E8-8FA929C5891F}" destId="{EE09FB86-A561-49DF-908B-62E428627B9D}" srcOrd="1" destOrd="0" presId="urn:microsoft.com/office/officeart/2016/7/layout/VerticalHollowActionList"/>
    <dgm:cxn modelId="{D63D4AC2-A6CA-4FEA-956B-DEE147D16D74}" type="presParOf" srcId="{C9649E28-0FF4-4954-B3E8-8FA929C5891F}" destId="{C23E2D21-6CEB-4BDA-8FB5-EF030B27A5D4}" srcOrd="2" destOrd="0" presId="urn:microsoft.com/office/officeart/2016/7/layout/VerticalHollowActionList"/>
    <dgm:cxn modelId="{C913C820-5AAB-4FD0-B8B5-8A697382F4F4}" type="presParOf" srcId="{C23E2D21-6CEB-4BDA-8FB5-EF030B27A5D4}" destId="{DD614EA5-B348-414E-BF39-E9376C4D2DD0}" srcOrd="0" destOrd="0" presId="urn:microsoft.com/office/officeart/2016/7/layout/VerticalHollowActionList"/>
    <dgm:cxn modelId="{4B4657A8-86B5-4339-ACCD-7372AE7EB078}" type="presParOf" srcId="{C23E2D21-6CEB-4BDA-8FB5-EF030B27A5D4}" destId="{3116587E-B94D-4D19-8A75-1132FD128AA8}" srcOrd="1" destOrd="0" presId="urn:microsoft.com/office/officeart/2016/7/layout/VerticalHollowActionList"/>
    <dgm:cxn modelId="{953BC61C-CDC0-4546-A621-4C3295EA4E20}" type="presParOf" srcId="{C9649E28-0FF4-4954-B3E8-8FA929C5891F}" destId="{E1B394BA-FBBD-4386-A23A-80BEDF46A9A4}" srcOrd="3" destOrd="0" presId="urn:microsoft.com/office/officeart/2016/7/layout/VerticalHollowActionList"/>
    <dgm:cxn modelId="{37E4060A-FFF8-45C8-B675-9C7619654B13}" type="presParOf" srcId="{C9649E28-0FF4-4954-B3E8-8FA929C5891F}" destId="{02BAA774-50B5-4D26-BF25-8B1BF3E92DFE}" srcOrd="4" destOrd="0" presId="urn:microsoft.com/office/officeart/2016/7/layout/VerticalHollowActionList"/>
    <dgm:cxn modelId="{1ACC93A2-F653-462C-9F73-359EDA426271}" type="presParOf" srcId="{02BAA774-50B5-4D26-BF25-8B1BF3E92DFE}" destId="{4FFEB005-4D7E-46CA-B61D-1E5F4D920EC8}" srcOrd="0" destOrd="0" presId="urn:microsoft.com/office/officeart/2016/7/layout/VerticalHollowActionList"/>
    <dgm:cxn modelId="{A3C914F2-CAF9-4718-9B18-441A4C96A7A2}" type="presParOf" srcId="{02BAA774-50B5-4D26-BF25-8B1BF3E92DFE}" destId="{DE1AF6D8-0EA2-478C-A280-304B44947FB5}" srcOrd="1" destOrd="0" presId="urn:microsoft.com/office/officeart/2016/7/layout/VerticalHollowActionList"/>
    <dgm:cxn modelId="{B47EF0EB-1257-4518-A636-0F674B095A38}" type="presParOf" srcId="{C9649E28-0FF4-4954-B3E8-8FA929C5891F}" destId="{668C598F-DDD0-4960-A7DF-0957F547D64F}" srcOrd="5" destOrd="0" presId="urn:microsoft.com/office/officeart/2016/7/layout/VerticalHollowActionList"/>
    <dgm:cxn modelId="{DD026A0E-8010-4BDC-B2C4-F7B91133D187}" type="presParOf" srcId="{C9649E28-0FF4-4954-B3E8-8FA929C5891F}" destId="{171BB022-E6DE-4F75-B5E8-9D6763B2BB3B}" srcOrd="6" destOrd="0" presId="urn:microsoft.com/office/officeart/2016/7/layout/VerticalHollowActionList"/>
    <dgm:cxn modelId="{0E1CEB74-06F9-45E7-9E28-94440A1BE185}" type="presParOf" srcId="{171BB022-E6DE-4F75-B5E8-9D6763B2BB3B}" destId="{E4166FAF-2590-4664-9636-F54E1B15371A}" srcOrd="0" destOrd="0" presId="urn:microsoft.com/office/officeart/2016/7/layout/VerticalHollowActionList"/>
    <dgm:cxn modelId="{3B340CE4-C5E5-46A9-9CA9-AB1FD2B324FB}" type="presParOf" srcId="{171BB022-E6DE-4F75-B5E8-9D6763B2BB3B}" destId="{DAA7F94A-C291-449D-8F59-442F474155A3}" srcOrd="1" destOrd="0" presId="urn:microsoft.com/office/officeart/2016/7/layout/VerticalHollow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77DFD7-DB86-4614-889D-FAF24B8ED996}" type="doc">
      <dgm:prSet loTypeId="urn:microsoft.com/office/officeart/2005/8/layout/matrix3" loCatId="matrix" qsTypeId="urn:microsoft.com/office/officeart/2005/8/quickstyle/simple1" qsCatId="simple" csTypeId="urn:microsoft.com/office/officeart/2005/8/colors/colorful2" csCatId="colorful" phldr="1"/>
      <dgm:spPr/>
      <dgm:t>
        <a:bodyPr/>
        <a:lstStyle/>
        <a:p>
          <a:endParaRPr lang="en-US"/>
        </a:p>
      </dgm:t>
    </dgm:pt>
    <dgm:pt modelId="{15513987-6D97-491B-8AE3-DE55F00D371F}">
      <dgm:prSet/>
      <dgm:spPr/>
      <dgm:t>
        <a:bodyPr/>
        <a:lstStyle/>
        <a:p>
          <a:r>
            <a:rPr lang="en-US" b="0" i="0" baseline="0" dirty="0"/>
            <a:t>Range of care services: residential, domiciliary, day </a:t>
          </a:r>
          <a:r>
            <a:rPr lang="en-US" b="0" i="0" baseline="0" dirty="0" err="1"/>
            <a:t>centres</a:t>
          </a:r>
          <a:r>
            <a:rPr lang="en-US" b="0" i="0" baseline="0" dirty="0"/>
            <a:t>, hospice (Kwan et. Al., 2019)</a:t>
          </a:r>
          <a:endParaRPr lang="en-US" dirty="0"/>
        </a:p>
      </dgm:t>
    </dgm:pt>
    <dgm:pt modelId="{99BD65BC-98C8-4F46-AB7C-D672D48A9218}" type="parTrans" cxnId="{618F7BA0-5887-4321-B919-7732F3FEB249}">
      <dgm:prSet/>
      <dgm:spPr/>
      <dgm:t>
        <a:bodyPr/>
        <a:lstStyle/>
        <a:p>
          <a:endParaRPr lang="en-US"/>
        </a:p>
      </dgm:t>
    </dgm:pt>
    <dgm:pt modelId="{85A2E420-6A4C-49F4-9A2E-78140E52367E}" type="sibTrans" cxnId="{618F7BA0-5887-4321-B919-7732F3FEB249}">
      <dgm:prSet/>
      <dgm:spPr/>
      <dgm:t>
        <a:bodyPr/>
        <a:lstStyle/>
        <a:p>
          <a:endParaRPr lang="en-US"/>
        </a:p>
      </dgm:t>
    </dgm:pt>
    <dgm:pt modelId="{F611441C-AFB9-4017-BF3A-896F2DA6DBE7}">
      <dgm:prSet/>
      <dgm:spPr/>
      <dgm:t>
        <a:bodyPr/>
        <a:lstStyle/>
        <a:p>
          <a:r>
            <a:rPr lang="en-US" b="0" i="0" baseline="0"/>
            <a:t>Mix of public, private, and voluntary providers</a:t>
          </a:r>
          <a:endParaRPr lang="en-US"/>
        </a:p>
      </dgm:t>
    </dgm:pt>
    <dgm:pt modelId="{6D526C6D-33C5-4AE6-8327-9AACFDC78AD8}" type="parTrans" cxnId="{F9364762-F108-4B19-B62D-5236AD84E44F}">
      <dgm:prSet/>
      <dgm:spPr/>
      <dgm:t>
        <a:bodyPr/>
        <a:lstStyle/>
        <a:p>
          <a:endParaRPr lang="en-US"/>
        </a:p>
      </dgm:t>
    </dgm:pt>
    <dgm:pt modelId="{82245FD3-A291-41F9-9674-6908FBAB7BB3}" type="sibTrans" cxnId="{F9364762-F108-4B19-B62D-5236AD84E44F}">
      <dgm:prSet/>
      <dgm:spPr/>
      <dgm:t>
        <a:bodyPr/>
        <a:lstStyle/>
        <a:p>
          <a:endParaRPr lang="en-US"/>
        </a:p>
      </dgm:t>
    </dgm:pt>
    <dgm:pt modelId="{E5E24821-34C0-48DE-96B4-D38D11D4F4D3}">
      <dgm:prSet/>
      <dgm:spPr/>
      <dgm:t>
        <a:bodyPr/>
        <a:lstStyle/>
        <a:p>
          <a:r>
            <a:rPr lang="en-US" b="0" i="0" baseline="0"/>
            <a:t>Aim: promote wellbeing, independence, and safety</a:t>
          </a:r>
          <a:endParaRPr lang="en-US"/>
        </a:p>
      </dgm:t>
    </dgm:pt>
    <dgm:pt modelId="{60F25863-14F6-4FD4-AE21-2E26ABCC4B70}" type="parTrans" cxnId="{BA20204F-24FF-41E2-8BD3-4FA4F5B9E745}">
      <dgm:prSet/>
      <dgm:spPr/>
      <dgm:t>
        <a:bodyPr/>
        <a:lstStyle/>
        <a:p>
          <a:endParaRPr lang="en-US"/>
        </a:p>
      </dgm:t>
    </dgm:pt>
    <dgm:pt modelId="{2B268C16-9E41-4A0C-9896-0672E47EE8CD}" type="sibTrans" cxnId="{BA20204F-24FF-41E2-8BD3-4FA4F5B9E745}">
      <dgm:prSet/>
      <dgm:spPr/>
      <dgm:t>
        <a:bodyPr/>
        <a:lstStyle/>
        <a:p>
          <a:endParaRPr lang="en-US"/>
        </a:p>
      </dgm:t>
    </dgm:pt>
    <dgm:pt modelId="{8F8A80ED-F9E5-420A-B3DA-FAD4AD836E7B}">
      <dgm:prSet/>
      <dgm:spPr/>
      <dgm:t>
        <a:bodyPr/>
        <a:lstStyle/>
        <a:p>
          <a:r>
            <a:rPr lang="en-US" b="0" i="0" baseline="0"/>
            <a:t>Policy links: Care Act 2014, NHS Long Term Plan</a:t>
          </a:r>
          <a:endParaRPr lang="en-US"/>
        </a:p>
      </dgm:t>
    </dgm:pt>
    <dgm:pt modelId="{58AAD2E1-8AF8-4AEF-B7A3-8612EE33CC72}" type="parTrans" cxnId="{FC30083C-F106-4211-90BD-7AF8B509CBEF}">
      <dgm:prSet/>
      <dgm:spPr/>
      <dgm:t>
        <a:bodyPr/>
        <a:lstStyle/>
        <a:p>
          <a:endParaRPr lang="en-US"/>
        </a:p>
      </dgm:t>
    </dgm:pt>
    <dgm:pt modelId="{2FFD748A-7BD4-44D4-B2FC-8E6A04195D76}" type="sibTrans" cxnId="{FC30083C-F106-4211-90BD-7AF8B509CBEF}">
      <dgm:prSet/>
      <dgm:spPr/>
      <dgm:t>
        <a:bodyPr/>
        <a:lstStyle/>
        <a:p>
          <a:endParaRPr lang="en-US"/>
        </a:p>
      </dgm:t>
    </dgm:pt>
    <dgm:pt modelId="{92FA2BD1-D260-4500-81A4-F6884284258D}" type="pres">
      <dgm:prSet presAssocID="{0277DFD7-DB86-4614-889D-FAF24B8ED996}" presName="matrix" presStyleCnt="0">
        <dgm:presLayoutVars>
          <dgm:chMax val="1"/>
          <dgm:dir/>
          <dgm:resizeHandles val="exact"/>
        </dgm:presLayoutVars>
      </dgm:prSet>
      <dgm:spPr/>
    </dgm:pt>
    <dgm:pt modelId="{BC5FBAF4-BF84-44B3-B7B7-1B8E5110552A}" type="pres">
      <dgm:prSet presAssocID="{0277DFD7-DB86-4614-889D-FAF24B8ED996}" presName="diamond" presStyleLbl="bgShp" presStyleIdx="0" presStyleCnt="1"/>
      <dgm:spPr/>
    </dgm:pt>
    <dgm:pt modelId="{74B3821C-0F82-4B1F-AEE5-ACFA3D759F63}" type="pres">
      <dgm:prSet presAssocID="{0277DFD7-DB86-4614-889D-FAF24B8ED996}" presName="quad1" presStyleLbl="node1" presStyleIdx="0" presStyleCnt="4">
        <dgm:presLayoutVars>
          <dgm:chMax val="0"/>
          <dgm:chPref val="0"/>
          <dgm:bulletEnabled val="1"/>
        </dgm:presLayoutVars>
      </dgm:prSet>
      <dgm:spPr/>
    </dgm:pt>
    <dgm:pt modelId="{FDA6D80B-90F0-4531-8ECF-DD642A0CFC0D}" type="pres">
      <dgm:prSet presAssocID="{0277DFD7-DB86-4614-889D-FAF24B8ED996}" presName="quad2" presStyleLbl="node1" presStyleIdx="1" presStyleCnt="4">
        <dgm:presLayoutVars>
          <dgm:chMax val="0"/>
          <dgm:chPref val="0"/>
          <dgm:bulletEnabled val="1"/>
        </dgm:presLayoutVars>
      </dgm:prSet>
      <dgm:spPr/>
    </dgm:pt>
    <dgm:pt modelId="{03FFC65F-11BC-4998-9EBD-9BF34A5DCBBD}" type="pres">
      <dgm:prSet presAssocID="{0277DFD7-DB86-4614-889D-FAF24B8ED996}" presName="quad3" presStyleLbl="node1" presStyleIdx="2" presStyleCnt="4">
        <dgm:presLayoutVars>
          <dgm:chMax val="0"/>
          <dgm:chPref val="0"/>
          <dgm:bulletEnabled val="1"/>
        </dgm:presLayoutVars>
      </dgm:prSet>
      <dgm:spPr/>
    </dgm:pt>
    <dgm:pt modelId="{FCF6AC5D-9EB1-4DE0-A284-A1F7F5AB8305}" type="pres">
      <dgm:prSet presAssocID="{0277DFD7-DB86-4614-889D-FAF24B8ED996}" presName="quad4" presStyleLbl="node1" presStyleIdx="3" presStyleCnt="4">
        <dgm:presLayoutVars>
          <dgm:chMax val="0"/>
          <dgm:chPref val="0"/>
          <dgm:bulletEnabled val="1"/>
        </dgm:presLayoutVars>
      </dgm:prSet>
      <dgm:spPr/>
    </dgm:pt>
  </dgm:ptLst>
  <dgm:cxnLst>
    <dgm:cxn modelId="{FC30083C-F106-4211-90BD-7AF8B509CBEF}" srcId="{0277DFD7-DB86-4614-889D-FAF24B8ED996}" destId="{8F8A80ED-F9E5-420A-B3DA-FAD4AD836E7B}" srcOrd="3" destOrd="0" parTransId="{58AAD2E1-8AF8-4AEF-B7A3-8612EE33CC72}" sibTransId="{2FFD748A-7BD4-44D4-B2FC-8E6A04195D76}"/>
    <dgm:cxn modelId="{8CF72B4A-DA5D-4D72-825D-631D5B6A9433}" type="presOf" srcId="{E5E24821-34C0-48DE-96B4-D38D11D4F4D3}" destId="{03FFC65F-11BC-4998-9EBD-9BF34A5DCBBD}" srcOrd="0" destOrd="0" presId="urn:microsoft.com/office/officeart/2005/8/layout/matrix3"/>
    <dgm:cxn modelId="{BA20204F-24FF-41E2-8BD3-4FA4F5B9E745}" srcId="{0277DFD7-DB86-4614-889D-FAF24B8ED996}" destId="{E5E24821-34C0-48DE-96B4-D38D11D4F4D3}" srcOrd="2" destOrd="0" parTransId="{60F25863-14F6-4FD4-AE21-2E26ABCC4B70}" sibTransId="{2B268C16-9E41-4A0C-9896-0672E47EE8CD}"/>
    <dgm:cxn modelId="{F9364762-F108-4B19-B62D-5236AD84E44F}" srcId="{0277DFD7-DB86-4614-889D-FAF24B8ED996}" destId="{F611441C-AFB9-4017-BF3A-896F2DA6DBE7}" srcOrd="1" destOrd="0" parTransId="{6D526C6D-33C5-4AE6-8327-9AACFDC78AD8}" sibTransId="{82245FD3-A291-41F9-9674-6908FBAB7BB3}"/>
    <dgm:cxn modelId="{0F2F447E-CEA4-469E-8AEB-33220AA043D0}" type="presOf" srcId="{8F8A80ED-F9E5-420A-B3DA-FAD4AD836E7B}" destId="{FCF6AC5D-9EB1-4DE0-A284-A1F7F5AB8305}" srcOrd="0" destOrd="0" presId="urn:microsoft.com/office/officeart/2005/8/layout/matrix3"/>
    <dgm:cxn modelId="{29D4A593-1174-4771-8F94-F8ADBFF55278}" type="presOf" srcId="{F611441C-AFB9-4017-BF3A-896F2DA6DBE7}" destId="{FDA6D80B-90F0-4531-8ECF-DD642A0CFC0D}" srcOrd="0" destOrd="0" presId="urn:microsoft.com/office/officeart/2005/8/layout/matrix3"/>
    <dgm:cxn modelId="{618F7BA0-5887-4321-B919-7732F3FEB249}" srcId="{0277DFD7-DB86-4614-889D-FAF24B8ED996}" destId="{15513987-6D97-491B-8AE3-DE55F00D371F}" srcOrd="0" destOrd="0" parTransId="{99BD65BC-98C8-4F46-AB7C-D672D48A9218}" sibTransId="{85A2E420-6A4C-49F4-9A2E-78140E52367E}"/>
    <dgm:cxn modelId="{792A8EA8-9C58-4BE8-8A4F-6E94A0BD3BF6}" type="presOf" srcId="{15513987-6D97-491B-8AE3-DE55F00D371F}" destId="{74B3821C-0F82-4B1F-AEE5-ACFA3D759F63}" srcOrd="0" destOrd="0" presId="urn:microsoft.com/office/officeart/2005/8/layout/matrix3"/>
    <dgm:cxn modelId="{F011E1F2-72DB-42F9-B25B-B801A67762CE}" type="presOf" srcId="{0277DFD7-DB86-4614-889D-FAF24B8ED996}" destId="{92FA2BD1-D260-4500-81A4-F6884284258D}" srcOrd="0" destOrd="0" presId="urn:microsoft.com/office/officeart/2005/8/layout/matrix3"/>
    <dgm:cxn modelId="{F4F50601-8B80-40BB-A27F-06EF3EEADF2B}" type="presParOf" srcId="{92FA2BD1-D260-4500-81A4-F6884284258D}" destId="{BC5FBAF4-BF84-44B3-B7B7-1B8E5110552A}" srcOrd="0" destOrd="0" presId="urn:microsoft.com/office/officeart/2005/8/layout/matrix3"/>
    <dgm:cxn modelId="{88CF5EC6-E195-49A0-8CCE-52350DE0833C}" type="presParOf" srcId="{92FA2BD1-D260-4500-81A4-F6884284258D}" destId="{74B3821C-0F82-4B1F-AEE5-ACFA3D759F63}" srcOrd="1" destOrd="0" presId="urn:microsoft.com/office/officeart/2005/8/layout/matrix3"/>
    <dgm:cxn modelId="{510B86E9-4C1F-4F60-830D-67D8A5ED245E}" type="presParOf" srcId="{92FA2BD1-D260-4500-81A4-F6884284258D}" destId="{FDA6D80B-90F0-4531-8ECF-DD642A0CFC0D}" srcOrd="2" destOrd="0" presId="urn:microsoft.com/office/officeart/2005/8/layout/matrix3"/>
    <dgm:cxn modelId="{A89F4509-63D1-4921-B954-90CB6101D384}" type="presParOf" srcId="{92FA2BD1-D260-4500-81A4-F6884284258D}" destId="{03FFC65F-11BC-4998-9EBD-9BF34A5DCBBD}" srcOrd="3" destOrd="0" presId="urn:microsoft.com/office/officeart/2005/8/layout/matrix3"/>
    <dgm:cxn modelId="{BE1E42A7-84B4-4B82-A417-3C60F29992E2}" type="presParOf" srcId="{92FA2BD1-D260-4500-81A4-F6884284258D}" destId="{FCF6AC5D-9EB1-4DE0-A284-A1F7F5AB8305}"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A4BE1-0941-4234-837B-41B261E35612}"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0549ED2-B28C-414C-A85A-6585CBD939F6}">
      <dgm:prSet/>
      <dgm:spPr/>
      <dgm:t>
        <a:bodyPr/>
        <a:lstStyle/>
        <a:p>
          <a:r>
            <a:rPr lang="en-US" b="0" i="0" baseline="0"/>
            <a:t>Strengths: personalised care, multi-agency collaboration</a:t>
          </a:r>
          <a:endParaRPr lang="en-US"/>
        </a:p>
      </dgm:t>
    </dgm:pt>
    <dgm:pt modelId="{D06469E5-0895-48C0-8854-D11A5D6AC03A}" type="parTrans" cxnId="{840DE7D3-47E5-4CE3-9BFF-393BA3C8EF61}">
      <dgm:prSet/>
      <dgm:spPr/>
      <dgm:t>
        <a:bodyPr/>
        <a:lstStyle/>
        <a:p>
          <a:endParaRPr lang="en-US"/>
        </a:p>
      </dgm:t>
    </dgm:pt>
    <dgm:pt modelId="{76CB3BBE-7542-42F7-94FE-FA42F81EABA0}" type="sibTrans" cxnId="{840DE7D3-47E5-4CE3-9BFF-393BA3C8EF61}">
      <dgm:prSet/>
      <dgm:spPr/>
      <dgm:t>
        <a:bodyPr/>
        <a:lstStyle/>
        <a:p>
          <a:endParaRPr lang="en-US"/>
        </a:p>
      </dgm:t>
    </dgm:pt>
    <dgm:pt modelId="{6D7C386C-CB8D-4C5B-9711-B90E68FAE6A3}">
      <dgm:prSet/>
      <dgm:spPr/>
      <dgm:t>
        <a:bodyPr/>
        <a:lstStyle/>
        <a:p>
          <a:r>
            <a:rPr lang="en-US" b="0" i="0" baseline="0"/>
            <a:t>Limitations: workforce shortages, funding inequalities</a:t>
          </a:r>
          <a:endParaRPr lang="en-US"/>
        </a:p>
      </dgm:t>
    </dgm:pt>
    <dgm:pt modelId="{B6B820E9-47AD-40E8-9DB4-0EBBE11A1B7F}" type="parTrans" cxnId="{E6231853-FDB7-48FE-976E-64A73CF32B1A}">
      <dgm:prSet/>
      <dgm:spPr/>
      <dgm:t>
        <a:bodyPr/>
        <a:lstStyle/>
        <a:p>
          <a:endParaRPr lang="en-US"/>
        </a:p>
      </dgm:t>
    </dgm:pt>
    <dgm:pt modelId="{339DCE0C-5DDA-4CE7-9907-637C6CDA7906}" type="sibTrans" cxnId="{E6231853-FDB7-48FE-976E-64A73CF32B1A}">
      <dgm:prSet/>
      <dgm:spPr/>
      <dgm:t>
        <a:bodyPr/>
        <a:lstStyle/>
        <a:p>
          <a:endParaRPr lang="en-US"/>
        </a:p>
      </dgm:t>
    </dgm:pt>
    <dgm:pt modelId="{19616C3D-9439-4205-9F4D-34F419627ECE}">
      <dgm:prSet/>
      <dgm:spPr/>
      <dgm:t>
        <a:bodyPr/>
        <a:lstStyle/>
        <a:p>
          <a:r>
            <a:rPr lang="en-US" b="0" i="0" baseline="0" dirty="0"/>
            <a:t>Issues of access and quality vary regionally (The King’s Fund, 2023)</a:t>
          </a:r>
          <a:endParaRPr lang="en-US" dirty="0"/>
        </a:p>
      </dgm:t>
    </dgm:pt>
    <dgm:pt modelId="{42CF7BD6-2FE3-40D8-B316-08E3794CBDA1}" type="parTrans" cxnId="{69CBF611-BAA2-4250-A6D2-29179C442706}">
      <dgm:prSet/>
      <dgm:spPr/>
      <dgm:t>
        <a:bodyPr/>
        <a:lstStyle/>
        <a:p>
          <a:endParaRPr lang="en-US"/>
        </a:p>
      </dgm:t>
    </dgm:pt>
    <dgm:pt modelId="{B0C3E419-4B48-4691-9DB5-EAE30D9B7607}" type="sibTrans" cxnId="{69CBF611-BAA2-4250-A6D2-29179C442706}">
      <dgm:prSet/>
      <dgm:spPr/>
      <dgm:t>
        <a:bodyPr/>
        <a:lstStyle/>
        <a:p>
          <a:endParaRPr lang="en-US"/>
        </a:p>
      </dgm:t>
    </dgm:pt>
    <dgm:pt modelId="{B746A74C-7DAA-41F9-99D9-B47C389C9054}">
      <dgm:prSet/>
      <dgm:spPr/>
      <dgm:t>
        <a:bodyPr/>
        <a:lstStyle/>
        <a:p>
          <a:r>
            <a:rPr lang="en-US" b="0" i="0" baseline="0"/>
            <a:t>Gaps in coordination between health and social care</a:t>
          </a:r>
          <a:endParaRPr lang="en-US"/>
        </a:p>
      </dgm:t>
    </dgm:pt>
    <dgm:pt modelId="{2DFF02AE-C50F-4412-BCD9-0A9B205FEB52}" type="parTrans" cxnId="{119B09A2-8A51-4693-930C-5FCD93F379BD}">
      <dgm:prSet/>
      <dgm:spPr/>
      <dgm:t>
        <a:bodyPr/>
        <a:lstStyle/>
        <a:p>
          <a:endParaRPr lang="en-US"/>
        </a:p>
      </dgm:t>
    </dgm:pt>
    <dgm:pt modelId="{E43E0896-B720-41C7-9328-D953B553F463}" type="sibTrans" cxnId="{119B09A2-8A51-4693-930C-5FCD93F379BD}">
      <dgm:prSet/>
      <dgm:spPr/>
      <dgm:t>
        <a:bodyPr/>
        <a:lstStyle/>
        <a:p>
          <a:endParaRPr lang="en-US"/>
        </a:p>
      </dgm:t>
    </dgm:pt>
    <dgm:pt modelId="{7A47A499-D905-4F5C-887B-9ABDCFC8BD3E}" type="pres">
      <dgm:prSet presAssocID="{C8DA4BE1-0941-4234-837B-41B261E35612}" presName="linear" presStyleCnt="0">
        <dgm:presLayoutVars>
          <dgm:animLvl val="lvl"/>
          <dgm:resizeHandles val="exact"/>
        </dgm:presLayoutVars>
      </dgm:prSet>
      <dgm:spPr/>
    </dgm:pt>
    <dgm:pt modelId="{1307F931-5251-440F-8E54-3435C31A22C5}" type="pres">
      <dgm:prSet presAssocID="{00549ED2-B28C-414C-A85A-6585CBD939F6}" presName="parentText" presStyleLbl="node1" presStyleIdx="0" presStyleCnt="4">
        <dgm:presLayoutVars>
          <dgm:chMax val="0"/>
          <dgm:bulletEnabled val="1"/>
        </dgm:presLayoutVars>
      </dgm:prSet>
      <dgm:spPr/>
    </dgm:pt>
    <dgm:pt modelId="{C27590B6-17BD-4AD4-AD9B-A56850A8945D}" type="pres">
      <dgm:prSet presAssocID="{76CB3BBE-7542-42F7-94FE-FA42F81EABA0}" presName="spacer" presStyleCnt="0"/>
      <dgm:spPr/>
    </dgm:pt>
    <dgm:pt modelId="{AD8117DE-EAA1-4B63-99AB-FAB8F9A55AF9}" type="pres">
      <dgm:prSet presAssocID="{6D7C386C-CB8D-4C5B-9711-B90E68FAE6A3}" presName="parentText" presStyleLbl="node1" presStyleIdx="1" presStyleCnt="4">
        <dgm:presLayoutVars>
          <dgm:chMax val="0"/>
          <dgm:bulletEnabled val="1"/>
        </dgm:presLayoutVars>
      </dgm:prSet>
      <dgm:spPr/>
    </dgm:pt>
    <dgm:pt modelId="{C3215EE2-93E9-4900-B67B-61BB351C5339}" type="pres">
      <dgm:prSet presAssocID="{339DCE0C-5DDA-4CE7-9907-637C6CDA7906}" presName="spacer" presStyleCnt="0"/>
      <dgm:spPr/>
    </dgm:pt>
    <dgm:pt modelId="{17DDB08B-AAC4-430F-A283-6F7CB565079C}" type="pres">
      <dgm:prSet presAssocID="{19616C3D-9439-4205-9F4D-34F419627ECE}" presName="parentText" presStyleLbl="node1" presStyleIdx="2" presStyleCnt="4">
        <dgm:presLayoutVars>
          <dgm:chMax val="0"/>
          <dgm:bulletEnabled val="1"/>
        </dgm:presLayoutVars>
      </dgm:prSet>
      <dgm:spPr/>
    </dgm:pt>
    <dgm:pt modelId="{8434CC3D-B060-49B2-8E97-AEDFB9F875EF}" type="pres">
      <dgm:prSet presAssocID="{B0C3E419-4B48-4691-9DB5-EAE30D9B7607}" presName="spacer" presStyleCnt="0"/>
      <dgm:spPr/>
    </dgm:pt>
    <dgm:pt modelId="{541E3467-7BA5-4039-A150-82FE0A4CA006}" type="pres">
      <dgm:prSet presAssocID="{B746A74C-7DAA-41F9-99D9-B47C389C9054}" presName="parentText" presStyleLbl="node1" presStyleIdx="3" presStyleCnt="4">
        <dgm:presLayoutVars>
          <dgm:chMax val="0"/>
          <dgm:bulletEnabled val="1"/>
        </dgm:presLayoutVars>
      </dgm:prSet>
      <dgm:spPr/>
    </dgm:pt>
  </dgm:ptLst>
  <dgm:cxnLst>
    <dgm:cxn modelId="{69CBF611-BAA2-4250-A6D2-29179C442706}" srcId="{C8DA4BE1-0941-4234-837B-41B261E35612}" destId="{19616C3D-9439-4205-9F4D-34F419627ECE}" srcOrd="2" destOrd="0" parTransId="{42CF7BD6-2FE3-40D8-B316-08E3794CBDA1}" sibTransId="{B0C3E419-4B48-4691-9DB5-EAE30D9B7607}"/>
    <dgm:cxn modelId="{AAB22127-CC5D-4DAF-8450-15ACEFBF404F}" type="presOf" srcId="{C8DA4BE1-0941-4234-837B-41B261E35612}" destId="{7A47A499-D905-4F5C-887B-9ABDCFC8BD3E}" srcOrd="0" destOrd="0" presId="urn:microsoft.com/office/officeart/2005/8/layout/vList2"/>
    <dgm:cxn modelId="{E6231853-FDB7-48FE-976E-64A73CF32B1A}" srcId="{C8DA4BE1-0941-4234-837B-41B261E35612}" destId="{6D7C386C-CB8D-4C5B-9711-B90E68FAE6A3}" srcOrd="1" destOrd="0" parTransId="{B6B820E9-47AD-40E8-9DB4-0EBBE11A1B7F}" sibTransId="{339DCE0C-5DDA-4CE7-9907-637C6CDA7906}"/>
    <dgm:cxn modelId="{8442FB66-8530-4A1B-8339-602318A23364}" type="presOf" srcId="{6D7C386C-CB8D-4C5B-9711-B90E68FAE6A3}" destId="{AD8117DE-EAA1-4B63-99AB-FAB8F9A55AF9}" srcOrd="0" destOrd="0" presId="urn:microsoft.com/office/officeart/2005/8/layout/vList2"/>
    <dgm:cxn modelId="{119B09A2-8A51-4693-930C-5FCD93F379BD}" srcId="{C8DA4BE1-0941-4234-837B-41B261E35612}" destId="{B746A74C-7DAA-41F9-99D9-B47C389C9054}" srcOrd="3" destOrd="0" parTransId="{2DFF02AE-C50F-4412-BCD9-0A9B205FEB52}" sibTransId="{E43E0896-B720-41C7-9328-D953B553F463}"/>
    <dgm:cxn modelId="{56F78FC5-5507-4B66-8A23-24A8013517D4}" type="presOf" srcId="{B746A74C-7DAA-41F9-99D9-B47C389C9054}" destId="{541E3467-7BA5-4039-A150-82FE0A4CA006}" srcOrd="0" destOrd="0" presId="urn:microsoft.com/office/officeart/2005/8/layout/vList2"/>
    <dgm:cxn modelId="{840DE7D3-47E5-4CE3-9BFF-393BA3C8EF61}" srcId="{C8DA4BE1-0941-4234-837B-41B261E35612}" destId="{00549ED2-B28C-414C-A85A-6585CBD939F6}" srcOrd="0" destOrd="0" parTransId="{D06469E5-0895-48C0-8854-D11A5D6AC03A}" sibTransId="{76CB3BBE-7542-42F7-94FE-FA42F81EABA0}"/>
    <dgm:cxn modelId="{7211BAF2-2A54-4F7E-9CF0-FA8D564EAF99}" type="presOf" srcId="{00549ED2-B28C-414C-A85A-6585CBD939F6}" destId="{1307F931-5251-440F-8E54-3435C31A22C5}" srcOrd="0" destOrd="0" presId="urn:microsoft.com/office/officeart/2005/8/layout/vList2"/>
    <dgm:cxn modelId="{6D4138F6-78DE-4975-BE86-F8E773FA410F}" type="presOf" srcId="{19616C3D-9439-4205-9F4D-34F419627ECE}" destId="{17DDB08B-AAC4-430F-A283-6F7CB565079C}" srcOrd="0" destOrd="0" presId="urn:microsoft.com/office/officeart/2005/8/layout/vList2"/>
    <dgm:cxn modelId="{0AC921D6-981D-452A-A454-F626921B5E19}" type="presParOf" srcId="{7A47A499-D905-4F5C-887B-9ABDCFC8BD3E}" destId="{1307F931-5251-440F-8E54-3435C31A22C5}" srcOrd="0" destOrd="0" presId="urn:microsoft.com/office/officeart/2005/8/layout/vList2"/>
    <dgm:cxn modelId="{195B29EB-0488-440E-A9BF-42E39D7DFCC0}" type="presParOf" srcId="{7A47A499-D905-4F5C-887B-9ABDCFC8BD3E}" destId="{C27590B6-17BD-4AD4-AD9B-A56850A8945D}" srcOrd="1" destOrd="0" presId="urn:microsoft.com/office/officeart/2005/8/layout/vList2"/>
    <dgm:cxn modelId="{DC6D4667-2D07-46DF-8B4E-DB396B55DF2A}" type="presParOf" srcId="{7A47A499-D905-4F5C-887B-9ABDCFC8BD3E}" destId="{AD8117DE-EAA1-4B63-99AB-FAB8F9A55AF9}" srcOrd="2" destOrd="0" presId="urn:microsoft.com/office/officeart/2005/8/layout/vList2"/>
    <dgm:cxn modelId="{59CD0A99-B9C1-4EF2-87B2-4F22957A40AA}" type="presParOf" srcId="{7A47A499-D905-4F5C-887B-9ABDCFC8BD3E}" destId="{C3215EE2-93E9-4900-B67B-61BB351C5339}" srcOrd="3" destOrd="0" presId="urn:microsoft.com/office/officeart/2005/8/layout/vList2"/>
    <dgm:cxn modelId="{4A2D0190-98D4-40EB-8C29-7AFF944410B9}" type="presParOf" srcId="{7A47A499-D905-4F5C-887B-9ABDCFC8BD3E}" destId="{17DDB08B-AAC4-430F-A283-6F7CB565079C}" srcOrd="4" destOrd="0" presId="urn:microsoft.com/office/officeart/2005/8/layout/vList2"/>
    <dgm:cxn modelId="{12FA9175-6D7B-4F61-974D-C54584829ADD}" type="presParOf" srcId="{7A47A499-D905-4F5C-887B-9ABDCFC8BD3E}" destId="{8434CC3D-B060-49B2-8E97-AEDFB9F875EF}" srcOrd="5" destOrd="0" presId="urn:microsoft.com/office/officeart/2005/8/layout/vList2"/>
    <dgm:cxn modelId="{A9E1BB08-444E-4A81-816D-29F4CBB52BBF}" type="presParOf" srcId="{7A47A499-D905-4F5C-887B-9ABDCFC8BD3E}" destId="{541E3467-7BA5-4039-A150-82FE0A4CA006}"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2F84C8-F723-4A40-8106-0352EBBF008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90544D9-2ED2-4570-A7FA-5B29A4AFC981}">
      <dgm:prSet/>
      <dgm:spPr/>
      <dgm:t>
        <a:bodyPr/>
        <a:lstStyle/>
        <a:p>
          <a:r>
            <a:rPr lang="en-US" b="0" i="0" baseline="0"/>
            <a:t>Growing demand from ageing population</a:t>
          </a:r>
          <a:endParaRPr lang="en-US"/>
        </a:p>
      </dgm:t>
    </dgm:pt>
    <dgm:pt modelId="{B5AC9E5D-A364-408E-939C-7A5B6C582FE8}" type="parTrans" cxnId="{28113AC2-ECCD-4C5A-8141-8622D466A602}">
      <dgm:prSet/>
      <dgm:spPr/>
      <dgm:t>
        <a:bodyPr/>
        <a:lstStyle/>
        <a:p>
          <a:endParaRPr lang="en-US"/>
        </a:p>
      </dgm:t>
    </dgm:pt>
    <dgm:pt modelId="{BF230BC0-DFB6-4B95-84B6-1587931DE569}" type="sibTrans" cxnId="{28113AC2-ECCD-4C5A-8141-8622D466A602}">
      <dgm:prSet/>
      <dgm:spPr/>
      <dgm:t>
        <a:bodyPr/>
        <a:lstStyle/>
        <a:p>
          <a:endParaRPr lang="en-US"/>
        </a:p>
      </dgm:t>
    </dgm:pt>
    <dgm:pt modelId="{4DE52A7A-4371-44A9-8D5D-FC9AE0B89262}">
      <dgm:prSet/>
      <dgm:spPr/>
      <dgm:t>
        <a:bodyPr/>
        <a:lstStyle/>
        <a:p>
          <a:r>
            <a:rPr lang="en-US" b="0" i="0" baseline="0" dirty="0"/>
            <a:t>Pressure on workforce and budgets (Walsh et. Al., 2024)</a:t>
          </a:r>
          <a:endParaRPr lang="en-US" dirty="0"/>
        </a:p>
      </dgm:t>
    </dgm:pt>
    <dgm:pt modelId="{1C83A467-65A9-44E2-9B74-77FF863BC3CA}" type="parTrans" cxnId="{ABB969F4-1B68-4490-A226-6AC39808B1CC}">
      <dgm:prSet/>
      <dgm:spPr/>
      <dgm:t>
        <a:bodyPr/>
        <a:lstStyle/>
        <a:p>
          <a:endParaRPr lang="en-US"/>
        </a:p>
      </dgm:t>
    </dgm:pt>
    <dgm:pt modelId="{E4D58C27-BDFF-4476-AE9C-99FCF17FD079}" type="sibTrans" cxnId="{ABB969F4-1B68-4490-A226-6AC39808B1CC}">
      <dgm:prSet/>
      <dgm:spPr/>
      <dgm:t>
        <a:bodyPr/>
        <a:lstStyle/>
        <a:p>
          <a:endParaRPr lang="en-US"/>
        </a:p>
      </dgm:t>
    </dgm:pt>
    <dgm:pt modelId="{08B7CAA6-B986-488E-BB86-BC4FA1DB495C}">
      <dgm:prSet/>
      <dgm:spPr/>
      <dgm:t>
        <a:bodyPr/>
        <a:lstStyle/>
        <a:p>
          <a:r>
            <a:rPr lang="en-US" b="0" i="0" baseline="0"/>
            <a:t>Need for innovation and prevention-focused care</a:t>
          </a:r>
          <a:endParaRPr lang="en-US"/>
        </a:p>
      </dgm:t>
    </dgm:pt>
    <dgm:pt modelId="{956B5E38-FC6B-4D83-B49E-CECB3334FC81}" type="parTrans" cxnId="{193BF9F3-683F-4125-84D9-C1ABE79D1706}">
      <dgm:prSet/>
      <dgm:spPr/>
      <dgm:t>
        <a:bodyPr/>
        <a:lstStyle/>
        <a:p>
          <a:endParaRPr lang="en-US"/>
        </a:p>
      </dgm:t>
    </dgm:pt>
    <dgm:pt modelId="{D8AACE1A-5C39-47BC-B902-98429CD5CDE6}" type="sibTrans" cxnId="{193BF9F3-683F-4125-84D9-C1ABE79D1706}">
      <dgm:prSet/>
      <dgm:spPr/>
      <dgm:t>
        <a:bodyPr/>
        <a:lstStyle/>
        <a:p>
          <a:endParaRPr lang="en-US"/>
        </a:p>
      </dgm:t>
    </dgm:pt>
    <dgm:pt modelId="{6A8F978C-A443-4F83-8498-D08CB0F49B26}">
      <dgm:prSet/>
      <dgm:spPr/>
      <dgm:t>
        <a:bodyPr/>
        <a:lstStyle/>
        <a:p>
          <a:r>
            <a:rPr lang="en-US" b="0" i="0" baseline="0"/>
            <a:t>Social isolation and unmet needs remain high</a:t>
          </a:r>
          <a:endParaRPr lang="en-US"/>
        </a:p>
      </dgm:t>
    </dgm:pt>
    <dgm:pt modelId="{653DDC63-80C7-4615-A639-ED68F3EB6339}" type="parTrans" cxnId="{F4B202CB-6E22-4439-A91B-0AC2B2128ADE}">
      <dgm:prSet/>
      <dgm:spPr/>
      <dgm:t>
        <a:bodyPr/>
        <a:lstStyle/>
        <a:p>
          <a:endParaRPr lang="en-US"/>
        </a:p>
      </dgm:t>
    </dgm:pt>
    <dgm:pt modelId="{D3818D9A-3169-46CC-A149-43502C54FC98}" type="sibTrans" cxnId="{F4B202CB-6E22-4439-A91B-0AC2B2128ADE}">
      <dgm:prSet/>
      <dgm:spPr/>
      <dgm:t>
        <a:bodyPr/>
        <a:lstStyle/>
        <a:p>
          <a:endParaRPr lang="en-US"/>
        </a:p>
      </dgm:t>
    </dgm:pt>
    <dgm:pt modelId="{B9C8FD4C-6251-4FC7-80A7-6A794E42B479}" type="pres">
      <dgm:prSet presAssocID="{1D2F84C8-F723-4A40-8106-0352EBBF0084}" presName="outerComposite" presStyleCnt="0">
        <dgm:presLayoutVars>
          <dgm:chMax val="5"/>
          <dgm:dir/>
          <dgm:resizeHandles val="exact"/>
        </dgm:presLayoutVars>
      </dgm:prSet>
      <dgm:spPr/>
    </dgm:pt>
    <dgm:pt modelId="{9748581F-B193-455E-84F5-9724C932AD08}" type="pres">
      <dgm:prSet presAssocID="{1D2F84C8-F723-4A40-8106-0352EBBF0084}" presName="dummyMaxCanvas" presStyleCnt="0">
        <dgm:presLayoutVars/>
      </dgm:prSet>
      <dgm:spPr/>
    </dgm:pt>
    <dgm:pt modelId="{66CAEE2A-B034-4C59-B63A-9F3C6160EB10}" type="pres">
      <dgm:prSet presAssocID="{1D2F84C8-F723-4A40-8106-0352EBBF0084}" presName="FourNodes_1" presStyleLbl="node1" presStyleIdx="0" presStyleCnt="4">
        <dgm:presLayoutVars>
          <dgm:bulletEnabled val="1"/>
        </dgm:presLayoutVars>
      </dgm:prSet>
      <dgm:spPr/>
    </dgm:pt>
    <dgm:pt modelId="{347AF06E-F057-42BC-8365-C8423C86387A}" type="pres">
      <dgm:prSet presAssocID="{1D2F84C8-F723-4A40-8106-0352EBBF0084}" presName="FourNodes_2" presStyleLbl="node1" presStyleIdx="1" presStyleCnt="4">
        <dgm:presLayoutVars>
          <dgm:bulletEnabled val="1"/>
        </dgm:presLayoutVars>
      </dgm:prSet>
      <dgm:spPr/>
    </dgm:pt>
    <dgm:pt modelId="{D07EAB80-12E9-4D9E-9A0F-DDDB144139EE}" type="pres">
      <dgm:prSet presAssocID="{1D2F84C8-F723-4A40-8106-0352EBBF0084}" presName="FourNodes_3" presStyleLbl="node1" presStyleIdx="2" presStyleCnt="4">
        <dgm:presLayoutVars>
          <dgm:bulletEnabled val="1"/>
        </dgm:presLayoutVars>
      </dgm:prSet>
      <dgm:spPr/>
    </dgm:pt>
    <dgm:pt modelId="{8535C727-E77D-4F10-8A9E-6D1CDEFB1689}" type="pres">
      <dgm:prSet presAssocID="{1D2F84C8-F723-4A40-8106-0352EBBF0084}" presName="FourNodes_4" presStyleLbl="node1" presStyleIdx="3" presStyleCnt="4">
        <dgm:presLayoutVars>
          <dgm:bulletEnabled val="1"/>
        </dgm:presLayoutVars>
      </dgm:prSet>
      <dgm:spPr/>
    </dgm:pt>
    <dgm:pt modelId="{3D126B71-E5BE-4B88-808A-59B30550872D}" type="pres">
      <dgm:prSet presAssocID="{1D2F84C8-F723-4A40-8106-0352EBBF0084}" presName="FourConn_1-2" presStyleLbl="fgAccFollowNode1" presStyleIdx="0" presStyleCnt="3">
        <dgm:presLayoutVars>
          <dgm:bulletEnabled val="1"/>
        </dgm:presLayoutVars>
      </dgm:prSet>
      <dgm:spPr/>
    </dgm:pt>
    <dgm:pt modelId="{AEC7A6C9-C2D4-4EAD-85AD-602180D8A1E0}" type="pres">
      <dgm:prSet presAssocID="{1D2F84C8-F723-4A40-8106-0352EBBF0084}" presName="FourConn_2-3" presStyleLbl="fgAccFollowNode1" presStyleIdx="1" presStyleCnt="3">
        <dgm:presLayoutVars>
          <dgm:bulletEnabled val="1"/>
        </dgm:presLayoutVars>
      </dgm:prSet>
      <dgm:spPr/>
    </dgm:pt>
    <dgm:pt modelId="{F9DEA28B-1476-471E-BBC3-6C9D36F23860}" type="pres">
      <dgm:prSet presAssocID="{1D2F84C8-F723-4A40-8106-0352EBBF0084}" presName="FourConn_3-4" presStyleLbl="fgAccFollowNode1" presStyleIdx="2" presStyleCnt="3">
        <dgm:presLayoutVars>
          <dgm:bulletEnabled val="1"/>
        </dgm:presLayoutVars>
      </dgm:prSet>
      <dgm:spPr/>
    </dgm:pt>
    <dgm:pt modelId="{9CC8530A-FEF5-44C0-BAE6-77F537486FAF}" type="pres">
      <dgm:prSet presAssocID="{1D2F84C8-F723-4A40-8106-0352EBBF0084}" presName="FourNodes_1_text" presStyleLbl="node1" presStyleIdx="3" presStyleCnt="4">
        <dgm:presLayoutVars>
          <dgm:bulletEnabled val="1"/>
        </dgm:presLayoutVars>
      </dgm:prSet>
      <dgm:spPr/>
    </dgm:pt>
    <dgm:pt modelId="{D34CF02D-5CB2-4C79-B2C9-05C044D400FA}" type="pres">
      <dgm:prSet presAssocID="{1D2F84C8-F723-4A40-8106-0352EBBF0084}" presName="FourNodes_2_text" presStyleLbl="node1" presStyleIdx="3" presStyleCnt="4">
        <dgm:presLayoutVars>
          <dgm:bulletEnabled val="1"/>
        </dgm:presLayoutVars>
      </dgm:prSet>
      <dgm:spPr/>
    </dgm:pt>
    <dgm:pt modelId="{5EED7D2B-B8A5-47CD-95E8-7ADEC66160EB}" type="pres">
      <dgm:prSet presAssocID="{1D2F84C8-F723-4A40-8106-0352EBBF0084}" presName="FourNodes_3_text" presStyleLbl="node1" presStyleIdx="3" presStyleCnt="4">
        <dgm:presLayoutVars>
          <dgm:bulletEnabled val="1"/>
        </dgm:presLayoutVars>
      </dgm:prSet>
      <dgm:spPr/>
    </dgm:pt>
    <dgm:pt modelId="{ABABF48D-ECC3-4E5E-BDE3-FE64B878E034}" type="pres">
      <dgm:prSet presAssocID="{1D2F84C8-F723-4A40-8106-0352EBBF0084}" presName="FourNodes_4_text" presStyleLbl="node1" presStyleIdx="3" presStyleCnt="4">
        <dgm:presLayoutVars>
          <dgm:bulletEnabled val="1"/>
        </dgm:presLayoutVars>
      </dgm:prSet>
      <dgm:spPr/>
    </dgm:pt>
  </dgm:ptLst>
  <dgm:cxnLst>
    <dgm:cxn modelId="{23C51118-8058-4799-8C51-19E2D8157662}" type="presOf" srcId="{D8AACE1A-5C39-47BC-B902-98429CD5CDE6}" destId="{F9DEA28B-1476-471E-BBC3-6C9D36F23860}" srcOrd="0" destOrd="0" presId="urn:microsoft.com/office/officeart/2005/8/layout/vProcess5"/>
    <dgm:cxn modelId="{4E1A5519-3829-42FD-80C1-F03EE39067AC}" type="presOf" srcId="{08B7CAA6-B986-488E-BB86-BC4FA1DB495C}" destId="{5EED7D2B-B8A5-47CD-95E8-7ADEC66160EB}" srcOrd="1" destOrd="0" presId="urn:microsoft.com/office/officeart/2005/8/layout/vProcess5"/>
    <dgm:cxn modelId="{5A416E31-74F1-4D51-B527-1EF28AE39C0F}" type="presOf" srcId="{08B7CAA6-B986-488E-BB86-BC4FA1DB495C}" destId="{D07EAB80-12E9-4D9E-9A0F-DDDB144139EE}" srcOrd="0" destOrd="0" presId="urn:microsoft.com/office/officeart/2005/8/layout/vProcess5"/>
    <dgm:cxn modelId="{6F34E241-2B9F-420B-95B7-8304F83024BA}" type="presOf" srcId="{6A8F978C-A443-4F83-8498-D08CB0F49B26}" destId="{8535C727-E77D-4F10-8A9E-6D1CDEFB1689}" srcOrd="0" destOrd="0" presId="urn:microsoft.com/office/officeart/2005/8/layout/vProcess5"/>
    <dgm:cxn modelId="{388C6248-A434-4786-9573-2A987E302032}" type="presOf" srcId="{6A8F978C-A443-4F83-8498-D08CB0F49B26}" destId="{ABABF48D-ECC3-4E5E-BDE3-FE64B878E034}" srcOrd="1" destOrd="0" presId="urn:microsoft.com/office/officeart/2005/8/layout/vProcess5"/>
    <dgm:cxn modelId="{1652C04D-99DD-4D1F-820E-7BA5AB658705}" type="presOf" srcId="{E90544D9-2ED2-4570-A7FA-5B29A4AFC981}" destId="{9CC8530A-FEF5-44C0-BAE6-77F537486FAF}" srcOrd="1" destOrd="0" presId="urn:microsoft.com/office/officeart/2005/8/layout/vProcess5"/>
    <dgm:cxn modelId="{C63B8750-B287-43AA-8BA2-2D516547DA1B}" type="presOf" srcId="{4DE52A7A-4371-44A9-8D5D-FC9AE0B89262}" destId="{D34CF02D-5CB2-4C79-B2C9-05C044D400FA}" srcOrd="1" destOrd="0" presId="urn:microsoft.com/office/officeart/2005/8/layout/vProcess5"/>
    <dgm:cxn modelId="{38F49C9D-A106-486C-AD8D-3E4CCF4DD0D6}" type="presOf" srcId="{BF230BC0-DFB6-4B95-84B6-1587931DE569}" destId="{3D126B71-E5BE-4B88-808A-59B30550872D}" srcOrd="0" destOrd="0" presId="urn:microsoft.com/office/officeart/2005/8/layout/vProcess5"/>
    <dgm:cxn modelId="{673908A3-7FA4-4F19-B98E-19BFE77F3F35}" type="presOf" srcId="{E90544D9-2ED2-4570-A7FA-5B29A4AFC981}" destId="{66CAEE2A-B034-4C59-B63A-9F3C6160EB10}" srcOrd="0" destOrd="0" presId="urn:microsoft.com/office/officeart/2005/8/layout/vProcess5"/>
    <dgm:cxn modelId="{E5B275AD-3FA3-4C26-BA13-55F3C34FA870}" type="presOf" srcId="{4DE52A7A-4371-44A9-8D5D-FC9AE0B89262}" destId="{347AF06E-F057-42BC-8365-C8423C86387A}" srcOrd="0" destOrd="0" presId="urn:microsoft.com/office/officeart/2005/8/layout/vProcess5"/>
    <dgm:cxn modelId="{EE9FB8C0-E3E4-422B-B76F-A27E72C2F211}" type="presOf" srcId="{E4D58C27-BDFF-4476-AE9C-99FCF17FD079}" destId="{AEC7A6C9-C2D4-4EAD-85AD-602180D8A1E0}" srcOrd="0" destOrd="0" presId="urn:microsoft.com/office/officeart/2005/8/layout/vProcess5"/>
    <dgm:cxn modelId="{28113AC2-ECCD-4C5A-8141-8622D466A602}" srcId="{1D2F84C8-F723-4A40-8106-0352EBBF0084}" destId="{E90544D9-2ED2-4570-A7FA-5B29A4AFC981}" srcOrd="0" destOrd="0" parTransId="{B5AC9E5D-A364-408E-939C-7A5B6C582FE8}" sibTransId="{BF230BC0-DFB6-4B95-84B6-1587931DE569}"/>
    <dgm:cxn modelId="{F4B202CB-6E22-4439-A91B-0AC2B2128ADE}" srcId="{1D2F84C8-F723-4A40-8106-0352EBBF0084}" destId="{6A8F978C-A443-4F83-8498-D08CB0F49B26}" srcOrd="3" destOrd="0" parTransId="{653DDC63-80C7-4615-A639-ED68F3EB6339}" sibTransId="{D3818D9A-3169-46CC-A149-43502C54FC98}"/>
    <dgm:cxn modelId="{91DA97DC-6453-4008-B43B-CA60734E2C9A}" type="presOf" srcId="{1D2F84C8-F723-4A40-8106-0352EBBF0084}" destId="{B9C8FD4C-6251-4FC7-80A7-6A794E42B479}" srcOrd="0" destOrd="0" presId="urn:microsoft.com/office/officeart/2005/8/layout/vProcess5"/>
    <dgm:cxn modelId="{193BF9F3-683F-4125-84D9-C1ABE79D1706}" srcId="{1D2F84C8-F723-4A40-8106-0352EBBF0084}" destId="{08B7CAA6-B986-488E-BB86-BC4FA1DB495C}" srcOrd="2" destOrd="0" parTransId="{956B5E38-FC6B-4D83-B49E-CECB3334FC81}" sibTransId="{D8AACE1A-5C39-47BC-B902-98429CD5CDE6}"/>
    <dgm:cxn modelId="{ABB969F4-1B68-4490-A226-6AC39808B1CC}" srcId="{1D2F84C8-F723-4A40-8106-0352EBBF0084}" destId="{4DE52A7A-4371-44A9-8D5D-FC9AE0B89262}" srcOrd="1" destOrd="0" parTransId="{1C83A467-65A9-44E2-9B74-77FF863BC3CA}" sibTransId="{E4D58C27-BDFF-4476-AE9C-99FCF17FD079}"/>
    <dgm:cxn modelId="{EB7E22D4-F706-4BEA-AFAD-8F158502C27B}" type="presParOf" srcId="{B9C8FD4C-6251-4FC7-80A7-6A794E42B479}" destId="{9748581F-B193-455E-84F5-9724C932AD08}" srcOrd="0" destOrd="0" presId="urn:microsoft.com/office/officeart/2005/8/layout/vProcess5"/>
    <dgm:cxn modelId="{92B5CD0B-9C87-46EF-8797-63ADC81DE028}" type="presParOf" srcId="{B9C8FD4C-6251-4FC7-80A7-6A794E42B479}" destId="{66CAEE2A-B034-4C59-B63A-9F3C6160EB10}" srcOrd="1" destOrd="0" presId="urn:microsoft.com/office/officeart/2005/8/layout/vProcess5"/>
    <dgm:cxn modelId="{CCABB8B6-22C8-4476-AB04-1D2ADF27287E}" type="presParOf" srcId="{B9C8FD4C-6251-4FC7-80A7-6A794E42B479}" destId="{347AF06E-F057-42BC-8365-C8423C86387A}" srcOrd="2" destOrd="0" presId="urn:microsoft.com/office/officeart/2005/8/layout/vProcess5"/>
    <dgm:cxn modelId="{426835D1-AFA9-4A3B-81B5-549FB4103D3C}" type="presParOf" srcId="{B9C8FD4C-6251-4FC7-80A7-6A794E42B479}" destId="{D07EAB80-12E9-4D9E-9A0F-DDDB144139EE}" srcOrd="3" destOrd="0" presId="urn:microsoft.com/office/officeart/2005/8/layout/vProcess5"/>
    <dgm:cxn modelId="{610D70FE-EE5D-4C7A-9128-76A2504D8E34}" type="presParOf" srcId="{B9C8FD4C-6251-4FC7-80A7-6A794E42B479}" destId="{8535C727-E77D-4F10-8A9E-6D1CDEFB1689}" srcOrd="4" destOrd="0" presId="urn:microsoft.com/office/officeart/2005/8/layout/vProcess5"/>
    <dgm:cxn modelId="{22FC4DE0-E6C8-4CC0-A2FA-1355AB6E9CF0}" type="presParOf" srcId="{B9C8FD4C-6251-4FC7-80A7-6A794E42B479}" destId="{3D126B71-E5BE-4B88-808A-59B30550872D}" srcOrd="5" destOrd="0" presId="urn:microsoft.com/office/officeart/2005/8/layout/vProcess5"/>
    <dgm:cxn modelId="{6512EC7A-16D0-4351-B632-8D1464946AB2}" type="presParOf" srcId="{B9C8FD4C-6251-4FC7-80A7-6A794E42B479}" destId="{AEC7A6C9-C2D4-4EAD-85AD-602180D8A1E0}" srcOrd="6" destOrd="0" presId="urn:microsoft.com/office/officeart/2005/8/layout/vProcess5"/>
    <dgm:cxn modelId="{E6D02CED-0C1D-4D97-B175-F1B6D715F253}" type="presParOf" srcId="{B9C8FD4C-6251-4FC7-80A7-6A794E42B479}" destId="{F9DEA28B-1476-471E-BBC3-6C9D36F23860}" srcOrd="7" destOrd="0" presId="urn:microsoft.com/office/officeart/2005/8/layout/vProcess5"/>
    <dgm:cxn modelId="{3BD0F879-980C-4C56-8122-A651BA3EAF41}" type="presParOf" srcId="{B9C8FD4C-6251-4FC7-80A7-6A794E42B479}" destId="{9CC8530A-FEF5-44C0-BAE6-77F537486FAF}" srcOrd="8" destOrd="0" presId="urn:microsoft.com/office/officeart/2005/8/layout/vProcess5"/>
    <dgm:cxn modelId="{4D5CEA75-52E3-42EC-AA54-E694A6221678}" type="presParOf" srcId="{B9C8FD4C-6251-4FC7-80A7-6A794E42B479}" destId="{D34CF02D-5CB2-4C79-B2C9-05C044D400FA}" srcOrd="9" destOrd="0" presId="urn:microsoft.com/office/officeart/2005/8/layout/vProcess5"/>
    <dgm:cxn modelId="{2F9E45B3-9B1A-4E44-A23C-1EA6C1F6503E}" type="presParOf" srcId="{B9C8FD4C-6251-4FC7-80A7-6A794E42B479}" destId="{5EED7D2B-B8A5-47CD-95E8-7ADEC66160EB}" srcOrd="10" destOrd="0" presId="urn:microsoft.com/office/officeart/2005/8/layout/vProcess5"/>
    <dgm:cxn modelId="{43563D1A-8A14-4D48-8EFB-CEA2DB88366F}" type="presParOf" srcId="{B9C8FD4C-6251-4FC7-80A7-6A794E42B479}" destId="{ABABF48D-ECC3-4E5E-BDE3-FE64B878E034}"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5B11E3-6EAD-45BB-A143-DC46672F43B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A64394E-1F6B-45AA-AD19-C933C0549DE8}">
      <dgm:prSet/>
      <dgm:spPr/>
      <dgm:t>
        <a:bodyPr/>
        <a:lstStyle/>
        <a:p>
          <a:r>
            <a:rPr lang="en-US" b="0" i="0" baseline="0" dirty="0"/>
            <a:t>Growing role of technology in elderly care (SCIE, 2024)</a:t>
          </a:r>
          <a:endParaRPr lang="en-US" dirty="0"/>
        </a:p>
      </dgm:t>
    </dgm:pt>
    <dgm:pt modelId="{F3EC365E-EEB9-4539-A1C8-29590A251B2A}" type="parTrans" cxnId="{FEC695C5-B5AD-450E-919A-B24879C1823D}">
      <dgm:prSet/>
      <dgm:spPr/>
      <dgm:t>
        <a:bodyPr/>
        <a:lstStyle/>
        <a:p>
          <a:endParaRPr lang="en-US"/>
        </a:p>
      </dgm:t>
    </dgm:pt>
    <dgm:pt modelId="{DF138C85-4126-4221-96BC-70DD51000B26}" type="sibTrans" cxnId="{FEC695C5-B5AD-450E-919A-B24879C1823D}">
      <dgm:prSet phldrT="01" phldr="0"/>
      <dgm:spPr/>
      <dgm:t>
        <a:bodyPr/>
        <a:lstStyle/>
        <a:p>
          <a:endParaRPr lang="en-US"/>
        </a:p>
      </dgm:t>
    </dgm:pt>
    <dgm:pt modelId="{C094CAE7-0534-4A92-946B-A88C07D7C603}">
      <dgm:prSet/>
      <dgm:spPr/>
      <dgm:t>
        <a:bodyPr/>
        <a:lstStyle/>
        <a:p>
          <a:r>
            <a:rPr lang="en-US" b="0" i="0" baseline="0" dirty="0"/>
            <a:t>Examples: telehealth, smart homes, dementia tech, wearable devices (SCIE, 2022)</a:t>
          </a:r>
          <a:endParaRPr lang="en-US" dirty="0"/>
        </a:p>
      </dgm:t>
    </dgm:pt>
    <dgm:pt modelId="{94C0B1BD-A413-4A6E-9CFF-6B108A17F4C8}" type="parTrans" cxnId="{65A55878-3485-49A5-B087-8FF3AAAA53CD}">
      <dgm:prSet/>
      <dgm:spPr/>
      <dgm:t>
        <a:bodyPr/>
        <a:lstStyle/>
        <a:p>
          <a:endParaRPr lang="en-US"/>
        </a:p>
      </dgm:t>
    </dgm:pt>
    <dgm:pt modelId="{F1B7E0C8-8687-4C90-98DA-C4A866F06346}" type="sibTrans" cxnId="{65A55878-3485-49A5-B087-8FF3AAAA53CD}">
      <dgm:prSet phldrT="02" phldr="0"/>
      <dgm:spPr/>
      <dgm:t>
        <a:bodyPr/>
        <a:lstStyle/>
        <a:p>
          <a:endParaRPr lang="en-US"/>
        </a:p>
      </dgm:t>
    </dgm:pt>
    <dgm:pt modelId="{0E1C079E-8EE5-4848-8D4D-97440C174E8F}">
      <dgm:prSet/>
      <dgm:spPr/>
      <dgm:t>
        <a:bodyPr/>
        <a:lstStyle/>
        <a:p>
          <a:r>
            <a:rPr lang="en-US" b="0" i="0" baseline="0" dirty="0"/>
            <a:t>Aim: enhance independence, safety, and monitoring</a:t>
          </a:r>
          <a:endParaRPr lang="en-US" dirty="0"/>
        </a:p>
      </dgm:t>
    </dgm:pt>
    <dgm:pt modelId="{3734272A-8415-47AD-AF26-2B123E2BA1C4}" type="parTrans" cxnId="{0A97ED5A-B2DB-4405-A12B-DD2ED78CCA10}">
      <dgm:prSet/>
      <dgm:spPr/>
      <dgm:t>
        <a:bodyPr/>
        <a:lstStyle/>
        <a:p>
          <a:endParaRPr lang="en-US"/>
        </a:p>
      </dgm:t>
    </dgm:pt>
    <dgm:pt modelId="{746E6B1D-BADB-4AC8-80A4-E6998DACFDEB}" type="sibTrans" cxnId="{0A97ED5A-B2DB-4405-A12B-DD2ED78CCA10}">
      <dgm:prSet phldrT="03" phldr="0"/>
      <dgm:spPr/>
      <dgm:t>
        <a:bodyPr/>
        <a:lstStyle/>
        <a:p>
          <a:endParaRPr lang="en-US"/>
        </a:p>
      </dgm:t>
    </dgm:pt>
    <dgm:pt modelId="{E5952EE1-55D8-40A8-BD7A-1852C4BD3E83}">
      <dgm:prSet/>
      <dgm:spPr/>
      <dgm:t>
        <a:bodyPr/>
        <a:lstStyle/>
        <a:p>
          <a:r>
            <a:rPr lang="en-US" b="0" i="0" baseline="0"/>
            <a:t>Linked to NHS Long Term Plan (2019)</a:t>
          </a:r>
          <a:endParaRPr lang="en-US"/>
        </a:p>
      </dgm:t>
    </dgm:pt>
    <dgm:pt modelId="{B14C30AD-B7A3-467D-AACD-250D139ED8DE}" type="parTrans" cxnId="{29EEC1A5-CEB5-4CD8-98B7-73F1884146C9}">
      <dgm:prSet/>
      <dgm:spPr/>
      <dgm:t>
        <a:bodyPr/>
        <a:lstStyle/>
        <a:p>
          <a:endParaRPr lang="en-US"/>
        </a:p>
      </dgm:t>
    </dgm:pt>
    <dgm:pt modelId="{087514E3-9A78-4F2E-8A87-6547CF97A214}" type="sibTrans" cxnId="{29EEC1A5-CEB5-4CD8-98B7-73F1884146C9}">
      <dgm:prSet phldrT="04" phldr="0"/>
      <dgm:spPr/>
      <dgm:t>
        <a:bodyPr/>
        <a:lstStyle/>
        <a:p>
          <a:endParaRPr lang="en-US"/>
        </a:p>
      </dgm:t>
    </dgm:pt>
    <dgm:pt modelId="{B880D60C-EA8F-4D1F-A698-0003AD6FAF15}" type="pres">
      <dgm:prSet presAssocID="{035B11E3-6EAD-45BB-A143-DC46672F43BF}" presName="vert0" presStyleCnt="0">
        <dgm:presLayoutVars>
          <dgm:dir/>
          <dgm:animOne val="branch"/>
          <dgm:animLvl val="lvl"/>
        </dgm:presLayoutVars>
      </dgm:prSet>
      <dgm:spPr/>
    </dgm:pt>
    <dgm:pt modelId="{5E2002EB-44C2-466A-B9BE-71CBC2372B31}" type="pres">
      <dgm:prSet presAssocID="{7A64394E-1F6B-45AA-AD19-C933C0549DE8}" presName="thickLine" presStyleLbl="alignNode1" presStyleIdx="0" presStyleCnt="4"/>
      <dgm:spPr/>
    </dgm:pt>
    <dgm:pt modelId="{BC6D59EF-8963-464C-9690-3E3FC65954FB}" type="pres">
      <dgm:prSet presAssocID="{7A64394E-1F6B-45AA-AD19-C933C0549DE8}" presName="horz1" presStyleCnt="0"/>
      <dgm:spPr/>
    </dgm:pt>
    <dgm:pt modelId="{1EBDF48B-1C06-4F82-9399-0A772DBD0FE1}" type="pres">
      <dgm:prSet presAssocID="{7A64394E-1F6B-45AA-AD19-C933C0549DE8}" presName="tx1" presStyleLbl="revTx" presStyleIdx="0" presStyleCnt="4"/>
      <dgm:spPr/>
    </dgm:pt>
    <dgm:pt modelId="{9203167E-B46E-4E0E-A031-75D783118884}" type="pres">
      <dgm:prSet presAssocID="{7A64394E-1F6B-45AA-AD19-C933C0549DE8}" presName="vert1" presStyleCnt="0"/>
      <dgm:spPr/>
    </dgm:pt>
    <dgm:pt modelId="{B626140C-87FA-4B98-9CBA-CEEF908AD3A0}" type="pres">
      <dgm:prSet presAssocID="{C094CAE7-0534-4A92-946B-A88C07D7C603}" presName="thickLine" presStyleLbl="alignNode1" presStyleIdx="1" presStyleCnt="4"/>
      <dgm:spPr/>
    </dgm:pt>
    <dgm:pt modelId="{EE340BAD-C8AC-4501-A322-F14CAECE1748}" type="pres">
      <dgm:prSet presAssocID="{C094CAE7-0534-4A92-946B-A88C07D7C603}" presName="horz1" presStyleCnt="0"/>
      <dgm:spPr/>
    </dgm:pt>
    <dgm:pt modelId="{13BB0009-BB19-4AA4-A4D1-04986109592C}" type="pres">
      <dgm:prSet presAssocID="{C094CAE7-0534-4A92-946B-A88C07D7C603}" presName="tx1" presStyleLbl="revTx" presStyleIdx="1" presStyleCnt="4"/>
      <dgm:spPr/>
    </dgm:pt>
    <dgm:pt modelId="{5E1DF2FC-451E-48C8-AD24-2FBEA0FDEA21}" type="pres">
      <dgm:prSet presAssocID="{C094CAE7-0534-4A92-946B-A88C07D7C603}" presName="vert1" presStyleCnt="0"/>
      <dgm:spPr/>
    </dgm:pt>
    <dgm:pt modelId="{B6CBAFFA-7CF7-4A27-82EC-E849042C1CC4}" type="pres">
      <dgm:prSet presAssocID="{0E1C079E-8EE5-4848-8D4D-97440C174E8F}" presName="thickLine" presStyleLbl="alignNode1" presStyleIdx="2" presStyleCnt="4"/>
      <dgm:spPr/>
    </dgm:pt>
    <dgm:pt modelId="{CD644EEE-7B91-45FC-A7C3-F3CF6C6361AE}" type="pres">
      <dgm:prSet presAssocID="{0E1C079E-8EE5-4848-8D4D-97440C174E8F}" presName="horz1" presStyleCnt="0"/>
      <dgm:spPr/>
    </dgm:pt>
    <dgm:pt modelId="{87FAE21B-DAC5-4637-AA1C-2404F6F48A89}" type="pres">
      <dgm:prSet presAssocID="{0E1C079E-8EE5-4848-8D4D-97440C174E8F}" presName="tx1" presStyleLbl="revTx" presStyleIdx="2" presStyleCnt="4"/>
      <dgm:spPr/>
    </dgm:pt>
    <dgm:pt modelId="{B9981675-0093-4EB4-AE73-927DA24F5C9C}" type="pres">
      <dgm:prSet presAssocID="{0E1C079E-8EE5-4848-8D4D-97440C174E8F}" presName="vert1" presStyleCnt="0"/>
      <dgm:spPr/>
    </dgm:pt>
    <dgm:pt modelId="{1C1A5016-74B6-41E3-A22D-03BF4105EC36}" type="pres">
      <dgm:prSet presAssocID="{E5952EE1-55D8-40A8-BD7A-1852C4BD3E83}" presName="thickLine" presStyleLbl="alignNode1" presStyleIdx="3" presStyleCnt="4"/>
      <dgm:spPr/>
    </dgm:pt>
    <dgm:pt modelId="{0E61C8FB-7806-47C4-98C5-629A327C6EC0}" type="pres">
      <dgm:prSet presAssocID="{E5952EE1-55D8-40A8-BD7A-1852C4BD3E83}" presName="horz1" presStyleCnt="0"/>
      <dgm:spPr/>
    </dgm:pt>
    <dgm:pt modelId="{075D873F-E328-4F1A-96C2-8480F4A08C74}" type="pres">
      <dgm:prSet presAssocID="{E5952EE1-55D8-40A8-BD7A-1852C4BD3E83}" presName="tx1" presStyleLbl="revTx" presStyleIdx="3" presStyleCnt="4"/>
      <dgm:spPr/>
    </dgm:pt>
    <dgm:pt modelId="{BFA2BD61-109B-4F9E-9948-7EC14138982F}" type="pres">
      <dgm:prSet presAssocID="{E5952EE1-55D8-40A8-BD7A-1852C4BD3E83}" presName="vert1" presStyleCnt="0"/>
      <dgm:spPr/>
    </dgm:pt>
  </dgm:ptLst>
  <dgm:cxnLst>
    <dgm:cxn modelId="{C13F0003-B2CE-4855-98CA-F9F79A577DFF}" type="presOf" srcId="{E5952EE1-55D8-40A8-BD7A-1852C4BD3E83}" destId="{075D873F-E328-4F1A-96C2-8480F4A08C74}" srcOrd="0" destOrd="0" presId="urn:microsoft.com/office/officeart/2008/layout/LinedList"/>
    <dgm:cxn modelId="{BCE03C15-498E-4B94-85F8-0B11D86A5D12}" type="presOf" srcId="{C094CAE7-0534-4A92-946B-A88C07D7C603}" destId="{13BB0009-BB19-4AA4-A4D1-04986109592C}" srcOrd="0" destOrd="0" presId="urn:microsoft.com/office/officeart/2008/layout/LinedList"/>
    <dgm:cxn modelId="{875B1B22-B107-4718-A15E-D317943378A0}" type="presOf" srcId="{7A64394E-1F6B-45AA-AD19-C933C0549DE8}" destId="{1EBDF48B-1C06-4F82-9399-0A772DBD0FE1}" srcOrd="0" destOrd="0" presId="urn:microsoft.com/office/officeart/2008/layout/LinedList"/>
    <dgm:cxn modelId="{0A97ED5A-B2DB-4405-A12B-DD2ED78CCA10}" srcId="{035B11E3-6EAD-45BB-A143-DC46672F43BF}" destId="{0E1C079E-8EE5-4848-8D4D-97440C174E8F}" srcOrd="2" destOrd="0" parTransId="{3734272A-8415-47AD-AF26-2B123E2BA1C4}" sibTransId="{746E6B1D-BADB-4AC8-80A4-E6998DACFDEB}"/>
    <dgm:cxn modelId="{B11F186F-77FA-4D58-B38B-A1F7F41157D3}" type="presOf" srcId="{035B11E3-6EAD-45BB-A143-DC46672F43BF}" destId="{B880D60C-EA8F-4D1F-A698-0003AD6FAF15}" srcOrd="0" destOrd="0" presId="urn:microsoft.com/office/officeart/2008/layout/LinedList"/>
    <dgm:cxn modelId="{65A55878-3485-49A5-B087-8FF3AAAA53CD}" srcId="{035B11E3-6EAD-45BB-A143-DC46672F43BF}" destId="{C094CAE7-0534-4A92-946B-A88C07D7C603}" srcOrd="1" destOrd="0" parTransId="{94C0B1BD-A413-4A6E-9CFF-6B108A17F4C8}" sibTransId="{F1B7E0C8-8687-4C90-98DA-C4A866F06346}"/>
    <dgm:cxn modelId="{0BBA717B-0E6D-4CF5-BF0D-7AE60636F94C}" type="presOf" srcId="{0E1C079E-8EE5-4848-8D4D-97440C174E8F}" destId="{87FAE21B-DAC5-4637-AA1C-2404F6F48A89}" srcOrd="0" destOrd="0" presId="urn:microsoft.com/office/officeart/2008/layout/LinedList"/>
    <dgm:cxn modelId="{29EEC1A5-CEB5-4CD8-98B7-73F1884146C9}" srcId="{035B11E3-6EAD-45BB-A143-DC46672F43BF}" destId="{E5952EE1-55D8-40A8-BD7A-1852C4BD3E83}" srcOrd="3" destOrd="0" parTransId="{B14C30AD-B7A3-467D-AACD-250D139ED8DE}" sibTransId="{087514E3-9A78-4F2E-8A87-6547CF97A214}"/>
    <dgm:cxn modelId="{FEC695C5-B5AD-450E-919A-B24879C1823D}" srcId="{035B11E3-6EAD-45BB-A143-DC46672F43BF}" destId="{7A64394E-1F6B-45AA-AD19-C933C0549DE8}" srcOrd="0" destOrd="0" parTransId="{F3EC365E-EEB9-4539-A1C8-29590A251B2A}" sibTransId="{DF138C85-4126-4221-96BC-70DD51000B26}"/>
    <dgm:cxn modelId="{90C00943-EBD7-4ECF-AB52-F71FB4AEDEE6}" type="presParOf" srcId="{B880D60C-EA8F-4D1F-A698-0003AD6FAF15}" destId="{5E2002EB-44C2-466A-B9BE-71CBC2372B31}" srcOrd="0" destOrd="0" presId="urn:microsoft.com/office/officeart/2008/layout/LinedList"/>
    <dgm:cxn modelId="{4EAB6881-E39B-49C1-96F7-56BC07601CF1}" type="presParOf" srcId="{B880D60C-EA8F-4D1F-A698-0003AD6FAF15}" destId="{BC6D59EF-8963-464C-9690-3E3FC65954FB}" srcOrd="1" destOrd="0" presId="urn:microsoft.com/office/officeart/2008/layout/LinedList"/>
    <dgm:cxn modelId="{B92928FF-938C-4757-91E0-3D5EC8BCD400}" type="presParOf" srcId="{BC6D59EF-8963-464C-9690-3E3FC65954FB}" destId="{1EBDF48B-1C06-4F82-9399-0A772DBD0FE1}" srcOrd="0" destOrd="0" presId="urn:microsoft.com/office/officeart/2008/layout/LinedList"/>
    <dgm:cxn modelId="{268B8992-580B-4344-B6BC-4C85215210AC}" type="presParOf" srcId="{BC6D59EF-8963-464C-9690-3E3FC65954FB}" destId="{9203167E-B46E-4E0E-A031-75D783118884}" srcOrd="1" destOrd="0" presId="urn:microsoft.com/office/officeart/2008/layout/LinedList"/>
    <dgm:cxn modelId="{DA3EFBED-19CA-48F2-BF79-946F796B9C2C}" type="presParOf" srcId="{B880D60C-EA8F-4D1F-A698-0003AD6FAF15}" destId="{B626140C-87FA-4B98-9CBA-CEEF908AD3A0}" srcOrd="2" destOrd="0" presId="urn:microsoft.com/office/officeart/2008/layout/LinedList"/>
    <dgm:cxn modelId="{49FD3EB4-7B1D-47FF-AC0A-8E002AE2D662}" type="presParOf" srcId="{B880D60C-EA8F-4D1F-A698-0003AD6FAF15}" destId="{EE340BAD-C8AC-4501-A322-F14CAECE1748}" srcOrd="3" destOrd="0" presId="urn:microsoft.com/office/officeart/2008/layout/LinedList"/>
    <dgm:cxn modelId="{7D09BDDD-867F-43BC-8895-1482A6C085C2}" type="presParOf" srcId="{EE340BAD-C8AC-4501-A322-F14CAECE1748}" destId="{13BB0009-BB19-4AA4-A4D1-04986109592C}" srcOrd="0" destOrd="0" presId="urn:microsoft.com/office/officeart/2008/layout/LinedList"/>
    <dgm:cxn modelId="{FA1A9C56-7E8D-49A7-BF05-5719F0CB29B7}" type="presParOf" srcId="{EE340BAD-C8AC-4501-A322-F14CAECE1748}" destId="{5E1DF2FC-451E-48C8-AD24-2FBEA0FDEA21}" srcOrd="1" destOrd="0" presId="urn:microsoft.com/office/officeart/2008/layout/LinedList"/>
    <dgm:cxn modelId="{74530519-3C28-423E-B786-32AA55456BC3}" type="presParOf" srcId="{B880D60C-EA8F-4D1F-A698-0003AD6FAF15}" destId="{B6CBAFFA-7CF7-4A27-82EC-E849042C1CC4}" srcOrd="4" destOrd="0" presId="urn:microsoft.com/office/officeart/2008/layout/LinedList"/>
    <dgm:cxn modelId="{88C38E17-CDF7-41B8-A92B-7976E1DE2CED}" type="presParOf" srcId="{B880D60C-EA8F-4D1F-A698-0003AD6FAF15}" destId="{CD644EEE-7B91-45FC-A7C3-F3CF6C6361AE}" srcOrd="5" destOrd="0" presId="urn:microsoft.com/office/officeart/2008/layout/LinedList"/>
    <dgm:cxn modelId="{BD21B49F-D8C7-424E-9A20-708CA3B021AF}" type="presParOf" srcId="{CD644EEE-7B91-45FC-A7C3-F3CF6C6361AE}" destId="{87FAE21B-DAC5-4637-AA1C-2404F6F48A89}" srcOrd="0" destOrd="0" presId="urn:microsoft.com/office/officeart/2008/layout/LinedList"/>
    <dgm:cxn modelId="{15CE7F68-B5E0-44A8-959F-9B56E724DC7E}" type="presParOf" srcId="{CD644EEE-7B91-45FC-A7C3-F3CF6C6361AE}" destId="{B9981675-0093-4EB4-AE73-927DA24F5C9C}" srcOrd="1" destOrd="0" presId="urn:microsoft.com/office/officeart/2008/layout/LinedList"/>
    <dgm:cxn modelId="{C7EC230C-2E34-4814-84B7-2C2032AD2B15}" type="presParOf" srcId="{B880D60C-EA8F-4D1F-A698-0003AD6FAF15}" destId="{1C1A5016-74B6-41E3-A22D-03BF4105EC36}" srcOrd="6" destOrd="0" presId="urn:microsoft.com/office/officeart/2008/layout/LinedList"/>
    <dgm:cxn modelId="{4EE7C84B-F855-4E61-92CE-78C206DB4B6E}" type="presParOf" srcId="{B880D60C-EA8F-4D1F-A698-0003AD6FAF15}" destId="{0E61C8FB-7806-47C4-98C5-629A327C6EC0}" srcOrd="7" destOrd="0" presId="urn:microsoft.com/office/officeart/2008/layout/LinedList"/>
    <dgm:cxn modelId="{2D1FD1D3-9C89-4428-B72C-D9E8D92CC4F6}" type="presParOf" srcId="{0E61C8FB-7806-47C4-98C5-629A327C6EC0}" destId="{075D873F-E328-4F1A-96C2-8480F4A08C74}" srcOrd="0" destOrd="0" presId="urn:microsoft.com/office/officeart/2008/layout/LinedList"/>
    <dgm:cxn modelId="{34BD0F65-D899-4884-91FE-AF50BB87B084}" type="presParOf" srcId="{0E61C8FB-7806-47C4-98C5-629A327C6EC0}" destId="{BFA2BD61-109B-4F9E-9948-7EC14138982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0844BC-4117-479D-BB9B-E306A43030E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9B09396-EFD1-41EE-AADD-DB282A6BCD40}">
      <dgm:prSet/>
      <dgm:spPr/>
      <dgm:t>
        <a:bodyPr/>
        <a:lstStyle/>
        <a:p>
          <a:r>
            <a:rPr lang="en-US" b="1" i="0" baseline="0"/>
            <a:t>Benefits:</a:t>
          </a:r>
          <a:r>
            <a:rPr lang="en-US" b="0" i="0" baseline="0"/>
            <a:t> promotes independence, safety, efficiency</a:t>
          </a:r>
          <a:endParaRPr lang="en-US"/>
        </a:p>
      </dgm:t>
    </dgm:pt>
    <dgm:pt modelId="{21E869CA-6715-4253-BC02-E37BA68435E0}" type="parTrans" cxnId="{0F91BD26-856E-4229-90B8-0561D6799CA5}">
      <dgm:prSet/>
      <dgm:spPr/>
      <dgm:t>
        <a:bodyPr/>
        <a:lstStyle/>
        <a:p>
          <a:endParaRPr lang="en-US"/>
        </a:p>
      </dgm:t>
    </dgm:pt>
    <dgm:pt modelId="{D32F2980-1D57-49B6-B7E7-3CCBD1C28926}" type="sibTrans" cxnId="{0F91BD26-856E-4229-90B8-0561D6799CA5}">
      <dgm:prSet/>
      <dgm:spPr/>
      <dgm:t>
        <a:bodyPr/>
        <a:lstStyle/>
        <a:p>
          <a:endParaRPr lang="en-US"/>
        </a:p>
      </dgm:t>
    </dgm:pt>
    <dgm:pt modelId="{985AB260-1E53-4C63-8FB0-1387CC8C8082}">
      <dgm:prSet/>
      <dgm:spPr/>
      <dgm:t>
        <a:bodyPr/>
        <a:lstStyle/>
        <a:p>
          <a:r>
            <a:rPr lang="en-US" b="1" i="0" baseline="0" dirty="0"/>
            <a:t>Challenges:</a:t>
          </a:r>
          <a:r>
            <a:rPr lang="en-US" b="0" i="0" baseline="0" dirty="0"/>
            <a:t> digital exclusion, cost, data privacy, ethics (WHO, 2022)</a:t>
          </a:r>
          <a:endParaRPr lang="en-US" dirty="0"/>
        </a:p>
      </dgm:t>
    </dgm:pt>
    <dgm:pt modelId="{51E2C04B-3826-451A-B767-7CFDE58C46C6}" type="parTrans" cxnId="{9AB9D603-7022-4C21-BB09-1C2533CF9A3A}">
      <dgm:prSet/>
      <dgm:spPr/>
      <dgm:t>
        <a:bodyPr/>
        <a:lstStyle/>
        <a:p>
          <a:endParaRPr lang="en-US"/>
        </a:p>
      </dgm:t>
    </dgm:pt>
    <dgm:pt modelId="{FD76C7DA-A02E-45B7-9567-BC578D426D33}" type="sibTrans" cxnId="{9AB9D603-7022-4C21-BB09-1C2533CF9A3A}">
      <dgm:prSet/>
      <dgm:spPr/>
      <dgm:t>
        <a:bodyPr/>
        <a:lstStyle/>
        <a:p>
          <a:endParaRPr lang="en-US"/>
        </a:p>
      </dgm:t>
    </dgm:pt>
    <dgm:pt modelId="{FCD99DA2-22E5-4D2B-851C-D35FADC24A19}">
      <dgm:prSet/>
      <dgm:spPr/>
      <dgm:t>
        <a:bodyPr/>
        <a:lstStyle/>
        <a:p>
          <a:r>
            <a:rPr lang="en-US" b="1" i="0" baseline="0"/>
            <a:t>Need:</a:t>
          </a:r>
          <a:r>
            <a:rPr lang="en-US" b="0" i="0" baseline="0"/>
            <a:t> balance innovation with accessibility and human care</a:t>
          </a:r>
          <a:endParaRPr lang="en-US"/>
        </a:p>
      </dgm:t>
    </dgm:pt>
    <dgm:pt modelId="{DF0F5ABA-099A-4098-8CF7-F49028090389}" type="parTrans" cxnId="{C48BEA16-8F54-4B30-BE98-AC000AACD762}">
      <dgm:prSet/>
      <dgm:spPr/>
      <dgm:t>
        <a:bodyPr/>
        <a:lstStyle/>
        <a:p>
          <a:endParaRPr lang="en-US"/>
        </a:p>
      </dgm:t>
    </dgm:pt>
    <dgm:pt modelId="{B336A6DC-23C4-404C-9368-230940050A2B}" type="sibTrans" cxnId="{C48BEA16-8F54-4B30-BE98-AC000AACD762}">
      <dgm:prSet/>
      <dgm:spPr/>
      <dgm:t>
        <a:bodyPr/>
        <a:lstStyle/>
        <a:p>
          <a:endParaRPr lang="en-US"/>
        </a:p>
      </dgm:t>
    </dgm:pt>
    <dgm:pt modelId="{B1856CF3-D960-414E-8328-15E47252A58D}">
      <dgm:prSet/>
      <dgm:spPr/>
      <dgm:t>
        <a:bodyPr/>
        <a:lstStyle/>
        <a:p>
          <a:r>
            <a:rPr lang="en-US" b="0" i="0" baseline="0"/>
            <a:t>Supports empowerment but must avoid isolation</a:t>
          </a:r>
          <a:endParaRPr lang="en-US"/>
        </a:p>
      </dgm:t>
    </dgm:pt>
    <dgm:pt modelId="{658A46D4-5C7C-4A13-B34D-C63C585669D0}" type="parTrans" cxnId="{B21B358C-9889-462D-B7A2-CFD9C4516C59}">
      <dgm:prSet/>
      <dgm:spPr/>
      <dgm:t>
        <a:bodyPr/>
        <a:lstStyle/>
        <a:p>
          <a:endParaRPr lang="en-US"/>
        </a:p>
      </dgm:t>
    </dgm:pt>
    <dgm:pt modelId="{8DBF54CA-C417-4453-BCD7-2B3DF824F04B}" type="sibTrans" cxnId="{B21B358C-9889-462D-B7A2-CFD9C4516C59}">
      <dgm:prSet/>
      <dgm:spPr/>
      <dgm:t>
        <a:bodyPr/>
        <a:lstStyle/>
        <a:p>
          <a:endParaRPr lang="en-US"/>
        </a:p>
      </dgm:t>
    </dgm:pt>
    <dgm:pt modelId="{B1582286-4A1B-4F99-8D37-1014F712A41A}" type="pres">
      <dgm:prSet presAssocID="{470844BC-4117-479D-BB9B-E306A43030E1}" presName="hierChild1" presStyleCnt="0">
        <dgm:presLayoutVars>
          <dgm:chPref val="1"/>
          <dgm:dir/>
          <dgm:animOne val="branch"/>
          <dgm:animLvl val="lvl"/>
          <dgm:resizeHandles/>
        </dgm:presLayoutVars>
      </dgm:prSet>
      <dgm:spPr/>
    </dgm:pt>
    <dgm:pt modelId="{E70589A7-56EF-4631-9537-D87FF7B8760C}" type="pres">
      <dgm:prSet presAssocID="{29B09396-EFD1-41EE-AADD-DB282A6BCD40}" presName="hierRoot1" presStyleCnt="0"/>
      <dgm:spPr/>
    </dgm:pt>
    <dgm:pt modelId="{3CF64C4D-44A3-463E-8976-DCAD01BAB640}" type="pres">
      <dgm:prSet presAssocID="{29B09396-EFD1-41EE-AADD-DB282A6BCD40}" presName="composite" presStyleCnt="0"/>
      <dgm:spPr/>
    </dgm:pt>
    <dgm:pt modelId="{EA7852C7-AA60-42CE-BC81-7D133D80D6F3}" type="pres">
      <dgm:prSet presAssocID="{29B09396-EFD1-41EE-AADD-DB282A6BCD40}" presName="background" presStyleLbl="node0" presStyleIdx="0" presStyleCnt="4"/>
      <dgm:spPr/>
    </dgm:pt>
    <dgm:pt modelId="{B9089FBE-5402-4523-9880-3CB7686C7227}" type="pres">
      <dgm:prSet presAssocID="{29B09396-EFD1-41EE-AADD-DB282A6BCD40}" presName="text" presStyleLbl="fgAcc0" presStyleIdx="0" presStyleCnt="4">
        <dgm:presLayoutVars>
          <dgm:chPref val="3"/>
        </dgm:presLayoutVars>
      </dgm:prSet>
      <dgm:spPr/>
    </dgm:pt>
    <dgm:pt modelId="{45E78462-1A63-4367-83EC-AC89206F1242}" type="pres">
      <dgm:prSet presAssocID="{29B09396-EFD1-41EE-AADD-DB282A6BCD40}" presName="hierChild2" presStyleCnt="0"/>
      <dgm:spPr/>
    </dgm:pt>
    <dgm:pt modelId="{3843E173-CBA6-4120-8F1C-D3AD62F987D1}" type="pres">
      <dgm:prSet presAssocID="{985AB260-1E53-4C63-8FB0-1387CC8C8082}" presName="hierRoot1" presStyleCnt="0"/>
      <dgm:spPr/>
    </dgm:pt>
    <dgm:pt modelId="{EAF7103D-D4CA-44BD-B88A-95B1B34CC49F}" type="pres">
      <dgm:prSet presAssocID="{985AB260-1E53-4C63-8FB0-1387CC8C8082}" presName="composite" presStyleCnt="0"/>
      <dgm:spPr/>
    </dgm:pt>
    <dgm:pt modelId="{D6492255-6CB7-4B14-B709-4B17C8A9A80B}" type="pres">
      <dgm:prSet presAssocID="{985AB260-1E53-4C63-8FB0-1387CC8C8082}" presName="background" presStyleLbl="node0" presStyleIdx="1" presStyleCnt="4"/>
      <dgm:spPr/>
    </dgm:pt>
    <dgm:pt modelId="{DD27F940-2135-4103-8C34-15B9D0B0A160}" type="pres">
      <dgm:prSet presAssocID="{985AB260-1E53-4C63-8FB0-1387CC8C8082}" presName="text" presStyleLbl="fgAcc0" presStyleIdx="1" presStyleCnt="4">
        <dgm:presLayoutVars>
          <dgm:chPref val="3"/>
        </dgm:presLayoutVars>
      </dgm:prSet>
      <dgm:spPr/>
    </dgm:pt>
    <dgm:pt modelId="{CB9D1FAB-ECD2-4A97-8E04-3270EE617F47}" type="pres">
      <dgm:prSet presAssocID="{985AB260-1E53-4C63-8FB0-1387CC8C8082}" presName="hierChild2" presStyleCnt="0"/>
      <dgm:spPr/>
    </dgm:pt>
    <dgm:pt modelId="{AB204B5C-B2B3-4B6E-91E2-CEF459269028}" type="pres">
      <dgm:prSet presAssocID="{FCD99DA2-22E5-4D2B-851C-D35FADC24A19}" presName="hierRoot1" presStyleCnt="0"/>
      <dgm:spPr/>
    </dgm:pt>
    <dgm:pt modelId="{F879227F-40BB-4FBC-B701-A0E58EE25756}" type="pres">
      <dgm:prSet presAssocID="{FCD99DA2-22E5-4D2B-851C-D35FADC24A19}" presName="composite" presStyleCnt="0"/>
      <dgm:spPr/>
    </dgm:pt>
    <dgm:pt modelId="{6C1E06CA-9CB4-4EBC-B17C-86975D5301EE}" type="pres">
      <dgm:prSet presAssocID="{FCD99DA2-22E5-4D2B-851C-D35FADC24A19}" presName="background" presStyleLbl="node0" presStyleIdx="2" presStyleCnt="4"/>
      <dgm:spPr/>
    </dgm:pt>
    <dgm:pt modelId="{F4BE5AF8-0C84-4316-B10B-9B2017CF3E68}" type="pres">
      <dgm:prSet presAssocID="{FCD99DA2-22E5-4D2B-851C-D35FADC24A19}" presName="text" presStyleLbl="fgAcc0" presStyleIdx="2" presStyleCnt="4">
        <dgm:presLayoutVars>
          <dgm:chPref val="3"/>
        </dgm:presLayoutVars>
      </dgm:prSet>
      <dgm:spPr/>
    </dgm:pt>
    <dgm:pt modelId="{A98B47A9-E363-462F-8C58-A02354A3BCBD}" type="pres">
      <dgm:prSet presAssocID="{FCD99DA2-22E5-4D2B-851C-D35FADC24A19}" presName="hierChild2" presStyleCnt="0"/>
      <dgm:spPr/>
    </dgm:pt>
    <dgm:pt modelId="{52B32871-E11B-4C99-A335-D5384D1D2C12}" type="pres">
      <dgm:prSet presAssocID="{B1856CF3-D960-414E-8328-15E47252A58D}" presName="hierRoot1" presStyleCnt="0"/>
      <dgm:spPr/>
    </dgm:pt>
    <dgm:pt modelId="{5643077B-890B-44A2-8C9F-AA9AE6F26B80}" type="pres">
      <dgm:prSet presAssocID="{B1856CF3-D960-414E-8328-15E47252A58D}" presName="composite" presStyleCnt="0"/>
      <dgm:spPr/>
    </dgm:pt>
    <dgm:pt modelId="{448227A5-E1B5-484C-B58E-2BD60D88DF43}" type="pres">
      <dgm:prSet presAssocID="{B1856CF3-D960-414E-8328-15E47252A58D}" presName="background" presStyleLbl="node0" presStyleIdx="3" presStyleCnt="4"/>
      <dgm:spPr/>
    </dgm:pt>
    <dgm:pt modelId="{57B30D8A-AB85-47FE-9EA7-054A0DBE3D7F}" type="pres">
      <dgm:prSet presAssocID="{B1856CF3-D960-414E-8328-15E47252A58D}" presName="text" presStyleLbl="fgAcc0" presStyleIdx="3" presStyleCnt="4">
        <dgm:presLayoutVars>
          <dgm:chPref val="3"/>
        </dgm:presLayoutVars>
      </dgm:prSet>
      <dgm:spPr/>
    </dgm:pt>
    <dgm:pt modelId="{475EC177-1955-4B5F-B8B1-ED12B11066C3}" type="pres">
      <dgm:prSet presAssocID="{B1856CF3-D960-414E-8328-15E47252A58D}" presName="hierChild2" presStyleCnt="0"/>
      <dgm:spPr/>
    </dgm:pt>
  </dgm:ptLst>
  <dgm:cxnLst>
    <dgm:cxn modelId="{9AB9D603-7022-4C21-BB09-1C2533CF9A3A}" srcId="{470844BC-4117-479D-BB9B-E306A43030E1}" destId="{985AB260-1E53-4C63-8FB0-1387CC8C8082}" srcOrd="1" destOrd="0" parTransId="{51E2C04B-3826-451A-B767-7CFDE58C46C6}" sibTransId="{FD76C7DA-A02E-45B7-9567-BC578D426D33}"/>
    <dgm:cxn modelId="{C48BEA16-8F54-4B30-BE98-AC000AACD762}" srcId="{470844BC-4117-479D-BB9B-E306A43030E1}" destId="{FCD99DA2-22E5-4D2B-851C-D35FADC24A19}" srcOrd="2" destOrd="0" parTransId="{DF0F5ABA-099A-4098-8CF7-F49028090389}" sibTransId="{B336A6DC-23C4-404C-9368-230940050A2B}"/>
    <dgm:cxn modelId="{99E3A51A-D754-45C5-9026-8BC9D1456DAB}" type="presOf" srcId="{470844BC-4117-479D-BB9B-E306A43030E1}" destId="{B1582286-4A1B-4F99-8D37-1014F712A41A}" srcOrd="0" destOrd="0" presId="urn:microsoft.com/office/officeart/2005/8/layout/hierarchy1"/>
    <dgm:cxn modelId="{A642A225-0BE3-47E1-B320-1AE02CA42A8A}" type="presOf" srcId="{29B09396-EFD1-41EE-AADD-DB282A6BCD40}" destId="{B9089FBE-5402-4523-9880-3CB7686C7227}" srcOrd="0" destOrd="0" presId="urn:microsoft.com/office/officeart/2005/8/layout/hierarchy1"/>
    <dgm:cxn modelId="{0F91BD26-856E-4229-90B8-0561D6799CA5}" srcId="{470844BC-4117-479D-BB9B-E306A43030E1}" destId="{29B09396-EFD1-41EE-AADD-DB282A6BCD40}" srcOrd="0" destOrd="0" parTransId="{21E869CA-6715-4253-BC02-E37BA68435E0}" sibTransId="{D32F2980-1D57-49B6-B7E7-3CCBD1C28926}"/>
    <dgm:cxn modelId="{A7BDCD33-33A1-455D-A03F-B3D59A7288E9}" type="presOf" srcId="{985AB260-1E53-4C63-8FB0-1387CC8C8082}" destId="{DD27F940-2135-4103-8C34-15B9D0B0A160}" srcOrd="0" destOrd="0" presId="urn:microsoft.com/office/officeart/2005/8/layout/hierarchy1"/>
    <dgm:cxn modelId="{B21B358C-9889-462D-B7A2-CFD9C4516C59}" srcId="{470844BC-4117-479D-BB9B-E306A43030E1}" destId="{B1856CF3-D960-414E-8328-15E47252A58D}" srcOrd="3" destOrd="0" parTransId="{658A46D4-5C7C-4A13-B34D-C63C585669D0}" sibTransId="{8DBF54CA-C417-4453-BCD7-2B3DF824F04B}"/>
    <dgm:cxn modelId="{1D0ABAA4-F1C4-4BCF-ADCC-A865806E4A47}" type="presOf" srcId="{B1856CF3-D960-414E-8328-15E47252A58D}" destId="{57B30D8A-AB85-47FE-9EA7-054A0DBE3D7F}" srcOrd="0" destOrd="0" presId="urn:microsoft.com/office/officeart/2005/8/layout/hierarchy1"/>
    <dgm:cxn modelId="{5DB46EDD-FC8A-4F6E-886C-34BC38E8409E}" type="presOf" srcId="{FCD99DA2-22E5-4D2B-851C-D35FADC24A19}" destId="{F4BE5AF8-0C84-4316-B10B-9B2017CF3E68}" srcOrd="0" destOrd="0" presId="urn:microsoft.com/office/officeart/2005/8/layout/hierarchy1"/>
    <dgm:cxn modelId="{EB74BFAC-EA81-49F2-93B8-BD035638925F}" type="presParOf" srcId="{B1582286-4A1B-4F99-8D37-1014F712A41A}" destId="{E70589A7-56EF-4631-9537-D87FF7B8760C}" srcOrd="0" destOrd="0" presId="urn:microsoft.com/office/officeart/2005/8/layout/hierarchy1"/>
    <dgm:cxn modelId="{822194D4-48E2-457A-B8FB-3AE124CEAE01}" type="presParOf" srcId="{E70589A7-56EF-4631-9537-D87FF7B8760C}" destId="{3CF64C4D-44A3-463E-8976-DCAD01BAB640}" srcOrd="0" destOrd="0" presId="urn:microsoft.com/office/officeart/2005/8/layout/hierarchy1"/>
    <dgm:cxn modelId="{0AAC5470-EEA3-4D07-A7EE-B10996D6BF5C}" type="presParOf" srcId="{3CF64C4D-44A3-463E-8976-DCAD01BAB640}" destId="{EA7852C7-AA60-42CE-BC81-7D133D80D6F3}" srcOrd="0" destOrd="0" presId="urn:microsoft.com/office/officeart/2005/8/layout/hierarchy1"/>
    <dgm:cxn modelId="{B8421D2A-8776-4AB3-9EC0-E65282AE0ECB}" type="presParOf" srcId="{3CF64C4D-44A3-463E-8976-DCAD01BAB640}" destId="{B9089FBE-5402-4523-9880-3CB7686C7227}" srcOrd="1" destOrd="0" presId="urn:microsoft.com/office/officeart/2005/8/layout/hierarchy1"/>
    <dgm:cxn modelId="{7E599FA9-B8DE-47E4-8E4A-8A66C33271BB}" type="presParOf" srcId="{E70589A7-56EF-4631-9537-D87FF7B8760C}" destId="{45E78462-1A63-4367-83EC-AC89206F1242}" srcOrd="1" destOrd="0" presId="urn:microsoft.com/office/officeart/2005/8/layout/hierarchy1"/>
    <dgm:cxn modelId="{D99479DD-6399-42CF-8F33-D9EB9A354A95}" type="presParOf" srcId="{B1582286-4A1B-4F99-8D37-1014F712A41A}" destId="{3843E173-CBA6-4120-8F1C-D3AD62F987D1}" srcOrd="1" destOrd="0" presId="urn:microsoft.com/office/officeart/2005/8/layout/hierarchy1"/>
    <dgm:cxn modelId="{FABE294F-97CF-4A35-9B3B-EFB12DFF9F7D}" type="presParOf" srcId="{3843E173-CBA6-4120-8F1C-D3AD62F987D1}" destId="{EAF7103D-D4CA-44BD-B88A-95B1B34CC49F}" srcOrd="0" destOrd="0" presId="urn:microsoft.com/office/officeart/2005/8/layout/hierarchy1"/>
    <dgm:cxn modelId="{A549A7DE-21BB-4577-9969-C101CF7B4523}" type="presParOf" srcId="{EAF7103D-D4CA-44BD-B88A-95B1B34CC49F}" destId="{D6492255-6CB7-4B14-B709-4B17C8A9A80B}" srcOrd="0" destOrd="0" presId="urn:microsoft.com/office/officeart/2005/8/layout/hierarchy1"/>
    <dgm:cxn modelId="{3D9EC59B-706C-407A-8583-B8BCFD8C3A29}" type="presParOf" srcId="{EAF7103D-D4CA-44BD-B88A-95B1B34CC49F}" destId="{DD27F940-2135-4103-8C34-15B9D0B0A160}" srcOrd="1" destOrd="0" presId="urn:microsoft.com/office/officeart/2005/8/layout/hierarchy1"/>
    <dgm:cxn modelId="{D6F2ED39-79E6-4ABB-AD00-49CD0C29420F}" type="presParOf" srcId="{3843E173-CBA6-4120-8F1C-D3AD62F987D1}" destId="{CB9D1FAB-ECD2-4A97-8E04-3270EE617F47}" srcOrd="1" destOrd="0" presId="urn:microsoft.com/office/officeart/2005/8/layout/hierarchy1"/>
    <dgm:cxn modelId="{87697832-9DE2-4871-B4D7-FD36984EC3DA}" type="presParOf" srcId="{B1582286-4A1B-4F99-8D37-1014F712A41A}" destId="{AB204B5C-B2B3-4B6E-91E2-CEF459269028}" srcOrd="2" destOrd="0" presId="urn:microsoft.com/office/officeart/2005/8/layout/hierarchy1"/>
    <dgm:cxn modelId="{A542C593-9D35-4999-B70D-73A7B6B58754}" type="presParOf" srcId="{AB204B5C-B2B3-4B6E-91E2-CEF459269028}" destId="{F879227F-40BB-4FBC-B701-A0E58EE25756}" srcOrd="0" destOrd="0" presId="urn:microsoft.com/office/officeart/2005/8/layout/hierarchy1"/>
    <dgm:cxn modelId="{FD19269A-76DB-46E1-8545-CAD4DCD431A0}" type="presParOf" srcId="{F879227F-40BB-4FBC-B701-A0E58EE25756}" destId="{6C1E06CA-9CB4-4EBC-B17C-86975D5301EE}" srcOrd="0" destOrd="0" presId="urn:microsoft.com/office/officeart/2005/8/layout/hierarchy1"/>
    <dgm:cxn modelId="{1282B68D-A411-4837-B603-D508C78C6ED2}" type="presParOf" srcId="{F879227F-40BB-4FBC-B701-A0E58EE25756}" destId="{F4BE5AF8-0C84-4316-B10B-9B2017CF3E68}" srcOrd="1" destOrd="0" presId="urn:microsoft.com/office/officeart/2005/8/layout/hierarchy1"/>
    <dgm:cxn modelId="{93FC5447-958C-48B3-82D5-E4D0A1083B91}" type="presParOf" srcId="{AB204B5C-B2B3-4B6E-91E2-CEF459269028}" destId="{A98B47A9-E363-462F-8C58-A02354A3BCBD}" srcOrd="1" destOrd="0" presId="urn:microsoft.com/office/officeart/2005/8/layout/hierarchy1"/>
    <dgm:cxn modelId="{8334AD98-E289-486F-8735-A4C9A097C99F}" type="presParOf" srcId="{B1582286-4A1B-4F99-8D37-1014F712A41A}" destId="{52B32871-E11B-4C99-A335-D5384D1D2C12}" srcOrd="3" destOrd="0" presId="urn:microsoft.com/office/officeart/2005/8/layout/hierarchy1"/>
    <dgm:cxn modelId="{909E4D14-2A11-4D16-949D-E90D2CD445F6}" type="presParOf" srcId="{52B32871-E11B-4C99-A335-D5384D1D2C12}" destId="{5643077B-890B-44A2-8C9F-AA9AE6F26B80}" srcOrd="0" destOrd="0" presId="urn:microsoft.com/office/officeart/2005/8/layout/hierarchy1"/>
    <dgm:cxn modelId="{062B134E-B444-434B-8DF7-BCBAD132A61B}" type="presParOf" srcId="{5643077B-890B-44A2-8C9F-AA9AE6F26B80}" destId="{448227A5-E1B5-484C-B58E-2BD60D88DF43}" srcOrd="0" destOrd="0" presId="urn:microsoft.com/office/officeart/2005/8/layout/hierarchy1"/>
    <dgm:cxn modelId="{5A4ADAC4-5D4E-4332-B55D-DE4973D331BD}" type="presParOf" srcId="{5643077B-890B-44A2-8C9F-AA9AE6F26B80}" destId="{57B30D8A-AB85-47FE-9EA7-054A0DBE3D7F}" srcOrd="1" destOrd="0" presId="urn:microsoft.com/office/officeart/2005/8/layout/hierarchy1"/>
    <dgm:cxn modelId="{10B7E1F4-6B8E-49AB-B019-39B0A7609946}" type="presParOf" srcId="{52B32871-E11B-4C99-A335-D5384D1D2C12}" destId="{475EC177-1955-4B5F-B8B1-ED12B11066C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FAC7F3-78C4-4DA6-9BE2-0D76A3367382}" type="doc">
      <dgm:prSet loTypeId="urn:microsoft.com/office/officeart/2016/7/layout/HorizontalActionList" loCatId="List" qsTypeId="urn:microsoft.com/office/officeart/2005/8/quickstyle/simple1" qsCatId="simple" csTypeId="urn:microsoft.com/office/officeart/2005/8/colors/colorful1" csCatId="colorful" phldr="1"/>
      <dgm:spPr/>
      <dgm:t>
        <a:bodyPr/>
        <a:lstStyle/>
        <a:p>
          <a:endParaRPr lang="en-US"/>
        </a:p>
      </dgm:t>
    </dgm:pt>
    <dgm:pt modelId="{45D7E000-A35C-4D75-A9D1-42DBC5950C63}">
      <dgm:prSet/>
      <dgm:spPr/>
      <dgm:t>
        <a:bodyPr/>
        <a:lstStyle/>
        <a:p>
          <a:r>
            <a:rPr lang="en-US"/>
            <a:t>Increase</a:t>
          </a:r>
        </a:p>
      </dgm:t>
    </dgm:pt>
    <dgm:pt modelId="{634F3FAA-D40E-490D-AA5D-7FFD29098250}" type="parTrans" cxnId="{2BE088C9-2400-40E7-B310-7E4B163DA734}">
      <dgm:prSet/>
      <dgm:spPr/>
      <dgm:t>
        <a:bodyPr/>
        <a:lstStyle/>
        <a:p>
          <a:endParaRPr lang="en-US"/>
        </a:p>
      </dgm:t>
    </dgm:pt>
    <dgm:pt modelId="{853590FA-7A70-43ED-B40E-019354F9FE67}" type="sibTrans" cxnId="{2BE088C9-2400-40E7-B310-7E4B163DA734}">
      <dgm:prSet/>
      <dgm:spPr/>
      <dgm:t>
        <a:bodyPr/>
        <a:lstStyle/>
        <a:p>
          <a:endParaRPr lang="en-US"/>
        </a:p>
      </dgm:t>
    </dgm:pt>
    <dgm:pt modelId="{3230EBE7-D019-4E52-82B3-2E444F278588}">
      <dgm:prSet/>
      <dgm:spPr/>
      <dgm:t>
        <a:bodyPr/>
        <a:lstStyle/>
        <a:p>
          <a:r>
            <a:rPr lang="en-US" dirty="0"/>
            <a:t>Increase funding for community and preventive services (</a:t>
          </a:r>
          <a:r>
            <a:rPr lang="en-US" b="0" dirty="0"/>
            <a:t>The King’s Fund, 2023) </a:t>
          </a:r>
          <a:endParaRPr lang="en-US" dirty="0"/>
        </a:p>
      </dgm:t>
    </dgm:pt>
    <dgm:pt modelId="{7907D338-32EE-4CC3-B9D2-79931161E9F9}" type="parTrans" cxnId="{F3911265-60F5-4039-B301-90EB2E9EC034}">
      <dgm:prSet/>
      <dgm:spPr/>
      <dgm:t>
        <a:bodyPr/>
        <a:lstStyle/>
        <a:p>
          <a:endParaRPr lang="en-US"/>
        </a:p>
      </dgm:t>
    </dgm:pt>
    <dgm:pt modelId="{F2C490D5-67BA-4743-A2C1-346C4884956D}" type="sibTrans" cxnId="{F3911265-60F5-4039-B301-90EB2E9EC034}">
      <dgm:prSet/>
      <dgm:spPr/>
      <dgm:t>
        <a:bodyPr/>
        <a:lstStyle/>
        <a:p>
          <a:endParaRPr lang="en-US"/>
        </a:p>
      </dgm:t>
    </dgm:pt>
    <dgm:pt modelId="{7A8FD23D-FC53-436F-A91D-59D4AC727FE2}">
      <dgm:prSet/>
      <dgm:spPr/>
      <dgm:t>
        <a:bodyPr/>
        <a:lstStyle/>
        <a:p>
          <a:r>
            <a:rPr lang="en-US"/>
            <a:t>Expand</a:t>
          </a:r>
        </a:p>
      </dgm:t>
    </dgm:pt>
    <dgm:pt modelId="{F7E104A5-BF1F-4B54-9CA3-1C4B74DF294F}" type="parTrans" cxnId="{45964123-EE37-41FB-8695-E0CEEC725F02}">
      <dgm:prSet/>
      <dgm:spPr/>
      <dgm:t>
        <a:bodyPr/>
        <a:lstStyle/>
        <a:p>
          <a:endParaRPr lang="en-US"/>
        </a:p>
      </dgm:t>
    </dgm:pt>
    <dgm:pt modelId="{4500EDFB-8E4B-440E-85DD-6606ADE6A702}" type="sibTrans" cxnId="{45964123-EE37-41FB-8695-E0CEEC725F02}">
      <dgm:prSet/>
      <dgm:spPr/>
      <dgm:t>
        <a:bodyPr/>
        <a:lstStyle/>
        <a:p>
          <a:endParaRPr lang="en-US"/>
        </a:p>
      </dgm:t>
    </dgm:pt>
    <dgm:pt modelId="{08C24506-3C48-4943-A445-CAE565A4A216}">
      <dgm:prSet/>
      <dgm:spPr/>
      <dgm:t>
        <a:bodyPr/>
        <a:lstStyle/>
        <a:p>
          <a:r>
            <a:rPr lang="en-US" dirty="0"/>
            <a:t>Expand digital inclusion initiatives for older adults</a:t>
          </a:r>
        </a:p>
      </dgm:t>
    </dgm:pt>
    <dgm:pt modelId="{34363F50-4AB5-4AE6-BA8C-381D0A911E3D}" type="parTrans" cxnId="{BC077EB0-7373-4F92-9322-649AACE113F6}">
      <dgm:prSet/>
      <dgm:spPr/>
      <dgm:t>
        <a:bodyPr/>
        <a:lstStyle/>
        <a:p>
          <a:endParaRPr lang="en-US"/>
        </a:p>
      </dgm:t>
    </dgm:pt>
    <dgm:pt modelId="{022D1D8F-3FF7-4903-AAA8-EB989D3840DB}" type="sibTrans" cxnId="{BC077EB0-7373-4F92-9322-649AACE113F6}">
      <dgm:prSet/>
      <dgm:spPr/>
      <dgm:t>
        <a:bodyPr/>
        <a:lstStyle/>
        <a:p>
          <a:endParaRPr lang="en-US"/>
        </a:p>
      </dgm:t>
    </dgm:pt>
    <dgm:pt modelId="{98BE3995-286C-431B-AEE6-F324844424C3}">
      <dgm:prSet/>
      <dgm:spPr/>
      <dgm:t>
        <a:bodyPr/>
        <a:lstStyle/>
        <a:p>
          <a:r>
            <a:rPr lang="en-US"/>
            <a:t>Strengthen</a:t>
          </a:r>
        </a:p>
      </dgm:t>
    </dgm:pt>
    <dgm:pt modelId="{22B94EE7-3BCC-4DB8-A7C2-ECCB2F16EF15}" type="parTrans" cxnId="{BF49BE1F-A330-40D3-9C51-7A712ED57A45}">
      <dgm:prSet/>
      <dgm:spPr/>
      <dgm:t>
        <a:bodyPr/>
        <a:lstStyle/>
        <a:p>
          <a:endParaRPr lang="en-US"/>
        </a:p>
      </dgm:t>
    </dgm:pt>
    <dgm:pt modelId="{701D8ABC-3BAC-4CC5-9CE0-996193E73521}" type="sibTrans" cxnId="{BF49BE1F-A330-40D3-9C51-7A712ED57A45}">
      <dgm:prSet/>
      <dgm:spPr/>
      <dgm:t>
        <a:bodyPr/>
        <a:lstStyle/>
        <a:p>
          <a:endParaRPr lang="en-US"/>
        </a:p>
      </dgm:t>
    </dgm:pt>
    <dgm:pt modelId="{2F049B43-21AC-4F08-8416-2A4C64E08623}">
      <dgm:prSet/>
      <dgm:spPr/>
      <dgm:t>
        <a:bodyPr/>
        <a:lstStyle/>
        <a:p>
          <a:r>
            <a:rPr lang="en-US" dirty="0"/>
            <a:t>Strengthen workforce training in person-</a:t>
          </a:r>
          <a:r>
            <a:rPr lang="en-US" dirty="0" err="1"/>
            <a:t>centred</a:t>
          </a:r>
          <a:r>
            <a:rPr lang="en-US" dirty="0"/>
            <a:t> care</a:t>
          </a:r>
        </a:p>
      </dgm:t>
    </dgm:pt>
    <dgm:pt modelId="{96590E86-F096-4978-8AAF-47DC00B91AA5}" type="parTrans" cxnId="{77FAB6B7-F61F-444E-BCCA-B4D6DFCEF640}">
      <dgm:prSet/>
      <dgm:spPr/>
      <dgm:t>
        <a:bodyPr/>
        <a:lstStyle/>
        <a:p>
          <a:endParaRPr lang="en-US"/>
        </a:p>
      </dgm:t>
    </dgm:pt>
    <dgm:pt modelId="{BCEA290D-0ABA-4ACC-9771-E4FC41A15DD1}" type="sibTrans" cxnId="{77FAB6B7-F61F-444E-BCCA-B4D6DFCEF640}">
      <dgm:prSet/>
      <dgm:spPr/>
      <dgm:t>
        <a:bodyPr/>
        <a:lstStyle/>
        <a:p>
          <a:endParaRPr lang="en-US"/>
        </a:p>
      </dgm:t>
    </dgm:pt>
    <dgm:pt modelId="{3F3EE340-3E54-4537-8548-14798611B6B7}">
      <dgm:prSet/>
      <dgm:spPr/>
      <dgm:t>
        <a:bodyPr/>
        <a:lstStyle/>
        <a:p>
          <a:r>
            <a:rPr lang="en-US"/>
            <a:t>Promote</a:t>
          </a:r>
        </a:p>
      </dgm:t>
    </dgm:pt>
    <dgm:pt modelId="{6C18699A-5D80-4A4B-974B-F0FC060D3ED8}" type="parTrans" cxnId="{3618FF17-0AAD-422F-B553-732D75FF8CD3}">
      <dgm:prSet/>
      <dgm:spPr/>
      <dgm:t>
        <a:bodyPr/>
        <a:lstStyle/>
        <a:p>
          <a:endParaRPr lang="en-US"/>
        </a:p>
      </dgm:t>
    </dgm:pt>
    <dgm:pt modelId="{AEAA8A5E-16DC-4891-9A7C-ADEA57F50F00}" type="sibTrans" cxnId="{3618FF17-0AAD-422F-B553-732D75FF8CD3}">
      <dgm:prSet/>
      <dgm:spPr/>
      <dgm:t>
        <a:bodyPr/>
        <a:lstStyle/>
        <a:p>
          <a:endParaRPr lang="en-US"/>
        </a:p>
      </dgm:t>
    </dgm:pt>
    <dgm:pt modelId="{CA62E84F-56A2-4C8F-BC04-0DADD062D613}">
      <dgm:prSet/>
      <dgm:spPr/>
      <dgm:t>
        <a:bodyPr/>
        <a:lstStyle/>
        <a:p>
          <a:r>
            <a:rPr lang="en-US" dirty="0"/>
            <a:t>Promote integrated health and social care systems (WHO, 2025)</a:t>
          </a:r>
        </a:p>
      </dgm:t>
    </dgm:pt>
    <dgm:pt modelId="{FC3D9514-14F3-4FE4-BAAB-358DFFE31A21}" type="parTrans" cxnId="{2E399190-A0EA-40D6-AD9A-1CB53FCC8601}">
      <dgm:prSet/>
      <dgm:spPr/>
      <dgm:t>
        <a:bodyPr/>
        <a:lstStyle/>
        <a:p>
          <a:endParaRPr lang="en-US"/>
        </a:p>
      </dgm:t>
    </dgm:pt>
    <dgm:pt modelId="{6B45D052-AD6C-43C4-8F1A-A80B4A69FA4B}" type="sibTrans" cxnId="{2E399190-A0EA-40D6-AD9A-1CB53FCC8601}">
      <dgm:prSet/>
      <dgm:spPr/>
      <dgm:t>
        <a:bodyPr/>
        <a:lstStyle/>
        <a:p>
          <a:endParaRPr lang="en-US"/>
        </a:p>
      </dgm:t>
    </dgm:pt>
    <dgm:pt modelId="{E2A7E396-2702-416F-A241-F85EA5802828}">
      <dgm:prSet/>
      <dgm:spPr/>
      <dgm:t>
        <a:bodyPr/>
        <a:lstStyle/>
        <a:p>
          <a:r>
            <a:rPr lang="en-US"/>
            <a:t>Embed</a:t>
          </a:r>
        </a:p>
      </dgm:t>
    </dgm:pt>
    <dgm:pt modelId="{BC4BF7E5-354F-4975-B1C2-0CD6596796EC}" type="parTrans" cxnId="{50881A3C-CAE4-4F5B-A733-A9A4E5F99AF0}">
      <dgm:prSet/>
      <dgm:spPr/>
      <dgm:t>
        <a:bodyPr/>
        <a:lstStyle/>
        <a:p>
          <a:endParaRPr lang="en-US"/>
        </a:p>
      </dgm:t>
    </dgm:pt>
    <dgm:pt modelId="{46BEA249-51A5-4F7F-9089-CFE8BD721979}" type="sibTrans" cxnId="{50881A3C-CAE4-4F5B-A733-A9A4E5F99AF0}">
      <dgm:prSet/>
      <dgm:spPr/>
      <dgm:t>
        <a:bodyPr/>
        <a:lstStyle/>
        <a:p>
          <a:endParaRPr lang="en-US"/>
        </a:p>
      </dgm:t>
    </dgm:pt>
    <dgm:pt modelId="{E029546F-E0FD-4BA6-962D-7067A6FBD1F1}">
      <dgm:prSet/>
      <dgm:spPr/>
      <dgm:t>
        <a:bodyPr/>
        <a:lstStyle/>
        <a:p>
          <a:r>
            <a:rPr lang="en-US"/>
            <a:t>Embed co-production and service-user voice</a:t>
          </a:r>
        </a:p>
      </dgm:t>
    </dgm:pt>
    <dgm:pt modelId="{F564AC65-3F3F-4036-BDE2-B9FBF44F5737}" type="parTrans" cxnId="{0A548462-B47D-467C-9106-DDA1BEFD85B2}">
      <dgm:prSet/>
      <dgm:spPr/>
      <dgm:t>
        <a:bodyPr/>
        <a:lstStyle/>
        <a:p>
          <a:endParaRPr lang="en-US"/>
        </a:p>
      </dgm:t>
    </dgm:pt>
    <dgm:pt modelId="{48EFD7E3-D2C7-48C2-AAA0-57EC77017E30}" type="sibTrans" cxnId="{0A548462-B47D-467C-9106-DDA1BEFD85B2}">
      <dgm:prSet/>
      <dgm:spPr/>
      <dgm:t>
        <a:bodyPr/>
        <a:lstStyle/>
        <a:p>
          <a:endParaRPr lang="en-US"/>
        </a:p>
      </dgm:t>
    </dgm:pt>
    <dgm:pt modelId="{0BF39857-1A93-4EA7-8033-4587044B5737}" type="pres">
      <dgm:prSet presAssocID="{56FAC7F3-78C4-4DA6-9BE2-0D76A3367382}" presName="Name0" presStyleCnt="0">
        <dgm:presLayoutVars>
          <dgm:dir/>
          <dgm:animLvl val="lvl"/>
          <dgm:resizeHandles val="exact"/>
        </dgm:presLayoutVars>
      </dgm:prSet>
      <dgm:spPr/>
    </dgm:pt>
    <dgm:pt modelId="{6661612D-FF6F-4FAE-AE7F-61D44096CC78}" type="pres">
      <dgm:prSet presAssocID="{45D7E000-A35C-4D75-A9D1-42DBC5950C63}" presName="composite" presStyleCnt="0"/>
      <dgm:spPr/>
    </dgm:pt>
    <dgm:pt modelId="{52019AF9-06BE-47F5-8C1E-12BB42623198}" type="pres">
      <dgm:prSet presAssocID="{45D7E000-A35C-4D75-A9D1-42DBC5950C63}" presName="parTx" presStyleLbl="alignNode1" presStyleIdx="0" presStyleCnt="5">
        <dgm:presLayoutVars>
          <dgm:chMax val="0"/>
          <dgm:chPref val="0"/>
        </dgm:presLayoutVars>
      </dgm:prSet>
      <dgm:spPr/>
    </dgm:pt>
    <dgm:pt modelId="{44F5635F-CDC5-491B-9C13-590A487C118F}" type="pres">
      <dgm:prSet presAssocID="{45D7E000-A35C-4D75-A9D1-42DBC5950C63}" presName="desTx" presStyleLbl="alignAccFollowNode1" presStyleIdx="0" presStyleCnt="5">
        <dgm:presLayoutVars/>
      </dgm:prSet>
      <dgm:spPr/>
    </dgm:pt>
    <dgm:pt modelId="{87AE1D7B-EE9E-4941-944F-0757887A968F}" type="pres">
      <dgm:prSet presAssocID="{853590FA-7A70-43ED-B40E-019354F9FE67}" presName="space" presStyleCnt="0"/>
      <dgm:spPr/>
    </dgm:pt>
    <dgm:pt modelId="{8622F936-1518-44DC-852F-28FCD6C982E0}" type="pres">
      <dgm:prSet presAssocID="{7A8FD23D-FC53-436F-A91D-59D4AC727FE2}" presName="composite" presStyleCnt="0"/>
      <dgm:spPr/>
    </dgm:pt>
    <dgm:pt modelId="{4AB6F73A-BB7D-4F4E-AEAE-6A4297511453}" type="pres">
      <dgm:prSet presAssocID="{7A8FD23D-FC53-436F-A91D-59D4AC727FE2}" presName="parTx" presStyleLbl="alignNode1" presStyleIdx="1" presStyleCnt="5">
        <dgm:presLayoutVars>
          <dgm:chMax val="0"/>
          <dgm:chPref val="0"/>
        </dgm:presLayoutVars>
      </dgm:prSet>
      <dgm:spPr/>
    </dgm:pt>
    <dgm:pt modelId="{6B2E787B-ED3C-4D2D-9422-0DEEB6CBD8AC}" type="pres">
      <dgm:prSet presAssocID="{7A8FD23D-FC53-436F-A91D-59D4AC727FE2}" presName="desTx" presStyleLbl="alignAccFollowNode1" presStyleIdx="1" presStyleCnt="5">
        <dgm:presLayoutVars/>
      </dgm:prSet>
      <dgm:spPr/>
    </dgm:pt>
    <dgm:pt modelId="{0442A07B-F559-424B-B8F3-87F4B0BA91BE}" type="pres">
      <dgm:prSet presAssocID="{4500EDFB-8E4B-440E-85DD-6606ADE6A702}" presName="space" presStyleCnt="0"/>
      <dgm:spPr/>
    </dgm:pt>
    <dgm:pt modelId="{A17C5235-29CA-4D7A-B212-4BA57C6E5406}" type="pres">
      <dgm:prSet presAssocID="{98BE3995-286C-431B-AEE6-F324844424C3}" presName="composite" presStyleCnt="0"/>
      <dgm:spPr/>
    </dgm:pt>
    <dgm:pt modelId="{2D4C6BD2-458B-40C1-8184-A592FD6CB758}" type="pres">
      <dgm:prSet presAssocID="{98BE3995-286C-431B-AEE6-F324844424C3}" presName="parTx" presStyleLbl="alignNode1" presStyleIdx="2" presStyleCnt="5">
        <dgm:presLayoutVars>
          <dgm:chMax val="0"/>
          <dgm:chPref val="0"/>
        </dgm:presLayoutVars>
      </dgm:prSet>
      <dgm:spPr/>
    </dgm:pt>
    <dgm:pt modelId="{36F82C9C-4C06-4063-9023-46892235505D}" type="pres">
      <dgm:prSet presAssocID="{98BE3995-286C-431B-AEE6-F324844424C3}" presName="desTx" presStyleLbl="alignAccFollowNode1" presStyleIdx="2" presStyleCnt="5">
        <dgm:presLayoutVars/>
      </dgm:prSet>
      <dgm:spPr/>
    </dgm:pt>
    <dgm:pt modelId="{ED84AC16-E4FB-4A9D-98E2-E2B5154D93EE}" type="pres">
      <dgm:prSet presAssocID="{701D8ABC-3BAC-4CC5-9CE0-996193E73521}" presName="space" presStyleCnt="0"/>
      <dgm:spPr/>
    </dgm:pt>
    <dgm:pt modelId="{635EE731-262E-4F3E-8606-62FA647ABC8A}" type="pres">
      <dgm:prSet presAssocID="{3F3EE340-3E54-4537-8548-14798611B6B7}" presName="composite" presStyleCnt="0"/>
      <dgm:spPr/>
    </dgm:pt>
    <dgm:pt modelId="{D67B4488-F9B6-4498-AA45-4341DBA2725B}" type="pres">
      <dgm:prSet presAssocID="{3F3EE340-3E54-4537-8548-14798611B6B7}" presName="parTx" presStyleLbl="alignNode1" presStyleIdx="3" presStyleCnt="5">
        <dgm:presLayoutVars>
          <dgm:chMax val="0"/>
          <dgm:chPref val="0"/>
        </dgm:presLayoutVars>
      </dgm:prSet>
      <dgm:spPr/>
    </dgm:pt>
    <dgm:pt modelId="{DC2016A3-D0A5-4D06-9D32-DB60D9118D7B}" type="pres">
      <dgm:prSet presAssocID="{3F3EE340-3E54-4537-8548-14798611B6B7}" presName="desTx" presStyleLbl="alignAccFollowNode1" presStyleIdx="3" presStyleCnt="5">
        <dgm:presLayoutVars/>
      </dgm:prSet>
      <dgm:spPr/>
    </dgm:pt>
    <dgm:pt modelId="{5C91B9F8-FF83-4A5A-B1DB-E368BB887F30}" type="pres">
      <dgm:prSet presAssocID="{AEAA8A5E-16DC-4891-9A7C-ADEA57F50F00}" presName="space" presStyleCnt="0"/>
      <dgm:spPr/>
    </dgm:pt>
    <dgm:pt modelId="{911CC084-7229-4C4D-9E27-5813AC508B87}" type="pres">
      <dgm:prSet presAssocID="{E2A7E396-2702-416F-A241-F85EA5802828}" presName="composite" presStyleCnt="0"/>
      <dgm:spPr/>
    </dgm:pt>
    <dgm:pt modelId="{F5258CA6-E842-404F-9736-CCB5241DAAF7}" type="pres">
      <dgm:prSet presAssocID="{E2A7E396-2702-416F-A241-F85EA5802828}" presName="parTx" presStyleLbl="alignNode1" presStyleIdx="4" presStyleCnt="5">
        <dgm:presLayoutVars>
          <dgm:chMax val="0"/>
          <dgm:chPref val="0"/>
        </dgm:presLayoutVars>
      </dgm:prSet>
      <dgm:spPr/>
    </dgm:pt>
    <dgm:pt modelId="{041E0148-1DBC-4138-BE73-96CC89CDFD35}" type="pres">
      <dgm:prSet presAssocID="{E2A7E396-2702-416F-A241-F85EA5802828}" presName="desTx" presStyleLbl="alignAccFollowNode1" presStyleIdx="4" presStyleCnt="5">
        <dgm:presLayoutVars/>
      </dgm:prSet>
      <dgm:spPr/>
    </dgm:pt>
  </dgm:ptLst>
  <dgm:cxnLst>
    <dgm:cxn modelId="{D199530B-870D-4CE1-A7BE-3762870A8826}" type="presOf" srcId="{E029546F-E0FD-4BA6-962D-7067A6FBD1F1}" destId="{041E0148-1DBC-4138-BE73-96CC89CDFD35}" srcOrd="0" destOrd="0" presId="urn:microsoft.com/office/officeart/2016/7/layout/HorizontalActionList"/>
    <dgm:cxn modelId="{3618FF17-0AAD-422F-B553-732D75FF8CD3}" srcId="{56FAC7F3-78C4-4DA6-9BE2-0D76A3367382}" destId="{3F3EE340-3E54-4537-8548-14798611B6B7}" srcOrd="3" destOrd="0" parTransId="{6C18699A-5D80-4A4B-974B-F0FC060D3ED8}" sibTransId="{AEAA8A5E-16DC-4891-9A7C-ADEA57F50F00}"/>
    <dgm:cxn modelId="{BF49BE1F-A330-40D3-9C51-7A712ED57A45}" srcId="{56FAC7F3-78C4-4DA6-9BE2-0D76A3367382}" destId="{98BE3995-286C-431B-AEE6-F324844424C3}" srcOrd="2" destOrd="0" parTransId="{22B94EE7-3BCC-4DB8-A7C2-ECCB2F16EF15}" sibTransId="{701D8ABC-3BAC-4CC5-9CE0-996193E73521}"/>
    <dgm:cxn modelId="{45964123-EE37-41FB-8695-E0CEEC725F02}" srcId="{56FAC7F3-78C4-4DA6-9BE2-0D76A3367382}" destId="{7A8FD23D-FC53-436F-A91D-59D4AC727FE2}" srcOrd="1" destOrd="0" parTransId="{F7E104A5-BF1F-4B54-9CA3-1C4B74DF294F}" sibTransId="{4500EDFB-8E4B-440E-85DD-6606ADE6A702}"/>
    <dgm:cxn modelId="{395BA928-9116-43E3-BCB2-57D797B1C984}" type="presOf" srcId="{45D7E000-A35C-4D75-A9D1-42DBC5950C63}" destId="{52019AF9-06BE-47F5-8C1E-12BB42623198}" srcOrd="0" destOrd="0" presId="urn:microsoft.com/office/officeart/2016/7/layout/HorizontalActionList"/>
    <dgm:cxn modelId="{119B7E2B-9590-485D-B406-17724B05D06C}" type="presOf" srcId="{E2A7E396-2702-416F-A241-F85EA5802828}" destId="{F5258CA6-E842-404F-9736-CCB5241DAAF7}" srcOrd="0" destOrd="0" presId="urn:microsoft.com/office/officeart/2016/7/layout/HorizontalActionList"/>
    <dgm:cxn modelId="{25D24030-5AF3-441D-87D8-6B368E724D54}" type="presOf" srcId="{7A8FD23D-FC53-436F-A91D-59D4AC727FE2}" destId="{4AB6F73A-BB7D-4F4E-AEAE-6A4297511453}" srcOrd="0" destOrd="0" presId="urn:microsoft.com/office/officeart/2016/7/layout/HorizontalActionList"/>
    <dgm:cxn modelId="{94AF7F38-DB35-4800-BE73-0DA579D8690A}" type="presOf" srcId="{2F049B43-21AC-4F08-8416-2A4C64E08623}" destId="{36F82C9C-4C06-4063-9023-46892235505D}" srcOrd="0" destOrd="0" presId="urn:microsoft.com/office/officeart/2016/7/layout/HorizontalActionList"/>
    <dgm:cxn modelId="{50881A3C-CAE4-4F5B-A733-A9A4E5F99AF0}" srcId="{56FAC7F3-78C4-4DA6-9BE2-0D76A3367382}" destId="{E2A7E396-2702-416F-A241-F85EA5802828}" srcOrd="4" destOrd="0" parTransId="{BC4BF7E5-354F-4975-B1C2-0CD6596796EC}" sibTransId="{46BEA249-51A5-4F7F-9089-CFE8BD721979}"/>
    <dgm:cxn modelId="{5E9FB244-9759-4393-98F1-0292FC13FFFC}" type="presOf" srcId="{08C24506-3C48-4943-A445-CAE565A4A216}" destId="{6B2E787B-ED3C-4D2D-9422-0DEEB6CBD8AC}" srcOrd="0" destOrd="0" presId="urn:microsoft.com/office/officeart/2016/7/layout/HorizontalActionList"/>
    <dgm:cxn modelId="{DD26C556-DFCA-4152-AEB2-060D4B310D8D}" type="presOf" srcId="{56FAC7F3-78C4-4DA6-9BE2-0D76A3367382}" destId="{0BF39857-1A93-4EA7-8033-4587044B5737}" srcOrd="0" destOrd="0" presId="urn:microsoft.com/office/officeart/2016/7/layout/HorizontalActionList"/>
    <dgm:cxn modelId="{A988275B-3CF8-4ABF-825B-FBF3BE8D0A76}" type="presOf" srcId="{CA62E84F-56A2-4C8F-BC04-0DADD062D613}" destId="{DC2016A3-D0A5-4D06-9D32-DB60D9118D7B}" srcOrd="0" destOrd="0" presId="urn:microsoft.com/office/officeart/2016/7/layout/HorizontalActionList"/>
    <dgm:cxn modelId="{0A548462-B47D-467C-9106-DDA1BEFD85B2}" srcId="{E2A7E396-2702-416F-A241-F85EA5802828}" destId="{E029546F-E0FD-4BA6-962D-7067A6FBD1F1}" srcOrd="0" destOrd="0" parTransId="{F564AC65-3F3F-4036-BDE2-B9FBF44F5737}" sibTransId="{48EFD7E3-D2C7-48C2-AAA0-57EC77017E30}"/>
    <dgm:cxn modelId="{F3911265-60F5-4039-B301-90EB2E9EC034}" srcId="{45D7E000-A35C-4D75-A9D1-42DBC5950C63}" destId="{3230EBE7-D019-4E52-82B3-2E444F278588}" srcOrd="0" destOrd="0" parTransId="{7907D338-32EE-4CC3-B9D2-79931161E9F9}" sibTransId="{F2C490D5-67BA-4743-A2C1-346C4884956D}"/>
    <dgm:cxn modelId="{1ED4F66B-E207-438E-820E-6A294BA5A054}" type="presOf" srcId="{3F3EE340-3E54-4537-8548-14798611B6B7}" destId="{D67B4488-F9B6-4498-AA45-4341DBA2725B}" srcOrd="0" destOrd="0" presId="urn:microsoft.com/office/officeart/2016/7/layout/HorizontalActionList"/>
    <dgm:cxn modelId="{E3E1477F-305F-42D3-8F16-C39DE58972CB}" type="presOf" srcId="{3230EBE7-D019-4E52-82B3-2E444F278588}" destId="{44F5635F-CDC5-491B-9C13-590A487C118F}" srcOrd="0" destOrd="0" presId="urn:microsoft.com/office/officeart/2016/7/layout/HorizontalActionList"/>
    <dgm:cxn modelId="{2E399190-A0EA-40D6-AD9A-1CB53FCC8601}" srcId="{3F3EE340-3E54-4537-8548-14798611B6B7}" destId="{CA62E84F-56A2-4C8F-BC04-0DADD062D613}" srcOrd="0" destOrd="0" parTransId="{FC3D9514-14F3-4FE4-BAAB-358DFFE31A21}" sibTransId="{6B45D052-AD6C-43C4-8F1A-A80B4A69FA4B}"/>
    <dgm:cxn modelId="{BC077EB0-7373-4F92-9322-649AACE113F6}" srcId="{7A8FD23D-FC53-436F-A91D-59D4AC727FE2}" destId="{08C24506-3C48-4943-A445-CAE565A4A216}" srcOrd="0" destOrd="0" parTransId="{34363F50-4AB5-4AE6-BA8C-381D0A911E3D}" sibTransId="{022D1D8F-3FF7-4903-AAA8-EB989D3840DB}"/>
    <dgm:cxn modelId="{77FAB6B7-F61F-444E-BCCA-B4D6DFCEF640}" srcId="{98BE3995-286C-431B-AEE6-F324844424C3}" destId="{2F049B43-21AC-4F08-8416-2A4C64E08623}" srcOrd="0" destOrd="0" parTransId="{96590E86-F096-4978-8AAF-47DC00B91AA5}" sibTransId="{BCEA290D-0ABA-4ACC-9771-E4FC41A15DD1}"/>
    <dgm:cxn modelId="{D48C9DB8-3416-460D-979A-6F65840C2259}" type="presOf" srcId="{98BE3995-286C-431B-AEE6-F324844424C3}" destId="{2D4C6BD2-458B-40C1-8184-A592FD6CB758}" srcOrd="0" destOrd="0" presId="urn:microsoft.com/office/officeart/2016/7/layout/HorizontalActionList"/>
    <dgm:cxn modelId="{2BE088C9-2400-40E7-B310-7E4B163DA734}" srcId="{56FAC7F3-78C4-4DA6-9BE2-0D76A3367382}" destId="{45D7E000-A35C-4D75-A9D1-42DBC5950C63}" srcOrd="0" destOrd="0" parTransId="{634F3FAA-D40E-490D-AA5D-7FFD29098250}" sibTransId="{853590FA-7A70-43ED-B40E-019354F9FE67}"/>
    <dgm:cxn modelId="{21266DEC-6128-4513-9781-D6F5D426CB8A}" type="presParOf" srcId="{0BF39857-1A93-4EA7-8033-4587044B5737}" destId="{6661612D-FF6F-4FAE-AE7F-61D44096CC78}" srcOrd="0" destOrd="0" presId="urn:microsoft.com/office/officeart/2016/7/layout/HorizontalActionList"/>
    <dgm:cxn modelId="{A91B4679-FA84-4AC0-9516-604CAA55944F}" type="presParOf" srcId="{6661612D-FF6F-4FAE-AE7F-61D44096CC78}" destId="{52019AF9-06BE-47F5-8C1E-12BB42623198}" srcOrd="0" destOrd="0" presId="urn:microsoft.com/office/officeart/2016/7/layout/HorizontalActionList"/>
    <dgm:cxn modelId="{58FD1A87-DA93-427E-ABF5-E6CE69E28B59}" type="presParOf" srcId="{6661612D-FF6F-4FAE-AE7F-61D44096CC78}" destId="{44F5635F-CDC5-491B-9C13-590A487C118F}" srcOrd="1" destOrd="0" presId="urn:microsoft.com/office/officeart/2016/7/layout/HorizontalActionList"/>
    <dgm:cxn modelId="{9A39A819-93B3-4C3A-B36C-561401A0EC94}" type="presParOf" srcId="{0BF39857-1A93-4EA7-8033-4587044B5737}" destId="{87AE1D7B-EE9E-4941-944F-0757887A968F}" srcOrd="1" destOrd="0" presId="urn:microsoft.com/office/officeart/2016/7/layout/HorizontalActionList"/>
    <dgm:cxn modelId="{BBE93671-CB69-4744-8A99-A41F7DF40152}" type="presParOf" srcId="{0BF39857-1A93-4EA7-8033-4587044B5737}" destId="{8622F936-1518-44DC-852F-28FCD6C982E0}" srcOrd="2" destOrd="0" presId="urn:microsoft.com/office/officeart/2016/7/layout/HorizontalActionList"/>
    <dgm:cxn modelId="{DE6822CA-1297-4E65-858B-B2E86FB986D7}" type="presParOf" srcId="{8622F936-1518-44DC-852F-28FCD6C982E0}" destId="{4AB6F73A-BB7D-4F4E-AEAE-6A4297511453}" srcOrd="0" destOrd="0" presId="urn:microsoft.com/office/officeart/2016/7/layout/HorizontalActionList"/>
    <dgm:cxn modelId="{29F2FD64-19AA-401B-850F-ABB0C99BDDCF}" type="presParOf" srcId="{8622F936-1518-44DC-852F-28FCD6C982E0}" destId="{6B2E787B-ED3C-4D2D-9422-0DEEB6CBD8AC}" srcOrd="1" destOrd="0" presId="urn:microsoft.com/office/officeart/2016/7/layout/HorizontalActionList"/>
    <dgm:cxn modelId="{BCAD68B1-F597-4CAF-A317-C7CD23952865}" type="presParOf" srcId="{0BF39857-1A93-4EA7-8033-4587044B5737}" destId="{0442A07B-F559-424B-B8F3-87F4B0BA91BE}" srcOrd="3" destOrd="0" presId="urn:microsoft.com/office/officeart/2016/7/layout/HorizontalActionList"/>
    <dgm:cxn modelId="{1B1556B6-1D29-4E6F-A7D4-BE0D30387535}" type="presParOf" srcId="{0BF39857-1A93-4EA7-8033-4587044B5737}" destId="{A17C5235-29CA-4D7A-B212-4BA57C6E5406}" srcOrd="4" destOrd="0" presId="urn:microsoft.com/office/officeart/2016/7/layout/HorizontalActionList"/>
    <dgm:cxn modelId="{4C610E01-5902-42F4-9109-B6D0571AFAA4}" type="presParOf" srcId="{A17C5235-29CA-4D7A-B212-4BA57C6E5406}" destId="{2D4C6BD2-458B-40C1-8184-A592FD6CB758}" srcOrd="0" destOrd="0" presId="urn:microsoft.com/office/officeart/2016/7/layout/HorizontalActionList"/>
    <dgm:cxn modelId="{555B5FF3-D3F1-47C8-ACB8-39ABD087E999}" type="presParOf" srcId="{A17C5235-29CA-4D7A-B212-4BA57C6E5406}" destId="{36F82C9C-4C06-4063-9023-46892235505D}" srcOrd="1" destOrd="0" presId="urn:microsoft.com/office/officeart/2016/7/layout/HorizontalActionList"/>
    <dgm:cxn modelId="{7F073666-176B-40F2-89B4-A5370EEE4487}" type="presParOf" srcId="{0BF39857-1A93-4EA7-8033-4587044B5737}" destId="{ED84AC16-E4FB-4A9D-98E2-E2B5154D93EE}" srcOrd="5" destOrd="0" presId="urn:microsoft.com/office/officeart/2016/7/layout/HorizontalActionList"/>
    <dgm:cxn modelId="{D83FFADE-4793-4012-8323-9990FE650A03}" type="presParOf" srcId="{0BF39857-1A93-4EA7-8033-4587044B5737}" destId="{635EE731-262E-4F3E-8606-62FA647ABC8A}" srcOrd="6" destOrd="0" presId="urn:microsoft.com/office/officeart/2016/7/layout/HorizontalActionList"/>
    <dgm:cxn modelId="{52D074C3-EC65-4002-84DC-9F939AB9A473}" type="presParOf" srcId="{635EE731-262E-4F3E-8606-62FA647ABC8A}" destId="{D67B4488-F9B6-4498-AA45-4341DBA2725B}" srcOrd="0" destOrd="0" presId="urn:microsoft.com/office/officeart/2016/7/layout/HorizontalActionList"/>
    <dgm:cxn modelId="{400F3C15-56D6-47BD-9280-10B7ABB5C47F}" type="presParOf" srcId="{635EE731-262E-4F3E-8606-62FA647ABC8A}" destId="{DC2016A3-D0A5-4D06-9D32-DB60D9118D7B}" srcOrd="1" destOrd="0" presId="urn:microsoft.com/office/officeart/2016/7/layout/HorizontalActionList"/>
    <dgm:cxn modelId="{DF808C0C-CA07-4D37-A04B-23B40C4CEC28}" type="presParOf" srcId="{0BF39857-1A93-4EA7-8033-4587044B5737}" destId="{5C91B9F8-FF83-4A5A-B1DB-E368BB887F30}" srcOrd="7" destOrd="0" presId="urn:microsoft.com/office/officeart/2016/7/layout/HorizontalActionList"/>
    <dgm:cxn modelId="{584AD0A9-9DD8-497C-A2F1-CA1F44C0603D}" type="presParOf" srcId="{0BF39857-1A93-4EA7-8033-4587044B5737}" destId="{911CC084-7229-4C4D-9E27-5813AC508B87}" srcOrd="8" destOrd="0" presId="urn:microsoft.com/office/officeart/2016/7/layout/HorizontalActionList"/>
    <dgm:cxn modelId="{DB63DC92-B681-4CE4-BB32-C146A72303CB}" type="presParOf" srcId="{911CC084-7229-4C4D-9E27-5813AC508B87}" destId="{F5258CA6-E842-404F-9736-CCB5241DAAF7}" srcOrd="0" destOrd="0" presId="urn:microsoft.com/office/officeart/2016/7/layout/HorizontalActionList"/>
    <dgm:cxn modelId="{772C1B1B-8C4F-4158-B3E7-8CA2B11D0788}" type="presParOf" srcId="{911CC084-7229-4C4D-9E27-5813AC508B87}" destId="{041E0148-1DBC-4138-BE73-96CC89CDFD35}" srcOrd="1" destOrd="0" presId="urn:microsoft.com/office/officeart/2016/7/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80F2C-9F25-4733-9C84-9CE536B1DFF8}">
      <dsp:nvSpPr>
        <dsp:cNvPr id="0" name=""/>
        <dsp:cNvSpPr/>
      </dsp:nvSpPr>
      <dsp:spPr>
        <a:xfrm>
          <a:off x="75535" y="347086"/>
          <a:ext cx="896545" cy="89654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1B8F1-FF1A-4BA4-B622-53DBA01BF847}">
      <dsp:nvSpPr>
        <dsp:cNvPr id="0" name=""/>
        <dsp:cNvSpPr/>
      </dsp:nvSpPr>
      <dsp:spPr>
        <a:xfrm>
          <a:off x="263810" y="535361"/>
          <a:ext cx="519996" cy="519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FA480C-7D6D-4E99-B6FA-6E55A8CD54AA}">
      <dsp:nvSpPr>
        <dsp:cNvPr id="0" name=""/>
        <dsp:cNvSpPr/>
      </dsp:nvSpPr>
      <dsp:spPr>
        <a:xfrm>
          <a:off x="1894591" y="428699"/>
          <a:ext cx="3039200" cy="89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t>Key theories: Activity </a:t>
          </a:r>
          <a:r>
            <a:rPr lang="en-GB" sz="2000" kern="1200" dirty="0"/>
            <a:t>(Havighurst, 1961)</a:t>
          </a:r>
          <a:r>
            <a:rPr lang="en-US" sz="2000" b="0" i="0" kern="1200" baseline="0" dirty="0"/>
            <a:t>, Continuity (Atchley, 1989), Disengagement </a:t>
          </a:r>
          <a:r>
            <a:rPr lang="en-US" sz="2000" kern="1200" dirty="0"/>
            <a:t>(Cumming &amp; Henry, 1961)</a:t>
          </a:r>
          <a:r>
            <a:rPr lang="en-US" sz="2000" b="0" i="0" kern="1200" baseline="0" dirty="0"/>
            <a:t>, Life Course </a:t>
          </a:r>
          <a:r>
            <a:rPr lang="en-US" sz="2000" b="0" kern="1200" dirty="0"/>
            <a:t>(Elder, 1998) </a:t>
          </a:r>
          <a:endParaRPr lang="en-US" sz="2000" kern="1200" dirty="0"/>
        </a:p>
      </dsp:txBody>
      <dsp:txXfrm>
        <a:off x="1894591" y="428699"/>
        <a:ext cx="3039200" cy="896545"/>
      </dsp:txXfrm>
    </dsp:sp>
    <dsp:sp modelId="{0A4561B6-8E9F-484F-8346-5D26A6D93998}">
      <dsp:nvSpPr>
        <dsp:cNvPr id="0" name=""/>
        <dsp:cNvSpPr/>
      </dsp:nvSpPr>
      <dsp:spPr>
        <a:xfrm>
          <a:off x="75535" y="2115219"/>
          <a:ext cx="896545" cy="89654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1F347-2715-44D7-AF60-56712E59B5E1}">
      <dsp:nvSpPr>
        <dsp:cNvPr id="0" name=""/>
        <dsp:cNvSpPr/>
      </dsp:nvSpPr>
      <dsp:spPr>
        <a:xfrm>
          <a:off x="263810" y="2303494"/>
          <a:ext cx="519996" cy="519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FED4C-B9F9-4DD4-85EE-5454832BB890}">
      <dsp:nvSpPr>
        <dsp:cNvPr id="0" name=""/>
        <dsp:cNvSpPr/>
      </dsp:nvSpPr>
      <dsp:spPr>
        <a:xfrm>
          <a:off x="1164197" y="2115219"/>
          <a:ext cx="2113285" cy="89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t>Explain ageing </a:t>
          </a:r>
          <a:r>
            <a:rPr lang="en-US" sz="2000" b="0" i="0" kern="1200" baseline="0" dirty="0" err="1"/>
            <a:t>behaviour</a:t>
          </a:r>
          <a:r>
            <a:rPr lang="en-US" sz="2000" b="0" i="0" kern="1200" baseline="0" dirty="0"/>
            <a:t> and social roles</a:t>
          </a:r>
          <a:endParaRPr lang="en-US" sz="2000" kern="1200" dirty="0"/>
        </a:p>
      </dsp:txBody>
      <dsp:txXfrm>
        <a:off x="1164197" y="2115219"/>
        <a:ext cx="2113285" cy="896545"/>
      </dsp:txXfrm>
    </dsp:sp>
    <dsp:sp modelId="{0DCA26EE-603A-4C98-B840-26826D18BB64}">
      <dsp:nvSpPr>
        <dsp:cNvPr id="0" name=""/>
        <dsp:cNvSpPr/>
      </dsp:nvSpPr>
      <dsp:spPr>
        <a:xfrm>
          <a:off x="3645707" y="2115219"/>
          <a:ext cx="896545" cy="89654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5751A-20E7-4383-928B-B20E065C5658}">
      <dsp:nvSpPr>
        <dsp:cNvPr id="0" name=""/>
        <dsp:cNvSpPr/>
      </dsp:nvSpPr>
      <dsp:spPr>
        <a:xfrm>
          <a:off x="3833982" y="2303494"/>
          <a:ext cx="519996" cy="519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F4C742-08DB-48BA-8478-88404142FCBD}">
      <dsp:nvSpPr>
        <dsp:cNvPr id="0" name=""/>
        <dsp:cNvSpPr/>
      </dsp:nvSpPr>
      <dsp:spPr>
        <a:xfrm>
          <a:off x="4734369" y="2115219"/>
          <a:ext cx="2113285" cy="89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t>Guide understanding of care and empowerment</a:t>
          </a:r>
          <a:endParaRPr lang="en-US" sz="2000" kern="1200" dirty="0"/>
        </a:p>
      </dsp:txBody>
      <dsp:txXfrm>
        <a:off x="4734369" y="2115219"/>
        <a:ext cx="2113285" cy="896545"/>
      </dsp:txXfrm>
    </dsp:sp>
    <dsp:sp modelId="{E3BED8B0-4490-4587-8EE0-C9AFD121EC12}">
      <dsp:nvSpPr>
        <dsp:cNvPr id="0" name=""/>
        <dsp:cNvSpPr/>
      </dsp:nvSpPr>
      <dsp:spPr>
        <a:xfrm>
          <a:off x="75535" y="3883352"/>
          <a:ext cx="896545" cy="89654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222D98-C442-4642-A436-F4053C1625B6}">
      <dsp:nvSpPr>
        <dsp:cNvPr id="0" name=""/>
        <dsp:cNvSpPr/>
      </dsp:nvSpPr>
      <dsp:spPr>
        <a:xfrm>
          <a:off x="263810" y="4071627"/>
          <a:ext cx="519996" cy="5199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3E400B-AC85-42B3-A466-325DCFC169A4}">
      <dsp:nvSpPr>
        <dsp:cNvPr id="0" name=""/>
        <dsp:cNvSpPr/>
      </dsp:nvSpPr>
      <dsp:spPr>
        <a:xfrm>
          <a:off x="1164197" y="3883352"/>
          <a:ext cx="2113285" cy="896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0" i="0" kern="1200" baseline="0"/>
            <a:t>Linking theory to practice and policy</a:t>
          </a:r>
          <a:endParaRPr lang="en-US" sz="2000" kern="1200"/>
        </a:p>
      </dsp:txBody>
      <dsp:txXfrm>
        <a:off x="1164197" y="3883352"/>
        <a:ext cx="2113285" cy="896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9B42D-EF39-4163-9500-B1AACAB234CE}">
      <dsp:nvSpPr>
        <dsp:cNvPr id="0" name=""/>
        <dsp:cNvSpPr/>
      </dsp:nvSpPr>
      <dsp:spPr>
        <a:xfrm>
          <a:off x="1549022" y="2193"/>
          <a:ext cx="6196091" cy="113613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221" tIns="288578" rIns="120221" bIns="288578" numCol="1" spcCol="1270" anchor="ctr" anchorCtr="0">
          <a:noAutofit/>
        </a:bodyPr>
        <a:lstStyle/>
        <a:p>
          <a:pPr marL="0" lvl="0" indent="0" algn="l" defTabSz="666750">
            <a:lnSpc>
              <a:spcPct val="90000"/>
            </a:lnSpc>
            <a:spcBef>
              <a:spcPct val="0"/>
            </a:spcBef>
            <a:spcAft>
              <a:spcPct val="35000"/>
            </a:spcAft>
            <a:buNone/>
          </a:pPr>
          <a:r>
            <a:rPr lang="en-US" sz="1500" kern="1200" dirty="0"/>
            <a:t>Key Acts: Care Act 2014, Equality Act 2010, NHS Long Term Plan (Department of Health and Social Care, 2014; NHS England, 2019)</a:t>
          </a:r>
        </a:p>
      </dsp:txBody>
      <dsp:txXfrm>
        <a:off x="1549022" y="2193"/>
        <a:ext cx="6196091" cy="1136131"/>
      </dsp:txXfrm>
    </dsp:sp>
    <dsp:sp modelId="{8EB00A7C-3132-499C-878A-B48DBC541AF6}">
      <dsp:nvSpPr>
        <dsp:cNvPr id="0" name=""/>
        <dsp:cNvSpPr/>
      </dsp:nvSpPr>
      <dsp:spPr>
        <a:xfrm>
          <a:off x="0" y="2193"/>
          <a:ext cx="1549022" cy="1136131"/>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969" tIns="112225" rIns="81969" bIns="112225" numCol="1" spcCol="1270" anchor="ctr" anchorCtr="0">
          <a:noAutofit/>
        </a:bodyPr>
        <a:lstStyle/>
        <a:p>
          <a:pPr marL="0" lvl="0" indent="0" algn="ctr" defTabSz="844550">
            <a:lnSpc>
              <a:spcPct val="90000"/>
            </a:lnSpc>
            <a:spcBef>
              <a:spcPct val="0"/>
            </a:spcBef>
            <a:spcAft>
              <a:spcPct val="35000"/>
            </a:spcAft>
            <a:buNone/>
          </a:pPr>
          <a:r>
            <a:rPr lang="en-US" sz="1900" kern="1200"/>
            <a:t>Key</a:t>
          </a:r>
        </a:p>
      </dsp:txBody>
      <dsp:txXfrm>
        <a:off x="0" y="2193"/>
        <a:ext cx="1549022" cy="1136131"/>
      </dsp:txXfrm>
    </dsp:sp>
    <dsp:sp modelId="{3116587E-B94D-4D19-8A75-1132FD128AA8}">
      <dsp:nvSpPr>
        <dsp:cNvPr id="0" name=""/>
        <dsp:cNvSpPr/>
      </dsp:nvSpPr>
      <dsp:spPr>
        <a:xfrm>
          <a:off x="1549022" y="1206493"/>
          <a:ext cx="6196091" cy="113613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221" tIns="288578" rIns="120221" bIns="288578" numCol="1" spcCol="1270" anchor="ctr" anchorCtr="0">
          <a:noAutofit/>
        </a:bodyPr>
        <a:lstStyle/>
        <a:p>
          <a:pPr marL="0" lvl="0" indent="0" algn="l" defTabSz="666750">
            <a:lnSpc>
              <a:spcPct val="90000"/>
            </a:lnSpc>
            <a:spcBef>
              <a:spcPct val="0"/>
            </a:spcBef>
            <a:spcAft>
              <a:spcPct val="35000"/>
            </a:spcAft>
            <a:buNone/>
          </a:pPr>
          <a:r>
            <a:rPr lang="en-US" sz="1500" kern="1200"/>
            <a:t>Promote wellbeing, independence &amp; anti-discrimination</a:t>
          </a:r>
        </a:p>
      </dsp:txBody>
      <dsp:txXfrm>
        <a:off x="1549022" y="1206493"/>
        <a:ext cx="6196091" cy="1136131"/>
      </dsp:txXfrm>
    </dsp:sp>
    <dsp:sp modelId="{DD614EA5-B348-414E-BF39-E9376C4D2DD0}">
      <dsp:nvSpPr>
        <dsp:cNvPr id="0" name=""/>
        <dsp:cNvSpPr/>
      </dsp:nvSpPr>
      <dsp:spPr>
        <a:xfrm>
          <a:off x="0" y="1206493"/>
          <a:ext cx="1549022" cy="1136131"/>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969" tIns="112225" rIns="81969" bIns="112225" numCol="1" spcCol="1270" anchor="ctr" anchorCtr="0">
          <a:noAutofit/>
        </a:bodyPr>
        <a:lstStyle/>
        <a:p>
          <a:pPr marL="0" lvl="0" indent="0" algn="ctr" defTabSz="844550">
            <a:lnSpc>
              <a:spcPct val="90000"/>
            </a:lnSpc>
            <a:spcBef>
              <a:spcPct val="0"/>
            </a:spcBef>
            <a:spcAft>
              <a:spcPct val="35000"/>
            </a:spcAft>
            <a:buNone/>
          </a:pPr>
          <a:r>
            <a:rPr lang="en-US" sz="1900" kern="1200"/>
            <a:t>Promote</a:t>
          </a:r>
        </a:p>
      </dsp:txBody>
      <dsp:txXfrm>
        <a:off x="0" y="1206493"/>
        <a:ext cx="1549022" cy="1136131"/>
      </dsp:txXfrm>
    </dsp:sp>
    <dsp:sp modelId="{DE1AF6D8-0EA2-478C-A280-304B44947FB5}">
      <dsp:nvSpPr>
        <dsp:cNvPr id="0" name=""/>
        <dsp:cNvSpPr/>
      </dsp:nvSpPr>
      <dsp:spPr>
        <a:xfrm>
          <a:off x="1549022" y="2410792"/>
          <a:ext cx="6196091" cy="113613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221" tIns="288578" rIns="120221" bIns="288578" numCol="1" spcCol="1270" anchor="ctr" anchorCtr="0">
          <a:noAutofit/>
        </a:bodyPr>
        <a:lstStyle/>
        <a:p>
          <a:pPr marL="0" lvl="0" indent="0" algn="l" defTabSz="666750">
            <a:lnSpc>
              <a:spcPct val="90000"/>
            </a:lnSpc>
            <a:spcBef>
              <a:spcPct val="0"/>
            </a:spcBef>
            <a:spcAft>
              <a:spcPct val="35000"/>
            </a:spcAft>
            <a:buNone/>
          </a:pPr>
          <a:r>
            <a:rPr lang="en-US" sz="1500" kern="1200"/>
            <a:t>Guide funding, service delivery &amp; empowerment</a:t>
          </a:r>
        </a:p>
      </dsp:txBody>
      <dsp:txXfrm>
        <a:off x="1549022" y="2410792"/>
        <a:ext cx="6196091" cy="1136131"/>
      </dsp:txXfrm>
    </dsp:sp>
    <dsp:sp modelId="{4FFEB005-4D7E-46CA-B61D-1E5F4D920EC8}">
      <dsp:nvSpPr>
        <dsp:cNvPr id="0" name=""/>
        <dsp:cNvSpPr/>
      </dsp:nvSpPr>
      <dsp:spPr>
        <a:xfrm>
          <a:off x="0" y="2410792"/>
          <a:ext cx="1549022" cy="1136131"/>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969" tIns="112225" rIns="81969" bIns="112225" numCol="1" spcCol="1270" anchor="ctr" anchorCtr="0">
          <a:noAutofit/>
        </a:bodyPr>
        <a:lstStyle/>
        <a:p>
          <a:pPr marL="0" lvl="0" indent="0" algn="ctr" defTabSz="844550">
            <a:lnSpc>
              <a:spcPct val="90000"/>
            </a:lnSpc>
            <a:spcBef>
              <a:spcPct val="0"/>
            </a:spcBef>
            <a:spcAft>
              <a:spcPct val="35000"/>
            </a:spcAft>
            <a:buNone/>
          </a:pPr>
          <a:r>
            <a:rPr lang="en-US" sz="1900" kern="1200"/>
            <a:t>Guide</a:t>
          </a:r>
        </a:p>
      </dsp:txBody>
      <dsp:txXfrm>
        <a:off x="0" y="2410792"/>
        <a:ext cx="1549022" cy="1136131"/>
      </dsp:txXfrm>
    </dsp:sp>
    <dsp:sp modelId="{DAA7F94A-C291-449D-8F59-442F474155A3}">
      <dsp:nvSpPr>
        <dsp:cNvPr id="0" name=""/>
        <dsp:cNvSpPr/>
      </dsp:nvSpPr>
      <dsp:spPr>
        <a:xfrm>
          <a:off x="1549022" y="3615092"/>
          <a:ext cx="6196091" cy="113613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221" tIns="288578" rIns="120221" bIns="288578" numCol="1" spcCol="1270" anchor="ctr" anchorCtr="0">
          <a:noAutofit/>
        </a:bodyPr>
        <a:lstStyle/>
        <a:p>
          <a:pPr marL="0" lvl="0" indent="0" algn="l" defTabSz="666750">
            <a:lnSpc>
              <a:spcPct val="90000"/>
            </a:lnSpc>
            <a:spcBef>
              <a:spcPct val="0"/>
            </a:spcBef>
            <a:spcAft>
              <a:spcPct val="35000"/>
            </a:spcAft>
            <a:buNone/>
          </a:pPr>
          <a:r>
            <a:rPr lang="en-US" sz="1500" kern="1200"/>
            <a:t>Shape quality standards in elderly care</a:t>
          </a:r>
        </a:p>
      </dsp:txBody>
      <dsp:txXfrm>
        <a:off x="1549022" y="3615092"/>
        <a:ext cx="6196091" cy="1136131"/>
      </dsp:txXfrm>
    </dsp:sp>
    <dsp:sp modelId="{E4166FAF-2590-4664-9636-F54E1B15371A}">
      <dsp:nvSpPr>
        <dsp:cNvPr id="0" name=""/>
        <dsp:cNvSpPr/>
      </dsp:nvSpPr>
      <dsp:spPr>
        <a:xfrm>
          <a:off x="0" y="3615092"/>
          <a:ext cx="1549022" cy="1136131"/>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969" tIns="112225" rIns="81969" bIns="112225" numCol="1" spcCol="1270" anchor="ctr" anchorCtr="0">
          <a:noAutofit/>
        </a:bodyPr>
        <a:lstStyle/>
        <a:p>
          <a:pPr marL="0" lvl="0" indent="0" algn="ctr" defTabSz="844550">
            <a:lnSpc>
              <a:spcPct val="90000"/>
            </a:lnSpc>
            <a:spcBef>
              <a:spcPct val="0"/>
            </a:spcBef>
            <a:spcAft>
              <a:spcPct val="35000"/>
            </a:spcAft>
            <a:buNone/>
          </a:pPr>
          <a:r>
            <a:rPr lang="en-US" sz="1900" kern="1200"/>
            <a:t>Shape</a:t>
          </a:r>
        </a:p>
      </dsp:txBody>
      <dsp:txXfrm>
        <a:off x="0" y="3615092"/>
        <a:ext cx="1549022" cy="1136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FBAF4-BF84-44B3-B7B7-1B8E5110552A}">
      <dsp:nvSpPr>
        <dsp:cNvPr id="0" name=""/>
        <dsp:cNvSpPr/>
      </dsp:nvSpPr>
      <dsp:spPr>
        <a:xfrm>
          <a:off x="757469" y="0"/>
          <a:ext cx="4753418" cy="475341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B3821C-0F82-4B1F-AEE5-ACFA3D759F63}">
      <dsp:nvSpPr>
        <dsp:cNvPr id="0" name=""/>
        <dsp:cNvSpPr/>
      </dsp:nvSpPr>
      <dsp:spPr>
        <a:xfrm>
          <a:off x="1209044" y="451574"/>
          <a:ext cx="1853833" cy="18538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t>Range of care services: residential, domiciliary, day </a:t>
          </a:r>
          <a:r>
            <a:rPr lang="en-US" sz="1500" b="0" i="0" kern="1200" baseline="0" dirty="0" err="1"/>
            <a:t>centres</a:t>
          </a:r>
          <a:r>
            <a:rPr lang="en-US" sz="1500" b="0" i="0" kern="1200" baseline="0" dirty="0"/>
            <a:t>, hospice (Kwan et. Al., 2019)</a:t>
          </a:r>
          <a:endParaRPr lang="en-US" sz="1500" kern="1200" dirty="0"/>
        </a:p>
      </dsp:txBody>
      <dsp:txXfrm>
        <a:off x="1299541" y="542071"/>
        <a:ext cx="1672839" cy="1672839"/>
      </dsp:txXfrm>
    </dsp:sp>
    <dsp:sp modelId="{FDA6D80B-90F0-4531-8ECF-DD642A0CFC0D}">
      <dsp:nvSpPr>
        <dsp:cNvPr id="0" name=""/>
        <dsp:cNvSpPr/>
      </dsp:nvSpPr>
      <dsp:spPr>
        <a:xfrm>
          <a:off x="3205479" y="451574"/>
          <a:ext cx="1853833" cy="1853833"/>
        </a:xfrm>
        <a:prstGeom prst="roundRect">
          <a:avLst/>
        </a:prstGeom>
        <a:solidFill>
          <a:schemeClr val="accent2">
            <a:hueOff val="385081"/>
            <a:satOff val="-3523"/>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a:t>Mix of public, private, and voluntary providers</a:t>
          </a:r>
          <a:endParaRPr lang="en-US" sz="1500" kern="1200"/>
        </a:p>
      </dsp:txBody>
      <dsp:txXfrm>
        <a:off x="3295976" y="542071"/>
        <a:ext cx="1672839" cy="1672839"/>
      </dsp:txXfrm>
    </dsp:sp>
    <dsp:sp modelId="{03FFC65F-11BC-4998-9EBD-9BF34A5DCBBD}">
      <dsp:nvSpPr>
        <dsp:cNvPr id="0" name=""/>
        <dsp:cNvSpPr/>
      </dsp:nvSpPr>
      <dsp:spPr>
        <a:xfrm>
          <a:off x="1209044" y="2448010"/>
          <a:ext cx="1853833" cy="1853833"/>
        </a:xfrm>
        <a:prstGeom prst="roundRect">
          <a:avLst/>
        </a:prstGeom>
        <a:solidFill>
          <a:schemeClr val="accent2">
            <a:hueOff val="770161"/>
            <a:satOff val="-7046"/>
            <a:lumOff val="26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a:t>Aim: promote wellbeing, independence, and safety</a:t>
          </a:r>
          <a:endParaRPr lang="en-US" sz="1500" kern="1200"/>
        </a:p>
      </dsp:txBody>
      <dsp:txXfrm>
        <a:off x="1299541" y="2538507"/>
        <a:ext cx="1672839" cy="1672839"/>
      </dsp:txXfrm>
    </dsp:sp>
    <dsp:sp modelId="{FCF6AC5D-9EB1-4DE0-A284-A1F7F5AB8305}">
      <dsp:nvSpPr>
        <dsp:cNvPr id="0" name=""/>
        <dsp:cNvSpPr/>
      </dsp:nvSpPr>
      <dsp:spPr>
        <a:xfrm>
          <a:off x="3205479" y="2448010"/>
          <a:ext cx="1853833" cy="1853833"/>
        </a:xfrm>
        <a:prstGeom prst="roundRect">
          <a:avLst/>
        </a:prstGeom>
        <a:solidFill>
          <a:schemeClr val="accent2">
            <a:hueOff val="1155242"/>
            <a:satOff val="-10569"/>
            <a:lumOff val="39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baseline="0"/>
            <a:t>Policy links: Care Act 2014, NHS Long Term Plan</a:t>
          </a:r>
          <a:endParaRPr lang="en-US" sz="1500" kern="1200"/>
        </a:p>
      </dsp:txBody>
      <dsp:txXfrm>
        <a:off x="3295976" y="2538507"/>
        <a:ext cx="1672839" cy="16728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F931-5251-440F-8E54-3435C31A22C5}">
      <dsp:nvSpPr>
        <dsp:cNvPr id="0" name=""/>
        <dsp:cNvSpPr/>
      </dsp:nvSpPr>
      <dsp:spPr>
        <a:xfrm>
          <a:off x="0" y="48768"/>
          <a:ext cx="6268357" cy="11056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a:t>Strengths: personalised care, multi-agency collaboration</a:t>
          </a:r>
          <a:endParaRPr lang="en-US" sz="2700" kern="1200"/>
        </a:p>
      </dsp:txBody>
      <dsp:txXfrm>
        <a:off x="53973" y="102741"/>
        <a:ext cx="6160411" cy="997704"/>
      </dsp:txXfrm>
    </dsp:sp>
    <dsp:sp modelId="{AD8117DE-EAA1-4B63-99AB-FAB8F9A55AF9}">
      <dsp:nvSpPr>
        <dsp:cNvPr id="0" name=""/>
        <dsp:cNvSpPr/>
      </dsp:nvSpPr>
      <dsp:spPr>
        <a:xfrm>
          <a:off x="0" y="1232178"/>
          <a:ext cx="6268357" cy="11056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a:t>Limitations: workforce shortages, funding inequalities</a:t>
          </a:r>
          <a:endParaRPr lang="en-US" sz="2700" kern="1200"/>
        </a:p>
      </dsp:txBody>
      <dsp:txXfrm>
        <a:off x="53973" y="1286151"/>
        <a:ext cx="6160411" cy="997704"/>
      </dsp:txXfrm>
    </dsp:sp>
    <dsp:sp modelId="{17DDB08B-AAC4-430F-A283-6F7CB565079C}">
      <dsp:nvSpPr>
        <dsp:cNvPr id="0" name=""/>
        <dsp:cNvSpPr/>
      </dsp:nvSpPr>
      <dsp:spPr>
        <a:xfrm>
          <a:off x="0" y="2415588"/>
          <a:ext cx="6268357" cy="11056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dirty="0"/>
            <a:t>Issues of access and quality vary regionally (The King’s Fund, 2023)</a:t>
          </a:r>
          <a:endParaRPr lang="en-US" sz="2700" kern="1200" dirty="0"/>
        </a:p>
      </dsp:txBody>
      <dsp:txXfrm>
        <a:off x="53973" y="2469561"/>
        <a:ext cx="6160411" cy="997704"/>
      </dsp:txXfrm>
    </dsp:sp>
    <dsp:sp modelId="{541E3467-7BA5-4039-A150-82FE0A4CA006}">
      <dsp:nvSpPr>
        <dsp:cNvPr id="0" name=""/>
        <dsp:cNvSpPr/>
      </dsp:nvSpPr>
      <dsp:spPr>
        <a:xfrm>
          <a:off x="0" y="3598999"/>
          <a:ext cx="6268357" cy="11056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0" i="0" kern="1200" baseline="0"/>
            <a:t>Gaps in coordination between health and social care</a:t>
          </a:r>
          <a:endParaRPr lang="en-US" sz="2700" kern="1200"/>
        </a:p>
      </dsp:txBody>
      <dsp:txXfrm>
        <a:off x="53973" y="3652972"/>
        <a:ext cx="6160411" cy="997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AEE2A-B034-4C59-B63A-9F3C6160EB10}">
      <dsp:nvSpPr>
        <dsp:cNvPr id="0" name=""/>
        <dsp:cNvSpPr/>
      </dsp:nvSpPr>
      <dsp:spPr>
        <a:xfrm>
          <a:off x="0" y="0"/>
          <a:ext cx="8717280" cy="8030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Growing demand from ageing population</a:t>
          </a:r>
          <a:endParaRPr lang="en-US" sz="2200" kern="1200"/>
        </a:p>
      </dsp:txBody>
      <dsp:txXfrm>
        <a:off x="23521" y="23521"/>
        <a:ext cx="7782839" cy="756033"/>
      </dsp:txXfrm>
    </dsp:sp>
    <dsp:sp modelId="{347AF06E-F057-42BC-8365-C8423C86387A}">
      <dsp:nvSpPr>
        <dsp:cNvPr id="0" name=""/>
        <dsp:cNvSpPr/>
      </dsp:nvSpPr>
      <dsp:spPr>
        <a:xfrm>
          <a:off x="730072" y="949088"/>
          <a:ext cx="8717280" cy="803075"/>
        </a:xfrm>
        <a:prstGeom prst="roundRect">
          <a:avLst>
            <a:gd name="adj" fmla="val 10000"/>
          </a:avLst>
        </a:prstGeom>
        <a:solidFill>
          <a:schemeClr val="accent2">
            <a:hueOff val="385081"/>
            <a:satOff val="-3523"/>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Pressure on workforce and budgets (Walsh et. Al., 2024)</a:t>
          </a:r>
          <a:endParaRPr lang="en-US" sz="2200" kern="1200" dirty="0"/>
        </a:p>
      </dsp:txBody>
      <dsp:txXfrm>
        <a:off x="753593" y="972609"/>
        <a:ext cx="7418166" cy="756033"/>
      </dsp:txXfrm>
    </dsp:sp>
    <dsp:sp modelId="{D07EAB80-12E9-4D9E-9A0F-DDDB144139EE}">
      <dsp:nvSpPr>
        <dsp:cNvPr id="0" name=""/>
        <dsp:cNvSpPr/>
      </dsp:nvSpPr>
      <dsp:spPr>
        <a:xfrm>
          <a:off x="1449247" y="1898177"/>
          <a:ext cx="8717280" cy="803075"/>
        </a:xfrm>
        <a:prstGeom prst="roundRect">
          <a:avLst>
            <a:gd name="adj" fmla="val 10000"/>
          </a:avLst>
        </a:prstGeom>
        <a:solidFill>
          <a:schemeClr val="accent2">
            <a:hueOff val="770161"/>
            <a:satOff val="-7046"/>
            <a:lumOff val="26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Need for innovation and prevention-focused care</a:t>
          </a:r>
          <a:endParaRPr lang="en-US" sz="2200" kern="1200"/>
        </a:p>
      </dsp:txBody>
      <dsp:txXfrm>
        <a:off x="1472768" y="1921698"/>
        <a:ext cx="7429063" cy="756033"/>
      </dsp:txXfrm>
    </dsp:sp>
    <dsp:sp modelId="{8535C727-E77D-4F10-8A9E-6D1CDEFB1689}">
      <dsp:nvSpPr>
        <dsp:cNvPr id="0" name=""/>
        <dsp:cNvSpPr/>
      </dsp:nvSpPr>
      <dsp:spPr>
        <a:xfrm>
          <a:off x="2179320" y="2847266"/>
          <a:ext cx="8717280" cy="803075"/>
        </a:xfrm>
        <a:prstGeom prst="roundRect">
          <a:avLst>
            <a:gd name="adj" fmla="val 10000"/>
          </a:avLst>
        </a:prstGeom>
        <a:solidFill>
          <a:schemeClr val="accent2">
            <a:hueOff val="1155242"/>
            <a:satOff val="-10569"/>
            <a:lumOff val="39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Social isolation and unmet needs remain high</a:t>
          </a:r>
          <a:endParaRPr lang="en-US" sz="2200" kern="1200"/>
        </a:p>
      </dsp:txBody>
      <dsp:txXfrm>
        <a:off x="2202841" y="2870787"/>
        <a:ext cx="7418166" cy="756033"/>
      </dsp:txXfrm>
    </dsp:sp>
    <dsp:sp modelId="{3D126B71-E5BE-4B88-808A-59B30550872D}">
      <dsp:nvSpPr>
        <dsp:cNvPr id="0" name=""/>
        <dsp:cNvSpPr/>
      </dsp:nvSpPr>
      <dsp:spPr>
        <a:xfrm>
          <a:off x="8195281" y="615082"/>
          <a:ext cx="521998" cy="52199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12731" y="615082"/>
        <a:ext cx="287098" cy="392803"/>
      </dsp:txXfrm>
    </dsp:sp>
    <dsp:sp modelId="{AEC7A6C9-C2D4-4EAD-85AD-602180D8A1E0}">
      <dsp:nvSpPr>
        <dsp:cNvPr id="0" name=""/>
        <dsp:cNvSpPr/>
      </dsp:nvSpPr>
      <dsp:spPr>
        <a:xfrm>
          <a:off x="8925353" y="1564171"/>
          <a:ext cx="521998" cy="521998"/>
        </a:xfrm>
        <a:prstGeom prst="downArrow">
          <a:avLst>
            <a:gd name="adj1" fmla="val 55000"/>
            <a:gd name="adj2" fmla="val 45000"/>
          </a:avLst>
        </a:prstGeom>
        <a:solidFill>
          <a:schemeClr val="accent2">
            <a:tint val="40000"/>
            <a:alpha val="90000"/>
            <a:hueOff val="258996"/>
            <a:satOff val="-1329"/>
            <a:lumOff val="-28"/>
            <a:alphaOff val="0"/>
          </a:schemeClr>
        </a:solidFill>
        <a:ln w="12700" cap="flat" cmpd="sng" algn="ctr">
          <a:solidFill>
            <a:schemeClr val="accent2">
              <a:tint val="40000"/>
              <a:alpha val="90000"/>
              <a:hueOff val="258996"/>
              <a:satOff val="-1329"/>
              <a:lumOff val="-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42803" y="1564171"/>
        <a:ext cx="287098" cy="392803"/>
      </dsp:txXfrm>
    </dsp:sp>
    <dsp:sp modelId="{F9DEA28B-1476-471E-BBC3-6C9D36F23860}">
      <dsp:nvSpPr>
        <dsp:cNvPr id="0" name=""/>
        <dsp:cNvSpPr/>
      </dsp:nvSpPr>
      <dsp:spPr>
        <a:xfrm>
          <a:off x="9644528" y="2513260"/>
          <a:ext cx="521998" cy="521998"/>
        </a:xfrm>
        <a:prstGeom prst="downArrow">
          <a:avLst>
            <a:gd name="adj1" fmla="val 55000"/>
            <a:gd name="adj2" fmla="val 45000"/>
          </a:avLst>
        </a:prstGeom>
        <a:solidFill>
          <a:schemeClr val="accent2">
            <a:tint val="40000"/>
            <a:alpha val="90000"/>
            <a:hueOff val="517991"/>
            <a:satOff val="-2657"/>
            <a:lumOff val="-56"/>
            <a:alphaOff val="0"/>
          </a:schemeClr>
        </a:solidFill>
        <a:ln w="12700" cap="flat" cmpd="sng" algn="ctr">
          <a:solidFill>
            <a:schemeClr val="accent2">
              <a:tint val="40000"/>
              <a:alpha val="90000"/>
              <a:hueOff val="517991"/>
              <a:satOff val="-2657"/>
              <a:lumOff val="-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61978" y="2513260"/>
        <a:ext cx="287098" cy="39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002EB-44C2-466A-B9BE-71CBC2372B31}">
      <dsp:nvSpPr>
        <dsp:cNvPr id="0" name=""/>
        <dsp:cNvSpPr/>
      </dsp:nvSpPr>
      <dsp:spPr>
        <a:xfrm>
          <a:off x="0" y="0"/>
          <a:ext cx="626835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DF48B-1C06-4F82-9399-0A772DBD0FE1}">
      <dsp:nvSpPr>
        <dsp:cNvPr id="0" name=""/>
        <dsp:cNvSpPr/>
      </dsp:nvSpPr>
      <dsp:spPr>
        <a:xfrm>
          <a:off x="0" y="0"/>
          <a:ext cx="6268357" cy="1188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baseline="0" dirty="0"/>
            <a:t>Growing role of technology in elderly care (SCIE, 2024)</a:t>
          </a:r>
          <a:endParaRPr lang="en-US" sz="2300" kern="1200" dirty="0"/>
        </a:p>
      </dsp:txBody>
      <dsp:txXfrm>
        <a:off x="0" y="0"/>
        <a:ext cx="6268357" cy="1188354"/>
      </dsp:txXfrm>
    </dsp:sp>
    <dsp:sp modelId="{B626140C-87FA-4B98-9CBA-CEEF908AD3A0}">
      <dsp:nvSpPr>
        <dsp:cNvPr id="0" name=""/>
        <dsp:cNvSpPr/>
      </dsp:nvSpPr>
      <dsp:spPr>
        <a:xfrm>
          <a:off x="0" y="1188354"/>
          <a:ext cx="62683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BB0009-BB19-4AA4-A4D1-04986109592C}">
      <dsp:nvSpPr>
        <dsp:cNvPr id="0" name=""/>
        <dsp:cNvSpPr/>
      </dsp:nvSpPr>
      <dsp:spPr>
        <a:xfrm>
          <a:off x="0" y="1188354"/>
          <a:ext cx="6268357" cy="1188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baseline="0" dirty="0"/>
            <a:t>Examples: telehealth, smart homes, dementia tech, wearable devices (SCIE, 2022)</a:t>
          </a:r>
          <a:endParaRPr lang="en-US" sz="2300" kern="1200" dirty="0"/>
        </a:p>
      </dsp:txBody>
      <dsp:txXfrm>
        <a:off x="0" y="1188354"/>
        <a:ext cx="6268357" cy="1188354"/>
      </dsp:txXfrm>
    </dsp:sp>
    <dsp:sp modelId="{B6CBAFFA-7CF7-4A27-82EC-E849042C1CC4}">
      <dsp:nvSpPr>
        <dsp:cNvPr id="0" name=""/>
        <dsp:cNvSpPr/>
      </dsp:nvSpPr>
      <dsp:spPr>
        <a:xfrm>
          <a:off x="0" y="2376709"/>
          <a:ext cx="626835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AE21B-DAC5-4637-AA1C-2404F6F48A89}">
      <dsp:nvSpPr>
        <dsp:cNvPr id="0" name=""/>
        <dsp:cNvSpPr/>
      </dsp:nvSpPr>
      <dsp:spPr>
        <a:xfrm>
          <a:off x="0" y="2376709"/>
          <a:ext cx="6268357" cy="1188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baseline="0" dirty="0"/>
            <a:t>Aim: enhance independence, safety, and monitoring</a:t>
          </a:r>
          <a:endParaRPr lang="en-US" sz="2300" kern="1200" dirty="0"/>
        </a:p>
      </dsp:txBody>
      <dsp:txXfrm>
        <a:off x="0" y="2376709"/>
        <a:ext cx="6268357" cy="1188354"/>
      </dsp:txXfrm>
    </dsp:sp>
    <dsp:sp modelId="{1C1A5016-74B6-41E3-A22D-03BF4105EC36}">
      <dsp:nvSpPr>
        <dsp:cNvPr id="0" name=""/>
        <dsp:cNvSpPr/>
      </dsp:nvSpPr>
      <dsp:spPr>
        <a:xfrm>
          <a:off x="0" y="3565063"/>
          <a:ext cx="626835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D873F-E328-4F1A-96C2-8480F4A08C74}">
      <dsp:nvSpPr>
        <dsp:cNvPr id="0" name=""/>
        <dsp:cNvSpPr/>
      </dsp:nvSpPr>
      <dsp:spPr>
        <a:xfrm>
          <a:off x="0" y="3565063"/>
          <a:ext cx="6268357" cy="1188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baseline="0"/>
            <a:t>Linked to NHS Long Term Plan (2019)</a:t>
          </a:r>
          <a:endParaRPr lang="en-US" sz="2300" kern="1200"/>
        </a:p>
      </dsp:txBody>
      <dsp:txXfrm>
        <a:off x="0" y="3565063"/>
        <a:ext cx="6268357" cy="11883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852C7-AA60-42CE-BC81-7D133D80D6F3}">
      <dsp:nvSpPr>
        <dsp:cNvPr id="0" name=""/>
        <dsp:cNvSpPr/>
      </dsp:nvSpPr>
      <dsp:spPr>
        <a:xfrm>
          <a:off x="3192" y="981179"/>
          <a:ext cx="2279347" cy="144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089FBE-5402-4523-9880-3CB7686C7227}">
      <dsp:nvSpPr>
        <dsp:cNvPr id="0" name=""/>
        <dsp:cNvSpPr/>
      </dsp:nvSpPr>
      <dsp:spPr>
        <a:xfrm>
          <a:off x="256453" y="1221777"/>
          <a:ext cx="2279347" cy="144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a:t>Benefits:</a:t>
          </a:r>
          <a:r>
            <a:rPr lang="en-US" sz="1800" b="0" i="0" kern="1200" baseline="0"/>
            <a:t> promotes independence, safety, efficiency</a:t>
          </a:r>
          <a:endParaRPr lang="en-US" sz="1800" kern="1200"/>
        </a:p>
      </dsp:txBody>
      <dsp:txXfrm>
        <a:off x="298845" y="1264169"/>
        <a:ext cx="2194563" cy="1362601"/>
      </dsp:txXfrm>
    </dsp:sp>
    <dsp:sp modelId="{D6492255-6CB7-4B14-B709-4B17C8A9A80B}">
      <dsp:nvSpPr>
        <dsp:cNvPr id="0" name=""/>
        <dsp:cNvSpPr/>
      </dsp:nvSpPr>
      <dsp:spPr>
        <a:xfrm>
          <a:off x="2789061" y="981179"/>
          <a:ext cx="2279347" cy="144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7F940-2135-4103-8C34-15B9D0B0A160}">
      <dsp:nvSpPr>
        <dsp:cNvPr id="0" name=""/>
        <dsp:cNvSpPr/>
      </dsp:nvSpPr>
      <dsp:spPr>
        <a:xfrm>
          <a:off x="3042322" y="1221777"/>
          <a:ext cx="2279347" cy="144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dirty="0"/>
            <a:t>Challenges:</a:t>
          </a:r>
          <a:r>
            <a:rPr lang="en-US" sz="1800" b="0" i="0" kern="1200" baseline="0" dirty="0"/>
            <a:t> digital exclusion, cost, data privacy, ethics (WHO, 2022)</a:t>
          </a:r>
          <a:endParaRPr lang="en-US" sz="1800" kern="1200" dirty="0"/>
        </a:p>
      </dsp:txBody>
      <dsp:txXfrm>
        <a:off x="3084714" y="1264169"/>
        <a:ext cx="2194563" cy="1362601"/>
      </dsp:txXfrm>
    </dsp:sp>
    <dsp:sp modelId="{6C1E06CA-9CB4-4EBC-B17C-86975D5301EE}">
      <dsp:nvSpPr>
        <dsp:cNvPr id="0" name=""/>
        <dsp:cNvSpPr/>
      </dsp:nvSpPr>
      <dsp:spPr>
        <a:xfrm>
          <a:off x="5574930" y="981179"/>
          <a:ext cx="2279347" cy="144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E5AF8-0C84-4316-B10B-9B2017CF3E68}">
      <dsp:nvSpPr>
        <dsp:cNvPr id="0" name=""/>
        <dsp:cNvSpPr/>
      </dsp:nvSpPr>
      <dsp:spPr>
        <a:xfrm>
          <a:off x="5828191" y="1221777"/>
          <a:ext cx="2279347" cy="144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a:t>Need:</a:t>
          </a:r>
          <a:r>
            <a:rPr lang="en-US" sz="1800" b="0" i="0" kern="1200" baseline="0"/>
            <a:t> balance innovation with accessibility and human care</a:t>
          </a:r>
          <a:endParaRPr lang="en-US" sz="1800" kern="1200"/>
        </a:p>
      </dsp:txBody>
      <dsp:txXfrm>
        <a:off x="5870583" y="1264169"/>
        <a:ext cx="2194563" cy="1362601"/>
      </dsp:txXfrm>
    </dsp:sp>
    <dsp:sp modelId="{448227A5-E1B5-484C-B58E-2BD60D88DF43}">
      <dsp:nvSpPr>
        <dsp:cNvPr id="0" name=""/>
        <dsp:cNvSpPr/>
      </dsp:nvSpPr>
      <dsp:spPr>
        <a:xfrm>
          <a:off x="8360799" y="981179"/>
          <a:ext cx="2279347" cy="144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30D8A-AB85-47FE-9EA7-054A0DBE3D7F}">
      <dsp:nvSpPr>
        <dsp:cNvPr id="0" name=""/>
        <dsp:cNvSpPr/>
      </dsp:nvSpPr>
      <dsp:spPr>
        <a:xfrm>
          <a:off x="8614060" y="1221777"/>
          <a:ext cx="2279347" cy="144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Supports empowerment but must avoid isolation</a:t>
          </a:r>
          <a:endParaRPr lang="en-US" sz="1800" kern="1200"/>
        </a:p>
      </dsp:txBody>
      <dsp:txXfrm>
        <a:off x="8656452" y="1264169"/>
        <a:ext cx="2194563" cy="13626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19AF9-06BE-47F5-8C1E-12BB42623198}">
      <dsp:nvSpPr>
        <dsp:cNvPr id="0" name=""/>
        <dsp:cNvSpPr/>
      </dsp:nvSpPr>
      <dsp:spPr>
        <a:xfrm>
          <a:off x="10121" y="730068"/>
          <a:ext cx="2088955" cy="62668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74" tIns="165074" rIns="165074" bIns="165074" numCol="1" spcCol="1270" anchor="ctr" anchorCtr="0">
          <a:noAutofit/>
        </a:bodyPr>
        <a:lstStyle/>
        <a:p>
          <a:pPr marL="0" lvl="0" indent="0" algn="ctr" defTabSz="889000">
            <a:lnSpc>
              <a:spcPct val="90000"/>
            </a:lnSpc>
            <a:spcBef>
              <a:spcPct val="0"/>
            </a:spcBef>
            <a:spcAft>
              <a:spcPct val="35000"/>
            </a:spcAft>
            <a:buNone/>
          </a:pPr>
          <a:r>
            <a:rPr lang="en-US" sz="2000" kern="1200"/>
            <a:t>Increase</a:t>
          </a:r>
        </a:p>
      </dsp:txBody>
      <dsp:txXfrm>
        <a:off x="10121" y="730068"/>
        <a:ext cx="2088955" cy="626686"/>
      </dsp:txXfrm>
    </dsp:sp>
    <dsp:sp modelId="{44F5635F-CDC5-491B-9C13-590A487C118F}">
      <dsp:nvSpPr>
        <dsp:cNvPr id="0" name=""/>
        <dsp:cNvSpPr/>
      </dsp:nvSpPr>
      <dsp:spPr>
        <a:xfrm>
          <a:off x="10121" y="1356755"/>
          <a:ext cx="2088955" cy="156351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342" tIns="206342" rIns="206342" bIns="206342" numCol="1" spcCol="1270" anchor="t" anchorCtr="0">
          <a:noAutofit/>
        </a:bodyPr>
        <a:lstStyle/>
        <a:p>
          <a:pPr marL="0" lvl="0" indent="0" algn="l" defTabSz="666750">
            <a:lnSpc>
              <a:spcPct val="90000"/>
            </a:lnSpc>
            <a:spcBef>
              <a:spcPct val="0"/>
            </a:spcBef>
            <a:spcAft>
              <a:spcPct val="35000"/>
            </a:spcAft>
            <a:buNone/>
          </a:pPr>
          <a:r>
            <a:rPr lang="en-US" sz="1500" kern="1200" dirty="0"/>
            <a:t>Increase funding for community and preventive services (</a:t>
          </a:r>
          <a:r>
            <a:rPr lang="en-US" sz="1500" b="0" kern="1200" dirty="0"/>
            <a:t>The King’s Fund, 2023) </a:t>
          </a:r>
          <a:endParaRPr lang="en-US" sz="1500" kern="1200" dirty="0"/>
        </a:p>
      </dsp:txBody>
      <dsp:txXfrm>
        <a:off x="10121" y="1356755"/>
        <a:ext cx="2088955" cy="1563518"/>
      </dsp:txXfrm>
    </dsp:sp>
    <dsp:sp modelId="{4AB6F73A-BB7D-4F4E-AEAE-6A4297511453}">
      <dsp:nvSpPr>
        <dsp:cNvPr id="0" name=""/>
        <dsp:cNvSpPr/>
      </dsp:nvSpPr>
      <dsp:spPr>
        <a:xfrm>
          <a:off x="2206971" y="730068"/>
          <a:ext cx="2088955" cy="62668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74" tIns="165074" rIns="165074" bIns="165074" numCol="1" spcCol="1270" anchor="ctr" anchorCtr="0">
          <a:noAutofit/>
        </a:bodyPr>
        <a:lstStyle/>
        <a:p>
          <a:pPr marL="0" lvl="0" indent="0" algn="ctr" defTabSz="889000">
            <a:lnSpc>
              <a:spcPct val="90000"/>
            </a:lnSpc>
            <a:spcBef>
              <a:spcPct val="0"/>
            </a:spcBef>
            <a:spcAft>
              <a:spcPct val="35000"/>
            </a:spcAft>
            <a:buNone/>
          </a:pPr>
          <a:r>
            <a:rPr lang="en-US" sz="2000" kern="1200"/>
            <a:t>Expand</a:t>
          </a:r>
        </a:p>
      </dsp:txBody>
      <dsp:txXfrm>
        <a:off x="2206971" y="730068"/>
        <a:ext cx="2088955" cy="626686"/>
      </dsp:txXfrm>
    </dsp:sp>
    <dsp:sp modelId="{6B2E787B-ED3C-4D2D-9422-0DEEB6CBD8AC}">
      <dsp:nvSpPr>
        <dsp:cNvPr id="0" name=""/>
        <dsp:cNvSpPr/>
      </dsp:nvSpPr>
      <dsp:spPr>
        <a:xfrm>
          <a:off x="2206971" y="1356755"/>
          <a:ext cx="2088955" cy="156351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342" tIns="206342" rIns="206342" bIns="206342" numCol="1" spcCol="1270" anchor="t" anchorCtr="0">
          <a:noAutofit/>
        </a:bodyPr>
        <a:lstStyle/>
        <a:p>
          <a:pPr marL="0" lvl="0" indent="0" algn="l" defTabSz="666750">
            <a:lnSpc>
              <a:spcPct val="90000"/>
            </a:lnSpc>
            <a:spcBef>
              <a:spcPct val="0"/>
            </a:spcBef>
            <a:spcAft>
              <a:spcPct val="35000"/>
            </a:spcAft>
            <a:buNone/>
          </a:pPr>
          <a:r>
            <a:rPr lang="en-US" sz="1500" kern="1200" dirty="0"/>
            <a:t>Expand digital inclusion initiatives for older adults</a:t>
          </a:r>
        </a:p>
      </dsp:txBody>
      <dsp:txXfrm>
        <a:off x="2206971" y="1356755"/>
        <a:ext cx="2088955" cy="1563518"/>
      </dsp:txXfrm>
    </dsp:sp>
    <dsp:sp modelId="{2D4C6BD2-458B-40C1-8184-A592FD6CB758}">
      <dsp:nvSpPr>
        <dsp:cNvPr id="0" name=""/>
        <dsp:cNvSpPr/>
      </dsp:nvSpPr>
      <dsp:spPr>
        <a:xfrm>
          <a:off x="4403822" y="730068"/>
          <a:ext cx="2088955" cy="62668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74" tIns="165074" rIns="165074" bIns="165074" numCol="1" spcCol="1270" anchor="ctr" anchorCtr="0">
          <a:noAutofit/>
        </a:bodyPr>
        <a:lstStyle/>
        <a:p>
          <a:pPr marL="0" lvl="0" indent="0" algn="ctr" defTabSz="889000">
            <a:lnSpc>
              <a:spcPct val="90000"/>
            </a:lnSpc>
            <a:spcBef>
              <a:spcPct val="0"/>
            </a:spcBef>
            <a:spcAft>
              <a:spcPct val="35000"/>
            </a:spcAft>
            <a:buNone/>
          </a:pPr>
          <a:r>
            <a:rPr lang="en-US" sz="2000" kern="1200"/>
            <a:t>Strengthen</a:t>
          </a:r>
        </a:p>
      </dsp:txBody>
      <dsp:txXfrm>
        <a:off x="4403822" y="730068"/>
        <a:ext cx="2088955" cy="626686"/>
      </dsp:txXfrm>
    </dsp:sp>
    <dsp:sp modelId="{36F82C9C-4C06-4063-9023-46892235505D}">
      <dsp:nvSpPr>
        <dsp:cNvPr id="0" name=""/>
        <dsp:cNvSpPr/>
      </dsp:nvSpPr>
      <dsp:spPr>
        <a:xfrm>
          <a:off x="4403822" y="1356755"/>
          <a:ext cx="2088955" cy="156351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342" tIns="206342" rIns="206342" bIns="206342" numCol="1" spcCol="1270" anchor="t" anchorCtr="0">
          <a:noAutofit/>
        </a:bodyPr>
        <a:lstStyle/>
        <a:p>
          <a:pPr marL="0" lvl="0" indent="0" algn="l" defTabSz="666750">
            <a:lnSpc>
              <a:spcPct val="90000"/>
            </a:lnSpc>
            <a:spcBef>
              <a:spcPct val="0"/>
            </a:spcBef>
            <a:spcAft>
              <a:spcPct val="35000"/>
            </a:spcAft>
            <a:buNone/>
          </a:pPr>
          <a:r>
            <a:rPr lang="en-US" sz="1500" kern="1200" dirty="0"/>
            <a:t>Strengthen workforce training in person-</a:t>
          </a:r>
          <a:r>
            <a:rPr lang="en-US" sz="1500" kern="1200" dirty="0" err="1"/>
            <a:t>centred</a:t>
          </a:r>
          <a:r>
            <a:rPr lang="en-US" sz="1500" kern="1200" dirty="0"/>
            <a:t> care</a:t>
          </a:r>
        </a:p>
      </dsp:txBody>
      <dsp:txXfrm>
        <a:off x="4403822" y="1356755"/>
        <a:ext cx="2088955" cy="1563518"/>
      </dsp:txXfrm>
    </dsp:sp>
    <dsp:sp modelId="{D67B4488-F9B6-4498-AA45-4341DBA2725B}">
      <dsp:nvSpPr>
        <dsp:cNvPr id="0" name=""/>
        <dsp:cNvSpPr/>
      </dsp:nvSpPr>
      <dsp:spPr>
        <a:xfrm>
          <a:off x="6600672" y="730068"/>
          <a:ext cx="2088955" cy="62668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74" tIns="165074" rIns="165074" bIns="165074" numCol="1" spcCol="1270" anchor="ctr" anchorCtr="0">
          <a:noAutofit/>
        </a:bodyPr>
        <a:lstStyle/>
        <a:p>
          <a:pPr marL="0" lvl="0" indent="0" algn="ctr" defTabSz="889000">
            <a:lnSpc>
              <a:spcPct val="90000"/>
            </a:lnSpc>
            <a:spcBef>
              <a:spcPct val="0"/>
            </a:spcBef>
            <a:spcAft>
              <a:spcPct val="35000"/>
            </a:spcAft>
            <a:buNone/>
          </a:pPr>
          <a:r>
            <a:rPr lang="en-US" sz="2000" kern="1200"/>
            <a:t>Promote</a:t>
          </a:r>
        </a:p>
      </dsp:txBody>
      <dsp:txXfrm>
        <a:off x="6600672" y="730068"/>
        <a:ext cx="2088955" cy="626686"/>
      </dsp:txXfrm>
    </dsp:sp>
    <dsp:sp modelId="{DC2016A3-D0A5-4D06-9D32-DB60D9118D7B}">
      <dsp:nvSpPr>
        <dsp:cNvPr id="0" name=""/>
        <dsp:cNvSpPr/>
      </dsp:nvSpPr>
      <dsp:spPr>
        <a:xfrm>
          <a:off x="6600672" y="1356755"/>
          <a:ext cx="2088955" cy="156351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342" tIns="206342" rIns="206342" bIns="206342" numCol="1" spcCol="1270" anchor="t" anchorCtr="0">
          <a:noAutofit/>
        </a:bodyPr>
        <a:lstStyle/>
        <a:p>
          <a:pPr marL="0" lvl="0" indent="0" algn="l" defTabSz="666750">
            <a:lnSpc>
              <a:spcPct val="90000"/>
            </a:lnSpc>
            <a:spcBef>
              <a:spcPct val="0"/>
            </a:spcBef>
            <a:spcAft>
              <a:spcPct val="35000"/>
            </a:spcAft>
            <a:buNone/>
          </a:pPr>
          <a:r>
            <a:rPr lang="en-US" sz="1500" kern="1200" dirty="0"/>
            <a:t>Promote integrated health and social care systems (WHO, 2025)</a:t>
          </a:r>
        </a:p>
      </dsp:txBody>
      <dsp:txXfrm>
        <a:off x="6600672" y="1356755"/>
        <a:ext cx="2088955" cy="1563518"/>
      </dsp:txXfrm>
    </dsp:sp>
    <dsp:sp modelId="{F5258CA6-E842-404F-9736-CCB5241DAAF7}">
      <dsp:nvSpPr>
        <dsp:cNvPr id="0" name=""/>
        <dsp:cNvSpPr/>
      </dsp:nvSpPr>
      <dsp:spPr>
        <a:xfrm>
          <a:off x="8797523" y="730068"/>
          <a:ext cx="2088955" cy="626686"/>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74" tIns="165074" rIns="165074" bIns="165074" numCol="1" spcCol="1270" anchor="ctr" anchorCtr="0">
          <a:noAutofit/>
        </a:bodyPr>
        <a:lstStyle/>
        <a:p>
          <a:pPr marL="0" lvl="0" indent="0" algn="ctr" defTabSz="889000">
            <a:lnSpc>
              <a:spcPct val="90000"/>
            </a:lnSpc>
            <a:spcBef>
              <a:spcPct val="0"/>
            </a:spcBef>
            <a:spcAft>
              <a:spcPct val="35000"/>
            </a:spcAft>
            <a:buNone/>
          </a:pPr>
          <a:r>
            <a:rPr lang="en-US" sz="2000" kern="1200"/>
            <a:t>Embed</a:t>
          </a:r>
        </a:p>
      </dsp:txBody>
      <dsp:txXfrm>
        <a:off x="8797523" y="730068"/>
        <a:ext cx="2088955" cy="626686"/>
      </dsp:txXfrm>
    </dsp:sp>
    <dsp:sp modelId="{041E0148-1DBC-4138-BE73-96CC89CDFD35}">
      <dsp:nvSpPr>
        <dsp:cNvPr id="0" name=""/>
        <dsp:cNvSpPr/>
      </dsp:nvSpPr>
      <dsp:spPr>
        <a:xfrm>
          <a:off x="8797523" y="1356755"/>
          <a:ext cx="2088955" cy="1563518"/>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342" tIns="206342" rIns="206342" bIns="206342" numCol="1" spcCol="1270" anchor="t" anchorCtr="0">
          <a:noAutofit/>
        </a:bodyPr>
        <a:lstStyle/>
        <a:p>
          <a:pPr marL="0" lvl="0" indent="0" algn="l" defTabSz="666750">
            <a:lnSpc>
              <a:spcPct val="90000"/>
            </a:lnSpc>
            <a:spcBef>
              <a:spcPct val="0"/>
            </a:spcBef>
            <a:spcAft>
              <a:spcPct val="35000"/>
            </a:spcAft>
            <a:buNone/>
          </a:pPr>
          <a:r>
            <a:rPr lang="en-US" sz="1500" kern="1200"/>
            <a:t>Embed co-production and service-user voice</a:t>
          </a:r>
        </a:p>
      </dsp:txBody>
      <dsp:txXfrm>
        <a:off x="8797523" y="1356755"/>
        <a:ext cx="2088955" cy="156351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CC570C-18C2-4D99-9544-B6DEBEB8AB03}" type="datetimeFigureOut">
              <a:rPr lang="en-GB" smtClean="0"/>
              <a:t>25/10/2025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A1A3D5-B1BD-4168-B3D6-46B2D1F03B39}" type="slidenum">
              <a:rPr lang="en-GB" smtClean="0"/>
              <a:t>‹#›</a:t>
            </a:fld>
            <a:endParaRPr lang="en-GB"/>
          </a:p>
        </p:txBody>
      </p:sp>
    </p:spTree>
    <p:extLst>
      <p:ext uri="{BB962C8B-B14F-4D97-AF65-F5344CB8AC3E}">
        <p14:creationId xmlns:p14="http://schemas.microsoft.com/office/powerpoint/2010/main" val="1192228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EA1A3D5-B1BD-4168-B3D6-46B2D1F03B39}" type="slidenum">
              <a:rPr lang="en-GB" smtClean="0"/>
              <a:t>1</a:t>
            </a:fld>
            <a:endParaRPr lang="en-GB"/>
          </a:p>
        </p:txBody>
      </p:sp>
    </p:spTree>
    <p:extLst>
      <p:ext uri="{BB962C8B-B14F-4D97-AF65-F5344CB8AC3E}">
        <p14:creationId xmlns:p14="http://schemas.microsoft.com/office/powerpoint/2010/main" val="3581888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Throughout this presentation, I will critically evaluate the support, enablement, and care requirement of older people in the UK. I will explore how ageing theories, policy, and technological development influence practice today and shape independence and health in later life.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Ageing is the biological, psychological, and social process of people growing older. It is influenced by internal factors, such as genetics and health, as well as by external factors, such as environment and social situation (</a:t>
            </a:r>
            <a:r>
              <a:rPr lang="en-US" sz="1200" kern="1200" dirty="0" err="1">
                <a:solidFill>
                  <a:schemeClr val="tx1"/>
                </a:solidFill>
                <a:effectLst/>
                <a:latin typeface="+mn-lt"/>
                <a:ea typeface="+mn-ea"/>
                <a:cs typeface="+mn-cs"/>
              </a:rPr>
              <a:t>Sgarbieri</a:t>
            </a:r>
            <a:r>
              <a:rPr lang="en-US" sz="1200" kern="1200" dirty="0">
                <a:solidFill>
                  <a:schemeClr val="tx1"/>
                </a:solidFill>
                <a:effectLst/>
                <a:latin typeface="+mn-lt"/>
                <a:ea typeface="+mn-ea"/>
                <a:cs typeface="+mn-cs"/>
              </a:rPr>
              <a:t> and Pacheco, 2017). Awareness of ageing facilitates an understanding of the multifaceted needs of older individuals and the necessity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summary of the ageing population and its implications, relevant theoretical frameworks, significant policies and legislation, evaluation of existing care provision, technological change in elderly care, case studies, and recommendations for improvement are all covered in this presentation.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will set the stage for understanding how the ageing population of the UK impacts service delivery and why facilitating older people to gain independence and quality life is important.</a:t>
            </a:r>
            <a:endParaRPr lang="en-US" dirty="0"/>
          </a:p>
        </p:txBody>
      </p:sp>
      <p:sp>
        <p:nvSpPr>
          <p:cNvPr id="4" name="Slide Number Placeholder 3"/>
          <p:cNvSpPr>
            <a:spLocks noGrp="1"/>
          </p:cNvSpPr>
          <p:nvPr>
            <p:ph type="sldNum" sz="quarter" idx="5"/>
          </p:nvPr>
        </p:nvSpPr>
        <p:spPr/>
        <p:txBody>
          <a:bodyPr/>
          <a:lstStyle/>
          <a:p>
            <a:fld id="{2EA1A3D5-B1BD-4168-B3D6-46B2D1F03B39}" type="slidenum">
              <a:rPr lang="en-GB" smtClean="0"/>
              <a:t>2</a:t>
            </a:fld>
            <a:endParaRPr lang="en-GB"/>
          </a:p>
        </p:txBody>
      </p:sp>
    </p:spTree>
    <p:extLst>
      <p:ext uri="{BB962C8B-B14F-4D97-AF65-F5344CB8AC3E}">
        <p14:creationId xmlns:p14="http://schemas.microsoft.com/office/powerpoint/2010/main" val="3829542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ONS chart shows the way in which the age profile of the UK has altered dramatically between 1972 and 2022, and how it will stand by 2072. You can see that the population pyramid is tending to become more rectangular in form, which means that more people are living longer and fewer individuals are in the younger age groups.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Now, around 11 million individuals in the UK are 65 years and above, and this figure is projected to rise to nearly 13 million by the year 2035. The population of 85 years and above is also expected to double by 2045 (ONS, 2024).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ageing of the population creates a greater need for social and health care, housing, and community care. Older people are likely to need holistic services that support physical, psychological, and social health.</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Facilitating the older individual to stay active, well-informed, and independent for as long as possible is key to empowerment. This reduces dependency on care homes and enhances quality of life.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an attempt to learn how society guides these needs, I will examine major theoretical approaches which define ageing as well as what informs practice in care.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3</a:t>
            </a:fld>
            <a:endParaRPr lang="en-GB"/>
          </a:p>
        </p:txBody>
      </p:sp>
    </p:spTree>
    <p:extLst>
      <p:ext uri="{BB962C8B-B14F-4D97-AF65-F5344CB8AC3E}">
        <p14:creationId xmlns:p14="http://schemas.microsoft.com/office/powerpoint/2010/main" val="28087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understanding of theories of aging allows us to grasp how older individuals experience the process of aging and how services have been created to respond to this. Each theory explains the loss of role, identity, and involvement with age.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Activity Theory (Havighurst, 1961): Suggests that maintenance of social and physical activity leads to elevated life satisfaction and wellbeing. This underpins current approaches in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of facilitating encouragement of independence and involvement in communities.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Continuity Theory (Atchley, 1989): Shows that older people strive to maintain continuing states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relationships, and beliefs throughout life. This underpins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approaches to care in which personal history and identity form the basis of care planning.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Theory of Disengagement (Cumming &amp; Henry, 1961): Advocates that older individuals in general disengage from social relationships and responsibilities with age. This theory has been discredited and is seen as outdated, although historically depicts perceptions of old age in the past.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Life Course Perspective (Elder, 1998): Stresses that aging results from aggregate life experiences and social setting. This theory advocates for holistic caring approaches that embrace diversity among older adults.</a:t>
            </a:r>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4</a:t>
            </a:fld>
            <a:endParaRPr lang="en-GB"/>
          </a:p>
        </p:txBody>
      </p:sp>
    </p:spTree>
    <p:extLst>
      <p:ext uri="{BB962C8B-B14F-4D97-AF65-F5344CB8AC3E}">
        <p14:creationId xmlns:p14="http://schemas.microsoft.com/office/powerpoint/2010/main" val="2853783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Policy and legislation have an essential role to play in defining how the UK supports and enables older people. As outlined in the Department of Health and Social Care (2014), they establish legal duties of the providers of care, promote equality, and ensure older people's rights are promoted: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Care Act 2014: This supports adult social care in England. Wellbeing,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and prevention feature prominently. Individuals must have their needs assessed and local authorities give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provision to allow individuals to live independently for longer.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Equality Act 2010: Protects older individuals from age-related, disability-related, or any other characteristic-related discrimination. Promotes equal access to services and tackles ageism in health and social care.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NHS Long Term Plan (2019): Aims to integrate health and social care, enhance community services, and prevent hospital admissions. It also focuses on digital transformation and technology to enhance end-of-life care at home.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Policy Impact: Advocates more preventive and holistic models of care and high levels of empowerment rather than dependency. Challenges still exist, however, in relation to inconsistent practice, funding, and staff capability at regional levels.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p:txBody>
      </p:sp>
      <p:sp>
        <p:nvSpPr>
          <p:cNvPr id="4" name="Slide Number Placeholder 3"/>
          <p:cNvSpPr>
            <a:spLocks noGrp="1"/>
          </p:cNvSpPr>
          <p:nvPr>
            <p:ph type="sldNum" sz="quarter" idx="5"/>
          </p:nvPr>
        </p:nvSpPr>
        <p:spPr/>
        <p:txBody>
          <a:bodyPr/>
          <a:lstStyle/>
          <a:p>
            <a:fld id="{2EA1A3D5-B1BD-4168-B3D6-46B2D1F03B39}" type="slidenum">
              <a:rPr lang="en-GB" smtClean="0"/>
              <a:t>5</a:t>
            </a:fld>
            <a:endParaRPr lang="en-GB"/>
          </a:p>
        </p:txBody>
      </p:sp>
    </p:spTree>
    <p:extLst>
      <p:ext uri="{BB962C8B-B14F-4D97-AF65-F5344CB8AC3E}">
        <p14:creationId xmlns:p14="http://schemas.microsoft.com/office/powerpoint/2010/main" val="1730117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6</a:t>
            </a:fld>
            <a:endParaRPr lang="en-GB"/>
          </a:p>
        </p:txBody>
      </p:sp>
    </p:spTree>
    <p:extLst>
      <p:ext uri="{BB962C8B-B14F-4D97-AF65-F5344CB8AC3E}">
        <p14:creationId xmlns:p14="http://schemas.microsoft.com/office/powerpoint/2010/main" val="3402416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UK provides a range of provisions to suit older people, from residential and nursing homes to domiciliary and day care units (Kwan et. al., 2019). The sector comprises public, private, and voluntary providers, which in themselves generate variety and complexity.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Services seek to preserve independence, promote wellbeing, and prevent hospital admission, supporting assumptions in the NHS Long Term Plan (2019) and the Care Act 2014.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But, effectiveness varies regionally based on the level of funding by the local authority, staff shortages, and unequal provision of service.</a:t>
            </a:r>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7</a:t>
            </a:fld>
            <a:endParaRPr lang="en-GB"/>
          </a:p>
        </p:txBody>
      </p:sp>
    </p:spTree>
    <p:extLst>
      <p:ext uri="{BB962C8B-B14F-4D97-AF65-F5344CB8AC3E}">
        <p14:creationId xmlns:p14="http://schemas.microsoft.com/office/powerpoint/2010/main" val="2633510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has also been development in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integrated modes of care. Integrated working among health and social care teams has encouraged communication and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duplication of service in some areas.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Lasting challenges also remain in underfunding, workforce shortages, and geographical inequality. The King's Fund (2023) reports that access to high-quality, reliable care remains problematic for many older people, especially in disadvantaged communities or rural areas.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Whilst policy advocates integrative practice, many services remain fragmented, and older individuals might then have to suffer delays, duplication of assessment, or discontinuity in care.</a:t>
            </a:r>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8</a:t>
            </a:fld>
            <a:endParaRPr lang="en-GB"/>
          </a:p>
        </p:txBody>
      </p:sp>
    </p:spTree>
    <p:extLst>
      <p:ext uri="{BB962C8B-B14F-4D97-AF65-F5344CB8AC3E}">
        <p14:creationId xmlns:p14="http://schemas.microsoft.com/office/powerpoint/2010/main" val="2978591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 population that is growing older, long-term and community care remains in short supply relative to demand. ONS forecasts that the population over-85 will have doubled and placed even greater pressure on the health and social care systems by 2045 (Walsh et. al., 2024).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Funding is still a high priority; local authority budgets have not increased to match population growths. Recruitment and staff burnout also impact service provision.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Elderly individuals also suffer from loneliness and limited access to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assistance, especially those who reside alone or in disadvantaged neighborhoods. Pre-emptive, empowerment strategies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future dependency are needed.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leads into the subsequent part of the presentation: how technology breakthroughs could potentially alleviate some of these disparities and strengthen older individual's care.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9</a:t>
            </a:fld>
            <a:endParaRPr lang="en-GB"/>
          </a:p>
        </p:txBody>
      </p:sp>
    </p:spTree>
    <p:extLst>
      <p:ext uri="{BB962C8B-B14F-4D97-AF65-F5344CB8AC3E}">
        <p14:creationId xmlns:p14="http://schemas.microsoft.com/office/powerpoint/2010/main" val="3089915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10</a:t>
            </a:fld>
            <a:endParaRPr lang="en-GB"/>
          </a:p>
        </p:txBody>
      </p:sp>
    </p:spTree>
    <p:extLst>
      <p:ext uri="{BB962C8B-B14F-4D97-AF65-F5344CB8AC3E}">
        <p14:creationId xmlns:p14="http://schemas.microsoft.com/office/powerpoint/2010/main" val="3981411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Technology becomes more and more prevalent in underpinning older people's health, independence, and protection. Technology is fundamental in helping to close the deficits created by workforce shortages and increased pressure for care (SCIE, 2024).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examples include: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Telehealth and remote monitoring: these permit frequent medical check-ins while the elderly can skip clinic visits.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Intelligent homes: these make use of sensors to sense falls, track movements, and adjust home settings.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Dementia technology: consists of GPS tracking and thought stimulation applications to enhance memory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risk of wandering.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Wearable technology: tracks vital signs and movement, and enables family members and care teams to intervene early if necessary (SCIE, 2022).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technological innovations follow the NHS Long Term Plan (2019), which focuses on digital transformation and technology-enabled care to help older people stay at home longer.</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11</a:t>
            </a:fld>
            <a:endParaRPr lang="en-GB"/>
          </a:p>
        </p:txBody>
      </p:sp>
    </p:spTree>
    <p:extLst>
      <p:ext uri="{BB962C8B-B14F-4D97-AF65-F5344CB8AC3E}">
        <p14:creationId xmlns:p14="http://schemas.microsoft.com/office/powerpoint/2010/main" val="3159779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Technology can empower older people by enabling them to live independently for longer. It also facilitates proactive and preventative treatment and reduces hospital admissions and pressure on carers.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However, there are challenges to consider and these are explored as per to WHO (2022):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Digital exclusion: Few older individuals have digital literacies and high-quality internet access, and this risk increases in disadvantaged communities.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Affordability: Higher cost discourages adoption, especially among government-based care dependents.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Ethical and privacy concerns: Surveillance technology also presents questions relating to consent and autonomy.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Technology adds to the quality of life, and it must not substitute human interaction, which still lies at the foundation of emotional and social wellbeing. The finest and most effective care balances technology and empathy with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support.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12</a:t>
            </a:fld>
            <a:endParaRPr lang="en-GB"/>
          </a:p>
        </p:txBody>
      </p:sp>
    </p:spTree>
    <p:extLst>
      <p:ext uri="{BB962C8B-B14F-4D97-AF65-F5344CB8AC3E}">
        <p14:creationId xmlns:p14="http://schemas.microsoft.com/office/powerpoint/2010/main" val="4617568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Age UK is one of the UK’s largest voluntary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supporting older people. Its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excellent examples of community-based empowerment.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Age UK runs local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befriending schemes, and digital training sessions to help older adults stay socially connected and manage their wellbeing (Age UK, 2024a).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charity's model encourages social participation, inclusion, and independence. For instance, its "Call in Time" service links isolated older people with volunteers via biweekly phone calls to combat loneliness and promote emotional wellbeing (Age UK, 2024b).</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Even though successful at local elections, Age UK also depends heavily on donations and voluntary service providers, so service delivery may be irregular at regional levels. This requires sustainable funding and policy intervention in funding the voluntary sector.</a:t>
            </a:r>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14</a:t>
            </a:fld>
            <a:endParaRPr lang="en-GB"/>
          </a:p>
        </p:txBody>
      </p:sp>
    </p:spTree>
    <p:extLst>
      <p:ext uri="{BB962C8B-B14F-4D97-AF65-F5344CB8AC3E}">
        <p14:creationId xmlns:p14="http://schemas.microsoft.com/office/powerpoint/2010/main" val="2831458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Dementia Village concept, initially created in </a:t>
            </a:r>
            <a:r>
              <a:rPr lang="en-US" sz="1200" kern="1200" dirty="0" err="1">
                <a:solidFill>
                  <a:schemeClr val="tx1"/>
                </a:solidFill>
                <a:effectLst/>
                <a:latin typeface="+mn-lt"/>
                <a:ea typeface="+mn-ea"/>
                <a:cs typeface="+mn-cs"/>
              </a:rPr>
              <a:t>Hogeweyk</a:t>
            </a:r>
            <a:r>
              <a:rPr lang="en-US" sz="1200" kern="1200" dirty="0">
                <a:solidFill>
                  <a:schemeClr val="tx1"/>
                </a:solidFill>
                <a:effectLst/>
                <a:latin typeface="+mn-lt"/>
                <a:ea typeface="+mn-ea"/>
                <a:cs typeface="+mn-cs"/>
              </a:rPr>
              <a:t>, Netherlands, presents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model of caring for dementia. It presents a safe and open village where the residents live in small homes, go to stores, eat in restaurants, and </a:t>
            </a:r>
            <a:r>
              <a:rPr lang="en-US" sz="1200" kern="1200" dirty="0" err="1">
                <a:solidFill>
                  <a:schemeClr val="tx1"/>
                </a:solidFill>
                <a:effectLst/>
                <a:latin typeface="+mn-lt"/>
                <a:ea typeface="+mn-ea"/>
                <a:cs typeface="+mn-cs"/>
              </a:rPr>
              <a:t>socialise</a:t>
            </a:r>
            <a:r>
              <a:rPr lang="en-US" sz="1200" kern="1200" dirty="0">
                <a:solidFill>
                  <a:schemeClr val="tx1"/>
                </a:solidFill>
                <a:effectLst/>
                <a:latin typeface="+mn-lt"/>
                <a:ea typeface="+mn-ea"/>
                <a:cs typeface="+mn-cs"/>
              </a:rPr>
              <a:t>, experiencing normal life to a certain extent.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environment promotes autonomy and dignity by enabling the individuals to engage in normal activities with minimum restrictions. Staff act as "supporters" and not authority, they establish familiarity and inclusivity.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concept has inspired city planning with a dementia focus in the UK, including York and Southampton. This involves accessibility, memory support, and public space that is sensory friendly.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Even though this concept is resource-intensive, the model illustrates how environmental design can have a real impact on wellbeing,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symptoms, and restore autonomy in dementia patients (Verbeek et. Al., 2010).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By learning from such real-life cases, evidence-based recommendations to improve old age care provision and promote empowerment are provided next.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15</a:t>
            </a:fld>
            <a:endParaRPr lang="en-GB"/>
          </a:p>
        </p:txBody>
      </p:sp>
    </p:spTree>
    <p:extLst>
      <p:ext uri="{BB962C8B-B14F-4D97-AF65-F5344CB8AC3E}">
        <p14:creationId xmlns:p14="http://schemas.microsoft.com/office/powerpoint/2010/main" val="21761677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Building on these analysis, the following recommendations have the aim of raising the quality, accessibility and empowerment outcomes of old age care in the UK. Each of them relates to evidence and best practice.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1. Invest More in Preventive and Community Services: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Prevention funding should focus on early intervention and community schemes, with less dependency on crisis or inpatient care. A King's Fund (2023) research reveals that prevention helps to reduce future expenditure and enhance wellbeing.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Diversify Digital Inclusion Programs: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Technology has vast potential, yet digital exclusion is a barrier. Expanding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to educate and empower older individuals to make use of digital tools, such as Age UK's "Digital Champion"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will enhance equality and participation.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Support Workforce Training: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Additional learning in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dementia-sensitive approaches will also give staff members the confidence to provide ongoing, caring attention. Communication, understanding, and cultural competence should be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4. Support Integration Across Services: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Improved coordination between health, social care, and voluntary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would make it more continuous and efficient. Holistic support requires integrated records and collaborative planning of care.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5. Embed Co-Production and the Service-User: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Elders should participate actively in designing and evaluating services. Co-production supports empowerment and ensures that the delivered services meet the users' expectations and satisfy their needs.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16</a:t>
            </a:fld>
            <a:endParaRPr lang="en-GB"/>
          </a:p>
        </p:txBody>
      </p:sp>
    </p:spTree>
    <p:extLst>
      <p:ext uri="{BB962C8B-B14F-4D97-AF65-F5344CB8AC3E}">
        <p14:creationId xmlns:p14="http://schemas.microsoft.com/office/powerpoint/2010/main" val="34101395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conclusion, the UK's aging population continues to transform health and social care systems. It is important to respond to the multiple and complex needs of older people with an integrated, person-centered, and empowerment-based approach.</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has also been determined that such theories as Activity and Continuity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on maintaining identity and self-autonomy and that such planning guidance as the NHS Long Term Plan and the Care Act 2014 attempts to translate these principles into practice.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New technology, including telehealth and intelligent homes, holds fantastic potential to empower independence, but digital exclusion and ethical issues need to be tackled to make it equally accessible to all.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Prevention, inclusivity, and co-production will </a:t>
            </a:r>
            <a:r>
              <a:rPr lang="en-US" sz="1200" kern="1200" dirty="0" err="1">
                <a:solidFill>
                  <a:schemeClr val="tx1"/>
                </a:solidFill>
                <a:effectLst/>
                <a:latin typeface="+mn-lt"/>
                <a:ea typeface="+mn-ea"/>
                <a:cs typeface="+mn-cs"/>
              </a:rPr>
              <a:t>characterise</a:t>
            </a:r>
            <a:r>
              <a:rPr lang="en-US" sz="1200" kern="1200" dirty="0">
                <a:solidFill>
                  <a:schemeClr val="tx1"/>
                </a:solidFill>
                <a:effectLst/>
                <a:latin typeface="+mn-lt"/>
                <a:ea typeface="+mn-ea"/>
                <a:cs typeface="+mn-cs"/>
              </a:rPr>
              <a:t> effective age care in the future. Joint efforts where older individuals have the possibility to set the course of their own age care will improve outcomes, and promote good societal participation, self-direction, and dignity.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Empowering older individuals is an objective of policy, but it is also a social and moral imperative. It is dependent on compassion, creativity, and persistent efforts at all stages of care.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Thank you for listening.</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17</a:t>
            </a:fld>
            <a:endParaRPr lang="en-GB"/>
          </a:p>
        </p:txBody>
      </p:sp>
    </p:spTree>
    <p:extLst>
      <p:ext uri="{BB962C8B-B14F-4D97-AF65-F5344CB8AC3E}">
        <p14:creationId xmlns:p14="http://schemas.microsoft.com/office/powerpoint/2010/main" val="5374560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A1A3D5-B1BD-4168-B3D6-46B2D1F03B39}" type="slidenum">
              <a:rPr lang="en-GB" smtClean="0"/>
              <a:t>18</a:t>
            </a:fld>
            <a:endParaRPr lang="en-GB"/>
          </a:p>
        </p:txBody>
      </p:sp>
    </p:spTree>
    <p:extLst>
      <p:ext uri="{BB962C8B-B14F-4D97-AF65-F5344CB8AC3E}">
        <p14:creationId xmlns:p14="http://schemas.microsoft.com/office/powerpoint/2010/main" val="747633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03530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362544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42602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97359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18861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307584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2000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56813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60863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218473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10/25/25</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3702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10/25/25</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477965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9.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hyperlink" Target="https://www.ons.gov.uk/peoplepopulationandcommunity/populationandmigration/populationprojections" TargetMode="External"/><Relationship Id="rId3" Type="http://schemas.openxmlformats.org/officeDocument/2006/relationships/hyperlink" Target="https://www.ageuk.org.uk/siteassets/documents/reports-and-publications/reports-and-briefings/active-communities/internet-use-statistics-june-2024.pdf" TargetMode="External"/><Relationship Id="rId7" Type="http://schemas.openxmlformats.org/officeDocument/2006/relationships/hyperlink" Target="https://www.longtermplan.nhs.uk/?utm_source=chatgpt.com" TargetMode="External"/><Relationship Id="rId12" Type="http://schemas.openxmlformats.org/officeDocument/2006/relationships/hyperlink" Target="https://www.who.int/publications/i/item/978924004945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11" Type="http://schemas.openxmlformats.org/officeDocument/2006/relationships/hyperlink" Target="https://www.kingsfund.org.uk/insight-and-analysis/data-and-charts/key-facts-figures-adult-social-care" TargetMode="External"/><Relationship Id="rId5" Type="http://schemas.openxmlformats.org/officeDocument/2006/relationships/hyperlink" Target="https://www.alzheimers.org.uk/dementia-together-magazine-aprmay-20/involving-everyone-bringing-people-together-help-create" TargetMode="External"/><Relationship Id="rId10" Type="http://schemas.openxmlformats.org/officeDocument/2006/relationships/hyperlink" Target="https://www.scie.org.uk/co-production/what-how/" TargetMode="External"/><Relationship Id="rId4" Type="http://schemas.openxmlformats.org/officeDocument/2006/relationships/hyperlink" Target="https://www.ageuk.org.uk/" TargetMode="External"/><Relationship Id="rId9" Type="http://schemas.openxmlformats.org/officeDocument/2006/relationships/hyperlink" Target="https://www.scie.org.uk/ncasc-2024-scies-contribution-to-digital-innovation-in-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CD18051F-0BA4-4C80-832C-1845011B9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lderly Care Facilities: What Are the Different Levels of Senior Care? |  Sonnet Hill">
            <a:extLst>
              <a:ext uri="{FF2B5EF4-FFF2-40B4-BE49-F238E27FC236}">
                <a16:creationId xmlns:a16="http://schemas.microsoft.com/office/drawing/2014/main" id="{AA55954D-04FF-FC36-A3C7-654AF22F50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939" b="7791"/>
          <a:stretch>
            <a:fillRect/>
          </a:stretch>
        </p:blipFill>
        <p:spPr bwMode="auto">
          <a:xfrm>
            <a:off x="19" y="548304"/>
            <a:ext cx="12191981" cy="685799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961205" y="-372795"/>
            <a:ext cx="6857999" cy="7603591"/>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E0782-B44B-8815-8B68-6A17EA3640D3}"/>
              </a:ext>
            </a:extLst>
          </p:cNvPr>
          <p:cNvSpPr>
            <a:spLocks noGrp="1"/>
          </p:cNvSpPr>
          <p:nvPr>
            <p:ph type="ctrTitle"/>
          </p:nvPr>
        </p:nvSpPr>
        <p:spPr>
          <a:xfrm>
            <a:off x="6743699" y="952500"/>
            <a:ext cx="4854071" cy="3893582"/>
          </a:xfrm>
        </p:spPr>
        <p:txBody>
          <a:bodyPr>
            <a:normAutofit/>
          </a:bodyPr>
          <a:lstStyle/>
          <a:p>
            <a:pPr algn="r"/>
            <a:r>
              <a:rPr lang="en-GB" dirty="0">
                <a:solidFill>
                  <a:srgbClr val="FFFFFF"/>
                </a:solidFill>
              </a:rPr>
              <a:t>BMHP6027 Empowering the Older Person</a:t>
            </a:r>
          </a:p>
        </p:txBody>
      </p:sp>
      <p:cxnSp>
        <p:nvCxnSpPr>
          <p:cNvPr id="1040" name="Straight Connector 1039">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0F0D33E8-5AB3-A367-6463-ADB4CF1F5099}"/>
              </a:ext>
            </a:extLst>
          </p:cNvPr>
          <p:cNvSpPr txBox="1">
            <a:spLocks noChangeArrowheads="1"/>
          </p:cNvSpPr>
          <p:nvPr/>
        </p:nvSpPr>
        <p:spPr bwMode="auto">
          <a:xfrm>
            <a:off x="7083365" y="4555922"/>
            <a:ext cx="4811520" cy="162335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eaLnBrk="0" fontAlgn="base" hangingPunct="0">
              <a:spcBef>
                <a:spcPct val="0"/>
              </a:spcBef>
              <a:spcAft>
                <a:spcPts val="600"/>
              </a:spcAft>
            </a:pPr>
            <a:r>
              <a:rPr lang="en-US" altLang="en-US" dirty="0">
                <a:solidFill>
                  <a:schemeClr val="bg1"/>
                </a:solidFill>
                <a:latin typeface="Arial" panose="020B0604020202020204" pitchFamily="34" charset="0"/>
              </a:rPr>
              <a:t>Student Name and ID:2016547</a:t>
            </a:r>
          </a:p>
          <a:p>
            <a:pPr eaLnBrk="0" fontAlgn="base" hangingPunct="0">
              <a:spcBef>
                <a:spcPct val="0"/>
              </a:spcBef>
              <a:spcAft>
                <a:spcPts val="600"/>
              </a:spcAft>
            </a:pPr>
            <a:r>
              <a:rPr lang="en-US" altLang="en-US" dirty="0">
                <a:solidFill>
                  <a:schemeClr val="bg1"/>
                </a:solidFill>
                <a:latin typeface="Arial" panose="020B0604020202020204" pitchFamily="34" charset="0"/>
              </a:rPr>
              <a:t>Lecturer’s Name: Elayne Da Cruz</a:t>
            </a:r>
          </a:p>
          <a:p>
            <a:pPr eaLnBrk="0" fontAlgn="base" hangingPunct="0">
              <a:spcBef>
                <a:spcPct val="0"/>
              </a:spcBef>
              <a:spcAft>
                <a:spcPts val="600"/>
              </a:spcAft>
            </a:pPr>
            <a:r>
              <a:rPr lang="en-US" altLang="en-US" dirty="0">
                <a:solidFill>
                  <a:schemeClr val="bg1"/>
                </a:solidFill>
                <a:latin typeface="Arial" panose="020B0604020202020204" pitchFamily="34" charset="0"/>
              </a:rPr>
              <a:t>Date of Presentation: 26/10/2025</a:t>
            </a:r>
          </a:p>
        </p:txBody>
      </p:sp>
    </p:spTree>
    <p:extLst>
      <p:ext uri="{BB962C8B-B14F-4D97-AF65-F5344CB8AC3E}">
        <p14:creationId xmlns:p14="http://schemas.microsoft.com/office/powerpoint/2010/main" val="2486747709"/>
      </p:ext>
    </p:extLst>
  </p:cSld>
  <p:clrMapOvr>
    <a:masterClrMapping/>
  </p:clrMapOvr>
  <mc:AlternateContent xmlns:mc="http://schemas.openxmlformats.org/markup-compatibility/2006" xmlns:p14="http://schemas.microsoft.com/office/powerpoint/2010/main">
    <mc:Choice Requires="p14">
      <p:transition spd="slow" p14:dur="2000" advTm="2574"/>
    </mc:Choice>
    <mc:Fallback xmlns="">
      <p:transition spd="slow" advTm="257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8D4CB34F-8558-4D70-B3B1-7F18AB386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81541-1123-4621-6763-EA5DD6F92B2C}"/>
              </a:ext>
            </a:extLst>
          </p:cNvPr>
          <p:cNvSpPr>
            <a:spLocks noGrp="1"/>
          </p:cNvSpPr>
          <p:nvPr>
            <p:ph type="title"/>
          </p:nvPr>
        </p:nvSpPr>
        <p:spPr>
          <a:xfrm>
            <a:off x="548640" y="950977"/>
            <a:ext cx="5555815" cy="1623360"/>
          </a:xfrm>
        </p:spPr>
        <p:txBody>
          <a:bodyPr>
            <a:normAutofit/>
          </a:bodyPr>
          <a:lstStyle/>
          <a:p>
            <a:r>
              <a:rPr lang="en-GB" sz="4400"/>
              <a:t>Introduction</a:t>
            </a:r>
          </a:p>
        </p:txBody>
      </p:sp>
      <p:cxnSp>
        <p:nvCxnSpPr>
          <p:cNvPr id="2058" name="Straight Connector 2057">
            <a:extLst>
              <a:ext uri="{FF2B5EF4-FFF2-40B4-BE49-F238E27FC236}">
                <a16:creationId xmlns:a16="http://schemas.microsoft.com/office/drawing/2014/main" id="{110D73D2-BCDE-4BF7-A260-2FAD9184B3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44DDA6BF-FE72-18AE-339E-D1B9255E2712}"/>
              </a:ext>
            </a:extLst>
          </p:cNvPr>
          <p:cNvSpPr>
            <a:spLocks noGrp="1" noChangeArrowheads="1"/>
          </p:cNvSpPr>
          <p:nvPr>
            <p:ph idx="1"/>
          </p:nvPr>
        </p:nvSpPr>
        <p:spPr bwMode="auto">
          <a:xfrm>
            <a:off x="6732780" y="952499"/>
            <a:ext cx="4811520" cy="162335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Purpose of the presentation</a:t>
            </a:r>
          </a:p>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Defining ageing and its context</a:t>
            </a:r>
          </a:p>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Key themes to be covered</a:t>
            </a:r>
          </a:p>
        </p:txBody>
      </p:sp>
      <p:pic>
        <p:nvPicPr>
          <p:cNvPr id="2051" name="Picture 3" descr="Caring for the Elderly: 6 Things to Remember - PapayaCare">
            <a:extLst>
              <a:ext uri="{FF2B5EF4-FFF2-40B4-BE49-F238E27FC236}">
                <a16:creationId xmlns:a16="http://schemas.microsoft.com/office/drawing/2014/main" id="{9F52C7E8-AAFE-8891-42CF-F33264244E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3124" b="21355"/>
          <a:stretch>
            <a:fillRect/>
          </a:stretch>
        </p:blipFill>
        <p:spPr bwMode="auto">
          <a:xfrm>
            <a:off x="647699" y="2895599"/>
            <a:ext cx="10900834" cy="3162298"/>
          </a:xfrm>
          <a:prstGeom prst="rect">
            <a:avLst/>
          </a:prstGeom>
          <a:noFill/>
          <a:extLst>
            <a:ext uri="{909E8E84-426E-40DD-AFC4-6F175D3DCCD1}">
              <a14:hiddenFill xmlns:a14="http://schemas.microsoft.com/office/drawing/2010/main">
                <a:solidFill>
                  <a:srgbClr val="FFFFFF"/>
                </a:solidFill>
              </a14:hiddenFill>
            </a:ext>
          </a:extLst>
        </p:spPr>
      </p:pic>
      <p:cxnSp>
        <p:nvCxnSpPr>
          <p:cNvPr id="2060" name="Straight Connector 2059">
            <a:extLst>
              <a:ext uri="{FF2B5EF4-FFF2-40B4-BE49-F238E27FC236}">
                <a16:creationId xmlns:a16="http://schemas.microsoft.com/office/drawing/2014/main" id="{BFF36C3C-3D8F-4943-BA3B-C032397575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2B43050B-F611-2A8F-F59D-7DA18CE683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2845963"/>
      </p:ext>
    </p:extLst>
  </p:cSld>
  <p:clrMapOvr>
    <a:masterClrMapping/>
  </p:clrMapOvr>
  <mc:AlternateContent xmlns:mc="http://schemas.openxmlformats.org/markup-compatibility/2006">
    <mc:Choice xmlns:p14="http://schemas.microsoft.com/office/powerpoint/2010/main" Requires="p14">
      <p:transition spd="slow" p14:dur="2000" advTm="89205"/>
    </mc:Choice>
    <mc:Fallback>
      <p:transition spd="slow" advTm="89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81">
            <a:extLst>
              <a:ext uri="{FF2B5EF4-FFF2-40B4-BE49-F238E27FC236}">
                <a16:creationId xmlns:a16="http://schemas.microsoft.com/office/drawing/2014/main" id="{51461CB7-62ED-4795-A634-D387EE9C4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4369C-937F-4005-6554-AF9DD52AF6A6}"/>
              </a:ext>
            </a:extLst>
          </p:cNvPr>
          <p:cNvSpPr>
            <a:spLocks noGrp="1"/>
          </p:cNvSpPr>
          <p:nvPr>
            <p:ph type="title"/>
          </p:nvPr>
        </p:nvSpPr>
        <p:spPr>
          <a:xfrm>
            <a:off x="548639" y="950976"/>
            <a:ext cx="10995659" cy="1077849"/>
          </a:xfrm>
        </p:spPr>
        <p:txBody>
          <a:bodyPr>
            <a:normAutofit/>
          </a:bodyPr>
          <a:lstStyle/>
          <a:p>
            <a:r>
              <a:rPr lang="en-US" sz="4400" dirty="0"/>
              <a:t>Setting the Scene: The Ageing Population</a:t>
            </a:r>
            <a:endParaRPr lang="en-GB" sz="4400" dirty="0"/>
          </a:p>
        </p:txBody>
      </p:sp>
      <p:cxnSp>
        <p:nvCxnSpPr>
          <p:cNvPr id="3084" name="Straight Connector 3083">
            <a:extLst>
              <a:ext uri="{FF2B5EF4-FFF2-40B4-BE49-F238E27FC236}">
                <a16:creationId xmlns:a16="http://schemas.microsoft.com/office/drawing/2014/main" id="{5BB41ABC-012E-4DF8-A240-44161B32B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5E9A799C-FC75-F24D-C2BD-731134DB4BAE}"/>
              </a:ext>
            </a:extLst>
          </p:cNvPr>
          <p:cNvSpPr>
            <a:spLocks noGrp="1" noChangeArrowheads="1"/>
          </p:cNvSpPr>
          <p:nvPr>
            <p:ph idx="1"/>
          </p:nvPr>
        </p:nvSpPr>
        <p:spPr bwMode="auto">
          <a:xfrm>
            <a:off x="548641" y="2247091"/>
            <a:ext cx="3528060" cy="382540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lnSpc>
                <a:spcPct val="110000"/>
              </a:lnSpc>
              <a:spcBef>
                <a:spcPct val="0"/>
              </a:spcBef>
              <a:spcAft>
                <a:spcPts val="600"/>
              </a:spcAft>
            </a:pPr>
            <a:r>
              <a:rPr kumimoji="0" lang="en-US" altLang="en-US" sz="1900" b="0" i="0" u="none" strike="noStrike" cap="none" normalizeH="0" baseline="0" dirty="0">
                <a:ln>
                  <a:noFill/>
                </a:ln>
                <a:effectLst/>
                <a:latin typeface="Arial" panose="020B0604020202020204" pitchFamily="34" charset="0"/>
              </a:rPr>
              <a:t>UK’s population is ageing rapidly (ONS, 2024)</a:t>
            </a:r>
          </a:p>
          <a:p>
            <a:pPr eaLnBrk="0" fontAlgn="base" hangingPunct="0">
              <a:lnSpc>
                <a:spcPct val="110000"/>
              </a:lnSpc>
              <a:spcBef>
                <a:spcPct val="0"/>
              </a:spcBef>
              <a:spcAft>
                <a:spcPts val="600"/>
              </a:spcAft>
            </a:pPr>
            <a:r>
              <a:rPr kumimoji="0" lang="en-US" altLang="en-US" sz="1900" b="0" i="0" u="none" strike="noStrike" cap="none" normalizeH="0" baseline="0" dirty="0">
                <a:ln>
                  <a:noFill/>
                </a:ln>
                <a:effectLst/>
                <a:latin typeface="Arial" panose="020B0604020202020204" pitchFamily="34" charset="0"/>
              </a:rPr>
              <a:t>Over 11 million people aged 65+</a:t>
            </a:r>
          </a:p>
          <a:p>
            <a:pPr eaLnBrk="0" fontAlgn="base" hangingPunct="0">
              <a:lnSpc>
                <a:spcPct val="110000"/>
              </a:lnSpc>
              <a:spcBef>
                <a:spcPct val="0"/>
              </a:spcBef>
              <a:spcAft>
                <a:spcPts val="600"/>
              </a:spcAft>
            </a:pPr>
            <a:r>
              <a:rPr kumimoji="0" lang="en-US" altLang="en-US" sz="1900" b="0" i="0" u="none" strike="noStrike" cap="none" normalizeH="0" baseline="0" dirty="0">
                <a:ln>
                  <a:noFill/>
                </a:ln>
                <a:effectLst/>
                <a:latin typeface="Arial" panose="020B0604020202020204" pitchFamily="34" charset="0"/>
              </a:rPr>
              <a:t>Growth projected to continue to 2072</a:t>
            </a:r>
          </a:p>
          <a:p>
            <a:pPr eaLnBrk="0" fontAlgn="base" hangingPunct="0">
              <a:lnSpc>
                <a:spcPct val="110000"/>
              </a:lnSpc>
              <a:spcBef>
                <a:spcPct val="0"/>
              </a:spcBef>
              <a:spcAft>
                <a:spcPts val="600"/>
              </a:spcAft>
            </a:pPr>
            <a:r>
              <a:rPr kumimoji="0" lang="en-US" altLang="en-US" sz="1900" b="0" i="0" u="none" strike="noStrike" cap="none" normalizeH="0" baseline="0" dirty="0">
                <a:ln>
                  <a:noFill/>
                </a:ln>
                <a:effectLst/>
                <a:latin typeface="Arial" panose="020B0604020202020204" pitchFamily="34" charset="0"/>
              </a:rPr>
              <a:t>Increasing demand for health &amp; social care services</a:t>
            </a:r>
          </a:p>
          <a:p>
            <a:pPr eaLnBrk="0" fontAlgn="base" hangingPunct="0">
              <a:lnSpc>
                <a:spcPct val="110000"/>
              </a:lnSpc>
              <a:spcBef>
                <a:spcPct val="0"/>
              </a:spcBef>
              <a:spcAft>
                <a:spcPts val="600"/>
              </a:spcAft>
            </a:pPr>
            <a:r>
              <a:rPr kumimoji="0" lang="en-US" altLang="en-US" sz="1900" b="0" i="0" u="none" strike="noStrike" cap="none" normalizeH="0" baseline="0" dirty="0">
                <a:ln>
                  <a:noFill/>
                </a:ln>
                <a:effectLst/>
                <a:latin typeface="Arial" panose="020B0604020202020204" pitchFamily="34" charset="0"/>
              </a:rPr>
              <a:t>Need to empower independence and wellbeing</a:t>
            </a:r>
          </a:p>
        </p:txBody>
      </p:sp>
      <p:cxnSp>
        <p:nvCxnSpPr>
          <p:cNvPr id="3086" name="Straight Connector 3085">
            <a:extLst>
              <a:ext uri="{FF2B5EF4-FFF2-40B4-BE49-F238E27FC236}">
                <a16:creationId xmlns:a16="http://schemas.microsoft.com/office/drawing/2014/main" id="{B5854327-44B3-47A2-891B-0580ACB5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757217C-562D-49ED-FD38-3E53CF958974}"/>
              </a:ext>
            </a:extLst>
          </p:cNvPr>
          <p:cNvSpPr txBox="1"/>
          <p:nvPr/>
        </p:nvSpPr>
        <p:spPr>
          <a:xfrm>
            <a:off x="7673975" y="6309692"/>
            <a:ext cx="6097604" cy="373436"/>
          </a:xfrm>
          <a:prstGeom prst="rect">
            <a:avLst/>
          </a:prstGeom>
          <a:noFill/>
        </p:spPr>
        <p:txBody>
          <a:bodyPr wrap="square">
            <a:spAutoFit/>
          </a:bodyPr>
          <a:lstStyle/>
          <a:p>
            <a:pPr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(ONS, 2024)</a:t>
            </a:r>
          </a:p>
        </p:txBody>
      </p:sp>
      <p:pic>
        <p:nvPicPr>
          <p:cNvPr id="3079" name="Picture 7" descr="Page 9 | Who's going to pay our pensions in 20-30years if ...">
            <a:extLst>
              <a:ext uri="{FF2B5EF4-FFF2-40B4-BE49-F238E27FC236}">
                <a16:creationId xmlns:a16="http://schemas.microsoft.com/office/drawing/2014/main" id="{077C2E7C-9FC5-4635-3818-8B2F1F64B8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29414" y="2483209"/>
            <a:ext cx="7014884" cy="3278179"/>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E6595A3D-05AB-EC40-8426-08BB9ACE51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03670193"/>
      </p:ext>
    </p:extLst>
  </p:cSld>
  <p:clrMapOvr>
    <a:masterClrMapping/>
  </p:clrMapOvr>
  <mc:AlternateContent xmlns:mc="http://schemas.openxmlformats.org/markup-compatibility/2006">
    <mc:Choice xmlns:p14="http://schemas.microsoft.com/office/powerpoint/2010/main" Requires="p14">
      <p:transition spd="slow" p14:dur="2000" advTm="55370"/>
    </mc:Choice>
    <mc:Fallback>
      <p:transition spd="slow" advTm="5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BBEB0-36D7-5E18-552B-6A6A9BE57D31}"/>
              </a:ext>
            </a:extLst>
          </p:cNvPr>
          <p:cNvSpPr>
            <a:spLocks noGrp="1"/>
          </p:cNvSpPr>
          <p:nvPr>
            <p:ph type="title"/>
          </p:nvPr>
        </p:nvSpPr>
        <p:spPr>
          <a:xfrm>
            <a:off x="548641" y="952499"/>
            <a:ext cx="3528060" cy="2476500"/>
          </a:xfrm>
        </p:spPr>
        <p:txBody>
          <a:bodyPr>
            <a:normAutofit/>
          </a:bodyPr>
          <a:lstStyle/>
          <a:p>
            <a:r>
              <a:rPr lang="en-GB" dirty="0"/>
              <a:t>Theoretical Frameworks of Ageing</a:t>
            </a:r>
          </a:p>
        </p:txBody>
      </p:sp>
      <p:cxnSp>
        <p:nvCxnSpPr>
          <p:cNvPr id="12" name="Straight Connector 11">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9733D903-C54B-5918-526C-1E08E6B04E74}"/>
              </a:ext>
            </a:extLst>
          </p:cNvPr>
          <p:cNvGraphicFramePr>
            <a:graphicFrameLocks noGrp="1"/>
          </p:cNvGraphicFramePr>
          <p:nvPr>
            <p:ph idx="1"/>
            <p:extLst>
              <p:ext uri="{D42A27DB-BD31-4B8C-83A1-F6EECF244321}">
                <p14:modId xmlns:p14="http://schemas.microsoft.com/office/powerpoint/2010/main" val="4290863188"/>
              </p:ext>
            </p:extLst>
          </p:nvPr>
        </p:nvGraphicFramePr>
        <p:xfrm>
          <a:off x="4720168" y="865506"/>
          <a:ext cx="6923191" cy="51269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BFEDF6B2-7982-A18F-42A2-132BD52FF49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53313102"/>
      </p:ext>
    </p:extLst>
  </p:cSld>
  <p:clrMapOvr>
    <a:masterClrMapping/>
  </p:clrMapOvr>
  <mc:AlternateContent xmlns:mc="http://schemas.openxmlformats.org/markup-compatibility/2006">
    <mc:Choice xmlns:p14="http://schemas.microsoft.com/office/powerpoint/2010/main" Requires="p14">
      <p:transition spd="slow" p14:dur="2000" advTm="61066"/>
    </mc:Choice>
    <mc:Fallback>
      <p:transition spd="slow" advTm="61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F5E51-472E-CF57-B6AA-1042423D60FE}"/>
              </a:ext>
            </a:extLst>
          </p:cNvPr>
          <p:cNvSpPr>
            <a:spLocks noGrp="1"/>
          </p:cNvSpPr>
          <p:nvPr>
            <p:ph type="title"/>
          </p:nvPr>
        </p:nvSpPr>
        <p:spPr>
          <a:xfrm>
            <a:off x="548641" y="952499"/>
            <a:ext cx="3528060" cy="2476500"/>
          </a:xfrm>
        </p:spPr>
        <p:txBody>
          <a:bodyPr>
            <a:normAutofit/>
          </a:bodyPr>
          <a:lstStyle/>
          <a:p>
            <a:r>
              <a:rPr lang="en-GB" dirty="0"/>
              <a:t>Policy and Legislation</a:t>
            </a:r>
          </a:p>
        </p:txBody>
      </p:sp>
      <p:cxnSp>
        <p:nvCxnSpPr>
          <p:cNvPr id="17" name="Straight Connector 16">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Rectangle 1">
            <a:extLst>
              <a:ext uri="{FF2B5EF4-FFF2-40B4-BE49-F238E27FC236}">
                <a16:creationId xmlns:a16="http://schemas.microsoft.com/office/drawing/2014/main" id="{1F1FE88B-215B-B555-5B41-0E72871E2F1A}"/>
              </a:ext>
            </a:extLst>
          </p:cNvPr>
          <p:cNvGraphicFramePr>
            <a:graphicFrameLocks noGrp="1"/>
          </p:cNvGraphicFramePr>
          <p:nvPr>
            <p:ph idx="1"/>
            <p:extLst>
              <p:ext uri="{D42A27DB-BD31-4B8C-83A1-F6EECF244321}">
                <p14:modId xmlns:p14="http://schemas.microsoft.com/office/powerpoint/2010/main" val="2346842924"/>
              </p:ext>
            </p:extLst>
          </p:nvPr>
        </p:nvGraphicFramePr>
        <p:xfrm>
          <a:off x="3803419" y="1182707"/>
          <a:ext cx="7745114" cy="47534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DA50C1F0-5EE0-3A3F-F1D0-9EC39C42C6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62154706"/>
      </p:ext>
    </p:extLst>
  </p:cSld>
  <p:clrMapOvr>
    <a:masterClrMapping/>
  </p:clrMapOvr>
  <mc:AlternateContent xmlns:mc="http://schemas.openxmlformats.org/markup-compatibility/2006">
    <mc:Choice xmlns:p14="http://schemas.microsoft.com/office/powerpoint/2010/main" Requires="p14">
      <p:transition spd="slow" p14:dur="2000" advTm="39424"/>
    </mc:Choice>
    <mc:Fallback>
      <p:transition spd="slow" advTm="39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2" name="Straight Connector 7191">
            <a:extLst>
              <a:ext uri="{FF2B5EF4-FFF2-40B4-BE49-F238E27FC236}">
                <a16:creationId xmlns:a16="http://schemas.microsoft.com/office/drawing/2014/main" id="{462919E4-C488-4107-9EF1-66152F8480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194" name="Straight Connector 7193">
            <a:extLst>
              <a:ext uri="{FF2B5EF4-FFF2-40B4-BE49-F238E27FC236}">
                <a16:creationId xmlns:a16="http://schemas.microsoft.com/office/drawing/2014/main" id="{0BF79732-4088-424C-A653-4534E43894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196" name="Rectangle 7195">
            <a:extLst>
              <a:ext uri="{FF2B5EF4-FFF2-40B4-BE49-F238E27FC236}">
                <a16:creationId xmlns:a16="http://schemas.microsoft.com/office/drawing/2014/main" id="{3472B768-D6CA-45E8-B749-DE0F9D483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Elderly Care - Support &amp; Care For The Elderly | Helping Hands">
            <a:extLst>
              <a:ext uri="{FF2B5EF4-FFF2-40B4-BE49-F238E27FC236}">
                <a16:creationId xmlns:a16="http://schemas.microsoft.com/office/drawing/2014/main" id="{5EEB181A-99F8-171D-C319-F339162082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5000"/>
          <a:stretch>
            <a:fill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7198" name="Rectangle 7197">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
            <a:ext cx="12191999" cy="4360983"/>
          </a:xfrm>
          <a:prstGeom prst="rect">
            <a:avLst/>
          </a:prstGeom>
          <a:gradFill flip="none" rotWithShape="1">
            <a:gsLst>
              <a:gs pos="3000">
                <a:srgbClr val="000000">
                  <a:alpha val="0"/>
                </a:srgbClr>
              </a:gs>
              <a:gs pos="61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8698BA-E7A6-3EDF-E58E-FD09885FDC2D}"/>
              </a:ext>
            </a:extLst>
          </p:cNvPr>
          <p:cNvSpPr>
            <a:spLocks noGrp="1"/>
          </p:cNvSpPr>
          <p:nvPr>
            <p:ph type="title"/>
          </p:nvPr>
        </p:nvSpPr>
        <p:spPr>
          <a:xfrm>
            <a:off x="4672724" y="952500"/>
            <a:ext cx="6871574" cy="2232131"/>
          </a:xfrm>
        </p:spPr>
        <p:txBody>
          <a:bodyPr vert="horz" lIns="91440" tIns="45720" rIns="91440" bIns="45720" rtlCol="0" anchor="t">
            <a:normAutofit/>
          </a:bodyPr>
          <a:lstStyle/>
          <a:p>
            <a:r>
              <a:rPr lang="en-US" sz="4400" dirty="0">
                <a:solidFill>
                  <a:srgbClr val="FFFFFF"/>
                </a:solidFill>
              </a:rPr>
              <a:t>Evaluation of Current Care Provisions (Critical Analysis)</a:t>
            </a:r>
            <a:endParaRPr lang="en-US" sz="4400">
              <a:solidFill>
                <a:srgbClr val="FFFFFF"/>
              </a:solidFill>
            </a:endParaRPr>
          </a:p>
        </p:txBody>
      </p:sp>
      <p:cxnSp>
        <p:nvCxnSpPr>
          <p:cNvPr id="7200" name="Straight Connector 7199">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202" name="Straight Connector 7201">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Audio 3">
            <a:extLst>
              <a:ext uri="{FF2B5EF4-FFF2-40B4-BE49-F238E27FC236}">
                <a16:creationId xmlns:a16="http://schemas.microsoft.com/office/drawing/2014/main" id="{422624B6-C094-3333-F7CB-7929BFB047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24200246"/>
      </p:ext>
    </p:extLst>
  </p:cSld>
  <p:clrMapOvr>
    <a:masterClrMapping/>
  </p:clrMapOvr>
  <mc:AlternateContent xmlns:mc="http://schemas.openxmlformats.org/markup-compatibility/2006">
    <mc:Choice xmlns:p14="http://schemas.microsoft.com/office/powerpoint/2010/main" Requires="p14">
      <p:transition spd="slow" p14:dur="2000" advTm="47573"/>
    </mc:Choice>
    <mc:Fallback>
      <p:transition spd="slow" advTm="47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626B9-5F67-6E82-5DD4-F568B776B3F1}"/>
              </a:ext>
            </a:extLst>
          </p:cNvPr>
          <p:cNvSpPr>
            <a:spLocks noGrp="1"/>
          </p:cNvSpPr>
          <p:nvPr>
            <p:ph type="title"/>
          </p:nvPr>
        </p:nvSpPr>
        <p:spPr>
          <a:xfrm>
            <a:off x="548641" y="952499"/>
            <a:ext cx="3528060" cy="2476500"/>
          </a:xfrm>
        </p:spPr>
        <p:txBody>
          <a:bodyPr>
            <a:normAutofit/>
          </a:bodyPr>
          <a:lstStyle/>
          <a:p>
            <a:r>
              <a:rPr lang="en-GB" dirty="0"/>
              <a:t>Overview of Current Services</a:t>
            </a:r>
          </a:p>
        </p:txBody>
      </p:sp>
      <p:cxnSp>
        <p:nvCxnSpPr>
          <p:cNvPr id="15" name="Straight Connector 14">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9" name="Rectangle 1">
            <a:extLst>
              <a:ext uri="{FF2B5EF4-FFF2-40B4-BE49-F238E27FC236}">
                <a16:creationId xmlns:a16="http://schemas.microsoft.com/office/drawing/2014/main" id="{ADF32D5B-57E1-82BB-49C3-87864F31BEBB}"/>
              </a:ext>
            </a:extLst>
          </p:cNvPr>
          <p:cNvGraphicFramePr>
            <a:graphicFrameLocks noGrp="1"/>
          </p:cNvGraphicFramePr>
          <p:nvPr>
            <p:ph idx="1"/>
            <p:extLst>
              <p:ext uri="{D42A27DB-BD31-4B8C-83A1-F6EECF244321}">
                <p14:modId xmlns:p14="http://schemas.microsoft.com/office/powerpoint/2010/main" val="1804911080"/>
              </p:ext>
            </p:extLst>
          </p:nvPr>
        </p:nvGraphicFramePr>
        <p:xfrm>
          <a:off x="5275942" y="1095829"/>
          <a:ext cx="6268357" cy="47534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43B5CC99-8FFD-3AC6-70E7-AF61E96127F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9202149"/>
      </p:ext>
    </p:extLst>
  </p:cSld>
  <p:clrMapOvr>
    <a:masterClrMapping/>
  </p:clrMapOvr>
  <mc:AlternateContent xmlns:mc="http://schemas.openxmlformats.org/markup-compatibility/2006">
    <mc:Choice xmlns:p14="http://schemas.microsoft.com/office/powerpoint/2010/main" Requires="p14">
      <p:transition spd="slow" p14:dur="2000" advTm="25418"/>
    </mc:Choice>
    <mc:Fallback>
      <p:transition spd="slow" advTm="25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4A53D-EA79-0F4B-3A77-86EDD5E76E01}"/>
              </a:ext>
            </a:extLst>
          </p:cNvPr>
          <p:cNvSpPr>
            <a:spLocks noGrp="1"/>
          </p:cNvSpPr>
          <p:nvPr>
            <p:ph type="title"/>
          </p:nvPr>
        </p:nvSpPr>
        <p:spPr>
          <a:xfrm>
            <a:off x="548641" y="952499"/>
            <a:ext cx="3528060" cy="2476500"/>
          </a:xfrm>
        </p:spPr>
        <p:txBody>
          <a:bodyPr>
            <a:normAutofit/>
          </a:bodyPr>
          <a:lstStyle/>
          <a:p>
            <a:r>
              <a:rPr lang="en-GB"/>
              <a:t>Strengths and Limitations</a:t>
            </a:r>
          </a:p>
        </p:txBody>
      </p:sp>
      <p:cxnSp>
        <p:nvCxnSpPr>
          <p:cNvPr id="21" name="Straight Connector 20">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4B0F3DE0-BCBE-0D32-9370-55D191AA760C}"/>
              </a:ext>
            </a:extLst>
          </p:cNvPr>
          <p:cNvGraphicFramePr>
            <a:graphicFrameLocks noGrp="1"/>
          </p:cNvGraphicFramePr>
          <p:nvPr>
            <p:ph idx="1"/>
            <p:extLst>
              <p:ext uri="{D42A27DB-BD31-4B8C-83A1-F6EECF244321}">
                <p14:modId xmlns:p14="http://schemas.microsoft.com/office/powerpoint/2010/main" val="2272993145"/>
              </p:ext>
            </p:extLst>
          </p:nvPr>
        </p:nvGraphicFramePr>
        <p:xfrm>
          <a:off x="5275942" y="1095829"/>
          <a:ext cx="6268357" cy="47534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B92D2EEE-81D2-4142-B77F-5CBBC5E5E1D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91066070"/>
      </p:ext>
    </p:extLst>
  </p:cSld>
  <p:clrMapOvr>
    <a:masterClrMapping/>
  </p:clrMapOvr>
  <mc:AlternateContent xmlns:mc="http://schemas.openxmlformats.org/markup-compatibility/2006">
    <mc:Choice xmlns:p14="http://schemas.microsoft.com/office/powerpoint/2010/main" Requires="p14">
      <p:transition spd="slow" p14:dur="2000" advTm="29066"/>
    </mc:Choice>
    <mc:Fallback>
      <p:transition spd="slow" advTm="29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C743C-C906-65B1-1A9D-AAD7507A5CD1}"/>
              </a:ext>
            </a:extLst>
          </p:cNvPr>
          <p:cNvSpPr>
            <a:spLocks noGrp="1"/>
          </p:cNvSpPr>
          <p:nvPr>
            <p:ph type="title"/>
          </p:nvPr>
        </p:nvSpPr>
        <p:spPr>
          <a:xfrm>
            <a:off x="548640" y="952499"/>
            <a:ext cx="7566660" cy="912587"/>
          </a:xfrm>
        </p:spPr>
        <p:txBody>
          <a:bodyPr>
            <a:normAutofit/>
          </a:bodyPr>
          <a:lstStyle/>
          <a:p>
            <a:r>
              <a:rPr lang="en-GB" sz="3200"/>
              <a:t>Gaps, Challenges &amp; Population Impact</a:t>
            </a:r>
          </a:p>
        </p:txBody>
      </p:sp>
      <p:cxnSp>
        <p:nvCxnSpPr>
          <p:cNvPr id="12" name="Straight Connector 11">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00A455D4-5471-BFF7-383B-E65B2486F15C}"/>
              </a:ext>
            </a:extLst>
          </p:cNvPr>
          <p:cNvGraphicFramePr>
            <a:graphicFrameLocks noGrp="1"/>
          </p:cNvGraphicFramePr>
          <p:nvPr>
            <p:ph idx="1"/>
            <p:extLst>
              <p:ext uri="{D42A27DB-BD31-4B8C-83A1-F6EECF244321}">
                <p14:modId xmlns:p14="http://schemas.microsoft.com/office/powerpoint/2010/main" val="4029709085"/>
              </p:ext>
            </p:extLst>
          </p:nvPr>
        </p:nvGraphicFramePr>
        <p:xfrm>
          <a:off x="647700" y="2191657"/>
          <a:ext cx="10896600" cy="36503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CC7E828A-7981-4905-6866-B40C3948891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7186692"/>
      </p:ext>
    </p:extLst>
  </p:cSld>
  <p:clrMapOvr>
    <a:masterClrMapping/>
  </p:clrMapOvr>
  <mc:AlternateContent xmlns:mc="http://schemas.openxmlformats.org/markup-compatibility/2006">
    <mc:Choice xmlns:p14="http://schemas.microsoft.com/office/powerpoint/2010/main" Requires="p14">
      <p:transition spd="slow" p14:dur="2000" advTm="73642"/>
    </mc:Choice>
    <mc:Fallback>
      <p:transition spd="slow" advTm="73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271" name="Straight Connector 11270">
            <a:extLst>
              <a:ext uri="{FF2B5EF4-FFF2-40B4-BE49-F238E27FC236}">
                <a16:creationId xmlns:a16="http://schemas.microsoft.com/office/drawing/2014/main" id="{462919E4-C488-4107-9EF1-66152F8480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273" name="Straight Connector 11272">
            <a:extLst>
              <a:ext uri="{FF2B5EF4-FFF2-40B4-BE49-F238E27FC236}">
                <a16:creationId xmlns:a16="http://schemas.microsoft.com/office/drawing/2014/main" id="{0BF79732-4088-424C-A653-4534E43894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275" name="Rectangle 11274">
            <a:extLst>
              <a:ext uri="{FF2B5EF4-FFF2-40B4-BE49-F238E27FC236}">
                <a16:creationId xmlns:a16="http://schemas.microsoft.com/office/drawing/2014/main" id="{3472B768-D6CA-45E8-B749-DE0F9D483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How Tech Is Transforming Senior Living &amp; Elder Care - AgeWell">
            <a:extLst>
              <a:ext uri="{FF2B5EF4-FFF2-40B4-BE49-F238E27FC236}">
                <a16:creationId xmlns:a16="http://schemas.microsoft.com/office/drawing/2014/main" id="{D932BFFD-551C-F7C7-F19C-7BE73A31E6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3" b="3"/>
          <a:stretch>
            <a:fill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77" name="Rectangle 11276">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
            <a:ext cx="12191999" cy="4360983"/>
          </a:xfrm>
          <a:prstGeom prst="rect">
            <a:avLst/>
          </a:prstGeom>
          <a:gradFill flip="none" rotWithShape="1">
            <a:gsLst>
              <a:gs pos="3000">
                <a:srgbClr val="000000">
                  <a:alpha val="0"/>
                </a:srgbClr>
              </a:gs>
              <a:gs pos="61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9869B-29AA-9EB4-449A-1F52CD4940BD}"/>
              </a:ext>
            </a:extLst>
          </p:cNvPr>
          <p:cNvSpPr>
            <a:spLocks noGrp="1"/>
          </p:cNvSpPr>
          <p:nvPr>
            <p:ph type="title"/>
          </p:nvPr>
        </p:nvSpPr>
        <p:spPr>
          <a:xfrm>
            <a:off x="4672724" y="952500"/>
            <a:ext cx="6871574" cy="2232131"/>
          </a:xfrm>
        </p:spPr>
        <p:txBody>
          <a:bodyPr vert="horz" lIns="91440" tIns="45720" rIns="91440" bIns="45720" rtlCol="0" anchor="t">
            <a:normAutofit/>
          </a:bodyPr>
          <a:lstStyle/>
          <a:p>
            <a:r>
              <a:rPr lang="en-US" sz="4400">
                <a:solidFill>
                  <a:srgbClr val="FFFFFF"/>
                </a:solidFill>
              </a:rPr>
              <a:t>Technological Innovations in Elderly Care</a:t>
            </a:r>
          </a:p>
        </p:txBody>
      </p:sp>
      <p:cxnSp>
        <p:nvCxnSpPr>
          <p:cNvPr id="11279" name="Straight Connector 11278">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1281" name="Straight Connector 11280">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Audio 3">
            <a:extLst>
              <a:ext uri="{FF2B5EF4-FFF2-40B4-BE49-F238E27FC236}">
                <a16:creationId xmlns:a16="http://schemas.microsoft.com/office/drawing/2014/main" id="{DBFC403A-E65F-A030-FD36-2213FF0ED4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27409482"/>
      </p:ext>
    </p:extLst>
  </p:cSld>
  <p:clrMapOvr>
    <a:masterClrMapping/>
  </p:clrMapOvr>
  <mc:AlternateContent xmlns:mc="http://schemas.openxmlformats.org/markup-compatibility/2006">
    <mc:Choice xmlns:p14="http://schemas.microsoft.com/office/powerpoint/2010/main" Requires="p14">
      <p:transition spd="slow" p14:dur="2000" advTm="83285"/>
    </mc:Choice>
    <mc:Fallback>
      <p:transition spd="slow" advTm="83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16E39-0FC8-67DC-138E-F44505BC33A1}"/>
              </a:ext>
            </a:extLst>
          </p:cNvPr>
          <p:cNvSpPr>
            <a:spLocks noGrp="1"/>
          </p:cNvSpPr>
          <p:nvPr>
            <p:ph type="title"/>
          </p:nvPr>
        </p:nvSpPr>
        <p:spPr>
          <a:xfrm>
            <a:off x="548641" y="952499"/>
            <a:ext cx="3528060" cy="2476500"/>
          </a:xfrm>
        </p:spPr>
        <p:txBody>
          <a:bodyPr>
            <a:normAutofit/>
          </a:bodyPr>
          <a:lstStyle/>
          <a:p>
            <a:r>
              <a:rPr lang="en-GB" dirty="0"/>
              <a:t>Technological Innovations – Overview</a:t>
            </a:r>
          </a:p>
        </p:txBody>
      </p:sp>
      <p:cxnSp>
        <p:nvCxnSpPr>
          <p:cNvPr id="14" name="Straight Connector 13">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8" name="Rectangle 1">
            <a:extLst>
              <a:ext uri="{FF2B5EF4-FFF2-40B4-BE49-F238E27FC236}">
                <a16:creationId xmlns:a16="http://schemas.microsoft.com/office/drawing/2014/main" id="{5AE415BF-3614-5D4E-7974-DA0746C84056}"/>
              </a:ext>
            </a:extLst>
          </p:cNvPr>
          <p:cNvGraphicFramePr>
            <a:graphicFrameLocks noGrp="1"/>
          </p:cNvGraphicFramePr>
          <p:nvPr>
            <p:ph idx="1"/>
            <p:extLst>
              <p:ext uri="{D42A27DB-BD31-4B8C-83A1-F6EECF244321}">
                <p14:modId xmlns:p14="http://schemas.microsoft.com/office/powerpoint/2010/main" val="415760675"/>
              </p:ext>
            </p:extLst>
          </p:nvPr>
        </p:nvGraphicFramePr>
        <p:xfrm>
          <a:off x="5275942" y="1095829"/>
          <a:ext cx="6268357" cy="47534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5DF39FE0-B5FC-FC82-1FD4-99A67497A5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61872793"/>
      </p:ext>
    </p:extLst>
  </p:cSld>
  <p:clrMapOvr>
    <a:masterClrMapping/>
  </p:clrMapOvr>
  <mc:AlternateContent xmlns:mc="http://schemas.openxmlformats.org/markup-compatibility/2006">
    <mc:Choice xmlns:p14="http://schemas.microsoft.com/office/powerpoint/2010/main" Requires="p14">
      <p:transition spd="slow" p14:dur="2000" advTm="4800"/>
    </mc:Choice>
    <mc:Fallback>
      <p:transition spd="slow" advTm="4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A4F09B-F8FB-F905-2A45-89B37889197B}"/>
              </a:ext>
            </a:extLst>
          </p:cNvPr>
          <p:cNvSpPr>
            <a:spLocks noGrp="1"/>
          </p:cNvSpPr>
          <p:nvPr>
            <p:ph type="title"/>
          </p:nvPr>
        </p:nvSpPr>
        <p:spPr>
          <a:xfrm>
            <a:off x="548640" y="952499"/>
            <a:ext cx="7566660" cy="912587"/>
          </a:xfrm>
        </p:spPr>
        <p:txBody>
          <a:bodyPr>
            <a:normAutofit/>
          </a:bodyPr>
          <a:lstStyle/>
          <a:p>
            <a:r>
              <a:rPr lang="en-US" sz="3000"/>
              <a:t>Critical Assessment – Benefits and Challenges</a:t>
            </a:r>
            <a:endParaRPr lang="en-GB" sz="3000"/>
          </a:p>
        </p:txBody>
      </p:sp>
      <p:cxnSp>
        <p:nvCxnSpPr>
          <p:cNvPr id="26" name="Straight Connector 25">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F88BCE12-1D67-ED07-4865-2761DA6AB43C}"/>
              </a:ext>
            </a:extLst>
          </p:cNvPr>
          <p:cNvGraphicFramePr>
            <a:graphicFrameLocks noGrp="1"/>
          </p:cNvGraphicFramePr>
          <p:nvPr>
            <p:ph idx="1"/>
            <p:extLst>
              <p:ext uri="{D42A27DB-BD31-4B8C-83A1-F6EECF244321}">
                <p14:modId xmlns:p14="http://schemas.microsoft.com/office/powerpoint/2010/main" val="1085447084"/>
              </p:ext>
            </p:extLst>
          </p:nvPr>
        </p:nvGraphicFramePr>
        <p:xfrm>
          <a:off x="647700" y="2191657"/>
          <a:ext cx="10896600" cy="36503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EFA82896-2E85-3F6C-3903-426BE8D4BBD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74643996"/>
      </p:ext>
    </p:extLst>
  </p:cSld>
  <p:clrMapOvr>
    <a:masterClrMapping/>
  </p:clrMapOvr>
  <mc:AlternateContent xmlns:mc="http://schemas.openxmlformats.org/markup-compatibility/2006">
    <mc:Choice xmlns:p14="http://schemas.microsoft.com/office/powerpoint/2010/main" Requires="p14">
      <p:transition spd="slow" p14:dur="2000" advTm="97408"/>
    </mc:Choice>
    <mc:Fallback>
      <p:transition spd="slow" advTm="97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45" name="Straight Connector 14344">
            <a:extLst>
              <a:ext uri="{FF2B5EF4-FFF2-40B4-BE49-F238E27FC236}">
                <a16:creationId xmlns:a16="http://schemas.microsoft.com/office/drawing/2014/main" id="{462919E4-C488-4107-9EF1-66152F8480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347" name="Straight Connector 14346">
            <a:extLst>
              <a:ext uri="{FF2B5EF4-FFF2-40B4-BE49-F238E27FC236}">
                <a16:creationId xmlns:a16="http://schemas.microsoft.com/office/drawing/2014/main" id="{0BF79732-4088-424C-A653-4534E43894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349" name="Rectangle 14348">
            <a:extLst>
              <a:ext uri="{FF2B5EF4-FFF2-40B4-BE49-F238E27FC236}">
                <a16:creationId xmlns:a16="http://schemas.microsoft.com/office/drawing/2014/main" id="{1C4B15E1-8643-4122-BC17-9DE123491A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B15962-9F33-C8C4-E1D7-AA2F1271516A}"/>
              </a:ext>
            </a:extLst>
          </p:cNvPr>
          <p:cNvSpPr>
            <a:spLocks noGrp="1"/>
          </p:cNvSpPr>
          <p:nvPr>
            <p:ph type="title"/>
          </p:nvPr>
        </p:nvSpPr>
        <p:spPr>
          <a:xfrm>
            <a:off x="548640" y="952499"/>
            <a:ext cx="6419719" cy="1623787"/>
          </a:xfrm>
        </p:spPr>
        <p:txBody>
          <a:bodyPr vert="horz" lIns="91440" tIns="45720" rIns="91440" bIns="45720" rtlCol="0" anchor="t">
            <a:normAutofit/>
          </a:bodyPr>
          <a:lstStyle/>
          <a:p>
            <a:r>
              <a:rPr lang="en-US" dirty="0"/>
              <a:t>Case Studies and Real-World Application</a:t>
            </a:r>
            <a:endParaRPr lang="en-US"/>
          </a:p>
        </p:txBody>
      </p:sp>
      <p:cxnSp>
        <p:nvCxnSpPr>
          <p:cNvPr id="14351" name="Straight Connector 14350">
            <a:extLst>
              <a:ext uri="{FF2B5EF4-FFF2-40B4-BE49-F238E27FC236}">
                <a16:creationId xmlns:a16="http://schemas.microsoft.com/office/drawing/2014/main" id="{201D576B-3782-47A1-8847-9E731C48B6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14338" name="Picture 2" descr="Age UK | Care Choices">
            <a:extLst>
              <a:ext uri="{FF2B5EF4-FFF2-40B4-BE49-F238E27FC236}">
                <a16:creationId xmlns:a16="http://schemas.microsoft.com/office/drawing/2014/main" id="{BA53479B-68E2-3128-66A5-B3E012EBF9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8891" y="2895600"/>
            <a:ext cx="4993105" cy="31623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odel Village - 99% Invisible">
            <a:extLst>
              <a:ext uri="{FF2B5EF4-FFF2-40B4-BE49-F238E27FC236}">
                <a16:creationId xmlns:a16="http://schemas.microsoft.com/office/drawing/2014/main" id="{ED53FB1B-EDE1-BACC-915F-084725CB41F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188492" y="2895599"/>
            <a:ext cx="5454497" cy="3068154"/>
          </a:xfrm>
          <a:prstGeom prst="rect">
            <a:avLst/>
          </a:prstGeom>
          <a:noFill/>
          <a:extLst>
            <a:ext uri="{909E8E84-426E-40DD-AFC4-6F175D3DCCD1}">
              <a14:hiddenFill xmlns:a14="http://schemas.microsoft.com/office/drawing/2010/main">
                <a:solidFill>
                  <a:srgbClr val="FFFFFF"/>
                </a:solidFill>
              </a14:hiddenFill>
            </a:ext>
          </a:extLst>
        </p:spPr>
      </p:pic>
      <p:cxnSp>
        <p:nvCxnSpPr>
          <p:cNvPr id="14353" name="Straight Connector 14352">
            <a:extLst>
              <a:ext uri="{FF2B5EF4-FFF2-40B4-BE49-F238E27FC236}">
                <a16:creationId xmlns:a16="http://schemas.microsoft.com/office/drawing/2014/main" id="{A14FB581-6A58-4B43-8121-6AA1567AC8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Audio 3">
            <a:extLst>
              <a:ext uri="{FF2B5EF4-FFF2-40B4-BE49-F238E27FC236}">
                <a16:creationId xmlns:a16="http://schemas.microsoft.com/office/drawing/2014/main" id="{4A7BE8C0-4E03-D402-6F6E-42B18BEAFB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2508704"/>
      </p:ext>
    </p:extLst>
  </p:cSld>
  <p:clrMapOvr>
    <a:masterClrMapping/>
  </p:clrMapOvr>
  <mc:AlternateContent xmlns:mc="http://schemas.openxmlformats.org/markup-compatibility/2006">
    <mc:Choice xmlns:p14="http://schemas.microsoft.com/office/powerpoint/2010/main" Requires="p14">
      <p:transition spd="slow" p14:dur="2000" advTm="2144"/>
    </mc:Choice>
    <mc:Fallback>
      <p:transition spd="slow" advTm="2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F2D5967-D287-4BDA-8914-854D6EC8A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1E891-68F4-C30D-5147-F111939B91A4}"/>
              </a:ext>
            </a:extLst>
          </p:cNvPr>
          <p:cNvSpPr>
            <a:spLocks noGrp="1"/>
          </p:cNvSpPr>
          <p:nvPr>
            <p:ph type="title"/>
          </p:nvPr>
        </p:nvSpPr>
        <p:spPr>
          <a:xfrm>
            <a:off x="548640" y="950976"/>
            <a:ext cx="3536516" cy="2245737"/>
          </a:xfrm>
        </p:spPr>
        <p:txBody>
          <a:bodyPr>
            <a:normAutofit/>
          </a:bodyPr>
          <a:lstStyle/>
          <a:p>
            <a:r>
              <a:rPr lang="en-US" dirty="0"/>
              <a:t>Case Study 1: Age UK Community Support</a:t>
            </a:r>
            <a:endParaRPr lang="en-GB" dirty="0"/>
          </a:p>
        </p:txBody>
      </p:sp>
      <p:cxnSp>
        <p:nvCxnSpPr>
          <p:cNvPr id="14" name="Straight Connector 13">
            <a:extLst>
              <a:ext uri="{FF2B5EF4-FFF2-40B4-BE49-F238E27FC236}">
                <a16:creationId xmlns:a16="http://schemas.microsoft.com/office/drawing/2014/main" id="{2F538056-4BE2-4156-9522-75617E95FE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22713737-3226-84AE-14E3-DBE1F6106B7F}"/>
              </a:ext>
            </a:extLst>
          </p:cNvPr>
          <p:cNvSpPr>
            <a:spLocks noGrp="1" noChangeArrowheads="1"/>
          </p:cNvSpPr>
          <p:nvPr>
            <p:ph idx="1"/>
          </p:nvPr>
        </p:nvSpPr>
        <p:spPr bwMode="auto">
          <a:xfrm>
            <a:off x="555137" y="3429000"/>
            <a:ext cx="3521564" cy="26369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eaLnBrk="0" fontAlgn="base" hangingPunct="0">
              <a:lnSpc>
                <a:spcPct val="110000"/>
              </a:lnSpc>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Age UK: leading UK charity supporting older adults</a:t>
            </a:r>
          </a:p>
          <a:p>
            <a:pPr eaLnBrk="0" fontAlgn="base" hangingPunct="0">
              <a:lnSpc>
                <a:spcPct val="110000"/>
              </a:lnSpc>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Services: befriending, day </a:t>
            </a:r>
            <a:r>
              <a:rPr kumimoji="0" lang="en-US" altLang="en-US" sz="1700" b="0" i="0" u="none" strike="noStrike" cap="none" normalizeH="0" baseline="0" dirty="0" err="1">
                <a:ln>
                  <a:noFill/>
                </a:ln>
                <a:effectLst/>
                <a:latin typeface="Arial" panose="020B0604020202020204" pitchFamily="34" charset="0"/>
              </a:rPr>
              <a:t>centres</a:t>
            </a:r>
            <a:r>
              <a:rPr kumimoji="0" lang="en-US" altLang="en-US" sz="1700" b="0" i="0" u="none" strike="noStrike" cap="none" normalizeH="0" baseline="0" dirty="0">
                <a:ln>
                  <a:noFill/>
                </a:ln>
                <a:effectLst/>
                <a:latin typeface="Arial" panose="020B0604020202020204" pitchFamily="34" charset="0"/>
              </a:rPr>
              <a:t>, digital inclusion (Age UK, 2024a)</a:t>
            </a:r>
          </a:p>
          <a:p>
            <a:pPr eaLnBrk="0" fontAlgn="base" hangingPunct="0">
              <a:lnSpc>
                <a:spcPct val="110000"/>
              </a:lnSpc>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Promotes independence and reduces isolation</a:t>
            </a:r>
          </a:p>
          <a:p>
            <a:pPr eaLnBrk="0" fontAlgn="base" hangingPunct="0">
              <a:lnSpc>
                <a:spcPct val="110000"/>
              </a:lnSpc>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Example of empowerment in community care (Age UK, 2024b)</a:t>
            </a:r>
          </a:p>
        </p:txBody>
      </p:sp>
      <p:pic>
        <p:nvPicPr>
          <p:cNvPr id="7" name="Picture 6" descr="A collage of women smiling&#10;&#10;AI-generated content may be incorrect.">
            <a:extLst>
              <a:ext uri="{FF2B5EF4-FFF2-40B4-BE49-F238E27FC236}">
                <a16:creationId xmlns:a16="http://schemas.microsoft.com/office/drawing/2014/main" id="{74B48BCC-7EC7-6E91-5830-BC89B4C60E60}"/>
              </a:ext>
            </a:extLst>
          </p:cNvPr>
          <p:cNvPicPr>
            <a:picLocks noChangeAspect="1"/>
          </p:cNvPicPr>
          <p:nvPr/>
        </p:nvPicPr>
        <p:blipFill>
          <a:blip r:embed="rId5"/>
          <a:stretch>
            <a:fillRect/>
          </a:stretch>
        </p:blipFill>
        <p:spPr>
          <a:xfrm>
            <a:off x="4648200" y="1580902"/>
            <a:ext cx="6903309" cy="3848594"/>
          </a:xfrm>
          <a:prstGeom prst="rect">
            <a:avLst/>
          </a:prstGeom>
        </p:spPr>
      </p:pic>
      <p:cxnSp>
        <p:nvCxnSpPr>
          <p:cNvPr id="16" name="Straight Connector 15">
            <a:extLst>
              <a:ext uri="{FF2B5EF4-FFF2-40B4-BE49-F238E27FC236}">
                <a16:creationId xmlns:a16="http://schemas.microsoft.com/office/drawing/2014/main" id="{7340FC25-B92B-49CA-9B3B-580CCD12F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1B6E1689-8FE5-E916-440B-1E40958F01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35683670"/>
      </p:ext>
    </p:extLst>
  </p:cSld>
  <p:clrMapOvr>
    <a:masterClrMapping/>
  </p:clrMapOvr>
  <mc:AlternateContent xmlns:mc="http://schemas.openxmlformats.org/markup-compatibility/2006">
    <mc:Choice xmlns:p14="http://schemas.microsoft.com/office/powerpoint/2010/main" Requires="p14">
      <p:transition spd="slow" p14:dur="2000" advTm="47264"/>
    </mc:Choice>
    <mc:Fallback>
      <p:transition spd="slow" advTm="47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AAD1EA06-65E5-423D-918F-BC9B4B261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B3DA0-0DEF-863E-8ABB-BBE661A186C6}"/>
              </a:ext>
            </a:extLst>
          </p:cNvPr>
          <p:cNvSpPr>
            <a:spLocks noGrp="1"/>
          </p:cNvSpPr>
          <p:nvPr>
            <p:ph type="title"/>
          </p:nvPr>
        </p:nvSpPr>
        <p:spPr>
          <a:xfrm>
            <a:off x="548640" y="950976"/>
            <a:ext cx="3536516" cy="2478024"/>
          </a:xfrm>
        </p:spPr>
        <p:txBody>
          <a:bodyPr anchor="t">
            <a:normAutofit/>
          </a:bodyPr>
          <a:lstStyle/>
          <a:p>
            <a:r>
              <a:rPr lang="en-US" sz="3300" dirty="0"/>
              <a:t>Case Study 2: Dementia Village (Netherlands Model &amp; UK Influence)</a:t>
            </a:r>
            <a:endParaRPr lang="en-GB" sz="3300" dirty="0"/>
          </a:p>
        </p:txBody>
      </p:sp>
      <p:cxnSp>
        <p:nvCxnSpPr>
          <p:cNvPr id="16393" name="Straight Connector 16392">
            <a:extLst>
              <a:ext uri="{FF2B5EF4-FFF2-40B4-BE49-F238E27FC236}">
                <a16:creationId xmlns:a16="http://schemas.microsoft.com/office/drawing/2014/main" id="{4C284A1A-5912-4234-8058-F3E2BC7ABC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16386" name="Picture 2" descr="Dementia Villages: Hogeweyk &amp; Global Innovations in Dementia Care – Opera  Beds">
            <a:extLst>
              <a:ext uri="{FF2B5EF4-FFF2-40B4-BE49-F238E27FC236}">
                <a16:creationId xmlns:a16="http://schemas.microsoft.com/office/drawing/2014/main" id="{0F70617F-14A0-E2B7-6F68-59025B3D66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 b="10136"/>
          <a:stretch>
            <a:fillRect/>
          </a:stretch>
        </p:blipFill>
        <p:spPr bwMode="auto">
          <a:xfrm>
            <a:off x="4672724" y="952500"/>
            <a:ext cx="6889698" cy="24765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9AF99A84-778A-B366-68D3-2E74D26AE92F}"/>
              </a:ext>
            </a:extLst>
          </p:cNvPr>
          <p:cNvSpPr>
            <a:spLocks noGrp="1" noChangeArrowheads="1"/>
          </p:cNvSpPr>
          <p:nvPr>
            <p:ph idx="1"/>
          </p:nvPr>
        </p:nvSpPr>
        <p:spPr bwMode="auto">
          <a:xfrm>
            <a:off x="4654602" y="3760750"/>
            <a:ext cx="6889698" cy="22971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Inspired by </a:t>
            </a:r>
            <a:r>
              <a:rPr kumimoji="0" lang="en-US" altLang="en-US" b="0" i="0" u="none" strike="noStrike" cap="none" normalizeH="0" baseline="0" dirty="0" err="1">
                <a:ln>
                  <a:noFill/>
                </a:ln>
                <a:effectLst/>
                <a:latin typeface="Arial" panose="020B0604020202020204" pitchFamily="34" charset="0"/>
              </a:rPr>
              <a:t>Hogeweyk</a:t>
            </a:r>
            <a:r>
              <a:rPr kumimoji="0" lang="en-US" altLang="en-US" b="0" i="0" u="none" strike="noStrike" cap="none" normalizeH="0" baseline="0" dirty="0">
                <a:ln>
                  <a:noFill/>
                </a:ln>
                <a:effectLst/>
                <a:latin typeface="Arial" panose="020B0604020202020204" pitchFamily="34" charset="0"/>
              </a:rPr>
              <a:t> Dementia Village (Netherlands)</a:t>
            </a:r>
          </a:p>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Focus: autonomy, dignity, and normal daily living</a:t>
            </a:r>
          </a:p>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Small community homes, open access, familiar routines (</a:t>
            </a:r>
            <a:r>
              <a:rPr kumimoji="0" lang="en-US" altLang="en-US" b="0" i="0" u="none" strike="noStrike" cap="none" normalizeH="0" baseline="0" dirty="0" err="1">
                <a:ln>
                  <a:noFill/>
                </a:ln>
                <a:effectLst/>
                <a:latin typeface="Arial" panose="020B0604020202020204" pitchFamily="34" charset="0"/>
              </a:rPr>
              <a:t>Alzheimers</a:t>
            </a:r>
            <a:r>
              <a:rPr kumimoji="0" lang="en-US" altLang="en-US" b="0" i="0" u="none" strike="noStrike" cap="none" normalizeH="0" baseline="0" dirty="0">
                <a:ln>
                  <a:noFill/>
                </a:ln>
                <a:effectLst/>
                <a:latin typeface="Arial" panose="020B0604020202020204" pitchFamily="34" charset="0"/>
              </a:rPr>
              <a:t> Society, 2020)</a:t>
            </a:r>
          </a:p>
          <a:p>
            <a:pPr eaLnBrk="0" fontAlgn="base" hangingPunct="0">
              <a:spcBef>
                <a:spcPct val="0"/>
              </a:spcBef>
              <a:spcAft>
                <a:spcPts val="600"/>
              </a:spcAft>
            </a:pPr>
            <a:r>
              <a:rPr kumimoji="0" lang="en-US" altLang="en-US" b="0" i="0" u="none" strike="noStrike" cap="none" normalizeH="0" baseline="0" dirty="0">
                <a:ln>
                  <a:noFill/>
                </a:ln>
                <a:effectLst/>
                <a:latin typeface="Arial" panose="020B0604020202020204" pitchFamily="34" charset="0"/>
              </a:rPr>
              <a:t>UK adaptations: dementia-friendly design initiatives (Verbeek et. Al., 2010)</a:t>
            </a:r>
          </a:p>
        </p:txBody>
      </p:sp>
      <p:cxnSp>
        <p:nvCxnSpPr>
          <p:cNvPr id="16395" name="Straight Connector 16394">
            <a:extLst>
              <a:ext uri="{FF2B5EF4-FFF2-40B4-BE49-F238E27FC236}">
                <a16:creationId xmlns:a16="http://schemas.microsoft.com/office/drawing/2014/main" id="{DCC2EB05-BDF8-45BF-BA9A-F4E9D8AD8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03457775-1CB6-F5E4-F34D-09C686A96B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63500843"/>
      </p:ext>
    </p:extLst>
  </p:cSld>
  <p:clrMapOvr>
    <a:masterClrMapping/>
  </p:clrMapOvr>
  <mc:AlternateContent xmlns:mc="http://schemas.openxmlformats.org/markup-compatibility/2006">
    <mc:Choice xmlns:p14="http://schemas.microsoft.com/office/powerpoint/2010/main" Requires="p14">
      <p:transition spd="slow" p14:dur="2000" advTm="62592"/>
    </mc:Choice>
    <mc:Fallback>
      <p:transition spd="slow" advTm="62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B957CFC-E9B2-4BC8-BD75-9F3B5E338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CD754-19E7-3AB4-E57E-7179DE3D6633}"/>
              </a:ext>
            </a:extLst>
          </p:cNvPr>
          <p:cNvSpPr>
            <a:spLocks noGrp="1"/>
          </p:cNvSpPr>
          <p:nvPr>
            <p:ph type="title"/>
          </p:nvPr>
        </p:nvSpPr>
        <p:spPr>
          <a:xfrm>
            <a:off x="548640" y="952499"/>
            <a:ext cx="10896600" cy="912587"/>
          </a:xfrm>
        </p:spPr>
        <p:txBody>
          <a:bodyPr>
            <a:normAutofit fontScale="90000"/>
          </a:bodyPr>
          <a:lstStyle/>
          <a:p>
            <a:r>
              <a:rPr lang="en-US" b="1" dirty="0"/>
              <a:t>Recommendations for Improving Care and Empowerment</a:t>
            </a:r>
            <a:endParaRPr lang="en-US" dirty="0"/>
          </a:p>
        </p:txBody>
      </p:sp>
      <p:cxnSp>
        <p:nvCxnSpPr>
          <p:cNvPr id="22" name="Straight Connector 21">
            <a:extLst>
              <a:ext uri="{FF2B5EF4-FFF2-40B4-BE49-F238E27FC236}">
                <a16:creationId xmlns:a16="http://schemas.microsoft.com/office/drawing/2014/main" id="{7F784426-8AB9-43C9-8340-281290602D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B96E92E-4D99-41CA-848E-4028B6DA2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Rectangle 1">
            <a:extLst>
              <a:ext uri="{FF2B5EF4-FFF2-40B4-BE49-F238E27FC236}">
                <a16:creationId xmlns:a16="http://schemas.microsoft.com/office/drawing/2014/main" id="{FDE774B4-770E-E4AD-D5F7-12178D10C6A9}"/>
              </a:ext>
            </a:extLst>
          </p:cNvPr>
          <p:cNvGraphicFramePr/>
          <p:nvPr>
            <p:extLst>
              <p:ext uri="{D42A27DB-BD31-4B8C-83A1-F6EECF244321}">
                <p14:modId xmlns:p14="http://schemas.microsoft.com/office/powerpoint/2010/main" val="2886730394"/>
              </p:ext>
            </p:extLst>
          </p:nvPr>
        </p:nvGraphicFramePr>
        <p:xfrm>
          <a:off x="647700" y="2191657"/>
          <a:ext cx="10896600" cy="36503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A2921314-26BC-CBF8-638E-1CE4DEECC77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88547968"/>
      </p:ext>
    </p:extLst>
  </p:cSld>
  <p:clrMapOvr>
    <a:masterClrMapping/>
  </p:clrMapOvr>
  <mc:AlternateContent xmlns:mc="http://schemas.openxmlformats.org/markup-compatibility/2006">
    <mc:Choice xmlns:p14="http://schemas.microsoft.com/office/powerpoint/2010/main" Requires="p14">
      <p:transition spd="slow" p14:dur="2000" advTm="101600"/>
    </mc:Choice>
    <mc:Fallback>
      <p:transition spd="slow" advTm="10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F22CA880-E467-48B7-830F-269212307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Rectangle 18441">
            <a:extLst>
              <a:ext uri="{FF2B5EF4-FFF2-40B4-BE49-F238E27FC236}">
                <a16:creationId xmlns:a16="http://schemas.microsoft.com/office/drawing/2014/main" id="{C5258B9E-C015-412F-9B81-E40D361E9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5" name="Picture 3" descr="Elderly Care (Adults Over and Under 65) - Magnus Healthcare">
            <a:extLst>
              <a:ext uri="{FF2B5EF4-FFF2-40B4-BE49-F238E27FC236}">
                <a16:creationId xmlns:a16="http://schemas.microsoft.com/office/drawing/2014/main" id="{BD7C068D-5D8D-B11C-B1E9-5E109DBF657E}"/>
              </a:ext>
            </a:extLst>
          </p:cNvPr>
          <p:cNvPicPr>
            <a:picLocks noChangeAspect="1" noChangeArrowheads="1"/>
          </p:cNvPicPr>
          <p:nvPr/>
        </p:nvPicPr>
        <p:blipFill>
          <a:blip r:embed="rId5">
            <a:alphaModFix amt="50000"/>
            <a:extLst>
              <a:ext uri="{28A0092B-C50C-407E-A947-70E740481C1C}">
                <a14:useLocalDpi xmlns:a14="http://schemas.microsoft.com/office/drawing/2010/main" val="0"/>
              </a:ext>
            </a:extLst>
          </a:blip>
          <a:srcRect t="15730"/>
          <a:stretch>
            <a:fillRect/>
          </a:stretch>
        </p:blipFill>
        <p:spPr bwMode="auto">
          <a:xfrm>
            <a:off x="20" y="1"/>
            <a:ext cx="1219197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1C54022-A7E6-80A8-9804-830E451CEF7A}"/>
              </a:ext>
            </a:extLst>
          </p:cNvPr>
          <p:cNvSpPr>
            <a:spLocks noGrp="1"/>
          </p:cNvSpPr>
          <p:nvPr>
            <p:ph type="title"/>
          </p:nvPr>
        </p:nvSpPr>
        <p:spPr>
          <a:xfrm>
            <a:off x="6744425" y="952501"/>
            <a:ext cx="4804105" cy="1943098"/>
          </a:xfrm>
        </p:spPr>
        <p:txBody>
          <a:bodyPr>
            <a:normAutofit/>
          </a:bodyPr>
          <a:lstStyle/>
          <a:p>
            <a:r>
              <a:rPr lang="en-GB">
                <a:solidFill>
                  <a:srgbClr val="FFFFFF"/>
                </a:solidFill>
              </a:rPr>
              <a:t>Conclusion &amp; Future Outlook</a:t>
            </a:r>
          </a:p>
        </p:txBody>
      </p:sp>
      <p:cxnSp>
        <p:nvCxnSpPr>
          <p:cNvPr id="18444" name="Straight Connector 18443">
            <a:extLst>
              <a:ext uri="{FF2B5EF4-FFF2-40B4-BE49-F238E27FC236}">
                <a16:creationId xmlns:a16="http://schemas.microsoft.com/office/drawing/2014/main" id="{814332FE-82B3-4EC0-8568-D876314402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7788"/>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A493510-EE75-68F3-6948-A92301EBEFB5}"/>
              </a:ext>
            </a:extLst>
          </p:cNvPr>
          <p:cNvSpPr>
            <a:spLocks noGrp="1" noChangeArrowheads="1"/>
          </p:cNvSpPr>
          <p:nvPr>
            <p:ph idx="1"/>
          </p:nvPr>
        </p:nvSpPr>
        <p:spPr bwMode="auto">
          <a:xfrm>
            <a:off x="6729984" y="2895600"/>
            <a:ext cx="4804104" cy="31495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lnSpc>
                <a:spcPct val="110000"/>
              </a:lnSpc>
              <a:spcBef>
                <a:spcPct val="0"/>
              </a:spcBef>
              <a:spcAft>
                <a:spcPts val="600"/>
              </a:spcAft>
            </a:pPr>
            <a:r>
              <a:rPr kumimoji="0" lang="en-US" altLang="en-US" sz="1600" b="0" i="0" u="none" strike="noStrike" cap="none" normalizeH="0" baseline="0">
                <a:ln>
                  <a:noFill/>
                </a:ln>
                <a:solidFill>
                  <a:srgbClr val="FFFFFF"/>
                </a:solidFill>
                <a:effectLst/>
                <a:latin typeface="Arial" panose="020B0604020202020204" pitchFamily="34" charset="0"/>
              </a:rPr>
              <a:t>Ageing population presents ongoing challenges and opportunities</a:t>
            </a:r>
          </a:p>
          <a:p>
            <a:pPr eaLnBrk="0" fontAlgn="base" hangingPunct="0">
              <a:lnSpc>
                <a:spcPct val="110000"/>
              </a:lnSpc>
              <a:spcBef>
                <a:spcPct val="0"/>
              </a:spcBef>
              <a:spcAft>
                <a:spcPts val="600"/>
              </a:spcAft>
            </a:pPr>
            <a:r>
              <a:rPr kumimoji="0" lang="en-US" altLang="en-US" sz="1600" b="0" i="0" u="none" strike="noStrike" cap="none" normalizeH="0" baseline="0">
                <a:ln>
                  <a:noFill/>
                </a:ln>
                <a:solidFill>
                  <a:srgbClr val="FFFFFF"/>
                </a:solidFill>
                <a:effectLst/>
                <a:latin typeface="Arial" panose="020B0604020202020204" pitchFamily="34" charset="0"/>
              </a:rPr>
              <a:t>Empowerment central to quality care and wellbeing</a:t>
            </a:r>
          </a:p>
          <a:p>
            <a:pPr eaLnBrk="0" fontAlgn="base" hangingPunct="0">
              <a:lnSpc>
                <a:spcPct val="110000"/>
              </a:lnSpc>
              <a:spcBef>
                <a:spcPct val="0"/>
              </a:spcBef>
              <a:spcAft>
                <a:spcPts val="600"/>
              </a:spcAft>
            </a:pPr>
            <a:r>
              <a:rPr kumimoji="0" lang="en-US" altLang="en-US" sz="1600" b="0" i="0" u="none" strike="noStrike" cap="none" normalizeH="0" baseline="0">
                <a:ln>
                  <a:noFill/>
                </a:ln>
                <a:solidFill>
                  <a:srgbClr val="FFFFFF"/>
                </a:solidFill>
                <a:effectLst/>
                <a:latin typeface="Arial" panose="020B0604020202020204" pitchFamily="34" charset="0"/>
              </a:rPr>
              <a:t>Theories, policy, and technology must work together</a:t>
            </a:r>
          </a:p>
          <a:p>
            <a:pPr eaLnBrk="0" fontAlgn="base" hangingPunct="0">
              <a:lnSpc>
                <a:spcPct val="110000"/>
              </a:lnSpc>
              <a:spcBef>
                <a:spcPct val="0"/>
              </a:spcBef>
              <a:spcAft>
                <a:spcPts val="600"/>
              </a:spcAft>
            </a:pPr>
            <a:r>
              <a:rPr kumimoji="0" lang="en-US" altLang="en-US" sz="1600" b="0" i="0" u="none" strike="noStrike" cap="none" normalizeH="0" baseline="0">
                <a:ln>
                  <a:noFill/>
                </a:ln>
                <a:solidFill>
                  <a:srgbClr val="FFFFFF"/>
                </a:solidFill>
                <a:effectLst/>
                <a:latin typeface="Arial" panose="020B0604020202020204" pitchFamily="34" charset="0"/>
              </a:rPr>
              <a:t>Need for sustainable, inclusive, person-centred services</a:t>
            </a:r>
          </a:p>
          <a:p>
            <a:pPr eaLnBrk="0" fontAlgn="base" hangingPunct="0">
              <a:lnSpc>
                <a:spcPct val="110000"/>
              </a:lnSpc>
              <a:spcBef>
                <a:spcPct val="0"/>
              </a:spcBef>
              <a:spcAft>
                <a:spcPts val="600"/>
              </a:spcAft>
            </a:pPr>
            <a:r>
              <a:rPr kumimoji="0" lang="en-US" altLang="en-US" sz="1600" b="0" i="0" u="none" strike="noStrike" cap="none" normalizeH="0" baseline="0">
                <a:ln>
                  <a:noFill/>
                </a:ln>
                <a:solidFill>
                  <a:srgbClr val="FFFFFF"/>
                </a:solidFill>
                <a:effectLst/>
                <a:latin typeface="Arial" panose="020B0604020202020204" pitchFamily="34" charset="0"/>
              </a:rPr>
              <a:t>Future: innovation, prevention, and co-production</a:t>
            </a:r>
          </a:p>
        </p:txBody>
      </p:sp>
      <p:cxnSp>
        <p:nvCxnSpPr>
          <p:cNvPr id="18446" name="Straight Connector 18445">
            <a:extLst>
              <a:ext uri="{FF2B5EF4-FFF2-40B4-BE49-F238E27FC236}">
                <a16:creationId xmlns:a16="http://schemas.microsoft.com/office/drawing/2014/main" id="{7B5E59FA-8FDE-43F6-BEAF-F8D715BA55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7633"/>
            <a:ext cx="10905066"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Audio 4">
            <a:extLst>
              <a:ext uri="{FF2B5EF4-FFF2-40B4-BE49-F238E27FC236}">
                <a16:creationId xmlns:a16="http://schemas.microsoft.com/office/drawing/2014/main" id="{F052EB95-3F0C-4C92-7038-8D09ECE361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29171718"/>
      </p:ext>
    </p:extLst>
  </p:cSld>
  <p:clrMapOvr>
    <a:masterClrMapping/>
  </p:clrMapOvr>
  <mc:AlternateContent xmlns:mc="http://schemas.openxmlformats.org/markup-compatibility/2006">
    <mc:Choice xmlns:p14="http://schemas.microsoft.com/office/powerpoint/2010/main" Requires="p14">
      <p:transition spd="slow" p14:dur="2000" advTm="90589"/>
    </mc:Choice>
    <mc:Fallback>
      <p:transition spd="slow" advTm="90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B8E8-61BB-8371-EA4B-4EF91F93954E}"/>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53B5E44-1D5D-9288-8CA8-7685DA0651D7}"/>
              </a:ext>
            </a:extLst>
          </p:cNvPr>
          <p:cNvSpPr>
            <a:spLocks noGrp="1"/>
          </p:cNvSpPr>
          <p:nvPr>
            <p:ph idx="1"/>
          </p:nvPr>
        </p:nvSpPr>
        <p:spPr>
          <a:xfrm>
            <a:off x="548641" y="1524000"/>
            <a:ext cx="10995660" cy="4533900"/>
          </a:xfrm>
        </p:spPr>
        <p:txBody>
          <a:bodyPr>
            <a:normAutofit fontScale="70000" lnSpcReduction="20000"/>
          </a:bodyPr>
          <a:lstStyle/>
          <a:p>
            <a:r>
              <a:rPr lang="en-US" sz="900" dirty="0"/>
              <a:t>Age UK (2024) Facts and figures about digital inclusion and older people</a:t>
            </a:r>
            <a:r>
              <a:rPr lang="en-US" sz="900" i="1" dirty="0"/>
              <a:t>.</a:t>
            </a:r>
            <a:r>
              <a:rPr lang="en-US" sz="900" dirty="0"/>
              <a:t> Available at: </a:t>
            </a:r>
            <a:r>
              <a:rPr lang="en-GB" sz="900" dirty="0">
                <a:hlinkClick r:id="rId3"/>
              </a:rPr>
              <a:t>internet-use-statistics-june-2024.pdf</a:t>
            </a:r>
            <a:r>
              <a:rPr lang="en-GB" sz="900" dirty="0"/>
              <a:t> </a:t>
            </a:r>
            <a:r>
              <a:rPr lang="en-US" sz="900" dirty="0"/>
              <a:t>(Accessed: 17 October 2025).</a:t>
            </a:r>
          </a:p>
          <a:p>
            <a:r>
              <a:rPr lang="en-US" sz="900" dirty="0"/>
              <a:t>Age UK (2024) </a:t>
            </a:r>
            <a:r>
              <a:rPr lang="en-US" sz="900" i="1" dirty="0"/>
              <a:t>Let’s change how we age.</a:t>
            </a:r>
            <a:r>
              <a:rPr lang="en-US" sz="900" dirty="0"/>
              <a:t> Available at: </a:t>
            </a:r>
            <a:r>
              <a:rPr lang="en-US" sz="900" dirty="0">
                <a:hlinkClick r:id="rId4"/>
              </a:rPr>
              <a:t>Age UK | Let's change how we age</a:t>
            </a:r>
            <a:r>
              <a:rPr lang="en-US" sz="900" dirty="0"/>
              <a:t> (Accessed: 17 October 2025).</a:t>
            </a:r>
          </a:p>
          <a:p>
            <a:r>
              <a:rPr lang="en-US" sz="900" dirty="0"/>
              <a:t>Alzheimer’s Society (2020) </a:t>
            </a:r>
            <a:r>
              <a:rPr lang="en-US" sz="900" i="1" dirty="0"/>
              <a:t>Involving everyone: Bringing people together to help create a dementia-friendly community. </a:t>
            </a:r>
            <a:r>
              <a:rPr lang="en-US" sz="900" dirty="0"/>
              <a:t>Available at: </a:t>
            </a:r>
            <a:r>
              <a:rPr lang="en-US" sz="900" dirty="0">
                <a:hlinkClick r:id="rId5"/>
              </a:rPr>
              <a:t>Involving everyone: Bringing people together to help create a dementia-friendly community | Alzheimer's Society</a:t>
            </a:r>
            <a:r>
              <a:rPr lang="en-US" sz="900" dirty="0"/>
              <a:t> (Accessed: 17 October 2025).</a:t>
            </a:r>
          </a:p>
          <a:p>
            <a:r>
              <a:rPr lang="en-US" sz="900" dirty="0"/>
              <a:t>Atchley, R.C. (1989) ‘A continuity theory of normal aging’, </a:t>
            </a:r>
            <a:r>
              <a:rPr lang="en-US" sz="900" i="1" dirty="0"/>
              <a:t>The Gerontologist,</a:t>
            </a:r>
            <a:r>
              <a:rPr lang="en-US" sz="900" dirty="0"/>
              <a:t> 29(2), pp. 183–190.</a:t>
            </a:r>
          </a:p>
          <a:p>
            <a:r>
              <a:rPr lang="en-US" sz="900" dirty="0"/>
              <a:t>Cumming, E. and Henry, W.E. (1961) </a:t>
            </a:r>
            <a:r>
              <a:rPr lang="en-US" sz="900" i="1" dirty="0"/>
              <a:t>Growing old: The process of disengagement.</a:t>
            </a:r>
            <a:r>
              <a:rPr lang="en-US" sz="900" dirty="0"/>
              <a:t> New York: Basic Books.</a:t>
            </a:r>
          </a:p>
          <a:p>
            <a:r>
              <a:rPr lang="en-US" sz="900" dirty="0"/>
              <a:t>Department of Health and Social Care (2014) </a:t>
            </a:r>
            <a:r>
              <a:rPr lang="en-US" sz="900" i="1" dirty="0"/>
              <a:t>Care Act 2014</a:t>
            </a:r>
            <a:r>
              <a:rPr lang="en-US" sz="900" dirty="0"/>
              <a:t> (c.23). Available at: </a:t>
            </a:r>
            <a:r>
              <a:rPr lang="en-US" sz="900" dirty="0">
                <a:hlinkClick r:id="rId6"/>
              </a:rPr>
              <a:t>https://www.legislation.gov.uk/ukpga/2014/23/contents</a:t>
            </a:r>
            <a:r>
              <a:rPr lang="en-US" sz="900" dirty="0"/>
              <a:t> (Accessed: 17 October 2025). </a:t>
            </a:r>
          </a:p>
          <a:p>
            <a:r>
              <a:rPr lang="en-US" sz="900" dirty="0"/>
              <a:t>Elder, G.H. (1998) ‘The life course as developmental theory’, </a:t>
            </a:r>
            <a:r>
              <a:rPr lang="en-US" sz="900" i="1" dirty="0"/>
              <a:t>Child Development,</a:t>
            </a:r>
            <a:r>
              <a:rPr lang="en-US" sz="900" dirty="0"/>
              <a:t> 69(1), pp. 1–12.</a:t>
            </a:r>
          </a:p>
          <a:p>
            <a:r>
              <a:rPr lang="en-US" sz="900" dirty="0"/>
              <a:t>Havighurst, R.J. (1961) ‘Successful aging’, </a:t>
            </a:r>
            <a:r>
              <a:rPr lang="en-US" sz="900" i="1" dirty="0"/>
              <a:t>The Gerontologist,</a:t>
            </a:r>
            <a:r>
              <a:rPr lang="en-US" sz="900" dirty="0"/>
              <a:t> 1(1), pp. 8–13.</a:t>
            </a:r>
          </a:p>
          <a:p>
            <a:r>
              <a:rPr lang="en-US" sz="900" dirty="0"/>
              <a:t>Kwan, I., Rutter, D., Anderson, B. and Stansfield, C. (2019)</a:t>
            </a:r>
            <a:r>
              <a:rPr lang="en-US" sz="900" i="1" dirty="0"/>
              <a:t> Personal care and practical support at home: a systematic review of older people’s views and experiences</a:t>
            </a:r>
            <a:r>
              <a:rPr lang="en-US" sz="900" dirty="0"/>
              <a:t>. Working with Older People, 23(2), pp.87-106.</a:t>
            </a:r>
          </a:p>
          <a:p>
            <a:r>
              <a:rPr lang="en-US" sz="900" dirty="0"/>
              <a:t>NHS England (2019) </a:t>
            </a:r>
            <a:r>
              <a:rPr lang="en-US" sz="900" i="1" dirty="0"/>
              <a:t>The NHS Long Term Plan</a:t>
            </a:r>
            <a:r>
              <a:rPr lang="en-US" sz="900" dirty="0"/>
              <a:t>. Available at: </a:t>
            </a:r>
            <a:r>
              <a:rPr lang="en-US" sz="900" dirty="0">
                <a:hlinkClick r:id="rId7"/>
              </a:rPr>
              <a:t>https://www.longtermplan.nhs.uk/</a:t>
            </a:r>
            <a:r>
              <a:rPr lang="en-US" sz="900" dirty="0"/>
              <a:t> (Accessed: 17 October 2025). </a:t>
            </a:r>
          </a:p>
          <a:p>
            <a:r>
              <a:rPr lang="en-US" sz="900" dirty="0"/>
              <a:t>Office for National Statistics (ONS) (2024) </a:t>
            </a:r>
            <a:r>
              <a:rPr lang="en-US" sz="900" i="1" dirty="0"/>
              <a:t>Population projections for the United Kingdom.</a:t>
            </a:r>
            <a:r>
              <a:rPr lang="en-US" sz="900" dirty="0"/>
              <a:t> Available at: </a:t>
            </a:r>
            <a:r>
              <a:rPr lang="en-GB" sz="900" dirty="0">
                <a:hlinkClick r:id="rId8"/>
              </a:rPr>
              <a:t>Population projections - Office for National Statistics</a:t>
            </a:r>
            <a:r>
              <a:rPr lang="en-GB" sz="900" dirty="0"/>
              <a:t> </a:t>
            </a:r>
            <a:r>
              <a:rPr lang="en-US" sz="900" dirty="0"/>
              <a:t>(Accessed: 17 October 2025).</a:t>
            </a:r>
          </a:p>
          <a:p>
            <a:r>
              <a:rPr lang="en-US" sz="900" dirty="0"/>
              <a:t>SCIE (2024) </a:t>
            </a:r>
            <a:r>
              <a:rPr lang="en-US" sz="900" i="1" dirty="0"/>
              <a:t>National Children and Adult Services Conference (NCASC) 2024: SCIE’s contribution to digital innovation in social care.</a:t>
            </a:r>
            <a:r>
              <a:rPr lang="en-US" sz="900" dirty="0"/>
              <a:t> Available at: </a:t>
            </a:r>
            <a:r>
              <a:rPr lang="en-US" sz="900" dirty="0">
                <a:hlinkClick r:id="rId9"/>
              </a:rPr>
              <a:t>NCASC 2024: SCIE Driving Digital Innovation in Social Care- SCIE blog</a:t>
            </a:r>
            <a:r>
              <a:rPr lang="en-US" sz="900" dirty="0"/>
              <a:t> (Accessed: 17 October 2025). </a:t>
            </a:r>
          </a:p>
          <a:p>
            <a:r>
              <a:rPr lang="en-US" sz="900" dirty="0"/>
              <a:t>SCIE (2022) </a:t>
            </a:r>
            <a:r>
              <a:rPr lang="en-US" sz="900" i="1" dirty="0"/>
              <a:t>Co-production: what it is and how to do it.</a:t>
            </a:r>
            <a:r>
              <a:rPr lang="en-US" sz="900" dirty="0"/>
              <a:t> Available at: </a:t>
            </a:r>
            <a:r>
              <a:rPr lang="en-US" sz="900" dirty="0">
                <a:hlinkClick r:id="rId10"/>
              </a:rPr>
              <a:t>Co-production: what it is and how to do it - SCIE</a:t>
            </a:r>
            <a:r>
              <a:rPr lang="en-US" sz="900" dirty="0"/>
              <a:t>(Accessed: 17 October 2025).</a:t>
            </a:r>
          </a:p>
          <a:p>
            <a:r>
              <a:rPr lang="en-US" sz="900" dirty="0" err="1"/>
              <a:t>Sgarbieri</a:t>
            </a:r>
            <a:r>
              <a:rPr lang="en-US" sz="900" dirty="0"/>
              <a:t>, V.C. and Pacheco, M.T.B. (2017) </a:t>
            </a:r>
            <a:r>
              <a:rPr lang="en-US" sz="900" i="1" dirty="0"/>
              <a:t>Healthy human aging: intrinsic and environmental factors</a:t>
            </a:r>
            <a:r>
              <a:rPr lang="en-US" sz="900" dirty="0"/>
              <a:t>. Brazilian Journal of Food Technology, 20, p.e2017007.</a:t>
            </a:r>
          </a:p>
          <a:p>
            <a:r>
              <a:rPr lang="en-US" sz="900" dirty="0"/>
              <a:t>The King’s Fund (2023) </a:t>
            </a:r>
            <a:r>
              <a:rPr lang="en-US" sz="900" i="1" dirty="0"/>
              <a:t>Key facts and figures for adult social care</a:t>
            </a:r>
            <a:r>
              <a:rPr lang="en-US" sz="900" dirty="0"/>
              <a:t>. Available at: </a:t>
            </a:r>
            <a:r>
              <a:rPr lang="en-US" sz="900" dirty="0">
                <a:hlinkClick r:id="rId11"/>
              </a:rPr>
              <a:t>https://www.kingsfund.org.uk/insight-and-analysis/data-and-charts/key-facts-figures-adult-social-care</a:t>
            </a:r>
            <a:r>
              <a:rPr lang="en-US" sz="900" dirty="0"/>
              <a:t> (Accessed: 17 October 2025).</a:t>
            </a:r>
          </a:p>
          <a:p>
            <a:r>
              <a:rPr lang="en-US" sz="900" dirty="0"/>
              <a:t>Verbeek, H. et al. (2010) ‘The effects of small-scale, homelike facilities on residents with dementia: A systematic review’, </a:t>
            </a:r>
            <a:r>
              <a:rPr lang="en-US" sz="900" i="1" dirty="0"/>
              <a:t>International Psychogeriatrics,</a:t>
            </a:r>
            <a:r>
              <a:rPr lang="en-US" sz="900" dirty="0"/>
              <a:t> 22(3), pp. 426–436.</a:t>
            </a:r>
          </a:p>
          <a:p>
            <a:r>
              <a:rPr lang="en-GB" sz="1000" dirty="0"/>
              <a:t>Walsh, B., Fogg, C., England, T., Brailsford, S., Roderick, P., Harris, S., Fraser, S., Clegg, A., de Lusignan, S., Lusignan, S. and Zhu, S. (2024</a:t>
            </a:r>
            <a:r>
              <a:rPr lang="en-GB" sz="1000" i="1" dirty="0"/>
              <a:t>) Impact of frailty in older people on health care demand: simulation modelling of population dynamics to inform service planning</a:t>
            </a:r>
            <a:r>
              <a:rPr lang="en-GB" sz="1000" dirty="0"/>
              <a:t>. Health and Social Care Delivery Research, 12(44), pp.1-140.</a:t>
            </a:r>
            <a:endParaRPr lang="en-US" sz="1000" dirty="0"/>
          </a:p>
          <a:p>
            <a:r>
              <a:rPr lang="en-US" sz="900" dirty="0"/>
              <a:t>World Health Organization (2022) </a:t>
            </a:r>
            <a:r>
              <a:rPr lang="en-US" sz="900" i="1" dirty="0"/>
              <a:t>Global report on assistive technology.</a:t>
            </a:r>
            <a:r>
              <a:rPr lang="en-US" sz="900" dirty="0"/>
              <a:t> Available at: </a:t>
            </a:r>
            <a:r>
              <a:rPr lang="en-US" sz="900" dirty="0">
                <a:hlinkClick r:id="rId12"/>
              </a:rPr>
              <a:t>https://www.who.int/publications/i/item/9789240049451</a:t>
            </a:r>
            <a:r>
              <a:rPr lang="en-US" sz="900" dirty="0"/>
              <a:t> (Accessed: 17 October 2025).</a:t>
            </a:r>
          </a:p>
          <a:p>
            <a:r>
              <a:rPr lang="en-US" sz="1000" dirty="0"/>
              <a:t>World Health Organization (2025) </a:t>
            </a:r>
            <a:r>
              <a:rPr lang="en-US" sz="1000" i="1" dirty="0"/>
              <a:t>Integrated care for older people (‎ ICOPE)‎: guidance for person-</a:t>
            </a:r>
            <a:r>
              <a:rPr lang="en-US" sz="1000" i="1" dirty="0" err="1"/>
              <a:t>centred</a:t>
            </a:r>
            <a:r>
              <a:rPr lang="en-US" sz="1000" i="1" dirty="0"/>
              <a:t> assessment and pathways in primary care</a:t>
            </a:r>
            <a:r>
              <a:rPr lang="en-US" sz="1000" dirty="0"/>
              <a:t>. World Health Organization.</a:t>
            </a:r>
          </a:p>
        </p:txBody>
      </p:sp>
    </p:spTree>
    <p:extLst>
      <p:ext uri="{BB962C8B-B14F-4D97-AF65-F5344CB8AC3E}">
        <p14:creationId xmlns:p14="http://schemas.microsoft.com/office/powerpoint/2010/main" val="1844974134"/>
      </p:ext>
    </p:extLst>
  </p:cSld>
  <p:clrMapOvr>
    <a:masterClrMapping/>
  </p:clrMapOvr>
</p:sld>
</file>

<file path=ppt/theme/theme1.xml><?xml version="1.0" encoding="utf-8"?>
<a:theme xmlns:a="http://schemas.openxmlformats.org/drawingml/2006/main" name="TribuneVTI">
  <a:themeElements>
    <a:clrScheme name="amasis">
      <a:dk1>
        <a:sysClr val="windowText" lastClr="000000"/>
      </a:dk1>
      <a:lt1>
        <a:sysClr val="window" lastClr="FFFFFF"/>
      </a:lt1>
      <a:dk2>
        <a:srgbClr val="470401"/>
      </a:dk2>
      <a:lt2>
        <a:srgbClr val="EBE2E2"/>
      </a:lt2>
      <a:accent1>
        <a:srgbClr val="BD1209"/>
      </a:accent1>
      <a:accent2>
        <a:srgbClr val="F40600"/>
      </a:accent2>
      <a:accent3>
        <a:srgbClr val="F26216"/>
      </a:accent3>
      <a:accent4>
        <a:srgbClr val="F0800D"/>
      </a:accent4>
      <a:accent5>
        <a:srgbClr val="3EA8B6"/>
      </a:accent5>
      <a:accent6>
        <a:srgbClr val="005B6B"/>
      </a:accent6>
      <a:hlink>
        <a:srgbClr val="F40600"/>
      </a:hlink>
      <a:folHlink>
        <a:srgbClr val="1C7E8E"/>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TotalTime>
  <Words>3622</Words>
  <Application>Microsoft Macintosh PowerPoint</Application>
  <PresentationFormat>Widescreen</PresentationFormat>
  <Paragraphs>189</Paragraphs>
  <Slides>18</Slides>
  <Notes>17</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Amasis MT Pro Medium</vt:lpstr>
      <vt:lpstr>Aptos</vt:lpstr>
      <vt:lpstr>Arial</vt:lpstr>
      <vt:lpstr>Univers Light</vt:lpstr>
      <vt:lpstr>TribuneVTI</vt:lpstr>
      <vt:lpstr>BMHP6027 Empowering the Older Person</vt:lpstr>
      <vt:lpstr>Introduction</vt:lpstr>
      <vt:lpstr>Setting the Scene: The Ageing Population</vt:lpstr>
      <vt:lpstr>Theoretical Frameworks of Ageing</vt:lpstr>
      <vt:lpstr>Policy and Legislation</vt:lpstr>
      <vt:lpstr>Evaluation of Current Care Provisions (Critical Analysis)</vt:lpstr>
      <vt:lpstr>Overview of Current Services</vt:lpstr>
      <vt:lpstr>Strengths and Limitations</vt:lpstr>
      <vt:lpstr>Gaps, Challenges &amp; Population Impact</vt:lpstr>
      <vt:lpstr>Technological Innovations in Elderly Care</vt:lpstr>
      <vt:lpstr>Technological Innovations – Overview</vt:lpstr>
      <vt:lpstr>Critical Assessment – Benefits and Challenges</vt:lpstr>
      <vt:lpstr>Case Studies and Real-World Application</vt:lpstr>
      <vt:lpstr>Case Study 1: Age UK Community Support</vt:lpstr>
      <vt:lpstr>Case Study 2: Dementia Village (Netherlands Model &amp; UK Influence)</vt:lpstr>
      <vt:lpstr>Recommendations for Improving Care and Empowerment</vt:lpstr>
      <vt:lpstr>Conclusion &amp; Future Outlook</vt:lpstr>
      <vt:lpstr>References</vt:lpstr>
    </vt:vector>
  </TitlesOfParts>
  <Company>Cappfinity Limited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Empowering the Older Person</dc:title>
  <dc:creator>Andreea Zloteanu</dc:creator>
  <cp:lastModifiedBy>Elayne Gaspar Pires Dos Santos Da Cruz (2016547)</cp:lastModifiedBy>
  <cp:revision>5</cp:revision>
  <dcterms:created xsi:type="dcterms:W3CDTF">2025-10-17T11:06:42Z</dcterms:created>
  <dcterms:modified xsi:type="dcterms:W3CDTF">2025-10-25T22:30:43Z</dcterms:modified>
</cp:coreProperties>
</file>