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8" r:id="rId3"/>
    <p:sldId id="257" r:id="rId4"/>
    <p:sldId id="260" r:id="rId5"/>
    <p:sldId id="262" r:id="rId6"/>
    <p:sldId id="259" r:id="rId7"/>
    <p:sldId id="263" r:id="rId8"/>
    <p:sldId id="261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00F385-D22F-43CD-B784-A78F158FCAA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077F1B-C742-4EE0-AE11-092581E560F5}">
      <dgm:prSet/>
      <dgm:spPr/>
      <dgm:t>
        <a:bodyPr/>
        <a:lstStyle/>
        <a:p>
          <a:r>
            <a:rPr lang="en-US" b="1"/>
            <a:t>Belbin's Team Roles:</a:t>
          </a:r>
          <a:r>
            <a:rPr lang="en-US"/>
            <a:t> Recognising individual strengths helps the teams to perform effectively.</a:t>
          </a:r>
        </a:p>
      </dgm:t>
    </dgm:pt>
    <dgm:pt modelId="{32155B1F-AE39-47CA-BB71-779C6EC5BFF8}" type="parTrans" cxnId="{50C35D96-61AA-4F32-8999-09424D965B4E}">
      <dgm:prSet/>
      <dgm:spPr/>
      <dgm:t>
        <a:bodyPr/>
        <a:lstStyle/>
        <a:p>
          <a:endParaRPr lang="en-US"/>
        </a:p>
      </dgm:t>
    </dgm:pt>
    <dgm:pt modelId="{79E3A462-AD4F-4D2A-B8CB-BC24265CE6D2}" type="sibTrans" cxnId="{50C35D96-61AA-4F32-8999-09424D965B4E}">
      <dgm:prSet/>
      <dgm:spPr/>
      <dgm:t>
        <a:bodyPr/>
        <a:lstStyle/>
        <a:p>
          <a:endParaRPr lang="en-US"/>
        </a:p>
      </dgm:t>
    </dgm:pt>
    <dgm:pt modelId="{D50CAF40-E960-4F74-B628-4A459FC583F7}">
      <dgm:prSet/>
      <dgm:spPr/>
      <dgm:t>
        <a:bodyPr/>
        <a:lstStyle/>
        <a:p>
          <a:r>
            <a:rPr lang="en-US"/>
            <a:t>Nine behavioural roles,(Belbin &amp; Belbin, 2010).</a:t>
          </a:r>
        </a:p>
      </dgm:t>
    </dgm:pt>
    <dgm:pt modelId="{5E5FA238-EBF4-4A09-AC92-9E06990972DA}" type="parTrans" cxnId="{30819E53-B6A9-43EE-BC7D-0C4EE1D9B6BF}">
      <dgm:prSet/>
      <dgm:spPr/>
      <dgm:t>
        <a:bodyPr/>
        <a:lstStyle/>
        <a:p>
          <a:endParaRPr lang="en-US"/>
        </a:p>
      </dgm:t>
    </dgm:pt>
    <dgm:pt modelId="{89B1EE2F-0E5D-46D3-B8FD-D1B4F6F00ECC}" type="sibTrans" cxnId="{30819E53-B6A9-43EE-BC7D-0C4EE1D9B6BF}">
      <dgm:prSet/>
      <dgm:spPr/>
      <dgm:t>
        <a:bodyPr/>
        <a:lstStyle/>
        <a:p>
          <a:endParaRPr lang="en-US"/>
        </a:p>
      </dgm:t>
    </dgm:pt>
    <dgm:pt modelId="{83190AEB-F712-437E-80D6-6361619D0D93}">
      <dgm:prSet/>
      <dgm:spPr/>
      <dgm:t>
        <a:bodyPr/>
        <a:lstStyle/>
        <a:p>
          <a:r>
            <a:rPr lang="en-US" b="1"/>
            <a:t>My Identified Role as a Shaper:</a:t>
          </a:r>
          <a:endParaRPr lang="en-US"/>
        </a:p>
      </dgm:t>
    </dgm:pt>
    <dgm:pt modelId="{941DB3C7-69D6-4ED7-959A-A2D3EA9C039F}" type="parTrans" cxnId="{89646178-7FA4-4199-A662-233AEFB217B0}">
      <dgm:prSet/>
      <dgm:spPr/>
      <dgm:t>
        <a:bodyPr/>
        <a:lstStyle/>
        <a:p>
          <a:endParaRPr lang="en-US"/>
        </a:p>
      </dgm:t>
    </dgm:pt>
    <dgm:pt modelId="{AED97575-BDA3-4843-8D8B-CD1D5D614CF0}" type="sibTrans" cxnId="{89646178-7FA4-4199-A662-233AEFB217B0}">
      <dgm:prSet/>
      <dgm:spPr/>
      <dgm:t>
        <a:bodyPr/>
        <a:lstStyle/>
        <a:p>
          <a:endParaRPr lang="en-US"/>
        </a:p>
      </dgm:t>
    </dgm:pt>
    <dgm:pt modelId="{B8D7F821-C771-4DEA-AF31-CE9CBEA6B06A}">
      <dgm:prSet/>
      <dgm:spPr/>
      <dgm:t>
        <a:bodyPr/>
        <a:lstStyle/>
        <a:p>
          <a:r>
            <a:rPr lang="en-US"/>
            <a:t>Drives the team forward, thrives on pressure.</a:t>
          </a:r>
        </a:p>
      </dgm:t>
    </dgm:pt>
    <dgm:pt modelId="{19069395-B415-42FE-965B-74B870C914B6}" type="parTrans" cxnId="{B333265F-06F8-473B-BA54-64F4DDB3D35D}">
      <dgm:prSet/>
      <dgm:spPr/>
      <dgm:t>
        <a:bodyPr/>
        <a:lstStyle/>
        <a:p>
          <a:endParaRPr lang="en-US"/>
        </a:p>
      </dgm:t>
    </dgm:pt>
    <dgm:pt modelId="{573D46CC-73C0-440E-A554-E2D01FA35770}" type="sibTrans" cxnId="{B333265F-06F8-473B-BA54-64F4DDB3D35D}">
      <dgm:prSet/>
      <dgm:spPr/>
      <dgm:t>
        <a:bodyPr/>
        <a:lstStyle/>
        <a:p>
          <a:endParaRPr lang="en-US"/>
        </a:p>
      </dgm:t>
    </dgm:pt>
    <dgm:pt modelId="{29624AE0-1E53-41D3-A314-562391DB5693}">
      <dgm:prSet/>
      <dgm:spPr/>
      <dgm:t>
        <a:bodyPr/>
        <a:lstStyle/>
        <a:p>
          <a:r>
            <a:rPr lang="en-US" dirty="0"/>
            <a:t>Challenges beliefs to ensure progress.</a:t>
          </a:r>
        </a:p>
      </dgm:t>
    </dgm:pt>
    <dgm:pt modelId="{51816DA7-BD1F-4F8D-8F07-62590E7A7A59}" type="parTrans" cxnId="{02D452A9-7A2A-4BF8-B3EE-0CB8D227CC44}">
      <dgm:prSet/>
      <dgm:spPr/>
      <dgm:t>
        <a:bodyPr/>
        <a:lstStyle/>
        <a:p>
          <a:endParaRPr lang="en-US"/>
        </a:p>
      </dgm:t>
    </dgm:pt>
    <dgm:pt modelId="{57E201BC-667D-4BDF-A61B-E2E979BA97CE}" type="sibTrans" cxnId="{02D452A9-7A2A-4BF8-B3EE-0CB8D227CC44}">
      <dgm:prSet/>
      <dgm:spPr/>
      <dgm:t>
        <a:bodyPr/>
        <a:lstStyle/>
        <a:p>
          <a:endParaRPr lang="en-US"/>
        </a:p>
      </dgm:t>
    </dgm:pt>
    <dgm:pt modelId="{17E37C50-9B68-453D-BE0A-47B553C37285}">
      <dgm:prSet/>
      <dgm:spPr/>
      <dgm:t>
        <a:bodyPr/>
        <a:lstStyle/>
        <a:p>
          <a:r>
            <a:rPr lang="en-US" i="1"/>
            <a:t>Example:</a:t>
          </a:r>
          <a:r>
            <a:rPr lang="en-US"/>
            <a:t> In fitness classes, I constantly push the customers, ensuring flow and intensity.</a:t>
          </a:r>
        </a:p>
      </dgm:t>
    </dgm:pt>
    <dgm:pt modelId="{8C5E5727-BED2-4F3E-9269-F33A40AEF23C}" type="parTrans" cxnId="{2B60D5E7-BF37-4984-BB39-36574E2CA778}">
      <dgm:prSet/>
      <dgm:spPr/>
      <dgm:t>
        <a:bodyPr/>
        <a:lstStyle/>
        <a:p>
          <a:endParaRPr lang="en-US"/>
        </a:p>
      </dgm:t>
    </dgm:pt>
    <dgm:pt modelId="{30E51597-AA0C-4EFC-B4AE-B7EE7F7E88CE}" type="sibTrans" cxnId="{2B60D5E7-BF37-4984-BB39-36574E2CA778}">
      <dgm:prSet/>
      <dgm:spPr/>
      <dgm:t>
        <a:bodyPr/>
        <a:lstStyle/>
        <a:p>
          <a:endParaRPr lang="en-US"/>
        </a:p>
      </dgm:t>
    </dgm:pt>
    <dgm:pt modelId="{DD76B27C-F759-4C26-AEF1-626619B77748}">
      <dgm:prSet/>
      <dgm:spPr/>
      <dgm:t>
        <a:bodyPr/>
        <a:lstStyle/>
        <a:p>
          <a:r>
            <a:rPr lang="en-US"/>
            <a:t>In PT, I challenge clients' perceived limitations to achieve goals.</a:t>
          </a:r>
        </a:p>
      </dgm:t>
    </dgm:pt>
    <dgm:pt modelId="{C5E179D2-8BB1-4FCD-BA43-9622D6814919}" type="parTrans" cxnId="{4FEEB064-FC73-474B-89A9-3B6FDBBF4014}">
      <dgm:prSet/>
      <dgm:spPr/>
      <dgm:t>
        <a:bodyPr/>
        <a:lstStyle/>
        <a:p>
          <a:endParaRPr lang="en-US"/>
        </a:p>
      </dgm:t>
    </dgm:pt>
    <dgm:pt modelId="{C606FFCC-E954-4C37-B73A-E9509CDA370A}" type="sibTrans" cxnId="{4FEEB064-FC73-474B-89A9-3B6FDBBF4014}">
      <dgm:prSet/>
      <dgm:spPr/>
      <dgm:t>
        <a:bodyPr/>
        <a:lstStyle/>
        <a:p>
          <a:endParaRPr lang="en-US"/>
        </a:p>
      </dgm:t>
    </dgm:pt>
    <dgm:pt modelId="{68554EDA-9E22-4407-B178-36B0426045C4}">
      <dgm:prSet/>
      <dgm:spPr/>
      <dgm:t>
        <a:bodyPr/>
        <a:lstStyle/>
        <a:p>
          <a:r>
            <a:rPr lang="en-US" b="1"/>
            <a:t>Impact:</a:t>
          </a:r>
          <a:r>
            <a:rPr lang="en-US"/>
            <a:t> A clear understanding of roles ensures tasks are covered and momentum is maintained.</a:t>
          </a:r>
        </a:p>
      </dgm:t>
    </dgm:pt>
    <dgm:pt modelId="{290701DD-9A01-49F3-9ED3-09CB553BF374}" type="parTrans" cxnId="{F2335E93-18B9-41C8-BABE-F948D497F70A}">
      <dgm:prSet/>
      <dgm:spPr/>
      <dgm:t>
        <a:bodyPr/>
        <a:lstStyle/>
        <a:p>
          <a:endParaRPr lang="en-US"/>
        </a:p>
      </dgm:t>
    </dgm:pt>
    <dgm:pt modelId="{8E5A218C-C3B5-43A6-97BF-0AB2E63C42F2}" type="sibTrans" cxnId="{F2335E93-18B9-41C8-BABE-F948D497F70A}">
      <dgm:prSet/>
      <dgm:spPr/>
      <dgm:t>
        <a:bodyPr/>
        <a:lstStyle/>
        <a:p>
          <a:endParaRPr lang="en-US"/>
        </a:p>
      </dgm:t>
    </dgm:pt>
    <dgm:pt modelId="{5B971E8D-0DB1-4A8E-BA32-47835557BA4A}" type="pres">
      <dgm:prSet presAssocID="{9100F385-D22F-43CD-B784-A78F158FCAA3}" presName="linear" presStyleCnt="0">
        <dgm:presLayoutVars>
          <dgm:animLvl val="lvl"/>
          <dgm:resizeHandles val="exact"/>
        </dgm:presLayoutVars>
      </dgm:prSet>
      <dgm:spPr/>
    </dgm:pt>
    <dgm:pt modelId="{CF537C4C-359B-4F86-9274-D28970F5ED76}" type="pres">
      <dgm:prSet presAssocID="{B6077F1B-C742-4EE0-AE11-092581E560F5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463EFE0D-6433-4059-92F0-CDC32225B1AD}" type="pres">
      <dgm:prSet presAssocID="{79E3A462-AD4F-4D2A-B8CB-BC24265CE6D2}" presName="spacer" presStyleCnt="0"/>
      <dgm:spPr/>
    </dgm:pt>
    <dgm:pt modelId="{EFE7369E-C30B-4998-B223-7593B148406E}" type="pres">
      <dgm:prSet presAssocID="{D50CAF40-E960-4F74-B628-4A459FC583F7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4A1EEC20-35F6-4135-B1A9-25469FA219E2}" type="pres">
      <dgm:prSet presAssocID="{89B1EE2F-0E5D-46D3-B8FD-D1B4F6F00ECC}" presName="spacer" presStyleCnt="0"/>
      <dgm:spPr/>
    </dgm:pt>
    <dgm:pt modelId="{24E9BAC9-B539-4549-B04D-B3D9008C43EF}" type="pres">
      <dgm:prSet presAssocID="{83190AEB-F712-437E-80D6-6361619D0D93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D625C4BD-EF6C-4869-8947-020B2EBB9666}" type="pres">
      <dgm:prSet presAssocID="{AED97575-BDA3-4843-8D8B-CD1D5D614CF0}" presName="spacer" presStyleCnt="0"/>
      <dgm:spPr/>
    </dgm:pt>
    <dgm:pt modelId="{1D99723A-C983-4153-B571-12C8103412C2}" type="pres">
      <dgm:prSet presAssocID="{B8D7F821-C771-4DEA-AF31-CE9CBEA6B06A}" presName="parentText" presStyleLbl="node1" presStyleIdx="3" presStyleCnt="8" custLinFactNeighborY="50241">
        <dgm:presLayoutVars>
          <dgm:chMax val="0"/>
          <dgm:bulletEnabled val="1"/>
        </dgm:presLayoutVars>
      </dgm:prSet>
      <dgm:spPr/>
    </dgm:pt>
    <dgm:pt modelId="{1C2F53DE-4AEF-4D90-A5E8-4753C4BEFAA1}" type="pres">
      <dgm:prSet presAssocID="{573D46CC-73C0-440E-A554-E2D01FA35770}" presName="spacer" presStyleCnt="0"/>
      <dgm:spPr/>
    </dgm:pt>
    <dgm:pt modelId="{EEA39C62-A78E-4483-8060-87608143679E}" type="pres">
      <dgm:prSet presAssocID="{29624AE0-1E53-41D3-A314-562391DB5693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1E35218D-51DA-4572-A4C6-96B299DD31BF}" type="pres">
      <dgm:prSet presAssocID="{57E201BC-667D-4BDF-A61B-E2E979BA97CE}" presName="spacer" presStyleCnt="0"/>
      <dgm:spPr/>
    </dgm:pt>
    <dgm:pt modelId="{6DEB7373-D46F-4F3D-9976-60C019DE1906}" type="pres">
      <dgm:prSet presAssocID="{17E37C50-9B68-453D-BE0A-47B553C37285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A8C17120-5EDA-4D34-9088-404B026E4855}" type="pres">
      <dgm:prSet presAssocID="{30E51597-AA0C-4EFC-B4AE-B7EE7F7E88CE}" presName="spacer" presStyleCnt="0"/>
      <dgm:spPr/>
    </dgm:pt>
    <dgm:pt modelId="{7E806E9E-96CF-48E1-8F39-5E0DD721A224}" type="pres">
      <dgm:prSet presAssocID="{DD76B27C-F759-4C26-AEF1-626619B77748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0A369F4C-DDA5-4FAA-9A9C-1701048985FF}" type="pres">
      <dgm:prSet presAssocID="{C606FFCC-E954-4C37-B73A-E9509CDA370A}" presName="spacer" presStyleCnt="0"/>
      <dgm:spPr/>
    </dgm:pt>
    <dgm:pt modelId="{30119537-F9C3-421B-BC3D-775D6CEC9683}" type="pres">
      <dgm:prSet presAssocID="{68554EDA-9E22-4407-B178-36B0426045C4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6F353705-688C-48A8-B1C8-01F88038D4ED}" type="presOf" srcId="{DD76B27C-F759-4C26-AEF1-626619B77748}" destId="{7E806E9E-96CF-48E1-8F39-5E0DD721A224}" srcOrd="0" destOrd="0" presId="urn:microsoft.com/office/officeart/2005/8/layout/vList2"/>
    <dgm:cxn modelId="{3CE3F80C-D0DF-4913-8987-3A49D0F9B67C}" type="presOf" srcId="{83190AEB-F712-437E-80D6-6361619D0D93}" destId="{24E9BAC9-B539-4549-B04D-B3D9008C43EF}" srcOrd="0" destOrd="0" presId="urn:microsoft.com/office/officeart/2005/8/layout/vList2"/>
    <dgm:cxn modelId="{B333265F-06F8-473B-BA54-64F4DDB3D35D}" srcId="{9100F385-D22F-43CD-B784-A78F158FCAA3}" destId="{B8D7F821-C771-4DEA-AF31-CE9CBEA6B06A}" srcOrd="3" destOrd="0" parTransId="{19069395-B415-42FE-965B-74B870C914B6}" sibTransId="{573D46CC-73C0-440E-A554-E2D01FA35770}"/>
    <dgm:cxn modelId="{4FEEB064-FC73-474B-89A9-3B6FDBBF4014}" srcId="{9100F385-D22F-43CD-B784-A78F158FCAA3}" destId="{DD76B27C-F759-4C26-AEF1-626619B77748}" srcOrd="6" destOrd="0" parTransId="{C5E179D2-8BB1-4FCD-BA43-9622D6814919}" sibTransId="{C606FFCC-E954-4C37-B73A-E9509CDA370A}"/>
    <dgm:cxn modelId="{30819E53-B6A9-43EE-BC7D-0C4EE1D9B6BF}" srcId="{9100F385-D22F-43CD-B784-A78F158FCAA3}" destId="{D50CAF40-E960-4F74-B628-4A459FC583F7}" srcOrd="1" destOrd="0" parTransId="{5E5FA238-EBF4-4A09-AC92-9E06990972DA}" sibTransId="{89B1EE2F-0E5D-46D3-B8FD-D1B4F6F00ECC}"/>
    <dgm:cxn modelId="{89646178-7FA4-4199-A662-233AEFB217B0}" srcId="{9100F385-D22F-43CD-B784-A78F158FCAA3}" destId="{83190AEB-F712-437E-80D6-6361619D0D93}" srcOrd="2" destOrd="0" parTransId="{941DB3C7-69D6-4ED7-959A-A2D3EA9C039F}" sibTransId="{AED97575-BDA3-4843-8D8B-CD1D5D614CF0}"/>
    <dgm:cxn modelId="{F2335E93-18B9-41C8-BABE-F948D497F70A}" srcId="{9100F385-D22F-43CD-B784-A78F158FCAA3}" destId="{68554EDA-9E22-4407-B178-36B0426045C4}" srcOrd="7" destOrd="0" parTransId="{290701DD-9A01-49F3-9ED3-09CB553BF374}" sibTransId="{8E5A218C-C3B5-43A6-97BF-0AB2E63C42F2}"/>
    <dgm:cxn modelId="{0FC2E995-0EE9-42A7-8E96-B52DB5BF9E43}" type="presOf" srcId="{B6077F1B-C742-4EE0-AE11-092581E560F5}" destId="{CF537C4C-359B-4F86-9274-D28970F5ED76}" srcOrd="0" destOrd="0" presId="urn:microsoft.com/office/officeart/2005/8/layout/vList2"/>
    <dgm:cxn modelId="{E2F41296-8440-4988-AB5F-C801026B23AD}" type="presOf" srcId="{17E37C50-9B68-453D-BE0A-47B553C37285}" destId="{6DEB7373-D46F-4F3D-9976-60C019DE1906}" srcOrd="0" destOrd="0" presId="urn:microsoft.com/office/officeart/2005/8/layout/vList2"/>
    <dgm:cxn modelId="{50C35D96-61AA-4F32-8999-09424D965B4E}" srcId="{9100F385-D22F-43CD-B784-A78F158FCAA3}" destId="{B6077F1B-C742-4EE0-AE11-092581E560F5}" srcOrd="0" destOrd="0" parTransId="{32155B1F-AE39-47CA-BB71-779C6EC5BFF8}" sibTransId="{79E3A462-AD4F-4D2A-B8CB-BC24265CE6D2}"/>
    <dgm:cxn modelId="{02D452A9-7A2A-4BF8-B3EE-0CB8D227CC44}" srcId="{9100F385-D22F-43CD-B784-A78F158FCAA3}" destId="{29624AE0-1E53-41D3-A314-562391DB5693}" srcOrd="4" destOrd="0" parTransId="{51816DA7-BD1F-4F8D-8F07-62590E7A7A59}" sibTransId="{57E201BC-667D-4BDF-A61B-E2E979BA97CE}"/>
    <dgm:cxn modelId="{D6F2DFA9-F929-4899-BCA9-00EAD50D00BC}" type="presOf" srcId="{9100F385-D22F-43CD-B784-A78F158FCAA3}" destId="{5B971E8D-0DB1-4A8E-BA32-47835557BA4A}" srcOrd="0" destOrd="0" presId="urn:microsoft.com/office/officeart/2005/8/layout/vList2"/>
    <dgm:cxn modelId="{E11FF7B7-99F2-4A88-8222-929210511C74}" type="presOf" srcId="{68554EDA-9E22-4407-B178-36B0426045C4}" destId="{30119537-F9C3-421B-BC3D-775D6CEC9683}" srcOrd="0" destOrd="0" presId="urn:microsoft.com/office/officeart/2005/8/layout/vList2"/>
    <dgm:cxn modelId="{2DADC4B9-174B-442F-B92F-C54B9308E5E6}" type="presOf" srcId="{29624AE0-1E53-41D3-A314-562391DB5693}" destId="{EEA39C62-A78E-4483-8060-87608143679E}" srcOrd="0" destOrd="0" presId="urn:microsoft.com/office/officeart/2005/8/layout/vList2"/>
    <dgm:cxn modelId="{C23C8BBB-CF2F-4F74-864E-C0D39DBA13E3}" type="presOf" srcId="{B8D7F821-C771-4DEA-AF31-CE9CBEA6B06A}" destId="{1D99723A-C983-4153-B571-12C8103412C2}" srcOrd="0" destOrd="0" presId="urn:microsoft.com/office/officeart/2005/8/layout/vList2"/>
    <dgm:cxn modelId="{7A11EAC6-DD2C-42DD-A785-1FD4C50F61F1}" type="presOf" srcId="{D50CAF40-E960-4F74-B628-4A459FC583F7}" destId="{EFE7369E-C30B-4998-B223-7593B148406E}" srcOrd="0" destOrd="0" presId="urn:microsoft.com/office/officeart/2005/8/layout/vList2"/>
    <dgm:cxn modelId="{2B60D5E7-BF37-4984-BB39-36574E2CA778}" srcId="{9100F385-D22F-43CD-B784-A78F158FCAA3}" destId="{17E37C50-9B68-453D-BE0A-47B553C37285}" srcOrd="5" destOrd="0" parTransId="{8C5E5727-BED2-4F3E-9269-F33A40AEF23C}" sibTransId="{30E51597-AA0C-4EFC-B4AE-B7EE7F7E88CE}"/>
    <dgm:cxn modelId="{13490DD3-9FB7-480A-AF71-AF4A4FAC1843}" type="presParOf" srcId="{5B971E8D-0DB1-4A8E-BA32-47835557BA4A}" destId="{CF537C4C-359B-4F86-9274-D28970F5ED76}" srcOrd="0" destOrd="0" presId="urn:microsoft.com/office/officeart/2005/8/layout/vList2"/>
    <dgm:cxn modelId="{3C556860-BD36-450B-AE2E-5756EA2808E9}" type="presParOf" srcId="{5B971E8D-0DB1-4A8E-BA32-47835557BA4A}" destId="{463EFE0D-6433-4059-92F0-CDC32225B1AD}" srcOrd="1" destOrd="0" presId="urn:microsoft.com/office/officeart/2005/8/layout/vList2"/>
    <dgm:cxn modelId="{34C65718-750C-4F40-AA68-A97EFF11E731}" type="presParOf" srcId="{5B971E8D-0DB1-4A8E-BA32-47835557BA4A}" destId="{EFE7369E-C30B-4998-B223-7593B148406E}" srcOrd="2" destOrd="0" presId="urn:microsoft.com/office/officeart/2005/8/layout/vList2"/>
    <dgm:cxn modelId="{145BCA1E-2216-40B6-A5AE-647D05A35C74}" type="presParOf" srcId="{5B971E8D-0DB1-4A8E-BA32-47835557BA4A}" destId="{4A1EEC20-35F6-4135-B1A9-25469FA219E2}" srcOrd="3" destOrd="0" presId="urn:microsoft.com/office/officeart/2005/8/layout/vList2"/>
    <dgm:cxn modelId="{E8FD876A-438D-46E5-8A54-C4DA7CE9CBAF}" type="presParOf" srcId="{5B971E8D-0DB1-4A8E-BA32-47835557BA4A}" destId="{24E9BAC9-B539-4549-B04D-B3D9008C43EF}" srcOrd="4" destOrd="0" presId="urn:microsoft.com/office/officeart/2005/8/layout/vList2"/>
    <dgm:cxn modelId="{4B218884-22F3-4ED1-8982-C5B16B1CC7B4}" type="presParOf" srcId="{5B971E8D-0DB1-4A8E-BA32-47835557BA4A}" destId="{D625C4BD-EF6C-4869-8947-020B2EBB9666}" srcOrd="5" destOrd="0" presId="urn:microsoft.com/office/officeart/2005/8/layout/vList2"/>
    <dgm:cxn modelId="{5F75E8F0-21FB-4576-AFA1-35FC2920A5FA}" type="presParOf" srcId="{5B971E8D-0DB1-4A8E-BA32-47835557BA4A}" destId="{1D99723A-C983-4153-B571-12C8103412C2}" srcOrd="6" destOrd="0" presId="urn:microsoft.com/office/officeart/2005/8/layout/vList2"/>
    <dgm:cxn modelId="{4CB68AF5-DD60-48EA-8F25-C0C35EABE989}" type="presParOf" srcId="{5B971E8D-0DB1-4A8E-BA32-47835557BA4A}" destId="{1C2F53DE-4AEF-4D90-A5E8-4753C4BEFAA1}" srcOrd="7" destOrd="0" presId="urn:microsoft.com/office/officeart/2005/8/layout/vList2"/>
    <dgm:cxn modelId="{25A697E8-40C9-4EE3-B9D7-55D1F294F48E}" type="presParOf" srcId="{5B971E8D-0DB1-4A8E-BA32-47835557BA4A}" destId="{EEA39C62-A78E-4483-8060-87608143679E}" srcOrd="8" destOrd="0" presId="urn:microsoft.com/office/officeart/2005/8/layout/vList2"/>
    <dgm:cxn modelId="{B1BF3B25-E7D8-4FFE-AC75-5DFFE8A729A3}" type="presParOf" srcId="{5B971E8D-0DB1-4A8E-BA32-47835557BA4A}" destId="{1E35218D-51DA-4572-A4C6-96B299DD31BF}" srcOrd="9" destOrd="0" presId="urn:microsoft.com/office/officeart/2005/8/layout/vList2"/>
    <dgm:cxn modelId="{5B664F5D-4190-4207-9349-41713289EEBC}" type="presParOf" srcId="{5B971E8D-0DB1-4A8E-BA32-47835557BA4A}" destId="{6DEB7373-D46F-4F3D-9976-60C019DE1906}" srcOrd="10" destOrd="0" presId="urn:microsoft.com/office/officeart/2005/8/layout/vList2"/>
    <dgm:cxn modelId="{1A31A076-8CBA-4AC0-8D1A-879A0F273C4F}" type="presParOf" srcId="{5B971E8D-0DB1-4A8E-BA32-47835557BA4A}" destId="{A8C17120-5EDA-4D34-9088-404B026E4855}" srcOrd="11" destOrd="0" presId="urn:microsoft.com/office/officeart/2005/8/layout/vList2"/>
    <dgm:cxn modelId="{839D2E1F-B8E6-4862-8F61-B5C8D3C2A4AB}" type="presParOf" srcId="{5B971E8D-0DB1-4A8E-BA32-47835557BA4A}" destId="{7E806E9E-96CF-48E1-8F39-5E0DD721A224}" srcOrd="12" destOrd="0" presId="urn:microsoft.com/office/officeart/2005/8/layout/vList2"/>
    <dgm:cxn modelId="{17E3DA76-574B-4031-9A35-F1F41971919A}" type="presParOf" srcId="{5B971E8D-0DB1-4A8E-BA32-47835557BA4A}" destId="{0A369F4C-DDA5-4FAA-9A9C-1701048985FF}" srcOrd="13" destOrd="0" presId="urn:microsoft.com/office/officeart/2005/8/layout/vList2"/>
    <dgm:cxn modelId="{EA05E5F1-781E-43F1-BF76-C6B85B504205}" type="presParOf" srcId="{5B971E8D-0DB1-4A8E-BA32-47835557BA4A}" destId="{30119537-F9C3-421B-BC3D-775D6CEC9683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D32BF0-87CA-42BE-8F1E-E23CE7FDF16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C196608-068A-415C-A08D-6F4AE628C354}">
      <dgm:prSet/>
      <dgm:spPr/>
      <dgm:t>
        <a:bodyPr/>
        <a:lstStyle/>
        <a:p>
          <a:r>
            <a:rPr lang="en-US" b="1" i="0" baseline="0" dirty="0"/>
            <a:t>Relationships as Building Blocks:</a:t>
          </a:r>
          <a:r>
            <a:rPr lang="en-US" b="0" i="0" baseline="0" dirty="0"/>
            <a:t> Strong interpersonal connections are fundamental for building &amp; maintaining effective teams.</a:t>
          </a:r>
          <a:endParaRPr lang="en-US" dirty="0"/>
        </a:p>
      </dgm:t>
    </dgm:pt>
    <dgm:pt modelId="{C9009605-B21E-49B2-9377-123E47DADA96}" type="parTrans" cxnId="{D1CD0679-E2E1-4AB4-9977-84B1CAE1A05D}">
      <dgm:prSet/>
      <dgm:spPr/>
      <dgm:t>
        <a:bodyPr/>
        <a:lstStyle/>
        <a:p>
          <a:endParaRPr lang="en-US"/>
        </a:p>
      </dgm:t>
    </dgm:pt>
    <dgm:pt modelId="{B2F6FDB3-AF22-4D24-92D9-C1125D52B059}" type="sibTrans" cxnId="{D1CD0679-E2E1-4AB4-9977-84B1CAE1A05D}">
      <dgm:prSet/>
      <dgm:spPr/>
      <dgm:t>
        <a:bodyPr/>
        <a:lstStyle/>
        <a:p>
          <a:endParaRPr lang="en-US"/>
        </a:p>
      </dgm:t>
    </dgm:pt>
    <dgm:pt modelId="{AE112140-B4F2-4615-A0A3-270EC0EDCEA6}">
      <dgm:prSet/>
      <dgm:spPr/>
      <dgm:t>
        <a:bodyPr/>
        <a:lstStyle/>
        <a:p>
          <a:r>
            <a:rPr lang="en-US" b="1" i="0" baseline="0"/>
            <a:t>Deep Listening:</a:t>
          </a:r>
          <a:r>
            <a:rPr lang="en-US" b="0" i="0" baseline="0"/>
            <a:t> Nancy Kline (2002) highlights that truly listening to someone is the most </a:t>
          </a:r>
          <a:r>
            <a:rPr lang="en-US"/>
            <a:t>effective</a:t>
          </a:r>
          <a:r>
            <a:rPr lang="en-US" b="0" i="0" baseline="0"/>
            <a:t> thing you can do, </a:t>
          </a:r>
          <a:r>
            <a:rPr lang="en-US"/>
            <a:t>creating</a:t>
          </a:r>
          <a:r>
            <a:rPr lang="en-US" b="0" i="0" baseline="0"/>
            <a:t> independent thinking and stronger bonds.</a:t>
          </a:r>
          <a:endParaRPr lang="en-US"/>
        </a:p>
      </dgm:t>
    </dgm:pt>
    <dgm:pt modelId="{53F76423-9498-40BD-B237-9DFEA011CAA3}" type="parTrans" cxnId="{F605369E-D8F9-4087-BF35-C4C6CEF282F5}">
      <dgm:prSet/>
      <dgm:spPr/>
      <dgm:t>
        <a:bodyPr/>
        <a:lstStyle/>
        <a:p>
          <a:endParaRPr lang="en-US"/>
        </a:p>
      </dgm:t>
    </dgm:pt>
    <dgm:pt modelId="{E529A94F-42E3-4BCD-B4C8-C91F1858173D}" type="sibTrans" cxnId="{F605369E-D8F9-4087-BF35-C4C6CEF282F5}">
      <dgm:prSet/>
      <dgm:spPr/>
      <dgm:t>
        <a:bodyPr/>
        <a:lstStyle/>
        <a:p>
          <a:endParaRPr lang="en-US"/>
        </a:p>
      </dgm:t>
    </dgm:pt>
    <dgm:pt modelId="{B5E23D54-9C99-46B2-8E2D-B5FDA8DEB884}">
      <dgm:prSet/>
      <dgm:spPr/>
      <dgm:t>
        <a:bodyPr/>
        <a:lstStyle/>
        <a:p>
          <a:r>
            <a:rPr lang="en-US" b="1" i="0" baseline="0"/>
            <a:t>Betari's Box:</a:t>
          </a:r>
          <a:r>
            <a:rPr lang="en-US" b="0" i="0" baseline="0"/>
            <a:t> Our attitudes and behaviours directly influence those around us.</a:t>
          </a:r>
          <a:endParaRPr lang="en-US"/>
        </a:p>
      </dgm:t>
    </dgm:pt>
    <dgm:pt modelId="{4FA0104B-9400-45DE-BD45-AC15D74B97FE}" type="parTrans" cxnId="{4D1CFBEB-B50F-4D5E-947E-0C6D05E55634}">
      <dgm:prSet/>
      <dgm:spPr/>
      <dgm:t>
        <a:bodyPr/>
        <a:lstStyle/>
        <a:p>
          <a:endParaRPr lang="en-US"/>
        </a:p>
      </dgm:t>
    </dgm:pt>
    <dgm:pt modelId="{6CDE9FF3-2D97-4695-8AF1-249013E985BF}" type="sibTrans" cxnId="{4D1CFBEB-B50F-4D5E-947E-0C6D05E55634}">
      <dgm:prSet/>
      <dgm:spPr/>
      <dgm:t>
        <a:bodyPr/>
        <a:lstStyle/>
        <a:p>
          <a:endParaRPr lang="en-US"/>
        </a:p>
      </dgm:t>
    </dgm:pt>
    <dgm:pt modelId="{6936ACD4-DA7E-4B10-933E-E9FB0EA5E992}">
      <dgm:prSet/>
      <dgm:spPr/>
      <dgm:t>
        <a:bodyPr/>
        <a:lstStyle/>
        <a:p>
          <a:r>
            <a:rPr lang="en-US" b="0" i="1" baseline="0"/>
            <a:t>Example:</a:t>
          </a:r>
          <a:r>
            <a:rPr lang="en-US" b="0" i="0" baseline="0"/>
            <a:t> My positive and energetic attitude in fitness classes boosts client energy and engagement.</a:t>
          </a:r>
          <a:endParaRPr lang="en-US"/>
        </a:p>
      </dgm:t>
    </dgm:pt>
    <dgm:pt modelId="{640D2EDA-E0A6-4BBC-9251-F596352062F6}" type="parTrans" cxnId="{D3EFD704-4AFD-406A-BA9F-95088B55970E}">
      <dgm:prSet/>
      <dgm:spPr/>
      <dgm:t>
        <a:bodyPr/>
        <a:lstStyle/>
        <a:p>
          <a:endParaRPr lang="en-US"/>
        </a:p>
      </dgm:t>
    </dgm:pt>
    <dgm:pt modelId="{A2E05EEE-F9BA-4A83-B110-1D1D4D870379}" type="sibTrans" cxnId="{D3EFD704-4AFD-406A-BA9F-95088B55970E}">
      <dgm:prSet/>
      <dgm:spPr/>
      <dgm:t>
        <a:bodyPr/>
        <a:lstStyle/>
        <a:p>
          <a:endParaRPr lang="en-US"/>
        </a:p>
      </dgm:t>
    </dgm:pt>
    <dgm:pt modelId="{09865FA1-CF41-4D9A-AF49-32588DB2CF13}">
      <dgm:prSet/>
      <dgm:spPr/>
      <dgm:t>
        <a:bodyPr/>
        <a:lstStyle/>
        <a:p>
          <a:r>
            <a:rPr lang="en-US" b="1" i="0" baseline="0"/>
            <a:t>Trust as a Foundation:</a:t>
          </a:r>
          <a:r>
            <a:rPr lang="en-US" b="0" i="0" baseline="0"/>
            <a:t> "Trust is the Foundation of Successful Teams" (Academi Wales, 2018).</a:t>
          </a:r>
          <a:endParaRPr lang="en-US"/>
        </a:p>
      </dgm:t>
    </dgm:pt>
    <dgm:pt modelId="{00E92EF9-3463-4303-87A1-F979E4DCC973}" type="parTrans" cxnId="{827BA554-5394-4A63-A53A-89D35C00F971}">
      <dgm:prSet/>
      <dgm:spPr/>
      <dgm:t>
        <a:bodyPr/>
        <a:lstStyle/>
        <a:p>
          <a:endParaRPr lang="en-US"/>
        </a:p>
      </dgm:t>
    </dgm:pt>
    <dgm:pt modelId="{5B396814-6A55-4351-A0D4-ADE80C9A675C}" type="sibTrans" cxnId="{827BA554-5394-4A63-A53A-89D35C00F971}">
      <dgm:prSet/>
      <dgm:spPr/>
      <dgm:t>
        <a:bodyPr/>
        <a:lstStyle/>
        <a:p>
          <a:endParaRPr lang="en-US"/>
        </a:p>
      </dgm:t>
    </dgm:pt>
    <dgm:pt modelId="{EF95860E-9694-4562-BD7D-60CC81B17922}">
      <dgm:prSet/>
      <dgm:spPr/>
      <dgm:t>
        <a:bodyPr/>
        <a:lstStyle/>
        <a:p>
          <a:r>
            <a:rPr lang="en-US" b="0" i="0" baseline="0"/>
            <a:t>Valuing differences and creating trust bonds are essential for effective collaboration.</a:t>
          </a:r>
          <a:endParaRPr lang="en-US"/>
        </a:p>
      </dgm:t>
    </dgm:pt>
    <dgm:pt modelId="{49EB755E-4C5F-4B24-B580-4E753B1134C2}" type="parTrans" cxnId="{065CC0E3-4299-4D13-9CF3-C6142FD31B0E}">
      <dgm:prSet/>
      <dgm:spPr/>
      <dgm:t>
        <a:bodyPr/>
        <a:lstStyle/>
        <a:p>
          <a:endParaRPr lang="en-US"/>
        </a:p>
      </dgm:t>
    </dgm:pt>
    <dgm:pt modelId="{DC991157-19DC-4F48-A844-52C81CF83045}" type="sibTrans" cxnId="{065CC0E3-4299-4D13-9CF3-C6142FD31B0E}">
      <dgm:prSet/>
      <dgm:spPr/>
      <dgm:t>
        <a:bodyPr/>
        <a:lstStyle/>
        <a:p>
          <a:endParaRPr lang="en-US"/>
        </a:p>
      </dgm:t>
    </dgm:pt>
    <dgm:pt modelId="{D57B86F1-FF93-4F84-ABB2-CCD95E024B30}" type="pres">
      <dgm:prSet presAssocID="{CDD32BF0-87CA-42BE-8F1E-E23CE7FDF168}" presName="linear" presStyleCnt="0">
        <dgm:presLayoutVars>
          <dgm:animLvl val="lvl"/>
          <dgm:resizeHandles val="exact"/>
        </dgm:presLayoutVars>
      </dgm:prSet>
      <dgm:spPr/>
    </dgm:pt>
    <dgm:pt modelId="{A4293CC8-0016-424C-84AC-D5D72D504C30}" type="pres">
      <dgm:prSet presAssocID="{FC196608-068A-415C-A08D-6F4AE628C35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E2CABB9-B7F9-4493-95C1-7435CFF55C65}" type="pres">
      <dgm:prSet presAssocID="{B2F6FDB3-AF22-4D24-92D9-C1125D52B059}" presName="spacer" presStyleCnt="0"/>
      <dgm:spPr/>
    </dgm:pt>
    <dgm:pt modelId="{FCC124A0-B5F2-496D-B4C2-D620F8F0CD3B}" type="pres">
      <dgm:prSet presAssocID="{AE112140-B4F2-4615-A0A3-270EC0EDCEA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CCAA7E2-0824-4E64-B946-AAACD1818C3C}" type="pres">
      <dgm:prSet presAssocID="{E529A94F-42E3-4BCD-B4C8-C91F1858173D}" presName="spacer" presStyleCnt="0"/>
      <dgm:spPr/>
    </dgm:pt>
    <dgm:pt modelId="{9FE194AA-AC19-46BA-A880-7621BFAA4C8E}" type="pres">
      <dgm:prSet presAssocID="{B5E23D54-9C99-46B2-8E2D-B5FDA8DEB88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7E7B62E-BAD8-432B-ADA1-595D92EE6D38}" type="pres">
      <dgm:prSet presAssocID="{6CDE9FF3-2D97-4695-8AF1-249013E985BF}" presName="spacer" presStyleCnt="0"/>
      <dgm:spPr/>
    </dgm:pt>
    <dgm:pt modelId="{C9686BFA-CAD7-4493-B072-5DC5CC2E2C7E}" type="pres">
      <dgm:prSet presAssocID="{6936ACD4-DA7E-4B10-933E-E9FB0EA5E99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900911B-254F-4B52-BFA1-243C4B694853}" type="pres">
      <dgm:prSet presAssocID="{A2E05EEE-F9BA-4A83-B110-1D1D4D870379}" presName="spacer" presStyleCnt="0"/>
      <dgm:spPr/>
    </dgm:pt>
    <dgm:pt modelId="{C07B3F74-5077-4024-ACF3-DDCB826C3390}" type="pres">
      <dgm:prSet presAssocID="{09865FA1-CF41-4D9A-AF49-32588DB2CF1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DD7EC5A-A0EA-4C6B-9107-FF8AB9A71EBB}" type="pres">
      <dgm:prSet presAssocID="{5B396814-6A55-4351-A0D4-ADE80C9A675C}" presName="spacer" presStyleCnt="0"/>
      <dgm:spPr/>
    </dgm:pt>
    <dgm:pt modelId="{837D49DB-1CD6-4D0C-93EA-9D86D0F06947}" type="pres">
      <dgm:prSet presAssocID="{EF95860E-9694-4562-BD7D-60CC81B1792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3EFD704-4AFD-406A-BA9F-95088B55970E}" srcId="{CDD32BF0-87CA-42BE-8F1E-E23CE7FDF168}" destId="{6936ACD4-DA7E-4B10-933E-E9FB0EA5E992}" srcOrd="3" destOrd="0" parTransId="{640D2EDA-E0A6-4BBC-9251-F596352062F6}" sibTransId="{A2E05EEE-F9BA-4A83-B110-1D1D4D870379}"/>
    <dgm:cxn modelId="{93F6A314-5742-419E-97DF-06E3FF4E1535}" type="presOf" srcId="{FC196608-068A-415C-A08D-6F4AE628C354}" destId="{A4293CC8-0016-424C-84AC-D5D72D504C30}" srcOrd="0" destOrd="0" presId="urn:microsoft.com/office/officeart/2005/8/layout/vList2"/>
    <dgm:cxn modelId="{1407B31E-F583-48DF-ABE5-DEC4896ECD88}" type="presOf" srcId="{6936ACD4-DA7E-4B10-933E-E9FB0EA5E992}" destId="{C9686BFA-CAD7-4493-B072-5DC5CC2E2C7E}" srcOrd="0" destOrd="0" presId="urn:microsoft.com/office/officeart/2005/8/layout/vList2"/>
    <dgm:cxn modelId="{4E0E0A2F-4CFA-4DC0-BD6F-EC5BA5C652CB}" type="presOf" srcId="{B5E23D54-9C99-46B2-8E2D-B5FDA8DEB884}" destId="{9FE194AA-AC19-46BA-A880-7621BFAA4C8E}" srcOrd="0" destOrd="0" presId="urn:microsoft.com/office/officeart/2005/8/layout/vList2"/>
    <dgm:cxn modelId="{827BA554-5394-4A63-A53A-89D35C00F971}" srcId="{CDD32BF0-87CA-42BE-8F1E-E23CE7FDF168}" destId="{09865FA1-CF41-4D9A-AF49-32588DB2CF13}" srcOrd="4" destOrd="0" parTransId="{00E92EF9-3463-4303-87A1-F979E4DCC973}" sibTransId="{5B396814-6A55-4351-A0D4-ADE80C9A675C}"/>
    <dgm:cxn modelId="{D1CD0679-E2E1-4AB4-9977-84B1CAE1A05D}" srcId="{CDD32BF0-87CA-42BE-8F1E-E23CE7FDF168}" destId="{FC196608-068A-415C-A08D-6F4AE628C354}" srcOrd="0" destOrd="0" parTransId="{C9009605-B21E-49B2-9377-123E47DADA96}" sibTransId="{B2F6FDB3-AF22-4D24-92D9-C1125D52B059}"/>
    <dgm:cxn modelId="{DE01F892-D5E0-4CFF-809C-823CBCF03DE2}" type="presOf" srcId="{CDD32BF0-87CA-42BE-8F1E-E23CE7FDF168}" destId="{D57B86F1-FF93-4F84-ABB2-CCD95E024B30}" srcOrd="0" destOrd="0" presId="urn:microsoft.com/office/officeart/2005/8/layout/vList2"/>
    <dgm:cxn modelId="{2545D69B-5985-45AC-8A83-9FBA20800B48}" type="presOf" srcId="{AE112140-B4F2-4615-A0A3-270EC0EDCEA6}" destId="{FCC124A0-B5F2-496D-B4C2-D620F8F0CD3B}" srcOrd="0" destOrd="0" presId="urn:microsoft.com/office/officeart/2005/8/layout/vList2"/>
    <dgm:cxn modelId="{F605369E-D8F9-4087-BF35-C4C6CEF282F5}" srcId="{CDD32BF0-87CA-42BE-8F1E-E23CE7FDF168}" destId="{AE112140-B4F2-4615-A0A3-270EC0EDCEA6}" srcOrd="1" destOrd="0" parTransId="{53F76423-9498-40BD-B237-9DFEA011CAA3}" sibTransId="{E529A94F-42E3-4BCD-B4C8-C91F1858173D}"/>
    <dgm:cxn modelId="{172706D1-A8CC-41D1-AF75-49B7A1D1E1FE}" type="presOf" srcId="{09865FA1-CF41-4D9A-AF49-32588DB2CF13}" destId="{C07B3F74-5077-4024-ACF3-DDCB826C3390}" srcOrd="0" destOrd="0" presId="urn:microsoft.com/office/officeart/2005/8/layout/vList2"/>
    <dgm:cxn modelId="{065CC0E3-4299-4D13-9CF3-C6142FD31B0E}" srcId="{CDD32BF0-87CA-42BE-8F1E-E23CE7FDF168}" destId="{EF95860E-9694-4562-BD7D-60CC81B17922}" srcOrd="5" destOrd="0" parTransId="{49EB755E-4C5F-4B24-B580-4E753B1134C2}" sibTransId="{DC991157-19DC-4F48-A844-52C81CF83045}"/>
    <dgm:cxn modelId="{4D1CFBEB-B50F-4D5E-947E-0C6D05E55634}" srcId="{CDD32BF0-87CA-42BE-8F1E-E23CE7FDF168}" destId="{B5E23D54-9C99-46B2-8E2D-B5FDA8DEB884}" srcOrd="2" destOrd="0" parTransId="{4FA0104B-9400-45DE-BD45-AC15D74B97FE}" sibTransId="{6CDE9FF3-2D97-4695-8AF1-249013E985BF}"/>
    <dgm:cxn modelId="{A0319BF1-EACF-451C-9DA6-3A7E10C6DE58}" type="presOf" srcId="{EF95860E-9694-4562-BD7D-60CC81B17922}" destId="{837D49DB-1CD6-4D0C-93EA-9D86D0F06947}" srcOrd="0" destOrd="0" presId="urn:microsoft.com/office/officeart/2005/8/layout/vList2"/>
    <dgm:cxn modelId="{CD281BEE-FC41-4C56-A7F8-6946CDF79498}" type="presParOf" srcId="{D57B86F1-FF93-4F84-ABB2-CCD95E024B30}" destId="{A4293CC8-0016-424C-84AC-D5D72D504C30}" srcOrd="0" destOrd="0" presId="urn:microsoft.com/office/officeart/2005/8/layout/vList2"/>
    <dgm:cxn modelId="{E4E88395-D4AF-4229-917A-958640960A84}" type="presParOf" srcId="{D57B86F1-FF93-4F84-ABB2-CCD95E024B30}" destId="{BE2CABB9-B7F9-4493-95C1-7435CFF55C65}" srcOrd="1" destOrd="0" presId="urn:microsoft.com/office/officeart/2005/8/layout/vList2"/>
    <dgm:cxn modelId="{041C102F-5B7E-4CD0-A144-86D844A8523A}" type="presParOf" srcId="{D57B86F1-FF93-4F84-ABB2-CCD95E024B30}" destId="{FCC124A0-B5F2-496D-B4C2-D620F8F0CD3B}" srcOrd="2" destOrd="0" presId="urn:microsoft.com/office/officeart/2005/8/layout/vList2"/>
    <dgm:cxn modelId="{094E166C-E099-4F55-B624-E1BD0FC04D0C}" type="presParOf" srcId="{D57B86F1-FF93-4F84-ABB2-CCD95E024B30}" destId="{2CCAA7E2-0824-4E64-B946-AAACD1818C3C}" srcOrd="3" destOrd="0" presId="urn:microsoft.com/office/officeart/2005/8/layout/vList2"/>
    <dgm:cxn modelId="{0F6AC4D9-89DD-41C5-BE59-26E0D4F35471}" type="presParOf" srcId="{D57B86F1-FF93-4F84-ABB2-CCD95E024B30}" destId="{9FE194AA-AC19-46BA-A880-7621BFAA4C8E}" srcOrd="4" destOrd="0" presId="urn:microsoft.com/office/officeart/2005/8/layout/vList2"/>
    <dgm:cxn modelId="{1FF8E036-5917-4CF7-B9C4-32444D57EAC9}" type="presParOf" srcId="{D57B86F1-FF93-4F84-ABB2-CCD95E024B30}" destId="{57E7B62E-BAD8-432B-ADA1-595D92EE6D38}" srcOrd="5" destOrd="0" presId="urn:microsoft.com/office/officeart/2005/8/layout/vList2"/>
    <dgm:cxn modelId="{7E556C85-CEA5-4B65-A189-287F78504A46}" type="presParOf" srcId="{D57B86F1-FF93-4F84-ABB2-CCD95E024B30}" destId="{C9686BFA-CAD7-4493-B072-5DC5CC2E2C7E}" srcOrd="6" destOrd="0" presId="urn:microsoft.com/office/officeart/2005/8/layout/vList2"/>
    <dgm:cxn modelId="{2A826038-AC9C-46F5-8E91-207864F36271}" type="presParOf" srcId="{D57B86F1-FF93-4F84-ABB2-CCD95E024B30}" destId="{D900911B-254F-4B52-BFA1-243C4B694853}" srcOrd="7" destOrd="0" presId="urn:microsoft.com/office/officeart/2005/8/layout/vList2"/>
    <dgm:cxn modelId="{1246ABCA-9437-4090-A436-E3C829A9C4F0}" type="presParOf" srcId="{D57B86F1-FF93-4F84-ABB2-CCD95E024B30}" destId="{C07B3F74-5077-4024-ACF3-DDCB826C3390}" srcOrd="8" destOrd="0" presId="urn:microsoft.com/office/officeart/2005/8/layout/vList2"/>
    <dgm:cxn modelId="{EE6D8AFD-CBEF-4EF5-8355-B17041A86572}" type="presParOf" srcId="{D57B86F1-FF93-4F84-ABB2-CCD95E024B30}" destId="{DDD7EC5A-A0EA-4C6B-9107-FF8AB9A71EBB}" srcOrd="9" destOrd="0" presId="urn:microsoft.com/office/officeart/2005/8/layout/vList2"/>
    <dgm:cxn modelId="{1F8A28F8-3884-4703-8199-08CE31EF6460}" type="presParOf" srcId="{D57B86F1-FF93-4F84-ABB2-CCD95E024B30}" destId="{837D49DB-1CD6-4D0C-93EA-9D86D0F0694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3E2CC9-BD5A-4459-938A-CD549B44525D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0DD396B-0482-493B-837E-54C367F608B9}">
      <dgm:prSet custT="1"/>
      <dgm:spPr/>
      <dgm:t>
        <a:bodyPr/>
        <a:lstStyle/>
        <a:p>
          <a:r>
            <a:rPr lang="en-US" sz="1600" b="1" dirty="0"/>
            <a:t>Improve</a:t>
          </a:r>
          <a:r>
            <a:rPr lang="en-US" sz="1600" b="1" i="0" baseline="0" dirty="0"/>
            <a:t> My Shaper Strengths: Continue to drive initiatives and challenge constructively, balancing directness with empathy and active listening (Belbin &amp; Belbin, 2010)</a:t>
          </a:r>
          <a:r>
            <a:rPr lang="en-US" sz="1600" b="1" dirty="0"/>
            <a:t> &amp;</a:t>
          </a:r>
          <a:r>
            <a:rPr lang="en-US" sz="1600" b="1" i="0" baseline="0" dirty="0"/>
            <a:t> (Kline, 2002).</a:t>
          </a:r>
          <a:endParaRPr lang="en-US" sz="1600" b="1" dirty="0"/>
        </a:p>
      </dgm:t>
    </dgm:pt>
    <dgm:pt modelId="{BC3F8B7F-7C4D-478D-93ED-5B5DBF958951}" type="parTrans" cxnId="{8A39F70F-2294-4C94-B715-107FD5E5718B}">
      <dgm:prSet/>
      <dgm:spPr/>
      <dgm:t>
        <a:bodyPr/>
        <a:lstStyle/>
        <a:p>
          <a:endParaRPr lang="en-US"/>
        </a:p>
      </dgm:t>
    </dgm:pt>
    <dgm:pt modelId="{9D442020-2604-42E8-B535-A2418D9A7E48}" type="sibTrans" cxnId="{8A39F70F-2294-4C94-B715-107FD5E5718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E5BCBC3-9B5B-48BD-A8C9-3B1F969C0BEE}">
      <dgm:prSet custT="1"/>
      <dgm:spPr/>
      <dgm:t>
        <a:bodyPr/>
        <a:lstStyle/>
        <a:p>
          <a:r>
            <a:rPr lang="en-US" sz="1600" b="1" i="0" baseline="0" dirty="0"/>
            <a:t>Apply Conflict Resolution Strategies: Actively seek resolution through "I" statements and </a:t>
          </a:r>
          <a:r>
            <a:rPr lang="en-US" sz="1600" b="1" dirty="0"/>
            <a:t>thoughtful</a:t>
          </a:r>
          <a:r>
            <a:rPr lang="en-US" sz="1600" b="1" i="0" baseline="0" dirty="0"/>
            <a:t> interactions, avoiding unhelpful relationships.</a:t>
          </a:r>
          <a:endParaRPr lang="en-US" sz="1600" b="1" dirty="0"/>
        </a:p>
      </dgm:t>
    </dgm:pt>
    <dgm:pt modelId="{03F36CE1-DAA0-4D01-807A-8474AB8C55BE}" type="parTrans" cxnId="{8EAE8CD8-DEBB-4247-BBC0-67941311B899}">
      <dgm:prSet/>
      <dgm:spPr/>
      <dgm:t>
        <a:bodyPr/>
        <a:lstStyle/>
        <a:p>
          <a:endParaRPr lang="en-US"/>
        </a:p>
      </dgm:t>
    </dgm:pt>
    <dgm:pt modelId="{E115A1F1-A172-40B9-AB7A-4981E2AA96EE}" type="sibTrans" cxnId="{8EAE8CD8-DEBB-4247-BBC0-67941311B899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85B1A3D-5A44-4A8A-8277-21B2734FCCC6}">
      <dgm:prSet custT="1"/>
      <dgm:spPr/>
      <dgm:t>
        <a:bodyPr/>
        <a:lstStyle/>
        <a:p>
          <a:r>
            <a:rPr lang="en-US" sz="1600" b="1" i="0" baseline="0" dirty="0" err="1"/>
            <a:t>Prioritise</a:t>
          </a:r>
          <a:r>
            <a:rPr lang="en-US" sz="1600" b="1" i="0" baseline="0" dirty="0"/>
            <a:t> Positive Relationships &amp; Communication: Consistently practice active listening and tactful communication to build trust and </a:t>
          </a:r>
          <a:r>
            <a:rPr lang="en-US" sz="1600" b="1" dirty="0"/>
            <a:t>create</a:t>
          </a:r>
          <a:r>
            <a:rPr lang="en-US" sz="1600" b="1" i="0" baseline="0" dirty="0"/>
            <a:t> supportive environments (</a:t>
          </a:r>
          <a:r>
            <a:rPr lang="en-US" sz="1600" b="1" i="0" baseline="0" dirty="0" err="1"/>
            <a:t>Academi</a:t>
          </a:r>
          <a:r>
            <a:rPr lang="en-US" sz="1600" b="1" i="0" baseline="0" dirty="0"/>
            <a:t> Wales, 2018), (Quintanilla &amp; Wahl, 2020).</a:t>
          </a:r>
          <a:endParaRPr lang="en-US" sz="1600" b="1" dirty="0"/>
        </a:p>
      </dgm:t>
    </dgm:pt>
    <dgm:pt modelId="{1423A236-CF75-4B58-AEE5-97EE2677E186}" type="parTrans" cxnId="{FEA18657-2515-452A-AEFE-4046996C19FF}">
      <dgm:prSet/>
      <dgm:spPr/>
      <dgm:t>
        <a:bodyPr/>
        <a:lstStyle/>
        <a:p>
          <a:endParaRPr lang="en-US"/>
        </a:p>
      </dgm:t>
    </dgm:pt>
    <dgm:pt modelId="{28C73BB5-6A18-4AF4-A2EB-BE2A926FE447}" type="sibTrans" cxnId="{FEA18657-2515-452A-AEFE-4046996C19FF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0193EB7-4876-4E46-80B7-14130F8FB066}">
      <dgm:prSet custT="1"/>
      <dgm:spPr/>
      <dgm:t>
        <a:bodyPr/>
        <a:lstStyle/>
        <a:p>
          <a:r>
            <a:rPr lang="en-US" sz="1600" b="1" i="0" baseline="0" dirty="0"/>
            <a:t>Goal: To </a:t>
          </a:r>
          <a:r>
            <a:rPr lang="en-US" sz="1600" b="1" dirty="0"/>
            <a:t>create</a:t>
          </a:r>
          <a:r>
            <a:rPr lang="en-US" sz="1600" b="1" i="0" baseline="0" dirty="0"/>
            <a:t> more effective bound, productive, and supportive team environments, leading to greater overall team effectiveness (Tannenbaum &amp; Salas, 2021).</a:t>
          </a:r>
          <a:endParaRPr lang="en-US" sz="1600" b="1" dirty="0"/>
        </a:p>
      </dgm:t>
    </dgm:pt>
    <dgm:pt modelId="{4D4EDADC-2C29-4359-8113-78369DC39103}" type="parTrans" cxnId="{A634E708-3F30-4FCF-8AC5-57B054892FFA}">
      <dgm:prSet/>
      <dgm:spPr/>
      <dgm:t>
        <a:bodyPr/>
        <a:lstStyle/>
        <a:p>
          <a:endParaRPr lang="en-US"/>
        </a:p>
      </dgm:t>
    </dgm:pt>
    <dgm:pt modelId="{C2BBE57F-EADD-485A-B317-0B3F8A76E51D}" type="sibTrans" cxnId="{A634E708-3F30-4FCF-8AC5-57B054892FFA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9A849C34-6232-4A1D-AFAB-A5D9D87B2E77}" type="pres">
      <dgm:prSet presAssocID="{1C3E2CC9-BD5A-4459-938A-CD549B44525D}" presName="linearFlow" presStyleCnt="0">
        <dgm:presLayoutVars>
          <dgm:dir/>
          <dgm:animLvl val="lvl"/>
          <dgm:resizeHandles val="exact"/>
        </dgm:presLayoutVars>
      </dgm:prSet>
      <dgm:spPr/>
    </dgm:pt>
    <dgm:pt modelId="{119AE784-9AB6-49DA-BE09-C65F7BB1B06C}" type="pres">
      <dgm:prSet presAssocID="{A0DD396B-0482-493B-837E-54C367F608B9}" presName="compositeNode" presStyleCnt="0"/>
      <dgm:spPr/>
    </dgm:pt>
    <dgm:pt modelId="{5D77874D-AFF9-4DE3-A494-FC8E99C7167B}" type="pres">
      <dgm:prSet presAssocID="{A0DD396B-0482-493B-837E-54C367F608B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BA381737-5878-46FE-BF61-E0B4464E5C6D}" type="pres">
      <dgm:prSet presAssocID="{A0DD396B-0482-493B-837E-54C367F608B9}" presName="parSh" presStyleCnt="0"/>
      <dgm:spPr/>
    </dgm:pt>
    <dgm:pt modelId="{9E7B0551-DA27-44ED-9D29-A5F290F27828}" type="pres">
      <dgm:prSet presAssocID="{A0DD396B-0482-493B-837E-54C367F608B9}" presName="lineNode" presStyleLbl="alignAccFollowNode1" presStyleIdx="0" presStyleCnt="12"/>
      <dgm:spPr/>
    </dgm:pt>
    <dgm:pt modelId="{7D47E434-EC3C-4D95-BD03-E7BBE6FBB6A8}" type="pres">
      <dgm:prSet presAssocID="{A0DD396B-0482-493B-837E-54C367F608B9}" presName="lineArrowNode" presStyleLbl="alignAccFollowNode1" presStyleIdx="1" presStyleCnt="12"/>
      <dgm:spPr/>
    </dgm:pt>
    <dgm:pt modelId="{0F78347A-8050-4D06-81E6-F77704BDF2E6}" type="pres">
      <dgm:prSet presAssocID="{9D442020-2604-42E8-B535-A2418D9A7E48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A7C96A27-EE61-4843-BD45-1FB0DFE02BC0}" type="pres">
      <dgm:prSet presAssocID="{9D442020-2604-42E8-B535-A2418D9A7E48}" presName="spacerBetweenCircleAndCallout" presStyleCnt="0">
        <dgm:presLayoutVars/>
      </dgm:prSet>
      <dgm:spPr/>
    </dgm:pt>
    <dgm:pt modelId="{9A1D91D3-C79E-4685-AFD7-83DFF51C8375}" type="pres">
      <dgm:prSet presAssocID="{A0DD396B-0482-493B-837E-54C367F608B9}" presName="nodeText" presStyleLbl="alignAccFollowNode1" presStyleIdx="2" presStyleCnt="12">
        <dgm:presLayoutVars>
          <dgm:bulletEnabled val="1"/>
        </dgm:presLayoutVars>
      </dgm:prSet>
      <dgm:spPr/>
    </dgm:pt>
    <dgm:pt modelId="{0CCC5BF0-158E-4D53-B8FC-68EDA7727EE3}" type="pres">
      <dgm:prSet presAssocID="{9D442020-2604-42E8-B535-A2418D9A7E48}" presName="sibTransComposite" presStyleCnt="0"/>
      <dgm:spPr/>
    </dgm:pt>
    <dgm:pt modelId="{BBF73BD8-13BC-4935-85CA-FF7DB6D9AB33}" type="pres">
      <dgm:prSet presAssocID="{8E5BCBC3-9B5B-48BD-A8C9-3B1F969C0BEE}" presName="compositeNode" presStyleCnt="0"/>
      <dgm:spPr/>
    </dgm:pt>
    <dgm:pt modelId="{C252EBFE-3E58-47AA-A225-C0C093565FD4}" type="pres">
      <dgm:prSet presAssocID="{8E5BCBC3-9B5B-48BD-A8C9-3B1F969C0BE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C04598B-6B43-4AC9-88D5-32A2FA4D36A3}" type="pres">
      <dgm:prSet presAssocID="{8E5BCBC3-9B5B-48BD-A8C9-3B1F969C0BEE}" presName="parSh" presStyleCnt="0"/>
      <dgm:spPr/>
    </dgm:pt>
    <dgm:pt modelId="{FE0D01C2-6571-4009-93E4-C945DE2D7627}" type="pres">
      <dgm:prSet presAssocID="{8E5BCBC3-9B5B-48BD-A8C9-3B1F969C0BEE}" presName="lineNode" presStyleLbl="alignAccFollowNode1" presStyleIdx="3" presStyleCnt="12"/>
      <dgm:spPr/>
    </dgm:pt>
    <dgm:pt modelId="{D81C3D0B-BBC6-41D6-862D-5951AB2F2ADE}" type="pres">
      <dgm:prSet presAssocID="{8E5BCBC3-9B5B-48BD-A8C9-3B1F969C0BEE}" presName="lineArrowNode" presStyleLbl="alignAccFollowNode1" presStyleIdx="4" presStyleCnt="12"/>
      <dgm:spPr/>
    </dgm:pt>
    <dgm:pt modelId="{7C5C48B7-1409-4437-B4FF-025D77F392C5}" type="pres">
      <dgm:prSet presAssocID="{E115A1F1-A172-40B9-AB7A-4981E2AA96EE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B5B68B28-AB5F-47CC-9426-5D394E8C9135}" type="pres">
      <dgm:prSet presAssocID="{E115A1F1-A172-40B9-AB7A-4981E2AA96EE}" presName="spacerBetweenCircleAndCallout" presStyleCnt="0">
        <dgm:presLayoutVars/>
      </dgm:prSet>
      <dgm:spPr/>
    </dgm:pt>
    <dgm:pt modelId="{E218B45F-9B27-471F-97F7-9F95BFD1A311}" type="pres">
      <dgm:prSet presAssocID="{8E5BCBC3-9B5B-48BD-A8C9-3B1F969C0BEE}" presName="nodeText" presStyleLbl="alignAccFollowNode1" presStyleIdx="5" presStyleCnt="12">
        <dgm:presLayoutVars>
          <dgm:bulletEnabled val="1"/>
        </dgm:presLayoutVars>
      </dgm:prSet>
      <dgm:spPr/>
    </dgm:pt>
    <dgm:pt modelId="{BB2AE0FE-B691-4491-A828-E7F10880F9E9}" type="pres">
      <dgm:prSet presAssocID="{E115A1F1-A172-40B9-AB7A-4981E2AA96EE}" presName="sibTransComposite" presStyleCnt="0"/>
      <dgm:spPr/>
    </dgm:pt>
    <dgm:pt modelId="{15B96997-7958-4532-8170-90529CD7FCD4}" type="pres">
      <dgm:prSet presAssocID="{E85B1A3D-5A44-4A8A-8277-21B2734FCCC6}" presName="compositeNode" presStyleCnt="0"/>
      <dgm:spPr/>
    </dgm:pt>
    <dgm:pt modelId="{4D15265C-A423-4090-BCD2-82652305CF85}" type="pres">
      <dgm:prSet presAssocID="{E85B1A3D-5A44-4A8A-8277-21B2734FCCC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C88EDB37-1176-45E0-8094-295EA8F1FDCF}" type="pres">
      <dgm:prSet presAssocID="{E85B1A3D-5A44-4A8A-8277-21B2734FCCC6}" presName="parSh" presStyleCnt="0"/>
      <dgm:spPr/>
    </dgm:pt>
    <dgm:pt modelId="{F4A984D4-CDEC-4850-B79A-0B699109E7C0}" type="pres">
      <dgm:prSet presAssocID="{E85B1A3D-5A44-4A8A-8277-21B2734FCCC6}" presName="lineNode" presStyleLbl="alignAccFollowNode1" presStyleIdx="6" presStyleCnt="12"/>
      <dgm:spPr/>
    </dgm:pt>
    <dgm:pt modelId="{C9F658D5-44DA-486A-B6E2-66DCECD1BE41}" type="pres">
      <dgm:prSet presAssocID="{E85B1A3D-5A44-4A8A-8277-21B2734FCCC6}" presName="lineArrowNode" presStyleLbl="alignAccFollowNode1" presStyleIdx="7" presStyleCnt="12"/>
      <dgm:spPr/>
    </dgm:pt>
    <dgm:pt modelId="{CD056AFF-E3D6-41F6-85A0-723F9BAFD9C7}" type="pres">
      <dgm:prSet presAssocID="{28C73BB5-6A18-4AF4-A2EB-BE2A926FE447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3FA5B25B-93EE-42EA-89DD-229117E08BF8}" type="pres">
      <dgm:prSet presAssocID="{28C73BB5-6A18-4AF4-A2EB-BE2A926FE447}" presName="spacerBetweenCircleAndCallout" presStyleCnt="0">
        <dgm:presLayoutVars/>
      </dgm:prSet>
      <dgm:spPr/>
    </dgm:pt>
    <dgm:pt modelId="{4D6FABF5-B278-4BE0-B4D3-FECAD1495A79}" type="pres">
      <dgm:prSet presAssocID="{E85B1A3D-5A44-4A8A-8277-21B2734FCCC6}" presName="nodeText" presStyleLbl="alignAccFollowNode1" presStyleIdx="8" presStyleCnt="12" custScaleX="109893" custScaleY="106537">
        <dgm:presLayoutVars>
          <dgm:bulletEnabled val="1"/>
        </dgm:presLayoutVars>
      </dgm:prSet>
      <dgm:spPr/>
    </dgm:pt>
    <dgm:pt modelId="{8D536B30-3644-4780-BAD3-85101DA8B32E}" type="pres">
      <dgm:prSet presAssocID="{28C73BB5-6A18-4AF4-A2EB-BE2A926FE447}" presName="sibTransComposite" presStyleCnt="0"/>
      <dgm:spPr/>
    </dgm:pt>
    <dgm:pt modelId="{2308352E-0EC8-4326-B6D6-51BF24FCDE47}" type="pres">
      <dgm:prSet presAssocID="{F0193EB7-4876-4E46-80B7-14130F8FB066}" presName="compositeNode" presStyleCnt="0"/>
      <dgm:spPr/>
    </dgm:pt>
    <dgm:pt modelId="{912FF91F-669F-437F-8826-DD8DF9EB00D0}" type="pres">
      <dgm:prSet presAssocID="{F0193EB7-4876-4E46-80B7-14130F8FB06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9DD9D10-E3CE-4258-82BB-849EEE16E7D7}" type="pres">
      <dgm:prSet presAssocID="{F0193EB7-4876-4E46-80B7-14130F8FB066}" presName="parSh" presStyleCnt="0"/>
      <dgm:spPr/>
    </dgm:pt>
    <dgm:pt modelId="{F572A032-F0CB-4153-905D-237A81F91A47}" type="pres">
      <dgm:prSet presAssocID="{F0193EB7-4876-4E46-80B7-14130F8FB066}" presName="lineNode" presStyleLbl="alignAccFollowNode1" presStyleIdx="9" presStyleCnt="12"/>
      <dgm:spPr/>
    </dgm:pt>
    <dgm:pt modelId="{860D8823-71C6-400D-9CCF-8543EA039B53}" type="pres">
      <dgm:prSet presAssocID="{F0193EB7-4876-4E46-80B7-14130F8FB066}" presName="lineArrowNode" presStyleLbl="alignAccFollowNode1" presStyleIdx="10" presStyleCnt="12"/>
      <dgm:spPr/>
    </dgm:pt>
    <dgm:pt modelId="{D90D3532-0C92-4158-97A5-9E9A0C430F71}" type="pres">
      <dgm:prSet presAssocID="{C2BBE57F-EADD-485A-B317-0B3F8A76E51D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5609722D-3D41-47DB-9FC3-43B906EAB762}" type="pres">
      <dgm:prSet presAssocID="{C2BBE57F-EADD-485A-B317-0B3F8A76E51D}" presName="spacerBetweenCircleAndCallout" presStyleCnt="0">
        <dgm:presLayoutVars/>
      </dgm:prSet>
      <dgm:spPr/>
    </dgm:pt>
    <dgm:pt modelId="{38A793C6-BFE9-4046-B1E5-299399F411E0}" type="pres">
      <dgm:prSet presAssocID="{F0193EB7-4876-4E46-80B7-14130F8FB066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A634E708-3F30-4FCF-8AC5-57B054892FFA}" srcId="{1C3E2CC9-BD5A-4459-938A-CD549B44525D}" destId="{F0193EB7-4876-4E46-80B7-14130F8FB066}" srcOrd="3" destOrd="0" parTransId="{4D4EDADC-2C29-4359-8113-78369DC39103}" sibTransId="{C2BBE57F-EADD-485A-B317-0B3F8A76E51D}"/>
    <dgm:cxn modelId="{D265A00C-9D25-4C69-A814-B282E72508D5}" type="presOf" srcId="{1C3E2CC9-BD5A-4459-938A-CD549B44525D}" destId="{9A849C34-6232-4A1D-AFAB-A5D9D87B2E77}" srcOrd="0" destOrd="0" presId="urn:microsoft.com/office/officeart/2016/7/layout/LinearArrowProcessNumbered"/>
    <dgm:cxn modelId="{8A39F70F-2294-4C94-B715-107FD5E5718B}" srcId="{1C3E2CC9-BD5A-4459-938A-CD549B44525D}" destId="{A0DD396B-0482-493B-837E-54C367F608B9}" srcOrd="0" destOrd="0" parTransId="{BC3F8B7F-7C4D-478D-93ED-5B5DBF958951}" sibTransId="{9D442020-2604-42E8-B535-A2418D9A7E48}"/>
    <dgm:cxn modelId="{60D3A617-85D1-4765-8E60-5754DD4EF557}" type="presOf" srcId="{E115A1F1-A172-40B9-AB7A-4981E2AA96EE}" destId="{7C5C48B7-1409-4437-B4FF-025D77F392C5}" srcOrd="0" destOrd="0" presId="urn:microsoft.com/office/officeart/2016/7/layout/LinearArrowProcessNumbered"/>
    <dgm:cxn modelId="{85A0B418-3A6C-4A3B-8C0B-0939B0AAC182}" type="presOf" srcId="{C2BBE57F-EADD-485A-B317-0B3F8A76E51D}" destId="{D90D3532-0C92-4158-97A5-9E9A0C430F71}" srcOrd="0" destOrd="0" presId="urn:microsoft.com/office/officeart/2016/7/layout/LinearArrowProcessNumbered"/>
    <dgm:cxn modelId="{25464D2D-1474-4EA6-B2DD-0993C90547E4}" type="presOf" srcId="{28C73BB5-6A18-4AF4-A2EB-BE2A926FE447}" destId="{CD056AFF-E3D6-41F6-85A0-723F9BAFD9C7}" srcOrd="0" destOrd="0" presId="urn:microsoft.com/office/officeart/2016/7/layout/LinearArrowProcessNumbered"/>
    <dgm:cxn modelId="{FEA18657-2515-452A-AEFE-4046996C19FF}" srcId="{1C3E2CC9-BD5A-4459-938A-CD549B44525D}" destId="{E85B1A3D-5A44-4A8A-8277-21B2734FCCC6}" srcOrd="2" destOrd="0" parTransId="{1423A236-CF75-4B58-AEE5-97EE2677E186}" sibTransId="{28C73BB5-6A18-4AF4-A2EB-BE2A926FE447}"/>
    <dgm:cxn modelId="{7FB60F84-D773-45A0-86DD-B4AF1E79CFC1}" type="presOf" srcId="{E85B1A3D-5A44-4A8A-8277-21B2734FCCC6}" destId="{4D6FABF5-B278-4BE0-B4D3-FECAD1495A79}" srcOrd="0" destOrd="0" presId="urn:microsoft.com/office/officeart/2016/7/layout/LinearArrowProcessNumbered"/>
    <dgm:cxn modelId="{CD9C208B-EF3D-4AAE-8323-8972E6152B55}" type="presOf" srcId="{9D442020-2604-42E8-B535-A2418D9A7E48}" destId="{0F78347A-8050-4D06-81E6-F77704BDF2E6}" srcOrd="0" destOrd="0" presId="urn:microsoft.com/office/officeart/2016/7/layout/LinearArrowProcessNumbered"/>
    <dgm:cxn modelId="{8B8C45AE-42F1-42EF-A6F4-7EB301B6E7B2}" type="presOf" srcId="{8E5BCBC3-9B5B-48BD-A8C9-3B1F969C0BEE}" destId="{E218B45F-9B27-471F-97F7-9F95BFD1A311}" srcOrd="0" destOrd="0" presId="urn:microsoft.com/office/officeart/2016/7/layout/LinearArrowProcessNumbered"/>
    <dgm:cxn modelId="{C9EB14C8-5833-425B-9993-7CB38822FF3F}" type="presOf" srcId="{A0DD396B-0482-493B-837E-54C367F608B9}" destId="{9A1D91D3-C79E-4685-AFD7-83DFF51C8375}" srcOrd="0" destOrd="0" presId="urn:microsoft.com/office/officeart/2016/7/layout/LinearArrowProcessNumbered"/>
    <dgm:cxn modelId="{8EAE8CD8-DEBB-4247-BBC0-67941311B899}" srcId="{1C3E2CC9-BD5A-4459-938A-CD549B44525D}" destId="{8E5BCBC3-9B5B-48BD-A8C9-3B1F969C0BEE}" srcOrd="1" destOrd="0" parTransId="{03F36CE1-DAA0-4D01-807A-8474AB8C55BE}" sibTransId="{E115A1F1-A172-40B9-AB7A-4981E2AA96EE}"/>
    <dgm:cxn modelId="{009A5FE0-FA9B-4584-A697-7C60512DC92A}" type="presOf" srcId="{F0193EB7-4876-4E46-80B7-14130F8FB066}" destId="{38A793C6-BFE9-4046-B1E5-299399F411E0}" srcOrd="0" destOrd="0" presId="urn:microsoft.com/office/officeart/2016/7/layout/LinearArrowProcessNumbered"/>
    <dgm:cxn modelId="{F1D5A35E-CB94-4D99-B86F-95E9BC27FF9D}" type="presParOf" srcId="{9A849C34-6232-4A1D-AFAB-A5D9D87B2E77}" destId="{119AE784-9AB6-49DA-BE09-C65F7BB1B06C}" srcOrd="0" destOrd="0" presId="urn:microsoft.com/office/officeart/2016/7/layout/LinearArrowProcessNumbered"/>
    <dgm:cxn modelId="{C69673B8-517F-44A9-9B0B-471F7686774C}" type="presParOf" srcId="{119AE784-9AB6-49DA-BE09-C65F7BB1B06C}" destId="{5D77874D-AFF9-4DE3-A494-FC8E99C7167B}" srcOrd="0" destOrd="0" presId="urn:microsoft.com/office/officeart/2016/7/layout/LinearArrowProcessNumbered"/>
    <dgm:cxn modelId="{C7008C33-4807-422C-ABF7-7DA409E82551}" type="presParOf" srcId="{119AE784-9AB6-49DA-BE09-C65F7BB1B06C}" destId="{BA381737-5878-46FE-BF61-E0B4464E5C6D}" srcOrd="1" destOrd="0" presId="urn:microsoft.com/office/officeart/2016/7/layout/LinearArrowProcessNumbered"/>
    <dgm:cxn modelId="{18358BA6-68C9-445C-A359-85947CA140F4}" type="presParOf" srcId="{BA381737-5878-46FE-BF61-E0B4464E5C6D}" destId="{9E7B0551-DA27-44ED-9D29-A5F290F27828}" srcOrd="0" destOrd="0" presId="urn:microsoft.com/office/officeart/2016/7/layout/LinearArrowProcessNumbered"/>
    <dgm:cxn modelId="{CA798A65-B839-4710-A9DC-96FE700692AB}" type="presParOf" srcId="{BA381737-5878-46FE-BF61-E0B4464E5C6D}" destId="{7D47E434-EC3C-4D95-BD03-E7BBE6FBB6A8}" srcOrd="1" destOrd="0" presId="urn:microsoft.com/office/officeart/2016/7/layout/LinearArrowProcessNumbered"/>
    <dgm:cxn modelId="{7834525E-3028-4465-B845-1962A5129E4A}" type="presParOf" srcId="{BA381737-5878-46FE-BF61-E0B4464E5C6D}" destId="{0F78347A-8050-4D06-81E6-F77704BDF2E6}" srcOrd="2" destOrd="0" presId="urn:microsoft.com/office/officeart/2016/7/layout/LinearArrowProcessNumbered"/>
    <dgm:cxn modelId="{DA968FD7-3976-4145-B964-588AC994A5EF}" type="presParOf" srcId="{BA381737-5878-46FE-BF61-E0B4464E5C6D}" destId="{A7C96A27-EE61-4843-BD45-1FB0DFE02BC0}" srcOrd="3" destOrd="0" presId="urn:microsoft.com/office/officeart/2016/7/layout/LinearArrowProcessNumbered"/>
    <dgm:cxn modelId="{A30795D8-8034-4177-AA6C-E517C76FFEAB}" type="presParOf" srcId="{119AE784-9AB6-49DA-BE09-C65F7BB1B06C}" destId="{9A1D91D3-C79E-4685-AFD7-83DFF51C8375}" srcOrd="2" destOrd="0" presId="urn:microsoft.com/office/officeart/2016/7/layout/LinearArrowProcessNumbered"/>
    <dgm:cxn modelId="{2E8C8578-2CE8-481C-8FD7-B8E6F53E460C}" type="presParOf" srcId="{9A849C34-6232-4A1D-AFAB-A5D9D87B2E77}" destId="{0CCC5BF0-158E-4D53-B8FC-68EDA7727EE3}" srcOrd="1" destOrd="0" presId="urn:microsoft.com/office/officeart/2016/7/layout/LinearArrowProcessNumbered"/>
    <dgm:cxn modelId="{9B69B38F-0D90-4215-A438-9E0BA658A1D2}" type="presParOf" srcId="{9A849C34-6232-4A1D-AFAB-A5D9D87B2E77}" destId="{BBF73BD8-13BC-4935-85CA-FF7DB6D9AB33}" srcOrd="2" destOrd="0" presId="urn:microsoft.com/office/officeart/2016/7/layout/LinearArrowProcessNumbered"/>
    <dgm:cxn modelId="{0C3EDC6F-B5C6-4737-A042-348D243DA1A6}" type="presParOf" srcId="{BBF73BD8-13BC-4935-85CA-FF7DB6D9AB33}" destId="{C252EBFE-3E58-47AA-A225-C0C093565FD4}" srcOrd="0" destOrd="0" presId="urn:microsoft.com/office/officeart/2016/7/layout/LinearArrowProcessNumbered"/>
    <dgm:cxn modelId="{6BB35E4A-3288-4580-8747-4A82000198F4}" type="presParOf" srcId="{BBF73BD8-13BC-4935-85CA-FF7DB6D9AB33}" destId="{3C04598B-6B43-4AC9-88D5-32A2FA4D36A3}" srcOrd="1" destOrd="0" presId="urn:microsoft.com/office/officeart/2016/7/layout/LinearArrowProcessNumbered"/>
    <dgm:cxn modelId="{3C0473A2-34E8-45E8-B7CB-4AC80C1D0671}" type="presParOf" srcId="{3C04598B-6B43-4AC9-88D5-32A2FA4D36A3}" destId="{FE0D01C2-6571-4009-93E4-C945DE2D7627}" srcOrd="0" destOrd="0" presId="urn:microsoft.com/office/officeart/2016/7/layout/LinearArrowProcessNumbered"/>
    <dgm:cxn modelId="{8F925AFE-CBEC-4C93-B5DE-F7A0B32F3D13}" type="presParOf" srcId="{3C04598B-6B43-4AC9-88D5-32A2FA4D36A3}" destId="{D81C3D0B-BBC6-41D6-862D-5951AB2F2ADE}" srcOrd="1" destOrd="0" presId="urn:microsoft.com/office/officeart/2016/7/layout/LinearArrowProcessNumbered"/>
    <dgm:cxn modelId="{61313B49-EE20-4219-8CE3-3C268E3C708A}" type="presParOf" srcId="{3C04598B-6B43-4AC9-88D5-32A2FA4D36A3}" destId="{7C5C48B7-1409-4437-B4FF-025D77F392C5}" srcOrd="2" destOrd="0" presId="urn:microsoft.com/office/officeart/2016/7/layout/LinearArrowProcessNumbered"/>
    <dgm:cxn modelId="{186BD5EB-2D43-4EA5-9828-C60F39D53D35}" type="presParOf" srcId="{3C04598B-6B43-4AC9-88D5-32A2FA4D36A3}" destId="{B5B68B28-AB5F-47CC-9426-5D394E8C9135}" srcOrd="3" destOrd="0" presId="urn:microsoft.com/office/officeart/2016/7/layout/LinearArrowProcessNumbered"/>
    <dgm:cxn modelId="{30BED7AF-379D-40E4-BF95-2B15E474B0F4}" type="presParOf" srcId="{BBF73BD8-13BC-4935-85CA-FF7DB6D9AB33}" destId="{E218B45F-9B27-471F-97F7-9F95BFD1A311}" srcOrd="2" destOrd="0" presId="urn:microsoft.com/office/officeart/2016/7/layout/LinearArrowProcessNumbered"/>
    <dgm:cxn modelId="{BB6BDAC8-A9F1-440D-8F10-2650291A0410}" type="presParOf" srcId="{9A849C34-6232-4A1D-AFAB-A5D9D87B2E77}" destId="{BB2AE0FE-B691-4491-A828-E7F10880F9E9}" srcOrd="3" destOrd="0" presId="urn:microsoft.com/office/officeart/2016/7/layout/LinearArrowProcessNumbered"/>
    <dgm:cxn modelId="{8358382E-E768-4592-8CFA-2418FCADE719}" type="presParOf" srcId="{9A849C34-6232-4A1D-AFAB-A5D9D87B2E77}" destId="{15B96997-7958-4532-8170-90529CD7FCD4}" srcOrd="4" destOrd="0" presId="urn:microsoft.com/office/officeart/2016/7/layout/LinearArrowProcessNumbered"/>
    <dgm:cxn modelId="{5E39A410-C526-41C0-87B0-FAE2A6166A3B}" type="presParOf" srcId="{15B96997-7958-4532-8170-90529CD7FCD4}" destId="{4D15265C-A423-4090-BCD2-82652305CF85}" srcOrd="0" destOrd="0" presId="urn:microsoft.com/office/officeart/2016/7/layout/LinearArrowProcessNumbered"/>
    <dgm:cxn modelId="{436490CF-465E-4156-8AA6-3900C2CDFE58}" type="presParOf" srcId="{15B96997-7958-4532-8170-90529CD7FCD4}" destId="{C88EDB37-1176-45E0-8094-295EA8F1FDCF}" srcOrd="1" destOrd="0" presId="urn:microsoft.com/office/officeart/2016/7/layout/LinearArrowProcessNumbered"/>
    <dgm:cxn modelId="{78799CF1-AE92-47BD-A799-9260AF2F36D4}" type="presParOf" srcId="{C88EDB37-1176-45E0-8094-295EA8F1FDCF}" destId="{F4A984D4-CDEC-4850-B79A-0B699109E7C0}" srcOrd="0" destOrd="0" presId="urn:microsoft.com/office/officeart/2016/7/layout/LinearArrowProcessNumbered"/>
    <dgm:cxn modelId="{0F8FBEBC-9728-4304-A990-C67A61CA2253}" type="presParOf" srcId="{C88EDB37-1176-45E0-8094-295EA8F1FDCF}" destId="{C9F658D5-44DA-486A-B6E2-66DCECD1BE41}" srcOrd="1" destOrd="0" presId="urn:microsoft.com/office/officeart/2016/7/layout/LinearArrowProcessNumbered"/>
    <dgm:cxn modelId="{9D6DF2E2-465D-4BCF-ACCA-2F3BA9F19299}" type="presParOf" srcId="{C88EDB37-1176-45E0-8094-295EA8F1FDCF}" destId="{CD056AFF-E3D6-41F6-85A0-723F9BAFD9C7}" srcOrd="2" destOrd="0" presId="urn:microsoft.com/office/officeart/2016/7/layout/LinearArrowProcessNumbered"/>
    <dgm:cxn modelId="{E4DCC21E-F0EC-433D-915E-2946EB04477D}" type="presParOf" srcId="{C88EDB37-1176-45E0-8094-295EA8F1FDCF}" destId="{3FA5B25B-93EE-42EA-89DD-229117E08BF8}" srcOrd="3" destOrd="0" presId="urn:microsoft.com/office/officeart/2016/7/layout/LinearArrowProcessNumbered"/>
    <dgm:cxn modelId="{965437EC-033A-4303-8CF8-F8CD2465E54C}" type="presParOf" srcId="{15B96997-7958-4532-8170-90529CD7FCD4}" destId="{4D6FABF5-B278-4BE0-B4D3-FECAD1495A79}" srcOrd="2" destOrd="0" presId="urn:microsoft.com/office/officeart/2016/7/layout/LinearArrowProcessNumbered"/>
    <dgm:cxn modelId="{167E0E26-AF71-46A5-BB5A-AA9EC925C519}" type="presParOf" srcId="{9A849C34-6232-4A1D-AFAB-A5D9D87B2E77}" destId="{8D536B30-3644-4780-BAD3-85101DA8B32E}" srcOrd="5" destOrd="0" presId="urn:microsoft.com/office/officeart/2016/7/layout/LinearArrowProcessNumbered"/>
    <dgm:cxn modelId="{5AF3885A-8D68-4392-A8C0-2B7A0E598718}" type="presParOf" srcId="{9A849C34-6232-4A1D-AFAB-A5D9D87B2E77}" destId="{2308352E-0EC8-4326-B6D6-51BF24FCDE47}" srcOrd="6" destOrd="0" presId="urn:microsoft.com/office/officeart/2016/7/layout/LinearArrowProcessNumbered"/>
    <dgm:cxn modelId="{6DF3FFC9-64BF-415C-8B3A-33C5C087BB82}" type="presParOf" srcId="{2308352E-0EC8-4326-B6D6-51BF24FCDE47}" destId="{912FF91F-669F-437F-8826-DD8DF9EB00D0}" srcOrd="0" destOrd="0" presId="urn:microsoft.com/office/officeart/2016/7/layout/LinearArrowProcessNumbered"/>
    <dgm:cxn modelId="{0BDFBCBA-4F36-42BC-92C2-3C27E9956F86}" type="presParOf" srcId="{2308352E-0EC8-4326-B6D6-51BF24FCDE47}" destId="{E9DD9D10-E3CE-4258-82BB-849EEE16E7D7}" srcOrd="1" destOrd="0" presId="urn:microsoft.com/office/officeart/2016/7/layout/LinearArrowProcessNumbered"/>
    <dgm:cxn modelId="{42681AD8-46E2-4074-97A3-EA50994159A9}" type="presParOf" srcId="{E9DD9D10-E3CE-4258-82BB-849EEE16E7D7}" destId="{F572A032-F0CB-4153-905D-237A81F91A47}" srcOrd="0" destOrd="0" presId="urn:microsoft.com/office/officeart/2016/7/layout/LinearArrowProcessNumbered"/>
    <dgm:cxn modelId="{D15BAAD9-26D4-4898-9E11-1213019491A7}" type="presParOf" srcId="{E9DD9D10-E3CE-4258-82BB-849EEE16E7D7}" destId="{860D8823-71C6-400D-9CCF-8543EA039B53}" srcOrd="1" destOrd="0" presId="urn:microsoft.com/office/officeart/2016/7/layout/LinearArrowProcessNumbered"/>
    <dgm:cxn modelId="{DBEE1612-7E9D-47B4-8833-6A003F8990BE}" type="presParOf" srcId="{E9DD9D10-E3CE-4258-82BB-849EEE16E7D7}" destId="{D90D3532-0C92-4158-97A5-9E9A0C430F71}" srcOrd="2" destOrd="0" presId="urn:microsoft.com/office/officeart/2016/7/layout/LinearArrowProcessNumbered"/>
    <dgm:cxn modelId="{5C5B3678-FB78-46D3-9901-A6F13874EACD}" type="presParOf" srcId="{E9DD9D10-E3CE-4258-82BB-849EEE16E7D7}" destId="{5609722D-3D41-47DB-9FC3-43B906EAB762}" srcOrd="3" destOrd="0" presId="urn:microsoft.com/office/officeart/2016/7/layout/LinearArrowProcessNumbered"/>
    <dgm:cxn modelId="{C7D61AEC-191E-42EE-B019-DF28398A4629}" type="presParOf" srcId="{2308352E-0EC8-4326-B6D6-51BF24FCDE47}" destId="{38A793C6-BFE9-4046-B1E5-299399F411E0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537C4C-359B-4F86-9274-D28970F5ED76}">
      <dsp:nvSpPr>
        <dsp:cNvPr id="0" name=""/>
        <dsp:cNvSpPr/>
      </dsp:nvSpPr>
      <dsp:spPr>
        <a:xfrm>
          <a:off x="0" y="42734"/>
          <a:ext cx="7045692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Belbin's Team Roles:</a:t>
          </a:r>
          <a:r>
            <a:rPr lang="en-US" sz="1900" kern="1200"/>
            <a:t> Recognising individual strengths helps the teams to perform effectively.</a:t>
          </a:r>
        </a:p>
      </dsp:txBody>
      <dsp:txXfrm>
        <a:off x="36896" y="79630"/>
        <a:ext cx="6971900" cy="682028"/>
      </dsp:txXfrm>
    </dsp:sp>
    <dsp:sp modelId="{EFE7369E-C30B-4998-B223-7593B148406E}">
      <dsp:nvSpPr>
        <dsp:cNvPr id="0" name=""/>
        <dsp:cNvSpPr/>
      </dsp:nvSpPr>
      <dsp:spPr>
        <a:xfrm>
          <a:off x="0" y="853274"/>
          <a:ext cx="7045692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Nine behavioural roles,(Belbin &amp; Belbin, 2010).</a:t>
          </a:r>
        </a:p>
      </dsp:txBody>
      <dsp:txXfrm>
        <a:off x="36896" y="890170"/>
        <a:ext cx="6971900" cy="682028"/>
      </dsp:txXfrm>
    </dsp:sp>
    <dsp:sp modelId="{24E9BAC9-B539-4549-B04D-B3D9008C43EF}">
      <dsp:nvSpPr>
        <dsp:cNvPr id="0" name=""/>
        <dsp:cNvSpPr/>
      </dsp:nvSpPr>
      <dsp:spPr>
        <a:xfrm>
          <a:off x="0" y="1663814"/>
          <a:ext cx="7045692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My Identified Role as a Shaper:</a:t>
          </a:r>
          <a:endParaRPr lang="en-US" sz="1900" kern="1200"/>
        </a:p>
      </dsp:txBody>
      <dsp:txXfrm>
        <a:off x="36896" y="1700710"/>
        <a:ext cx="6971900" cy="682028"/>
      </dsp:txXfrm>
    </dsp:sp>
    <dsp:sp modelId="{1D99723A-C983-4153-B571-12C8103412C2}">
      <dsp:nvSpPr>
        <dsp:cNvPr id="0" name=""/>
        <dsp:cNvSpPr/>
      </dsp:nvSpPr>
      <dsp:spPr>
        <a:xfrm>
          <a:off x="0" y="2501846"/>
          <a:ext cx="7045692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Drives the team forward, thrives on pressure.</a:t>
          </a:r>
        </a:p>
      </dsp:txBody>
      <dsp:txXfrm>
        <a:off x="36896" y="2538742"/>
        <a:ext cx="6971900" cy="682028"/>
      </dsp:txXfrm>
    </dsp:sp>
    <dsp:sp modelId="{EEA39C62-A78E-4483-8060-87608143679E}">
      <dsp:nvSpPr>
        <dsp:cNvPr id="0" name=""/>
        <dsp:cNvSpPr/>
      </dsp:nvSpPr>
      <dsp:spPr>
        <a:xfrm>
          <a:off x="0" y="3284894"/>
          <a:ext cx="7045692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Challenges beliefs to ensure progress.</a:t>
          </a:r>
        </a:p>
      </dsp:txBody>
      <dsp:txXfrm>
        <a:off x="36896" y="3321790"/>
        <a:ext cx="6971900" cy="682028"/>
      </dsp:txXfrm>
    </dsp:sp>
    <dsp:sp modelId="{6DEB7373-D46F-4F3D-9976-60C019DE1906}">
      <dsp:nvSpPr>
        <dsp:cNvPr id="0" name=""/>
        <dsp:cNvSpPr/>
      </dsp:nvSpPr>
      <dsp:spPr>
        <a:xfrm>
          <a:off x="0" y="4095434"/>
          <a:ext cx="7045692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i="1" kern="1200"/>
            <a:t>Example:</a:t>
          </a:r>
          <a:r>
            <a:rPr lang="en-US" sz="1900" kern="1200"/>
            <a:t> In fitness classes, I constantly push the customers, ensuring flow and intensity.</a:t>
          </a:r>
        </a:p>
      </dsp:txBody>
      <dsp:txXfrm>
        <a:off x="36896" y="4132330"/>
        <a:ext cx="6971900" cy="682028"/>
      </dsp:txXfrm>
    </dsp:sp>
    <dsp:sp modelId="{7E806E9E-96CF-48E1-8F39-5E0DD721A224}">
      <dsp:nvSpPr>
        <dsp:cNvPr id="0" name=""/>
        <dsp:cNvSpPr/>
      </dsp:nvSpPr>
      <dsp:spPr>
        <a:xfrm>
          <a:off x="0" y="4905975"/>
          <a:ext cx="7045692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 PT, I challenge clients' perceived limitations to achieve goals.</a:t>
          </a:r>
        </a:p>
      </dsp:txBody>
      <dsp:txXfrm>
        <a:off x="36896" y="4942871"/>
        <a:ext cx="6971900" cy="682028"/>
      </dsp:txXfrm>
    </dsp:sp>
    <dsp:sp modelId="{30119537-F9C3-421B-BC3D-775D6CEC9683}">
      <dsp:nvSpPr>
        <dsp:cNvPr id="0" name=""/>
        <dsp:cNvSpPr/>
      </dsp:nvSpPr>
      <dsp:spPr>
        <a:xfrm>
          <a:off x="0" y="5716515"/>
          <a:ext cx="7045692" cy="755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Impact:</a:t>
          </a:r>
          <a:r>
            <a:rPr lang="en-US" sz="1900" kern="1200"/>
            <a:t> A clear understanding of roles ensures tasks are covered and momentum is maintained.</a:t>
          </a:r>
        </a:p>
      </dsp:txBody>
      <dsp:txXfrm>
        <a:off x="36896" y="5753411"/>
        <a:ext cx="6971900" cy="682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293CC8-0016-424C-84AC-D5D72D504C30}">
      <dsp:nvSpPr>
        <dsp:cNvPr id="0" name=""/>
        <dsp:cNvSpPr/>
      </dsp:nvSpPr>
      <dsp:spPr>
        <a:xfrm>
          <a:off x="0" y="922725"/>
          <a:ext cx="7899816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 dirty="0"/>
            <a:t>Relationships as Building Blocks:</a:t>
          </a:r>
          <a:r>
            <a:rPr lang="en-US" sz="1700" b="0" i="0" kern="1200" baseline="0" dirty="0"/>
            <a:t> Strong interpersonal connections are fundamental for building &amp; maintaining effective teams.</a:t>
          </a:r>
          <a:endParaRPr lang="en-US" sz="1700" kern="1200" dirty="0"/>
        </a:p>
      </dsp:txBody>
      <dsp:txXfrm>
        <a:off x="33012" y="955737"/>
        <a:ext cx="7833792" cy="610236"/>
      </dsp:txXfrm>
    </dsp:sp>
    <dsp:sp modelId="{FCC124A0-B5F2-496D-B4C2-D620F8F0CD3B}">
      <dsp:nvSpPr>
        <dsp:cNvPr id="0" name=""/>
        <dsp:cNvSpPr/>
      </dsp:nvSpPr>
      <dsp:spPr>
        <a:xfrm>
          <a:off x="0" y="1647945"/>
          <a:ext cx="7899816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Deep Listening:</a:t>
          </a:r>
          <a:r>
            <a:rPr lang="en-US" sz="1700" b="0" i="0" kern="1200" baseline="0"/>
            <a:t> Nancy Kline (2002) highlights that truly listening to someone is the most </a:t>
          </a:r>
          <a:r>
            <a:rPr lang="en-US" sz="1700" kern="1200"/>
            <a:t>effective</a:t>
          </a:r>
          <a:r>
            <a:rPr lang="en-US" sz="1700" b="0" i="0" kern="1200" baseline="0"/>
            <a:t> thing you can do, </a:t>
          </a:r>
          <a:r>
            <a:rPr lang="en-US" sz="1700" kern="1200"/>
            <a:t>creating</a:t>
          </a:r>
          <a:r>
            <a:rPr lang="en-US" sz="1700" b="0" i="0" kern="1200" baseline="0"/>
            <a:t> independent thinking and stronger bonds.</a:t>
          </a:r>
          <a:endParaRPr lang="en-US" sz="1700" kern="1200"/>
        </a:p>
      </dsp:txBody>
      <dsp:txXfrm>
        <a:off x="33012" y="1680957"/>
        <a:ext cx="7833792" cy="610236"/>
      </dsp:txXfrm>
    </dsp:sp>
    <dsp:sp modelId="{9FE194AA-AC19-46BA-A880-7621BFAA4C8E}">
      <dsp:nvSpPr>
        <dsp:cNvPr id="0" name=""/>
        <dsp:cNvSpPr/>
      </dsp:nvSpPr>
      <dsp:spPr>
        <a:xfrm>
          <a:off x="0" y="2373165"/>
          <a:ext cx="7899816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Betari's Box:</a:t>
          </a:r>
          <a:r>
            <a:rPr lang="en-US" sz="1700" b="0" i="0" kern="1200" baseline="0"/>
            <a:t> Our attitudes and behaviours directly influence those around us.</a:t>
          </a:r>
          <a:endParaRPr lang="en-US" sz="1700" kern="1200"/>
        </a:p>
      </dsp:txBody>
      <dsp:txXfrm>
        <a:off x="33012" y="2406177"/>
        <a:ext cx="7833792" cy="610236"/>
      </dsp:txXfrm>
    </dsp:sp>
    <dsp:sp modelId="{C9686BFA-CAD7-4493-B072-5DC5CC2E2C7E}">
      <dsp:nvSpPr>
        <dsp:cNvPr id="0" name=""/>
        <dsp:cNvSpPr/>
      </dsp:nvSpPr>
      <dsp:spPr>
        <a:xfrm>
          <a:off x="0" y="3098385"/>
          <a:ext cx="7899816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1" kern="1200" baseline="0"/>
            <a:t>Example:</a:t>
          </a:r>
          <a:r>
            <a:rPr lang="en-US" sz="1700" b="0" i="0" kern="1200" baseline="0"/>
            <a:t> My positive and energetic attitude in fitness classes boosts client energy and engagement.</a:t>
          </a:r>
          <a:endParaRPr lang="en-US" sz="1700" kern="1200"/>
        </a:p>
      </dsp:txBody>
      <dsp:txXfrm>
        <a:off x="33012" y="3131397"/>
        <a:ext cx="7833792" cy="610236"/>
      </dsp:txXfrm>
    </dsp:sp>
    <dsp:sp modelId="{C07B3F74-5077-4024-ACF3-DDCB826C3390}">
      <dsp:nvSpPr>
        <dsp:cNvPr id="0" name=""/>
        <dsp:cNvSpPr/>
      </dsp:nvSpPr>
      <dsp:spPr>
        <a:xfrm>
          <a:off x="0" y="3823605"/>
          <a:ext cx="7899816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Trust as a Foundation:</a:t>
          </a:r>
          <a:r>
            <a:rPr lang="en-US" sz="1700" b="0" i="0" kern="1200" baseline="0"/>
            <a:t> "Trust is the Foundation of Successful Teams" (Academi Wales, 2018).</a:t>
          </a:r>
          <a:endParaRPr lang="en-US" sz="1700" kern="1200"/>
        </a:p>
      </dsp:txBody>
      <dsp:txXfrm>
        <a:off x="33012" y="3856617"/>
        <a:ext cx="7833792" cy="610236"/>
      </dsp:txXfrm>
    </dsp:sp>
    <dsp:sp modelId="{837D49DB-1CD6-4D0C-93EA-9D86D0F06947}">
      <dsp:nvSpPr>
        <dsp:cNvPr id="0" name=""/>
        <dsp:cNvSpPr/>
      </dsp:nvSpPr>
      <dsp:spPr>
        <a:xfrm>
          <a:off x="0" y="4548825"/>
          <a:ext cx="7899816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Valuing differences and creating trust bonds are essential for effective collaboration.</a:t>
          </a:r>
          <a:endParaRPr lang="en-US" sz="1700" kern="1200"/>
        </a:p>
      </dsp:txBody>
      <dsp:txXfrm>
        <a:off x="33012" y="4581837"/>
        <a:ext cx="7833792" cy="6102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7B0551-DA27-44ED-9D29-A5F290F27828}">
      <dsp:nvSpPr>
        <dsp:cNvPr id="0" name=""/>
        <dsp:cNvSpPr/>
      </dsp:nvSpPr>
      <dsp:spPr>
        <a:xfrm>
          <a:off x="1510526" y="721461"/>
          <a:ext cx="1204912" cy="7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47E434-EC3C-4D95-BD03-E7BBE6FBB6A8}">
      <dsp:nvSpPr>
        <dsp:cNvPr id="0" name=""/>
        <dsp:cNvSpPr/>
      </dsp:nvSpPr>
      <dsp:spPr>
        <a:xfrm>
          <a:off x="2787734" y="620284"/>
          <a:ext cx="138564" cy="260261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612247"/>
            <a:satOff val="-5657"/>
            <a:lumOff val="-6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12247"/>
              <a:satOff val="-5657"/>
              <a:lumOff val="-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78347A-8050-4D06-81E6-F77704BDF2E6}">
      <dsp:nvSpPr>
        <dsp:cNvPr id="0" name=""/>
        <dsp:cNvSpPr/>
      </dsp:nvSpPr>
      <dsp:spPr>
        <a:xfrm>
          <a:off x="719765" y="81350"/>
          <a:ext cx="1280294" cy="128029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83" tIns="49683" rIns="49683" bIns="49683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1</a:t>
          </a:r>
        </a:p>
      </dsp:txBody>
      <dsp:txXfrm>
        <a:off x="907260" y="268845"/>
        <a:ext cx="905304" cy="905304"/>
      </dsp:txXfrm>
    </dsp:sp>
    <dsp:sp modelId="{9A1D91D3-C79E-4685-AFD7-83DFF51C8375}">
      <dsp:nvSpPr>
        <dsp:cNvPr id="0" name=""/>
        <dsp:cNvSpPr/>
      </dsp:nvSpPr>
      <dsp:spPr>
        <a:xfrm>
          <a:off x="4386" y="1527245"/>
          <a:ext cx="2711052" cy="3607517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1224494"/>
            <a:satOff val="-11315"/>
            <a:lumOff val="-127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224494"/>
              <a:satOff val="-11315"/>
              <a:lumOff val="-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851" tIns="165100" rIns="213851" bIns="1651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Improve</a:t>
          </a:r>
          <a:r>
            <a:rPr lang="en-US" sz="1600" b="1" i="0" kern="1200" baseline="0" dirty="0"/>
            <a:t> My Shaper Strengths: Continue to drive initiatives and challenge constructively, balancing directness with empathy and active listening (Belbin &amp; Belbin, 2010)</a:t>
          </a:r>
          <a:r>
            <a:rPr lang="en-US" sz="1600" b="1" kern="1200" dirty="0"/>
            <a:t> &amp;</a:t>
          </a:r>
          <a:r>
            <a:rPr lang="en-US" sz="1600" b="1" i="0" kern="1200" baseline="0" dirty="0"/>
            <a:t> (Kline, 2002).</a:t>
          </a:r>
          <a:endParaRPr lang="en-US" sz="1600" b="1" kern="1200" dirty="0"/>
        </a:p>
      </dsp:txBody>
      <dsp:txXfrm>
        <a:off x="4386" y="2069455"/>
        <a:ext cx="2711052" cy="3065307"/>
      </dsp:txXfrm>
    </dsp:sp>
    <dsp:sp modelId="{FE0D01C2-6571-4009-93E4-C945DE2D7627}">
      <dsp:nvSpPr>
        <dsp:cNvPr id="0" name=""/>
        <dsp:cNvSpPr/>
      </dsp:nvSpPr>
      <dsp:spPr>
        <a:xfrm>
          <a:off x="3016667" y="721461"/>
          <a:ext cx="2711052" cy="72"/>
        </a:xfrm>
        <a:prstGeom prst="rect">
          <a:avLst/>
        </a:prstGeom>
        <a:solidFill>
          <a:schemeClr val="accent2">
            <a:tint val="40000"/>
            <a:alpha val="90000"/>
            <a:hueOff val="1836741"/>
            <a:satOff val="-16972"/>
            <a:lumOff val="-1913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836741"/>
              <a:satOff val="-16972"/>
              <a:lumOff val="-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1C3D0B-BBC6-41D6-862D-5951AB2F2ADE}">
      <dsp:nvSpPr>
        <dsp:cNvPr id="0" name=""/>
        <dsp:cNvSpPr/>
      </dsp:nvSpPr>
      <dsp:spPr>
        <a:xfrm>
          <a:off x="5800015" y="620284"/>
          <a:ext cx="138564" cy="260261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2448988"/>
            <a:satOff val="-22630"/>
            <a:lumOff val="-255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448988"/>
              <a:satOff val="-22630"/>
              <a:lumOff val="-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5C48B7-1409-4437-B4FF-025D77F392C5}">
      <dsp:nvSpPr>
        <dsp:cNvPr id="0" name=""/>
        <dsp:cNvSpPr/>
      </dsp:nvSpPr>
      <dsp:spPr>
        <a:xfrm>
          <a:off x="3732046" y="81350"/>
          <a:ext cx="1280294" cy="1280294"/>
        </a:xfrm>
        <a:prstGeom prst="ellips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83" tIns="49683" rIns="49683" bIns="49683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2</a:t>
          </a:r>
        </a:p>
      </dsp:txBody>
      <dsp:txXfrm>
        <a:off x="3919541" y="268845"/>
        <a:ext cx="905304" cy="905304"/>
      </dsp:txXfrm>
    </dsp:sp>
    <dsp:sp modelId="{E218B45F-9B27-471F-97F7-9F95BFD1A311}">
      <dsp:nvSpPr>
        <dsp:cNvPr id="0" name=""/>
        <dsp:cNvSpPr/>
      </dsp:nvSpPr>
      <dsp:spPr>
        <a:xfrm>
          <a:off x="3016667" y="1527245"/>
          <a:ext cx="2711052" cy="3607517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3061236"/>
            <a:satOff val="-28287"/>
            <a:lumOff val="-3189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061236"/>
              <a:satOff val="-28287"/>
              <a:lumOff val="-31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851" tIns="165100" rIns="213851" bIns="1651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 dirty="0"/>
            <a:t>Apply Conflict Resolution Strategies: Actively seek resolution through "I" statements and </a:t>
          </a:r>
          <a:r>
            <a:rPr lang="en-US" sz="1600" b="1" kern="1200" dirty="0"/>
            <a:t>thoughtful</a:t>
          </a:r>
          <a:r>
            <a:rPr lang="en-US" sz="1600" b="1" i="0" kern="1200" baseline="0" dirty="0"/>
            <a:t> interactions, avoiding unhelpful relationships.</a:t>
          </a:r>
          <a:endParaRPr lang="en-US" sz="1600" b="1" kern="1200" dirty="0"/>
        </a:p>
      </dsp:txBody>
      <dsp:txXfrm>
        <a:off x="3016667" y="2069455"/>
        <a:ext cx="2711052" cy="3065307"/>
      </dsp:txXfrm>
    </dsp:sp>
    <dsp:sp modelId="{F4A984D4-CDEC-4850-B79A-0B699109E7C0}">
      <dsp:nvSpPr>
        <dsp:cNvPr id="0" name=""/>
        <dsp:cNvSpPr/>
      </dsp:nvSpPr>
      <dsp:spPr>
        <a:xfrm>
          <a:off x="6163050" y="721461"/>
          <a:ext cx="2711052" cy="72"/>
        </a:xfrm>
        <a:prstGeom prst="rect">
          <a:avLst/>
        </a:prstGeom>
        <a:solidFill>
          <a:schemeClr val="accent2">
            <a:tint val="40000"/>
            <a:alpha val="90000"/>
            <a:hueOff val="3673483"/>
            <a:satOff val="-33945"/>
            <a:lumOff val="-3826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673483"/>
              <a:satOff val="-33945"/>
              <a:lumOff val="-38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F658D5-44DA-486A-B6E2-66DCECD1BE41}">
      <dsp:nvSpPr>
        <dsp:cNvPr id="0" name=""/>
        <dsp:cNvSpPr/>
      </dsp:nvSpPr>
      <dsp:spPr>
        <a:xfrm>
          <a:off x="8946398" y="620284"/>
          <a:ext cx="138564" cy="260261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4285730"/>
            <a:satOff val="-39602"/>
            <a:lumOff val="-446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285730"/>
              <a:satOff val="-39602"/>
              <a:lumOff val="-4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056AFF-E3D6-41F6-85A0-723F9BAFD9C7}">
      <dsp:nvSpPr>
        <dsp:cNvPr id="0" name=""/>
        <dsp:cNvSpPr/>
      </dsp:nvSpPr>
      <dsp:spPr>
        <a:xfrm>
          <a:off x="6878429" y="81350"/>
          <a:ext cx="1280294" cy="1280294"/>
        </a:xfrm>
        <a:prstGeom prst="ellips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83" tIns="49683" rIns="49683" bIns="49683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3</a:t>
          </a:r>
        </a:p>
      </dsp:txBody>
      <dsp:txXfrm>
        <a:off x="7065924" y="268845"/>
        <a:ext cx="905304" cy="905304"/>
      </dsp:txXfrm>
    </dsp:sp>
    <dsp:sp modelId="{4D6FABF5-B278-4BE0-B4D3-FECAD1495A79}">
      <dsp:nvSpPr>
        <dsp:cNvPr id="0" name=""/>
        <dsp:cNvSpPr/>
      </dsp:nvSpPr>
      <dsp:spPr>
        <a:xfrm>
          <a:off x="6028948" y="1527245"/>
          <a:ext cx="2979257" cy="3607517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4897977"/>
            <a:satOff val="-45260"/>
            <a:lumOff val="-5102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897977"/>
              <a:satOff val="-45260"/>
              <a:lumOff val="-51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851" tIns="165100" rIns="213851" bIns="1651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 dirty="0" err="1"/>
            <a:t>Prioritise</a:t>
          </a:r>
          <a:r>
            <a:rPr lang="en-US" sz="1600" b="1" i="0" kern="1200" baseline="0" dirty="0"/>
            <a:t> Positive Relationships &amp; Communication: Consistently practice active listening and tactful communication to build trust and </a:t>
          </a:r>
          <a:r>
            <a:rPr lang="en-US" sz="1600" b="1" kern="1200" dirty="0"/>
            <a:t>create</a:t>
          </a:r>
          <a:r>
            <a:rPr lang="en-US" sz="1600" b="1" i="0" kern="1200" baseline="0" dirty="0"/>
            <a:t> supportive environments (</a:t>
          </a:r>
          <a:r>
            <a:rPr lang="en-US" sz="1600" b="1" i="0" kern="1200" baseline="0" dirty="0" err="1"/>
            <a:t>Academi</a:t>
          </a:r>
          <a:r>
            <a:rPr lang="en-US" sz="1600" b="1" i="0" kern="1200" baseline="0" dirty="0"/>
            <a:t> Wales, 2018), (Quintanilla &amp; Wahl, 2020).</a:t>
          </a:r>
          <a:endParaRPr lang="en-US" sz="1600" b="1" kern="1200" dirty="0"/>
        </a:p>
      </dsp:txBody>
      <dsp:txXfrm>
        <a:off x="6028948" y="2123096"/>
        <a:ext cx="2979257" cy="3011666"/>
      </dsp:txXfrm>
    </dsp:sp>
    <dsp:sp modelId="{F572A032-F0CB-4153-905D-237A81F91A47}">
      <dsp:nvSpPr>
        <dsp:cNvPr id="0" name=""/>
        <dsp:cNvSpPr/>
      </dsp:nvSpPr>
      <dsp:spPr>
        <a:xfrm>
          <a:off x="9175331" y="721461"/>
          <a:ext cx="1355526" cy="72"/>
        </a:xfrm>
        <a:prstGeom prst="rect">
          <a:avLst/>
        </a:prstGeom>
        <a:solidFill>
          <a:schemeClr val="accent2">
            <a:tint val="40000"/>
            <a:alpha val="90000"/>
            <a:hueOff val="5510224"/>
            <a:satOff val="-50917"/>
            <a:lumOff val="-574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510224"/>
              <a:satOff val="-50917"/>
              <a:lumOff val="-57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0D3532-0C92-4158-97A5-9E9A0C430F71}">
      <dsp:nvSpPr>
        <dsp:cNvPr id="0" name=""/>
        <dsp:cNvSpPr/>
      </dsp:nvSpPr>
      <dsp:spPr>
        <a:xfrm>
          <a:off x="9890710" y="81350"/>
          <a:ext cx="1280294" cy="1280294"/>
        </a:xfrm>
        <a:prstGeom prst="ellips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83" tIns="49683" rIns="49683" bIns="49683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4</a:t>
          </a:r>
        </a:p>
      </dsp:txBody>
      <dsp:txXfrm>
        <a:off x="10078205" y="268845"/>
        <a:ext cx="905304" cy="905304"/>
      </dsp:txXfrm>
    </dsp:sp>
    <dsp:sp modelId="{38A793C6-BFE9-4046-B1E5-299399F411E0}">
      <dsp:nvSpPr>
        <dsp:cNvPr id="0" name=""/>
        <dsp:cNvSpPr/>
      </dsp:nvSpPr>
      <dsp:spPr>
        <a:xfrm>
          <a:off x="9175331" y="1527245"/>
          <a:ext cx="2711052" cy="3607517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851" tIns="165100" rIns="213851" bIns="1651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baseline="0" dirty="0"/>
            <a:t>Goal: To </a:t>
          </a:r>
          <a:r>
            <a:rPr lang="en-US" sz="1600" b="1" kern="1200" dirty="0"/>
            <a:t>create</a:t>
          </a:r>
          <a:r>
            <a:rPr lang="en-US" sz="1600" b="1" i="0" kern="1200" baseline="0" dirty="0"/>
            <a:t> more effective bound, productive, and supportive team environments, leading to greater overall team effectiveness (Tannenbaum &amp; Salas, 2021).</a:t>
          </a:r>
          <a:endParaRPr lang="en-US" sz="1600" b="1" kern="1200" dirty="0"/>
        </a:p>
      </dsp:txBody>
      <dsp:txXfrm>
        <a:off x="9175331" y="2069455"/>
        <a:ext cx="2711052" cy="30653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5A8FF3-E5E7-4AC9-A4A3-DDC1595E74E7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01A0F-7D34-4886-919F-F6988C364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761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A130C4-5825-4DB6-B656-29651CE585E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816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567FB-77A1-EA27-3336-2323588E08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123F5F-2DE1-54B9-1AA8-7384BEAB37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21256-D353-D28B-DC63-99422644F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C8684-BAEF-4585-9EC6-D5E867343A65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40E9D-7289-01F5-AD9E-2CF348B31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6CDDA-FAD0-DBEA-CCA0-94DBF89CD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E7683-C76D-49BE-85D8-ACA5124B6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565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9E7F9-DFE1-3044-904C-2D257A2D8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4F950-E23B-F808-AD68-EBA438D4B8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7FE42-C0F1-E5D8-1A40-6D2D470C5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C8684-BAEF-4585-9EC6-D5E867343A65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B34CB-2187-E4C4-3D8A-CA2DFAB7B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16FEAF-68A6-FDE4-315F-5C05FC5C9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E7683-C76D-49BE-85D8-ACA5124B6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51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F91B0-4E47-789D-0CFF-7399C34C4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9A70AA-85A5-92DE-9268-926C528355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D9A3D3-4733-9D53-DFA8-163A084B8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C8684-BAEF-4585-9EC6-D5E867343A65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10265-CFB1-EBBD-D9B3-9D3D7CB12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69EC9E-91D3-6272-F82A-F5A42F783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E7683-C76D-49BE-85D8-ACA5124B6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796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206BC-7D6D-AC2A-B0B9-A8AA44D56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24A27-CDFB-A434-61DE-C1B0D24144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112E27-3908-9C7B-7246-7D0B0FABB5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B18A1D-CB90-D326-59E3-E7FD43AFB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C8684-BAEF-4585-9EC6-D5E867343A65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DDEB61-07B8-6D80-FBDD-170F4B235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ECECC8-4388-60E9-9789-CEE8AA8BD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E7683-C76D-49BE-85D8-ACA5124B6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922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3F3E2-87A2-B37C-EEEA-EFBE629AB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E0393A-634E-9D42-10F0-5F78CE5F16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9A4741-0B91-9DA5-9E36-2A0406B98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745A05-963E-1FCE-A325-825ECAABEB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DFA64A-2C55-8A53-976B-3134A5E3F2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F7E740-453C-1C00-9583-40ED09C8D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C8684-BAEF-4585-9EC6-D5E867343A65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8F6EE2-38EF-CCEE-55B8-5489EDD72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CAD3D5-A8DD-7A5E-B658-6E3E3F5FC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E7683-C76D-49BE-85D8-ACA5124B6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060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1AB66-07A3-34B9-2E80-F19E637E8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024B4F-7C02-FC99-D024-F13509D91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C8684-BAEF-4585-9EC6-D5E867343A65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D987E3-673E-148F-2CC8-74C69934D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71ECB2-E138-4C50-974A-52C69ADE5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E7683-C76D-49BE-85D8-ACA5124B6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575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AB7471-9B9D-1C6C-DF9F-4C532957C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C8684-BAEF-4585-9EC6-D5E867343A65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E8EC19-8C88-DBF7-81AA-47A39D8A9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BB380E-C75D-92A6-56C6-8349FDB74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E7683-C76D-49BE-85D8-ACA5124B6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935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CE2CC-23F2-B1B9-58A4-E491E76E8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1A401-3D1F-B0D7-D3E7-07A970D1C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6A66B0-C24D-FD37-6BC9-39574E6E1B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AEC7BA-6983-FD1D-297D-D4D69F05D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C8684-BAEF-4585-9EC6-D5E867343A65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52F943-5BEC-937B-C040-2E33AC08E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D2222C-68AA-19F8-7D2F-15D911F7C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E7683-C76D-49BE-85D8-ACA5124B6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601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CBA32-CFD5-D6F3-F5E4-2D8B664A1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2390D5-A8E2-F9CB-67B5-5FC3ADC331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A93005-E759-9846-118E-3DF51F8EF3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E9E2EF-E646-AFEF-DB0E-D082398A7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C8684-BAEF-4585-9EC6-D5E867343A65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55186D-672E-1553-8DFE-79A9DB93F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3F1D9A-1E58-BA01-B28C-602307AA8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E7683-C76D-49BE-85D8-ACA5124B6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597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2D2BC-30E5-890F-DBAE-44464795E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A39B01-1552-E49E-6AE6-DC268891F8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8FECC-1600-3A98-C1EA-39EF518C8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C8684-BAEF-4585-9EC6-D5E867343A65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88CDB9-D565-DA9A-380D-ABD4F9F3A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4E572E-C94D-5BDB-E6FE-AF706F7AB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E7683-C76D-49BE-85D8-ACA5124B6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75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58CD83-73FE-65E4-4304-06A0FCD794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BAB669-7583-F000-9466-32A836E082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B84E73-9563-E68E-0CEA-1106A2912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C8684-BAEF-4585-9EC6-D5E867343A65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CFBAEE-E616-5B0B-3113-EE41CACD6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C0630B-B232-14CF-924B-4C09DD990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E7683-C76D-49BE-85D8-ACA5124B6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406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32DFFE-D9BE-E56E-9740-F66A35581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C2D234-0FAA-3AE8-1448-4811EE69E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C1C5C6-F381-80A3-6848-DE679B83D7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4C8684-BAEF-4585-9EC6-D5E867343A65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C1F915-F56F-BF93-6D5F-5006EF5A68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70AE8-A6BC-D769-17BD-9C04071FBE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1E7683-C76D-49BE-85D8-ACA5124B6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651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academiwales.gov.wales/repository/resource/a3ea75b8-48af-4dd7-b70b-f3ef9bad08e7/overvie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06A9BC-0292-359E-F91F-0AC62F3E92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0860" y="336613"/>
            <a:ext cx="8936911" cy="2836562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b="1" dirty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  2: Group Presentation</a:t>
            </a:r>
            <a:br>
              <a:rPr lang="en-US" sz="1000" b="1" dirty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4000" b="1" dirty="0">
                <a:solidFill>
                  <a:schemeClr val="bg1"/>
                </a:solidFill>
              </a:rPr>
              <a:t>Effective Team Working </a:t>
            </a:r>
            <a:br>
              <a:rPr lang="en-US" sz="4000" b="1" dirty="0">
                <a:solidFill>
                  <a:schemeClr val="bg1"/>
                </a:solidFill>
              </a:rPr>
            </a:br>
            <a:r>
              <a:rPr lang="en-US" sz="4000" b="1" dirty="0">
                <a:solidFill>
                  <a:schemeClr val="bg1"/>
                </a:solidFill>
              </a:rPr>
              <a:t>                      &amp; </a:t>
            </a:r>
            <a:br>
              <a:rPr lang="en-US" sz="4000" b="1" dirty="0">
                <a:solidFill>
                  <a:schemeClr val="bg1"/>
                </a:solidFill>
              </a:rPr>
            </a:br>
            <a:r>
              <a:rPr lang="en-US" sz="4000" b="1" dirty="0">
                <a:solidFill>
                  <a:schemeClr val="bg1"/>
                </a:solidFill>
              </a:rPr>
              <a:t>Communication Skills</a:t>
            </a:r>
            <a:endParaRPr lang="en-GB" sz="5400" dirty="0">
              <a:solidFill>
                <a:schemeClr val="bg1"/>
              </a:solidFill>
            </a:endParaRP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219C7E-AECD-441D-8034-099FA4243B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860" y="3401416"/>
            <a:ext cx="5983594" cy="3573767"/>
          </a:xfrm>
        </p:spPr>
        <p:txBody>
          <a:bodyPr anchor="t">
            <a:norm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Students: </a:t>
            </a:r>
            <a:r>
              <a:rPr lang="en-GB" b="1" i="1" dirty="0">
                <a:solidFill>
                  <a:schemeClr val="bg2">
                    <a:lumMod val="90000"/>
                  </a:schemeClr>
                </a:solidFill>
              </a:rPr>
              <a:t>Roksana </a:t>
            </a:r>
            <a:r>
              <a:rPr lang="en-GB" b="1" i="1" dirty="0" err="1">
                <a:solidFill>
                  <a:schemeClr val="bg2">
                    <a:lumMod val="90000"/>
                  </a:schemeClr>
                </a:solidFill>
              </a:rPr>
              <a:t>Gizynska</a:t>
            </a:r>
            <a:r>
              <a:rPr lang="en-GB" b="1" i="1" dirty="0">
                <a:solidFill>
                  <a:schemeClr val="bg2">
                    <a:lumMod val="90000"/>
                  </a:schemeClr>
                </a:solidFill>
              </a:rPr>
              <a:t>, Sebastian Ropel, Magdalena </a:t>
            </a:r>
            <a:r>
              <a:rPr lang="en-GB" b="1" i="1" dirty="0" err="1">
                <a:solidFill>
                  <a:schemeClr val="bg2">
                    <a:lumMod val="90000"/>
                  </a:schemeClr>
                </a:solidFill>
              </a:rPr>
              <a:t>Mysluk</a:t>
            </a:r>
            <a:r>
              <a:rPr lang="en-GB" b="1" i="1" dirty="0">
                <a:solidFill>
                  <a:schemeClr val="bg2">
                    <a:lumMod val="90000"/>
                  </a:schemeClr>
                </a:solidFill>
              </a:rPr>
              <a:t>, Izabella Dobrynio </a:t>
            </a:r>
          </a:p>
          <a:p>
            <a:pPr algn="l"/>
            <a:r>
              <a:rPr lang="en-GB" b="1" dirty="0">
                <a:solidFill>
                  <a:schemeClr val="bg1"/>
                </a:solidFill>
              </a:rPr>
              <a:t>Employability skills</a:t>
            </a:r>
          </a:p>
          <a:p>
            <a:pPr algn="l"/>
            <a:r>
              <a:rPr lang="en-GB" b="1" dirty="0">
                <a:solidFill>
                  <a:schemeClr val="bg1"/>
                </a:solidFill>
              </a:rPr>
              <a:t>BMSW4009</a:t>
            </a:r>
          </a:p>
          <a:p>
            <a:pPr algn="l"/>
            <a:r>
              <a:rPr lang="en-GB" b="1" dirty="0">
                <a:solidFill>
                  <a:schemeClr val="bg1"/>
                </a:solidFill>
              </a:rPr>
              <a:t>Lecturer: </a:t>
            </a:r>
            <a:r>
              <a:rPr lang="en-GB" b="1" i="1" dirty="0">
                <a:solidFill>
                  <a:schemeClr val="bg2">
                    <a:lumMod val="90000"/>
                  </a:schemeClr>
                </a:solidFill>
              </a:rPr>
              <a:t>Rhiannon Akers</a:t>
            </a:r>
            <a:endParaRPr lang="en-GB" b="1" dirty="0">
              <a:solidFill>
                <a:schemeClr val="bg2">
                  <a:lumMod val="90000"/>
                </a:schemeClr>
              </a:solidFill>
            </a:endParaRPr>
          </a:p>
          <a:p>
            <a:pPr algn="l"/>
            <a:r>
              <a:rPr lang="en-GB" b="1" dirty="0">
                <a:solidFill>
                  <a:schemeClr val="bg1"/>
                </a:solidFill>
              </a:rPr>
              <a:t>Module: </a:t>
            </a:r>
            <a:r>
              <a:rPr lang="en-US" b="1" dirty="0">
                <a:solidFill>
                  <a:schemeClr val="bg2">
                    <a:lumMod val="90000"/>
                  </a:schemeClr>
                </a:solidFill>
              </a:rPr>
              <a:t>Effective team working &amp; communication skills</a:t>
            </a:r>
            <a:endParaRPr lang="en-GB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1041" name="Oval 1040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eam Work Vector Art, Icons, and Graphics for Free Download">
            <a:extLst>
              <a:ext uri="{FF2B5EF4-FFF2-40B4-BE49-F238E27FC236}">
                <a16:creationId xmlns:a16="http://schemas.microsoft.com/office/drawing/2014/main" id="{7A5D2B46-D013-28A4-9C15-ACAC62A48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15258" y="2160128"/>
            <a:ext cx="3712633" cy="265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79080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9" name="Rectangle 309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7,900+ Staff Meeting Stock Illustrations, Royalty-Free Vector Graphics &amp;  Clip Art - iStock | Business meeting, Meeting, Corporate meeting">
            <a:extLst>
              <a:ext uri="{FF2B5EF4-FFF2-40B4-BE49-F238E27FC236}">
                <a16:creationId xmlns:a16="http://schemas.microsoft.com/office/drawing/2014/main" id="{6539E83E-A1C7-EF19-124F-0C15D23EF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29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B74B4E9E-430C-5111-0379-8D79B5410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84" y="884420"/>
            <a:ext cx="11024016" cy="5292543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b="1" dirty="0">
                <a:solidFill>
                  <a:srgbClr val="FFFFFF"/>
                </a:solidFill>
              </a:rPr>
              <a:t>WHAT MAKES A SUCCESSFUL TEAM – </a:t>
            </a:r>
            <a:r>
              <a:rPr lang="en-US" b="1" i="1" dirty="0">
                <a:solidFill>
                  <a:srgbClr val="FFFFFF"/>
                </a:solidFill>
              </a:rPr>
              <a:t>Sebastian Ropel 2423021</a:t>
            </a:r>
          </a:p>
          <a:p>
            <a:pPr marL="457200" indent="-457200">
              <a:buFont typeface="+mj-lt"/>
              <a:buAutoNum type="arabicPeriod"/>
            </a:pPr>
            <a:endParaRPr lang="en-US" b="1" i="1" dirty="0">
              <a:solidFill>
                <a:srgbClr val="FFFFFF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b="1" i="1" dirty="0">
                <a:solidFill>
                  <a:srgbClr val="FFFFFF"/>
                </a:solidFill>
              </a:rPr>
              <a:t>…</a:t>
            </a:r>
          </a:p>
          <a:p>
            <a:pPr marL="457200" indent="-457200">
              <a:buFont typeface="+mj-lt"/>
              <a:buAutoNum type="arabicPeriod"/>
            </a:pPr>
            <a:endParaRPr lang="en-US" b="1" i="1" dirty="0">
              <a:solidFill>
                <a:srgbClr val="FFFFFF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b="1" i="1" dirty="0">
                <a:solidFill>
                  <a:srgbClr val="FFFFFF"/>
                </a:solidFill>
              </a:rPr>
              <a:t>…</a:t>
            </a:r>
          </a:p>
          <a:p>
            <a:pPr marL="457200" indent="-457200">
              <a:buFont typeface="+mj-lt"/>
              <a:buAutoNum type="arabicPeriod"/>
            </a:pPr>
            <a:endParaRPr lang="en-US" b="1" i="1" dirty="0">
              <a:solidFill>
                <a:srgbClr val="FFFFFF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b="1" i="1" dirty="0">
                <a:solidFill>
                  <a:srgbClr val="FFFFFF"/>
                </a:solidFill>
              </a:rPr>
              <a:t>…</a:t>
            </a:r>
          </a:p>
          <a:p>
            <a:pPr marL="0" indent="0">
              <a:buNone/>
            </a:pPr>
            <a:endParaRPr lang="en-US" b="1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081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7 Inspiring Team-Building Activities for Graphic Designers - Select Training">
            <a:extLst>
              <a:ext uri="{FF2B5EF4-FFF2-40B4-BE49-F238E27FC236}">
                <a16:creationId xmlns:a16="http://schemas.microsoft.com/office/drawing/2014/main" id="{2FACEAE2-AEAB-929E-4F70-94D8028D6F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519" b="9089"/>
          <a:stretch>
            <a:fillRect/>
          </a:stretch>
        </p:blipFill>
        <p:spPr bwMode="auto">
          <a:xfrm>
            <a:off x="3522468" y="10"/>
            <a:ext cx="86695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FC978-7E7B-E838-3F81-74A95D85E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5755" y="0"/>
            <a:ext cx="11591058" cy="1527235"/>
          </a:xfrm>
        </p:spPr>
        <p:txBody>
          <a:bodyPr anchor="b"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MAKES A SUCCESSFUL TEAM</a:t>
            </a:r>
            <a:b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WHY TEAMWORK IS ESSENTIAL</a:t>
            </a:r>
            <a:endParaRPr lang="en-GB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06653-CD34-FCF1-71B4-3CCDE5E82F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410" y="1993579"/>
            <a:ext cx="9756600" cy="4398077"/>
          </a:xfrm>
        </p:spPr>
        <p:txBody>
          <a:bodyPr anchor="t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Teamwork is an essential aspect of both personal and professional life, defined as the collaborative effort of a group to achieve a common goal or complete a task effectively (Tannenbaum &amp; Salas, 2021)</a:t>
            </a:r>
          </a:p>
          <a:p>
            <a:endParaRPr lang="en-GB" sz="1700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It involves individuals bringing their diverse skills, knowledge, and different perspectives together, often requiring strong communication and mutual support</a:t>
            </a:r>
            <a:endParaRPr lang="en-GB" sz="17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1059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EED3C3-CCE4-6712-2735-80B550A4B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2930"/>
            <a:ext cx="5099751" cy="1899944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4000" b="1" dirty="0"/>
              <a:t>KNOWING OUR PLACE: THE IMPORTANCE OF TEAM ROLES</a:t>
            </a:r>
            <a:endParaRPr lang="en-GB" sz="4000" b="1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27B015F5-16F9-9A78-97A6-7BE220D0F8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2385378"/>
              </p:ext>
            </p:extLst>
          </p:nvPr>
        </p:nvGraphicFramePr>
        <p:xfrm>
          <a:off x="5099751" y="171465"/>
          <a:ext cx="7045692" cy="6515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group of people in gears&#10;&#10;AI-generated content may be incorrect.">
            <a:extLst>
              <a:ext uri="{FF2B5EF4-FFF2-40B4-BE49-F238E27FC236}">
                <a16:creationId xmlns:a16="http://schemas.microsoft.com/office/drawing/2014/main" id="{B01F9D55-3FEB-70AE-503C-F4304072A6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46557" y="2384317"/>
            <a:ext cx="5099751" cy="4130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0831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847D04-EA70-6EAD-2F36-1D86602D9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655" y="-792790"/>
            <a:ext cx="11064690" cy="2295769"/>
          </a:xfrm>
        </p:spPr>
        <p:txBody>
          <a:bodyPr anchor="b">
            <a:normAutofit/>
          </a:bodyPr>
          <a:lstStyle/>
          <a:p>
            <a:pPr algn="ctr"/>
            <a:r>
              <a:rPr lang="en-US" b="1" dirty="0"/>
              <a:t>BUILDING BRIDGES: THE POWER OF CONNECTION</a:t>
            </a:r>
            <a:endParaRPr lang="en-GB" b="1" dirty="0"/>
          </a:p>
        </p:txBody>
      </p:sp>
      <p:graphicFrame>
        <p:nvGraphicFramePr>
          <p:cNvPr id="13" name="Rectangle 1">
            <a:extLst>
              <a:ext uri="{FF2B5EF4-FFF2-40B4-BE49-F238E27FC236}">
                <a16:creationId xmlns:a16="http://schemas.microsoft.com/office/drawing/2014/main" id="{6AD22189-D219-EE61-3EFA-68D6E938BD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7631055"/>
              </p:ext>
            </p:extLst>
          </p:nvPr>
        </p:nvGraphicFramePr>
        <p:xfrm>
          <a:off x="0" y="710189"/>
          <a:ext cx="7899816" cy="6147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Graphic 7" descr="Social Network">
            <a:extLst>
              <a:ext uri="{FF2B5EF4-FFF2-40B4-BE49-F238E27FC236}">
                <a16:creationId xmlns:a16="http://schemas.microsoft.com/office/drawing/2014/main" id="{3B94E377-69C8-8F2D-134E-34BF7A4EAC3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899816" y="2164235"/>
            <a:ext cx="4101653" cy="4101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386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FEEEAC-9EF9-813F-B7A3-3F5FDBC2C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802" y="603504"/>
            <a:ext cx="5577902" cy="1527048"/>
          </a:xfrm>
        </p:spPr>
        <p:txBody>
          <a:bodyPr anchor="b">
            <a:normAutofit/>
          </a:bodyPr>
          <a:lstStyle/>
          <a:p>
            <a:pPr algn="ctr"/>
            <a:r>
              <a:rPr lang="en-US" sz="3400" b="1" dirty="0"/>
              <a:t>DISAGREEING WELL: NAVIGATING CONFLICT FOR GROWTH</a:t>
            </a:r>
            <a:endParaRPr lang="en-GB" sz="3400" b="1" dirty="0"/>
          </a:p>
        </p:txBody>
      </p:sp>
      <p:pic>
        <p:nvPicPr>
          <p:cNvPr id="2050" name="Picture 2" descr="35+ Thousand Conflict Flat Design Royalty-Free Images, Stock Photos &amp;  Pictures | Shutterstock">
            <a:extLst>
              <a:ext uri="{FF2B5EF4-FFF2-40B4-BE49-F238E27FC236}">
                <a16:creationId xmlns:a16="http://schemas.microsoft.com/office/drawing/2014/main" id="{712EEC03-0AAD-1B5B-8C83-0A3DA0D885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2648" y="1880740"/>
            <a:ext cx="4681506" cy="312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AA09B816-69F1-980D-2FD0-7A57065DD51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06802" y="2212848"/>
            <a:ext cx="5577902" cy="40965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Conflict is </a:t>
            </a:r>
            <a:r>
              <a:rPr lang="en-US" altLang="en-US" sz="1800" b="1" dirty="0">
                <a:latin typeface="Arial" panose="020B0604020202020204" pitchFamily="34" charset="0"/>
              </a:rPr>
              <a:t>aspect of human life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It's a natural part of human interaction because "we are all different, as confirmed by Duck and McMahan (2021).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Positive vs. Negative Conflict: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Positive: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Respectful disagreement, using "I" statements, active listening, creating safe spaces.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Negative: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Can damage relationships, reduce productivity, increase stress.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My Experience: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When discussing gym floor management with a colleague, I used "I" statements and actively listened, leading to a more effective plan.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Key Takeaway: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Address the conflict directly and constructively, aiming for resolution, not avoidance.</a:t>
            </a:r>
          </a:p>
        </p:txBody>
      </p:sp>
    </p:spTree>
    <p:extLst>
      <p:ext uri="{BB962C8B-B14F-4D97-AF65-F5344CB8AC3E}">
        <p14:creationId xmlns:p14="http://schemas.microsoft.com/office/powerpoint/2010/main" val="4080841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DD77E-2943-8656-B80F-FF36FE31B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802" y="603504"/>
            <a:ext cx="5577902" cy="1527048"/>
          </a:xfrm>
        </p:spPr>
        <p:txBody>
          <a:bodyPr anchor="b">
            <a:normAutofit/>
          </a:bodyPr>
          <a:lstStyle/>
          <a:p>
            <a:pPr algn="ctr"/>
            <a:r>
              <a:rPr lang="en-US" sz="3400" b="1" dirty="0"/>
              <a:t>Speaking &amp; Listening: The Key to Effective Collaboration</a:t>
            </a:r>
            <a:endParaRPr lang="en-GB" sz="3400" b="1" dirty="0"/>
          </a:p>
        </p:txBody>
      </p:sp>
      <p:pic>
        <p:nvPicPr>
          <p:cNvPr id="8" name="Graphic 7" descr="Communications">
            <a:extLst>
              <a:ext uri="{FF2B5EF4-FFF2-40B4-BE49-F238E27FC236}">
                <a16:creationId xmlns:a16="http://schemas.microsoft.com/office/drawing/2014/main" id="{4E2BAF35-E01B-403E-D329-AC40CD1E92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2648" y="1102440"/>
            <a:ext cx="4681506" cy="4681506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7149435F-F5B6-1818-44FD-3C302142B2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516379" y="2212848"/>
            <a:ext cx="6460761" cy="464515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Essential for Success: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Clear verbal and non-verbal communication is </a:t>
            </a:r>
            <a:r>
              <a:rPr lang="en-US" altLang="en-US" sz="2000" dirty="0">
                <a:latin typeface="Arial" panose="020B0604020202020204" pitchFamily="34" charset="0"/>
              </a:rPr>
              <a:t>essential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(Quintanilla &amp; Wahl, 2020) &amp; (Duck &amp; McMahan, 2021).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Key Elements: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Active Listening: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Fully understanding others' needs and concerns.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Clarity: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Simple, direct instructions.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Tact: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Communicating with sensitivity and consideration.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Impact: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lang="en-US" altLang="en-US" sz="2000" dirty="0">
                <a:latin typeface="Arial" panose="020B0604020202020204" pitchFamily="34" charset="0"/>
              </a:rPr>
              <a:t>create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psychological safety, where the team members feel comfortable expressing their ideas and concerns.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Ensuring simple instructions and open body language when explaining complex exercises to clients.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5915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F022BF0-C927-8BC4-952C-47D5FF36BA6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81456" y="1483391"/>
            <a:ext cx="6474751" cy="67237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Shared </a:t>
            </a:r>
            <a:r>
              <a:rPr lang="en-US" altLang="en-US" sz="2000" b="1" dirty="0">
                <a:latin typeface="Arial" panose="020B0604020202020204" pitchFamily="34" charset="0"/>
              </a:rPr>
              <a:t>Goal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&amp; Drive: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Teams where everyone understands the goal and is motivated to achieve it, like a successful fitness class where everyone pushes each other (Belbin &amp; Belbin, 2010).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Trust &amp; Openness: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Environments where </a:t>
            </a:r>
            <a:r>
              <a:rPr lang="en-US" altLang="en-US" sz="2000" dirty="0">
                <a:latin typeface="Arial" panose="020B0604020202020204" pitchFamily="34" charset="0"/>
              </a:rPr>
              <a:t>team members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feel safe to express ideas and concerns, leading to better problem-solving.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My training sessions where clients openly share struggles, allowing me to </a:t>
            </a:r>
            <a:r>
              <a:rPr lang="en-US" altLang="en-US" sz="2000" dirty="0">
                <a:latin typeface="Arial" panose="020B0604020202020204" pitchFamily="34" charset="0"/>
              </a:rPr>
              <a:t>adapt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effective solutions (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Academi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Wales, 2018) &amp; (Kline</a:t>
            </a:r>
            <a:r>
              <a:rPr lang="en-US" altLang="en-US" sz="2000" dirty="0">
                <a:latin typeface="Arial" panose="020B0604020202020204" pitchFamily="34" charset="0"/>
              </a:rPr>
              <a:t>,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2002).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Constructive Conflict Resolution: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Teams that can openly discuss disagreements and find mutually beneficial solutions.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Successfully resolving different views on gym floor management with a colleague.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Clear Communication: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When information flows freely and clearly between all members (Quintanilla &amp; Wahl, 2020).</a:t>
            </a:r>
          </a:p>
        </p:txBody>
      </p:sp>
      <p:pic>
        <p:nvPicPr>
          <p:cNvPr id="6" name="Picture 5" descr="Hands holding each other's wrists and interlinked to form a circle">
            <a:extLst>
              <a:ext uri="{FF2B5EF4-FFF2-40B4-BE49-F238E27FC236}">
                <a16:creationId xmlns:a16="http://schemas.microsoft.com/office/drawing/2014/main" id="{070F3999-8A6E-7FE2-2FA0-1A1D3F8587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232" r="24597" b="-1"/>
          <a:stretch>
            <a:fillRect/>
          </a:stretch>
        </p:blipFill>
        <p:spPr>
          <a:xfrm>
            <a:off x="-1" y="0"/>
            <a:ext cx="565628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C40CF1-1701-FF74-64A8-CB599D9C6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1456" y="-46541"/>
            <a:ext cx="6035040" cy="1529932"/>
          </a:xfrm>
        </p:spPr>
        <p:txBody>
          <a:bodyPr anchor="b">
            <a:normAutofit/>
          </a:bodyPr>
          <a:lstStyle/>
          <a:p>
            <a:pPr algn="ctr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TEAMS THAT COOPERATE EFFECTIVELY: DELIVERING   REAL-WORLD SUCCESS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0195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20E0E8-9E67-446D-5246-723AC527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776" y="-23420"/>
            <a:ext cx="6035040" cy="1529932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b="1" dirty="0"/>
              <a:t>WHEN TEAMS STRUGGLE: COMMON PROBLEMS</a:t>
            </a:r>
            <a:endParaRPr lang="en-GB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4F756B3-E743-69A3-15CB-5118E6AB699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" y="1559912"/>
            <a:ext cx="7345679" cy="532150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Lack of Clarity/Direction: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Not defined roles or goals, leading to confusion and </a:t>
            </a:r>
            <a:r>
              <a:rPr lang="en-US" altLang="en-US" sz="2000" dirty="0">
                <a:latin typeface="Arial" panose="020B0604020202020204" pitchFamily="34" charset="0"/>
              </a:rPr>
              <a:t>wasted efforts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(Belbin &amp; Belbin, 2010).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Breakdown of Trust: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Suspicions, unwillingness to share information, or fear of judgment.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 fitness class where participants are disengaged due to the instructor's unenthusiastic attitude (reflecting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Betari's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Box).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Unresolved Conflict: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Conflict grows, leading to </a:t>
            </a:r>
            <a:r>
              <a:rPr lang="en-US" altLang="en-US" sz="2000" dirty="0">
                <a:latin typeface="Arial" panose="020B0604020202020204" pitchFamily="34" charset="0"/>
              </a:rPr>
              <a:t>sparked anger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decreased productivity, and strained relationships (Duck &amp; McMahan, 2021).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Ignoring a conflict over gym equipment, leading to aggression among staff.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Poor Communication: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Misunderstandings, lack of active listening, or </a:t>
            </a:r>
            <a:r>
              <a:rPr lang="en-US" altLang="en-US" sz="2000" dirty="0">
                <a:latin typeface="Arial" panose="020B0604020202020204" pitchFamily="34" charset="0"/>
              </a:rPr>
              <a:t>not sharing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information.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Giving unclear exercise instructions, resulting in clients performing movements incorrectly and risking injury.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Red toy person in front of two lines of white figures">
            <a:extLst>
              <a:ext uri="{FF2B5EF4-FFF2-40B4-BE49-F238E27FC236}">
                <a16:creationId xmlns:a16="http://schemas.microsoft.com/office/drawing/2014/main" id="{DF52E3D6-862A-1848-CB3D-99B886D402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96" r="2484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7954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D1DF7-631F-A9FD-78BB-6FE77FBA3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 fontScale="90000"/>
          </a:bodyPr>
          <a:lstStyle/>
          <a:p>
            <a:r>
              <a:rPr lang="en-US" b="1" dirty="0"/>
              <a:t>MY COMMITMENT TO EFFECTIVE TEAMWORK</a:t>
            </a:r>
            <a:endParaRPr lang="en-GB" b="1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B910CEA9-0376-5D5B-D850-B1B57EE743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62632"/>
              </p:ext>
            </p:extLst>
          </p:nvPr>
        </p:nvGraphicFramePr>
        <p:xfrm>
          <a:off x="149903" y="1662192"/>
          <a:ext cx="12191999" cy="5216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26790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2822-19E3-A2BC-ED98-36247490A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Sebastian Ropel: References</a:t>
            </a:r>
            <a:endParaRPr lang="en-GB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BD18195-05A8-6454-506A-527807F66A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33829" y="1815186"/>
            <a:ext cx="11402785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Academi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Wales. (2018). </a:t>
            </a:r>
            <a:r>
              <a:rPr kumimoji="0" lang="en-US" altLang="en-US" sz="20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Trust: the Foundation of Successful Teams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 tooltip="null"/>
              </a:rPr>
              <a:t>https://academiwales.gov.wales/repository/resource/a3ea75b8-48af-4dd7-b70b-f3ef9bad08e7/overview</a:t>
            </a: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Belbin, R. M &amp; Belbin, R. Meredith. (2010). </a:t>
            </a:r>
            <a:r>
              <a:rPr kumimoji="0" lang="en-US" altLang="en-US" sz="20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Management teams why they succeed or fail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(3rd ed.). Butterworth-Heinemann.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Duck, S. &amp; McMahan, D. T. (2021). </a:t>
            </a:r>
            <a:r>
              <a:rPr kumimoji="0" lang="en-US" altLang="en-US" sz="20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Communication in everyday life: a survey of communication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(4th ed.).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Kline, N. (2002). </a:t>
            </a:r>
            <a:r>
              <a:rPr kumimoji="0" lang="en-US" altLang="en-US" sz="20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Time To Think: Listening to Ignite the Human Mind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Cassell.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Quintanilla, K. M. &amp; Wahl, S. T. (2020). </a:t>
            </a:r>
            <a:r>
              <a:rPr kumimoji="0" lang="en-US" altLang="en-US" sz="20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Business and professional communication: KEYS for workplace excellence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(4th ed.). 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Tannenbaum, S. I. &amp; Salas, E. (2021). </a:t>
            </a:r>
            <a:r>
              <a:rPr kumimoji="0" lang="en-US" altLang="en-US" sz="20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Teams that work: the seven drivers of team effectiveness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Oxford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18456129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1135</Words>
  <Application>Microsoft Office PowerPoint</Application>
  <PresentationFormat>Widescreen</PresentationFormat>
  <Paragraphs>81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Task  2: Group Presentation  Effective Team Working                        &amp;  Communication Skills</vt:lpstr>
      <vt:lpstr>PowerPoint Presentation</vt:lpstr>
      <vt:lpstr>WHAT MAKES A SUCCESSFUL TEAM &amp; WHY TEAMWORK IS ESSENTIAL</vt:lpstr>
      <vt:lpstr>KNOWING OUR PLACE: THE IMPORTANCE OF TEAM ROLES</vt:lpstr>
      <vt:lpstr>BUILDING BRIDGES: THE POWER OF CONNECTION</vt:lpstr>
      <vt:lpstr>DISAGREEING WELL: NAVIGATING CONFLICT FOR GROWTH</vt:lpstr>
      <vt:lpstr>Speaking &amp; Listening: The Key to Effective Collaboration</vt:lpstr>
      <vt:lpstr>TEAMS THAT COOPERATE EFFECTIVELY: DELIVERING   REAL-WORLD SUCCESS</vt:lpstr>
      <vt:lpstr>WHEN TEAMS STRUGGLE: COMMON PROBLEMS</vt:lpstr>
      <vt:lpstr>MY COMMITMENT TO EFFECTIVE TEAMWORK</vt:lpstr>
      <vt:lpstr>Sebastian Ropel: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Sebastian Ropel (2423021)</dc:creator>
  <cp:lastModifiedBy>Sebastian Ropel (2423021)</cp:lastModifiedBy>
  <cp:revision>5</cp:revision>
  <dcterms:created xsi:type="dcterms:W3CDTF">2025-06-11T16:21:20Z</dcterms:created>
  <dcterms:modified xsi:type="dcterms:W3CDTF">2025-06-16T09:08:10Z</dcterms:modified>
</cp:coreProperties>
</file>