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0" d="100"/>
          <a:sy n="60" d="100"/>
        </p:scale>
        <p:origin x="78" y="11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DBFE7D3E-8755-4E4B-88C1-77A84568A352}" type="datetimeFigureOut">
              <a:rPr lang="en-GB" smtClean="0"/>
              <a:t>11/12/2018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59392E-32C7-4F60-B364-CF917715E72B}" type="slidenum">
              <a:rPr lang="en-GB" smtClean="0"/>
              <a:t>‹#›</a:t>
            </a:fld>
            <a:endParaRPr lang="en-GB"/>
          </a:p>
        </p:txBody>
      </p:sp>
    </p:spTree>
    <p:extLst>
      <p:ext uri="{BB962C8B-B14F-4D97-AF65-F5344CB8AC3E}">
        <p14:creationId xmlns:p14="http://schemas.microsoft.com/office/powerpoint/2010/main" val="2543439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BFE7D3E-8755-4E4B-88C1-77A84568A352}" type="datetimeFigureOut">
              <a:rPr lang="en-GB" smtClean="0"/>
              <a:t>11/12/2018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59392E-32C7-4F60-B364-CF917715E72B}" type="slidenum">
              <a:rPr lang="en-GB" smtClean="0"/>
              <a:t>‹#›</a:t>
            </a:fld>
            <a:endParaRPr lang="en-GB"/>
          </a:p>
        </p:txBody>
      </p:sp>
    </p:spTree>
    <p:extLst>
      <p:ext uri="{BB962C8B-B14F-4D97-AF65-F5344CB8AC3E}">
        <p14:creationId xmlns:p14="http://schemas.microsoft.com/office/powerpoint/2010/main" val="26391489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BFE7D3E-8755-4E4B-88C1-77A84568A352}" type="datetimeFigureOut">
              <a:rPr lang="en-GB" smtClean="0"/>
              <a:t>11/12/2018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59392E-32C7-4F60-B364-CF917715E72B}" type="slidenum">
              <a:rPr lang="en-GB" smtClean="0"/>
              <a:t>‹#›</a:t>
            </a:fld>
            <a:endParaRPr lang="en-GB"/>
          </a:p>
        </p:txBody>
      </p:sp>
    </p:spTree>
    <p:extLst>
      <p:ext uri="{BB962C8B-B14F-4D97-AF65-F5344CB8AC3E}">
        <p14:creationId xmlns:p14="http://schemas.microsoft.com/office/powerpoint/2010/main" val="35645011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DBFE7D3E-8755-4E4B-88C1-77A84568A352}" type="datetimeFigureOut">
              <a:rPr lang="en-GB" smtClean="0"/>
              <a:t>11/12/2018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59392E-32C7-4F60-B364-CF917715E72B}" type="slidenum">
              <a:rPr lang="en-GB" smtClean="0"/>
              <a:t>‹#›</a:t>
            </a:fld>
            <a:endParaRPr lang="en-GB"/>
          </a:p>
        </p:txBody>
      </p:sp>
    </p:spTree>
    <p:extLst>
      <p:ext uri="{BB962C8B-B14F-4D97-AF65-F5344CB8AC3E}">
        <p14:creationId xmlns:p14="http://schemas.microsoft.com/office/powerpoint/2010/main" val="32537900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DBFE7D3E-8755-4E4B-88C1-77A84568A352}" type="datetimeFigureOut">
              <a:rPr lang="en-GB" smtClean="0"/>
              <a:t>11/12/2018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059392E-32C7-4F60-B364-CF917715E72B}" type="slidenum">
              <a:rPr lang="en-GB" smtClean="0"/>
              <a:t>‹#›</a:t>
            </a:fld>
            <a:endParaRPr lang="en-GB"/>
          </a:p>
        </p:txBody>
      </p:sp>
    </p:spTree>
    <p:extLst>
      <p:ext uri="{BB962C8B-B14F-4D97-AF65-F5344CB8AC3E}">
        <p14:creationId xmlns:p14="http://schemas.microsoft.com/office/powerpoint/2010/main" val="24020203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DBFE7D3E-8755-4E4B-88C1-77A84568A352}" type="datetimeFigureOut">
              <a:rPr lang="en-GB" smtClean="0"/>
              <a:t>11/12/2018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059392E-32C7-4F60-B364-CF917715E72B}" type="slidenum">
              <a:rPr lang="en-GB" smtClean="0"/>
              <a:t>‹#›</a:t>
            </a:fld>
            <a:endParaRPr lang="en-GB"/>
          </a:p>
        </p:txBody>
      </p:sp>
    </p:spTree>
    <p:extLst>
      <p:ext uri="{BB962C8B-B14F-4D97-AF65-F5344CB8AC3E}">
        <p14:creationId xmlns:p14="http://schemas.microsoft.com/office/powerpoint/2010/main" val="98776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BFE7D3E-8755-4E4B-88C1-77A84568A352}" type="datetimeFigureOut">
              <a:rPr lang="en-GB" smtClean="0"/>
              <a:t>11/12/2018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059392E-32C7-4F60-B364-CF917715E72B}" type="slidenum">
              <a:rPr lang="en-GB" smtClean="0"/>
              <a:t>‹#›</a:t>
            </a:fld>
            <a:endParaRPr lang="en-GB"/>
          </a:p>
        </p:txBody>
      </p:sp>
    </p:spTree>
    <p:extLst>
      <p:ext uri="{BB962C8B-B14F-4D97-AF65-F5344CB8AC3E}">
        <p14:creationId xmlns:p14="http://schemas.microsoft.com/office/powerpoint/2010/main" val="15906981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BFE7D3E-8755-4E4B-88C1-77A84568A352}" type="datetimeFigureOut">
              <a:rPr lang="en-GB" smtClean="0"/>
              <a:t>11/12/2018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59392E-32C7-4F60-B364-CF917715E72B}" type="slidenum">
              <a:rPr lang="en-GB" smtClean="0"/>
              <a:t>‹#›</a:t>
            </a:fld>
            <a:endParaRPr lang="en-GB"/>
          </a:p>
        </p:txBody>
      </p:sp>
    </p:spTree>
    <p:extLst>
      <p:ext uri="{BB962C8B-B14F-4D97-AF65-F5344CB8AC3E}">
        <p14:creationId xmlns:p14="http://schemas.microsoft.com/office/powerpoint/2010/main" val="21012090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BFE7D3E-8755-4E4B-88C1-77A84568A352}" type="datetimeFigureOut">
              <a:rPr lang="en-GB" smtClean="0"/>
              <a:t>11/12/2018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59392E-32C7-4F60-B364-CF917715E72B}" type="slidenum">
              <a:rPr lang="en-GB" smtClean="0"/>
              <a:t>‹#›</a:t>
            </a:fld>
            <a:endParaRPr lang="en-GB"/>
          </a:p>
        </p:txBody>
      </p:sp>
    </p:spTree>
    <p:extLst>
      <p:ext uri="{BB962C8B-B14F-4D97-AF65-F5344CB8AC3E}">
        <p14:creationId xmlns:p14="http://schemas.microsoft.com/office/powerpoint/2010/main" val="23319033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BFE7D3E-8755-4E4B-88C1-77A84568A352}" type="datetimeFigureOut">
              <a:rPr lang="en-GB" smtClean="0"/>
              <a:t>11/12/2018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59392E-32C7-4F60-B364-CF917715E72B}" type="slidenum">
              <a:rPr lang="en-GB" smtClean="0"/>
              <a:t>‹#›</a:t>
            </a:fld>
            <a:endParaRPr lang="en-GB"/>
          </a:p>
        </p:txBody>
      </p:sp>
    </p:spTree>
    <p:extLst>
      <p:ext uri="{BB962C8B-B14F-4D97-AF65-F5344CB8AC3E}">
        <p14:creationId xmlns:p14="http://schemas.microsoft.com/office/powerpoint/2010/main" val="14523833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DBFE7D3E-8755-4E4B-88C1-77A84568A352}" type="datetimeFigureOut">
              <a:rPr lang="en-GB" smtClean="0"/>
              <a:t>11/12/2018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59392E-32C7-4F60-B364-CF917715E72B}" type="slidenum">
              <a:rPr lang="en-GB" smtClean="0"/>
              <a:t>‹#›</a:t>
            </a:fld>
            <a:endParaRPr lang="en-GB"/>
          </a:p>
        </p:txBody>
      </p:sp>
    </p:spTree>
    <p:extLst>
      <p:ext uri="{BB962C8B-B14F-4D97-AF65-F5344CB8AC3E}">
        <p14:creationId xmlns:p14="http://schemas.microsoft.com/office/powerpoint/2010/main" val="938448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BFE7D3E-8755-4E4B-88C1-77A84568A352}" type="datetimeFigureOut">
              <a:rPr lang="en-GB" smtClean="0"/>
              <a:t>11/12/2018</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059392E-32C7-4F60-B364-CF917715E72B}" type="slidenum">
              <a:rPr lang="en-GB" smtClean="0"/>
              <a:t>‹#›</a:t>
            </a:fld>
            <a:endParaRPr lang="en-GB"/>
          </a:p>
        </p:txBody>
      </p:sp>
    </p:spTree>
    <p:extLst>
      <p:ext uri="{BB962C8B-B14F-4D97-AF65-F5344CB8AC3E}">
        <p14:creationId xmlns:p14="http://schemas.microsoft.com/office/powerpoint/2010/main" val="51827213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moodle.uwtsd.ac.uk/pluginfile.php/108660/mod_resource/content/1/driving_up_participation_full_review.pdf"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www.sportsmanagement.co.uk/Sport-features/54138/32423?utm_source=dlvr.it&amp;utm_medium=twitter"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www.leisuremanagement.co.uk/detail.cfm?subID=350076&amp;pagetype=detail&amp;subject=news&amp;codeID=313596&amp;dom=n" TargetMode="External"/><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democracy.swansea.gov.uk/documents/s12579/Leisure%20Partnerships%20Annual%20Report.pdf?LLL=0"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democracy.swansea.gov.uk/documents/s27542/Leisure%20Partnerships%20Annual%20Report.pdf?LLL=0"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moodle.uwtsd.ac.uk/pluginfile.php/108618/mod_resource/content/1/Acting%20today%20for%20an%20active%20tomorrow.pdf"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moodle.uwtsd.ac.uk/pluginfile.php/108634/mod_resource/content/1/fitness%20for%20the%20future.pdf"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www.hockeywales.org.uk/wp-content/uploads/2017/07/collaboration_all_wales_report_final_copy_8_feb_2015.pdf"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port.wales/media/1701808/1165_sports_wales_facilities_for_future_generations_report_v8.pdf"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s://moodle.uwtsd.ac.uk/mod/resource/view.php?id=75997"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leisuremanagement.co.uk/detail.cfm?pagetype=detail&amp;subject=news&amp;codeid=335665&amp;email=andrew.thomas@sm.uwtsd.ac.uk&amp;pub=LMe&amp;date=171221&amp;dom=n" TargetMode="External"/><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www.leisuremanagement.co.uk/detail.cfm?subID=350076&amp;pagetype=detail&amp;subject=news&amp;codeID=331989&amp;dom=n&amp;email=andrew.thomas@sm.uwtsd.ac.uk&amp;pub=LMe&amp;date=170518" TargetMode="External"/><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qz.com/africa/596445/a-solar-powered-soccer-pitch-in-lagos-also-uses-players-footfall-to-keep-the-lights-on/" TargetMode="External"/><Relationship Id="rId2" Type="http://schemas.openxmlformats.org/officeDocument/2006/relationships/hyperlink" Target="http://www.renewableenergyworld.com/articles/2015/12/african-union-introduces-20-billion-renewable-energy-plan.html"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www.sportsmanagement.co.uk/news.cfm?codeid=333600&amp;email=andrew.thomas@sm.uwtsd.ac.uk&amp;pub=SMe&amp;date=170821&amp;dom=n"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joe.co.uk/sport/schalkes-new-jersey-is-a-potential-game-changer-126236"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www.sportsmanagement.co.uk/Sports-news/latest/SM/313705"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moodle.uwtsd.ac.uk/pluginfile.php/108635/mod_resource/content/1/Resources/Course_Documents/Strategy_and_reports/carter_report/Carter_report.pdf"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moodle.uwtsd.ac.uk/pluginfile.php/108637/mod_resource/content/1/Facilities_Inquiry_Report.pdf"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moodle.uwtsd.ac.uk/pluginfile.php/108636/mod_resource/content/0/leisure_finalproof.pdf"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moodle.uwtsd.ac.uk/pluginfile.php/108638/mod_resource/content/0/indoorisation_2010.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Driving up participation: The challenge for sport – Sport England (2014)</a:t>
            </a:r>
            <a:endParaRPr lang="en-GB" dirty="0"/>
          </a:p>
        </p:txBody>
      </p:sp>
      <p:sp>
        <p:nvSpPr>
          <p:cNvPr id="5" name="Content Placeholder 4"/>
          <p:cNvSpPr>
            <a:spLocks noGrp="1"/>
          </p:cNvSpPr>
          <p:nvPr>
            <p:ph idx="1"/>
          </p:nvPr>
        </p:nvSpPr>
        <p:spPr>
          <a:xfrm>
            <a:off x="838200" y="1825624"/>
            <a:ext cx="10515600" cy="5425407"/>
          </a:xfrm>
        </p:spPr>
        <p:txBody>
          <a:bodyPr>
            <a:normAutofit/>
          </a:bodyPr>
          <a:lstStyle/>
          <a:p>
            <a:r>
              <a:rPr lang="en-GB" dirty="0" smtClean="0"/>
              <a:t>“The situation in which we find ourselves is that participation rates have remained stubbornly static and inequities in participation between different social groups have continued largely unchanged over the last 30 years”</a:t>
            </a:r>
          </a:p>
          <a:p>
            <a:r>
              <a:rPr lang="en-GB" dirty="0" smtClean="0"/>
              <a:t>“The costs to society and to individuals from sedentary behaviours are growing to the point where it is becoming a major public policy concern”</a:t>
            </a:r>
          </a:p>
          <a:p>
            <a:r>
              <a:rPr lang="en-GB" dirty="0" smtClean="0"/>
              <a:t>“Obesity levels in England are increasing year-on-year and are tracking those in the USA, rates of coronary heart disease although decreasing remain high”</a:t>
            </a:r>
          </a:p>
          <a:p>
            <a:r>
              <a:rPr lang="en-GB" dirty="0" smtClean="0">
                <a:hlinkClick r:id="rId2"/>
              </a:rPr>
              <a:t>https://moodle.uwtsd.ac.uk/pluginfile.php/108660/mod_resource/content/1/driving_up_participation_full_review.pdf</a:t>
            </a:r>
            <a:endParaRPr lang="en-GB" dirty="0" smtClean="0"/>
          </a:p>
          <a:p>
            <a:endParaRPr lang="en-GB" dirty="0"/>
          </a:p>
        </p:txBody>
      </p:sp>
    </p:spTree>
    <p:extLst>
      <p:ext uri="{BB962C8B-B14F-4D97-AF65-F5344CB8AC3E}">
        <p14:creationId xmlns:p14="http://schemas.microsoft.com/office/powerpoint/2010/main" val="37630036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Stadium innovation: The major trends in stadium development – Tom Walker (2018)</a:t>
            </a:r>
            <a:endParaRPr lang="en-GB" dirty="0"/>
          </a:p>
        </p:txBody>
      </p:sp>
      <p:sp>
        <p:nvSpPr>
          <p:cNvPr id="3" name="Content Placeholder 2"/>
          <p:cNvSpPr>
            <a:spLocks noGrp="1"/>
          </p:cNvSpPr>
          <p:nvPr>
            <p:ph idx="1"/>
          </p:nvPr>
        </p:nvSpPr>
        <p:spPr>
          <a:xfrm>
            <a:off x="838200" y="1825625"/>
            <a:ext cx="10515600" cy="5393322"/>
          </a:xfrm>
        </p:spPr>
        <p:txBody>
          <a:bodyPr>
            <a:normAutofit/>
          </a:bodyPr>
          <a:lstStyle/>
          <a:p>
            <a:r>
              <a:rPr lang="en-GB" dirty="0" smtClean="0"/>
              <a:t>“</a:t>
            </a:r>
            <a:r>
              <a:rPr lang="en-GB" dirty="0"/>
              <a:t> With terms such as ‘multi-use’, ‘fan-centric’ and ‘environmentally friendly’ peppering project briefs, modern sports facilities are as much revenue generators as the sports that they hold. </a:t>
            </a:r>
            <a:r>
              <a:rPr lang="en-GB" dirty="0" smtClean="0"/>
              <a:t>”</a:t>
            </a:r>
          </a:p>
          <a:p>
            <a:r>
              <a:rPr lang="en-GB" dirty="0" smtClean="0"/>
              <a:t>“</a:t>
            </a:r>
            <a:r>
              <a:rPr lang="en-GB" dirty="0"/>
              <a:t> As a result, technology, sustainable design and improved guest services now play a crucial role in the design and management of major venues</a:t>
            </a:r>
            <a:r>
              <a:rPr lang="en-GB" dirty="0" smtClean="0"/>
              <a:t>.”</a:t>
            </a:r>
          </a:p>
          <a:p>
            <a:r>
              <a:rPr lang="en-GB" dirty="0" smtClean="0"/>
              <a:t>“Tottenham </a:t>
            </a:r>
            <a:r>
              <a:rPr lang="en-GB" dirty="0"/>
              <a:t>Hotspur FC, currently under construction in North London, UK. Offering fans heated seats with built-in USB ports, superfast broadband, a </a:t>
            </a:r>
            <a:r>
              <a:rPr lang="en-GB" dirty="0" err="1"/>
              <a:t>fromagerie</a:t>
            </a:r>
            <a:r>
              <a:rPr lang="en-GB" dirty="0"/>
              <a:t>, microbrewery and a Michelin-starred restaurant, </a:t>
            </a:r>
            <a:r>
              <a:rPr lang="en-GB" dirty="0" smtClean="0"/>
              <a:t>”</a:t>
            </a:r>
          </a:p>
          <a:p>
            <a:r>
              <a:rPr lang="en-GB" dirty="0" smtClean="0">
                <a:hlinkClick r:id="rId2"/>
              </a:rPr>
              <a:t>http://www.sportsmanagement.co.uk/Sport-features/54138/32423?utm_source=dlvr.it&amp;utm_medium=twitter</a:t>
            </a:r>
            <a:endParaRPr lang="en-GB" dirty="0" smtClean="0"/>
          </a:p>
          <a:p>
            <a:endParaRPr lang="en-GB" dirty="0" smtClean="0"/>
          </a:p>
          <a:p>
            <a:endParaRPr lang="en-GB" dirty="0"/>
          </a:p>
        </p:txBody>
      </p:sp>
      <p:pic>
        <p:nvPicPr>
          <p:cNvPr id="1026" name="Picture 2" descr="Sports Management is the only business magazine serving the whole of the global sports industry, read by owners, managers and other key decision mak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07114" y="5583584"/>
            <a:ext cx="3095291" cy="8976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38139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York’s £41m multi-use stadium set for 2016 opening – Tom Walker (21.01.2015)</a:t>
            </a:r>
            <a:endParaRPr lang="en-GB" dirty="0"/>
          </a:p>
        </p:txBody>
      </p:sp>
      <p:pic>
        <p:nvPicPr>
          <p:cNvPr id="2050" name="Picture 2" descr="http://www.leisuremanagement.co.uk/images/LMheader.gif"/>
          <p:cNvPicPr>
            <a:picLocks noChangeAspect="1" noChangeArrowheads="1"/>
          </p:cNvPicPr>
          <p:nvPr/>
        </p:nvPicPr>
        <p:blipFill rotWithShape="1">
          <a:blip r:embed="rId2">
            <a:extLst>
              <a:ext uri="{28A0092B-C50C-407E-A947-70E740481C1C}">
                <a14:useLocalDpi xmlns:a14="http://schemas.microsoft.com/office/drawing/2010/main" val="0"/>
              </a:ext>
            </a:extLst>
          </a:blip>
          <a:srcRect l="19120" r="25688"/>
          <a:stretch/>
        </p:blipFill>
        <p:spPr bwMode="auto">
          <a:xfrm>
            <a:off x="8373979" y="4800010"/>
            <a:ext cx="3673642" cy="1004056"/>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838200" y="1825624"/>
            <a:ext cx="10515600" cy="5032375"/>
          </a:xfrm>
        </p:spPr>
        <p:txBody>
          <a:bodyPr>
            <a:normAutofit lnSpcReduction="10000"/>
          </a:bodyPr>
          <a:lstStyle/>
          <a:p>
            <a:r>
              <a:rPr lang="en-GB" dirty="0" smtClean="0"/>
              <a:t>“</a:t>
            </a:r>
            <a:r>
              <a:rPr lang="en-GB" dirty="0"/>
              <a:t>Building services firm ISG has been confirmed as the preferred construction partner for the £41m York Community Stadium and Leisure Complex scheme</a:t>
            </a:r>
            <a:r>
              <a:rPr lang="en-GB" dirty="0" smtClean="0"/>
              <a:t>.”</a:t>
            </a:r>
          </a:p>
          <a:p>
            <a:r>
              <a:rPr lang="en-GB" dirty="0" smtClean="0"/>
              <a:t>“</a:t>
            </a:r>
            <a:r>
              <a:rPr lang="en-GB" dirty="0"/>
              <a:t>ISG’s appointment is now expected to pave the way for building work on the stadium to begin later this year, with a completion date set for 2016</a:t>
            </a:r>
            <a:r>
              <a:rPr lang="en-GB" dirty="0" smtClean="0"/>
              <a:t>.”</a:t>
            </a:r>
          </a:p>
          <a:p>
            <a:r>
              <a:rPr lang="en-GB" dirty="0" smtClean="0"/>
              <a:t>“</a:t>
            </a:r>
            <a:r>
              <a:rPr lang="en-GB" dirty="0"/>
              <a:t>The centre will replace the ageing </a:t>
            </a:r>
            <a:r>
              <a:rPr lang="en-GB" dirty="0" err="1"/>
              <a:t>Waterworld</a:t>
            </a:r>
            <a:r>
              <a:rPr lang="en-GB" dirty="0"/>
              <a:t> and Courtney’s Gym facilities, providing a main pool, with separate teaching and fun pools with fun water features for children. </a:t>
            </a:r>
            <a:r>
              <a:rPr lang="en-GB" dirty="0" smtClean="0"/>
              <a:t>”</a:t>
            </a:r>
          </a:p>
          <a:p>
            <a:endParaRPr lang="en-GB" dirty="0" smtClean="0"/>
          </a:p>
          <a:p>
            <a:r>
              <a:rPr lang="en-GB" dirty="0" smtClean="0">
                <a:hlinkClick r:id="rId3"/>
              </a:rPr>
              <a:t>http://www.leisuremanagement.co.uk/detail.cfm?subID=350076&amp;pagetype=detail&amp;subject=news&amp;codeID=313596&amp;dom=n</a:t>
            </a:r>
            <a:endParaRPr lang="en-GB" dirty="0" smtClean="0"/>
          </a:p>
          <a:p>
            <a:endParaRPr lang="en-GB" dirty="0"/>
          </a:p>
        </p:txBody>
      </p:sp>
    </p:spTree>
    <p:extLst>
      <p:ext uri="{BB962C8B-B14F-4D97-AF65-F5344CB8AC3E}">
        <p14:creationId xmlns:p14="http://schemas.microsoft.com/office/powerpoint/2010/main" val="18850957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Report of the Cabinet Member for Regeneration – Wayne Evans (14.04.2014)</a:t>
            </a:r>
            <a:endParaRPr lang="en-GB" dirty="0"/>
          </a:p>
        </p:txBody>
      </p:sp>
      <p:sp>
        <p:nvSpPr>
          <p:cNvPr id="3" name="Content Placeholder 2"/>
          <p:cNvSpPr>
            <a:spLocks noGrp="1"/>
          </p:cNvSpPr>
          <p:nvPr>
            <p:ph idx="1"/>
          </p:nvPr>
        </p:nvSpPr>
        <p:spPr>
          <a:xfrm>
            <a:off x="838200" y="1825625"/>
            <a:ext cx="10515600" cy="4735596"/>
          </a:xfrm>
        </p:spPr>
        <p:txBody>
          <a:bodyPr>
            <a:normAutofit/>
          </a:bodyPr>
          <a:lstStyle/>
          <a:p>
            <a:r>
              <a:rPr lang="en-GB" dirty="0" smtClean="0"/>
              <a:t>“This report identifies the varying agreements that are in place with each of the key partners operating Leisure and Cultural Services. The report also highlights the rationale for the variations due to the differing circumstances and requirements of other bodies involved in each partnership.”</a:t>
            </a:r>
          </a:p>
          <a:p>
            <a:r>
              <a:rPr lang="en-GB" dirty="0" smtClean="0"/>
              <a:t>“With the differing models it is also clear that standardising monitoring and reporting is not straight forward, but measures are taking place to use the accepted good practice of Compliance and Performance.”</a:t>
            </a:r>
          </a:p>
          <a:p>
            <a:r>
              <a:rPr lang="en-GB" dirty="0" smtClean="0">
                <a:hlinkClick r:id="rId2"/>
              </a:rPr>
              <a:t>http://democracy.swansea.gov.uk/documents/s12579/Leisure%20Partnerships%20Annual%20Report.pdf?LLL=0</a:t>
            </a:r>
            <a:endParaRPr lang="en-GB" dirty="0" smtClean="0"/>
          </a:p>
          <a:p>
            <a:endParaRPr lang="en-GB" dirty="0" smtClean="0"/>
          </a:p>
        </p:txBody>
      </p:sp>
    </p:spTree>
    <p:extLst>
      <p:ext uri="{BB962C8B-B14F-4D97-AF65-F5344CB8AC3E}">
        <p14:creationId xmlns:p14="http://schemas.microsoft.com/office/powerpoint/2010/main" val="38096390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smtClean="0"/>
              <a:t>Report of the Cabinet Member for Wellbeing and Healthy City, and Cabinet Member for Enterprise, Development and Regeneration -  Wayne Evans (28.04.2016)</a:t>
            </a:r>
            <a:endParaRPr lang="en-GB" sz="3200" dirty="0"/>
          </a:p>
        </p:txBody>
      </p:sp>
      <p:sp>
        <p:nvSpPr>
          <p:cNvPr id="3" name="Content Placeholder 2"/>
          <p:cNvSpPr>
            <a:spLocks noGrp="1"/>
          </p:cNvSpPr>
          <p:nvPr>
            <p:ph idx="1"/>
          </p:nvPr>
        </p:nvSpPr>
        <p:spPr/>
        <p:txBody>
          <a:bodyPr/>
          <a:lstStyle/>
          <a:p>
            <a:r>
              <a:rPr lang="en-GB" dirty="0" smtClean="0"/>
              <a:t>“This report is also a mechanism of identifying the successes and challenges and a transparent approach to displaying the delivery of services by the various partnerships, the outcomes and the cost of supplying those services.”</a:t>
            </a:r>
          </a:p>
          <a:p>
            <a:r>
              <a:rPr lang="en-GB" dirty="0" smtClean="0"/>
              <a:t>“It also demonstrates that the Council is challenging the partners to maintain quality and improved services to which all partners reported continue to achieve.”</a:t>
            </a:r>
          </a:p>
          <a:p>
            <a:r>
              <a:rPr lang="en-GB" dirty="0" smtClean="0">
                <a:hlinkClick r:id="rId2"/>
              </a:rPr>
              <a:t>https://democracy.swansea.gov.uk/documents/s27542/Leisure%20Partnerships%20Annual%20Report.pdf?LLL=0</a:t>
            </a:r>
            <a:endParaRPr lang="en-GB" dirty="0" smtClean="0"/>
          </a:p>
          <a:p>
            <a:endParaRPr lang="en-GB" dirty="0" smtClean="0"/>
          </a:p>
        </p:txBody>
      </p:sp>
    </p:spTree>
    <p:extLst>
      <p:ext uri="{BB962C8B-B14F-4D97-AF65-F5344CB8AC3E}">
        <p14:creationId xmlns:p14="http://schemas.microsoft.com/office/powerpoint/2010/main" val="23000314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Acting today for an active tomorrow -  trends which will transform sport in wales. (2014)</a:t>
            </a:r>
            <a:endParaRPr lang="en-GB" dirty="0"/>
          </a:p>
        </p:txBody>
      </p:sp>
      <p:sp>
        <p:nvSpPr>
          <p:cNvPr id="3" name="Content Placeholder 2"/>
          <p:cNvSpPr>
            <a:spLocks noGrp="1"/>
          </p:cNvSpPr>
          <p:nvPr>
            <p:ph idx="1"/>
          </p:nvPr>
        </p:nvSpPr>
        <p:spPr>
          <a:xfrm>
            <a:off x="838200" y="1825624"/>
            <a:ext cx="10515600" cy="5032375"/>
          </a:xfrm>
        </p:spPr>
        <p:txBody>
          <a:bodyPr>
            <a:normAutofit lnSpcReduction="10000"/>
          </a:bodyPr>
          <a:lstStyle/>
          <a:p>
            <a:r>
              <a:rPr lang="en-GB" dirty="0" smtClean="0"/>
              <a:t>“The first stages comprised a knowledge review of existing evidence”</a:t>
            </a:r>
          </a:p>
          <a:p>
            <a:r>
              <a:rPr lang="en-GB" dirty="0" smtClean="0"/>
              <a:t>“The shifting demographic landscape of Wales towards an ageing but also ageless society will have a profound effect on the makeup of the Welsh population”</a:t>
            </a:r>
          </a:p>
          <a:p>
            <a:r>
              <a:rPr lang="en-GB" dirty="0" smtClean="0"/>
              <a:t>“Societal confidence in sport will continue to vary and adapting services to generate a sense of inclusion for all will be key to long term participation.”</a:t>
            </a:r>
          </a:p>
          <a:p>
            <a:r>
              <a:rPr lang="en-GB" dirty="0" smtClean="0"/>
              <a:t>“key themes have been used as the building blocks for generating four opposing and currently uncertain visions of the future of sport in Wales.”</a:t>
            </a:r>
          </a:p>
          <a:p>
            <a:r>
              <a:rPr lang="en-GB" dirty="0" smtClean="0">
                <a:hlinkClick r:id="rId2"/>
              </a:rPr>
              <a:t>https://moodle.uwtsd.ac.uk/pluginfile.php/108618/mod_resource/content/1/Acting%20today%20for%20an%20active%20tomorrow.pdf</a:t>
            </a:r>
            <a:endParaRPr lang="en-GB" dirty="0" smtClean="0"/>
          </a:p>
          <a:p>
            <a:endParaRPr lang="en-GB" dirty="0" smtClean="0"/>
          </a:p>
        </p:txBody>
      </p:sp>
    </p:spTree>
    <p:extLst>
      <p:ext uri="{BB962C8B-B14F-4D97-AF65-F5344CB8AC3E}">
        <p14:creationId xmlns:p14="http://schemas.microsoft.com/office/powerpoint/2010/main" val="35254227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Fitness and Wellness Industry Game Changers: A window into the next. (2013)</a:t>
            </a:r>
            <a:endParaRPr lang="en-GB" dirty="0"/>
          </a:p>
        </p:txBody>
      </p:sp>
      <p:sp>
        <p:nvSpPr>
          <p:cNvPr id="3" name="Content Placeholder 2"/>
          <p:cNvSpPr>
            <a:spLocks noGrp="1"/>
          </p:cNvSpPr>
          <p:nvPr>
            <p:ph idx="1"/>
          </p:nvPr>
        </p:nvSpPr>
        <p:spPr>
          <a:xfrm>
            <a:off x="838200" y="1825624"/>
            <a:ext cx="10515600" cy="5032375"/>
          </a:xfrm>
        </p:spPr>
        <p:txBody>
          <a:bodyPr>
            <a:normAutofit lnSpcReduction="10000"/>
          </a:bodyPr>
          <a:lstStyle/>
          <a:p>
            <a:r>
              <a:rPr lang="en-GB" dirty="0" smtClean="0"/>
              <a:t>“A glimpse at what scientists, doctors, business innovators and exercise professionals are saying about our future.”</a:t>
            </a:r>
          </a:p>
          <a:p>
            <a:r>
              <a:rPr lang="en-GB" dirty="0" smtClean="0"/>
              <a:t>“As medicine gathers ever more data and develops ever-more accurate predictive tools, the focus of health care will veer toward a wellness model and away from a disease model”</a:t>
            </a:r>
          </a:p>
          <a:p>
            <a:r>
              <a:rPr lang="en-GB" dirty="0" smtClean="0"/>
              <a:t>“I think we are seeing a greater acceptance of integrating prevention activities, such as exercise, into one's lifestyle.”</a:t>
            </a:r>
          </a:p>
          <a:p>
            <a:r>
              <a:rPr lang="en-GB" dirty="0" smtClean="0"/>
              <a:t>“People need to be educated about how they can change their habits and [need to] learn that they can make the choice to live a longer, healthier life.”</a:t>
            </a:r>
          </a:p>
          <a:p>
            <a:r>
              <a:rPr lang="en-GB" dirty="0" smtClean="0">
                <a:hlinkClick r:id="rId2"/>
              </a:rPr>
              <a:t>https://moodle.uwtsd.ac.uk/pluginfile.php/108634/mod_resource/content/1/fitness%20for%20the%20future.pdf</a:t>
            </a:r>
            <a:endParaRPr lang="en-GB" dirty="0" smtClean="0"/>
          </a:p>
          <a:p>
            <a:endParaRPr lang="en-GB" dirty="0" smtClean="0"/>
          </a:p>
          <a:p>
            <a:endParaRPr lang="en-GB" dirty="0"/>
          </a:p>
        </p:txBody>
      </p:sp>
    </p:spTree>
    <p:extLst>
      <p:ext uri="{BB962C8B-B14F-4D97-AF65-F5344CB8AC3E}">
        <p14:creationId xmlns:p14="http://schemas.microsoft.com/office/powerpoint/2010/main" val="8203804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All Wales Artificial turf pitch vision and guidance: Issue 1 (2015)</a:t>
            </a:r>
            <a:endParaRPr lang="en-GB" dirty="0"/>
          </a:p>
        </p:txBody>
      </p:sp>
      <p:sp>
        <p:nvSpPr>
          <p:cNvPr id="3" name="Content Placeholder 2"/>
          <p:cNvSpPr>
            <a:spLocks noGrp="1"/>
          </p:cNvSpPr>
          <p:nvPr>
            <p:ph idx="1"/>
          </p:nvPr>
        </p:nvSpPr>
        <p:spPr>
          <a:xfrm>
            <a:off x="838200" y="1825624"/>
            <a:ext cx="10515600" cy="5032375"/>
          </a:xfrm>
        </p:spPr>
        <p:txBody>
          <a:bodyPr>
            <a:normAutofit/>
          </a:bodyPr>
          <a:lstStyle/>
          <a:p>
            <a:r>
              <a:rPr lang="en-GB" dirty="0" smtClean="0"/>
              <a:t>“The Football Association of Wales, Hockey Wales and Welsh Rugby Union together with Sport Wales - the ‘Collaborative Sports Facilities Group’ - have established this nationally agreed vision and model for developing clubs and increasing participation through appropriately located and fit for purpose artificial playing surfaces.”</a:t>
            </a:r>
          </a:p>
          <a:p>
            <a:r>
              <a:rPr lang="en-GB" dirty="0" smtClean="0"/>
              <a:t>“The Collaborative way forward demands a review of future needs, embracing the use of ATPs as well as grass pitches, on education, club and public sites to inform rationalisation and deliver more efficient and effective sports partnership approaches.”</a:t>
            </a:r>
          </a:p>
          <a:p>
            <a:r>
              <a:rPr lang="en-GB" dirty="0" smtClean="0">
                <a:hlinkClick r:id="rId2"/>
              </a:rPr>
              <a:t>http://www.hockeywales.org.uk/wp-content/uploads/2017/07/collaboration_all_wales_report_final_copy_8_feb_2015.pdf</a:t>
            </a:r>
            <a:endParaRPr lang="en-GB" dirty="0" smtClean="0"/>
          </a:p>
          <a:p>
            <a:endParaRPr lang="en-GB" dirty="0" smtClean="0"/>
          </a:p>
        </p:txBody>
      </p:sp>
    </p:spTree>
    <p:extLst>
      <p:ext uri="{BB962C8B-B14F-4D97-AF65-F5344CB8AC3E}">
        <p14:creationId xmlns:p14="http://schemas.microsoft.com/office/powerpoint/2010/main" val="17643391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b="25346"/>
          <a:stretch/>
        </p:blipFill>
        <p:spPr>
          <a:xfrm>
            <a:off x="9039225" y="5769143"/>
            <a:ext cx="3152775" cy="1080836"/>
          </a:xfrm>
          <a:prstGeom prst="rect">
            <a:avLst/>
          </a:prstGeom>
        </p:spPr>
      </p:pic>
      <p:sp>
        <p:nvSpPr>
          <p:cNvPr id="2" name="Title 1"/>
          <p:cNvSpPr>
            <a:spLocks noGrp="1"/>
          </p:cNvSpPr>
          <p:nvPr>
            <p:ph type="title"/>
          </p:nvPr>
        </p:nvSpPr>
        <p:spPr/>
        <p:txBody>
          <a:bodyPr/>
          <a:lstStyle/>
          <a:p>
            <a:r>
              <a:rPr lang="en-GB" dirty="0" smtClean="0"/>
              <a:t>Facilities for future generations – a blueprint for sport and active recreation in wales (2016)</a:t>
            </a:r>
            <a:endParaRPr lang="en-GB" dirty="0"/>
          </a:p>
        </p:txBody>
      </p:sp>
      <p:sp>
        <p:nvSpPr>
          <p:cNvPr id="3" name="Content Placeholder 2"/>
          <p:cNvSpPr>
            <a:spLocks noGrp="1"/>
          </p:cNvSpPr>
          <p:nvPr>
            <p:ph idx="1"/>
          </p:nvPr>
        </p:nvSpPr>
        <p:spPr>
          <a:xfrm>
            <a:off x="838200" y="1825624"/>
            <a:ext cx="10515600" cy="5032375"/>
          </a:xfrm>
        </p:spPr>
        <p:txBody>
          <a:bodyPr>
            <a:normAutofit lnSpcReduction="10000"/>
          </a:bodyPr>
          <a:lstStyle/>
          <a:p>
            <a:r>
              <a:rPr lang="en-GB" dirty="0" smtClean="0"/>
              <a:t>“The well-being and wellness of our citizens relies on their motivation, ability and opportunity to be physically active on a regular basis.”</a:t>
            </a:r>
          </a:p>
          <a:p>
            <a:r>
              <a:rPr lang="en-GB" dirty="0" smtClean="0"/>
              <a:t>“This Blueprint has been designed to complement existing national and local capital investment schemes, initiatives like the Sports Facilities Capital Loan Scheme and the All Wales Artificial Turf Pitch Vision and Guidance.”</a:t>
            </a:r>
          </a:p>
          <a:p>
            <a:r>
              <a:rPr lang="en-GB" dirty="0" smtClean="0"/>
              <a:t>“This Blueprint has been produced by Sport Wales to support the Welsh Government’s drive to facilitate regular participation in sport and physical activity”</a:t>
            </a:r>
          </a:p>
          <a:p>
            <a:r>
              <a:rPr lang="en-GB" dirty="0" smtClean="0">
                <a:hlinkClick r:id="rId3"/>
              </a:rPr>
              <a:t>http://sport.wales/media/1701808/1165_sports_wales_facilities_for_future_generations_report_v8.pdf</a:t>
            </a:r>
            <a:r>
              <a:rPr lang="en-GB" dirty="0" smtClean="0"/>
              <a:t> </a:t>
            </a:r>
            <a:endParaRPr lang="en-GB" dirty="0"/>
          </a:p>
        </p:txBody>
      </p:sp>
      <p:sp>
        <p:nvSpPr>
          <p:cNvPr id="4" name="AutoShape 2" descr="Image result for sports wales logo"/>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5257595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Football Money League (2015)</a:t>
            </a:r>
            <a:endParaRPr lang="en-GB" dirty="0"/>
          </a:p>
        </p:txBody>
      </p:sp>
      <p:sp>
        <p:nvSpPr>
          <p:cNvPr id="3" name="Content Placeholder 2"/>
          <p:cNvSpPr>
            <a:spLocks noGrp="1"/>
          </p:cNvSpPr>
          <p:nvPr>
            <p:ph idx="1"/>
          </p:nvPr>
        </p:nvSpPr>
        <p:spPr/>
        <p:txBody>
          <a:bodyPr/>
          <a:lstStyle/>
          <a:p>
            <a:r>
              <a:rPr lang="en-GB" dirty="0" smtClean="0"/>
              <a:t>“ Manchester United move up to 2</a:t>
            </a:r>
            <a:r>
              <a:rPr lang="en-GB" baseline="30000" dirty="0" smtClean="0"/>
              <a:t>nd</a:t>
            </a:r>
            <a:r>
              <a:rPr lang="en-GB" dirty="0" smtClean="0"/>
              <a:t> position, becoming only the second club ever to break the €500 m barrier.”</a:t>
            </a:r>
          </a:p>
          <a:p>
            <a:r>
              <a:rPr lang="en-GB" dirty="0" smtClean="0"/>
              <a:t>“Revenue for the world’s 20 highest earning clubs reached €6.2bn in 2013/14, recording growth of </a:t>
            </a:r>
            <a:r>
              <a:rPr lang="en-GB" dirty="0" smtClean="0"/>
              <a:t>€800m (14%)”</a:t>
            </a:r>
          </a:p>
          <a:p>
            <a:r>
              <a:rPr lang="en-GB" dirty="0" smtClean="0"/>
              <a:t>“Real Madrid complete their 10</a:t>
            </a:r>
            <a:r>
              <a:rPr lang="en-GB" baseline="30000" dirty="0" smtClean="0"/>
              <a:t>th</a:t>
            </a:r>
            <a:r>
              <a:rPr lang="en-GB" dirty="0" smtClean="0"/>
              <a:t> year at the top of the Deloitte Football Money League.”</a:t>
            </a:r>
          </a:p>
          <a:p>
            <a:r>
              <a:rPr lang="en-GB" dirty="0" smtClean="0">
                <a:hlinkClick r:id="rId2"/>
              </a:rPr>
              <a:t>https://moodle.uwtsd.ac.uk/mod/resource/view.php?id=75997</a:t>
            </a:r>
            <a:r>
              <a:rPr lang="en-GB" dirty="0" smtClean="0"/>
              <a:t> </a:t>
            </a:r>
            <a:endParaRPr lang="en-GB" dirty="0"/>
          </a:p>
        </p:txBody>
      </p:sp>
      <p:pic>
        <p:nvPicPr>
          <p:cNvPr id="4098" name="Picture 2" descr="Image result for deloitte logo"/>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12136" t="30924" r="13253" b="31592"/>
          <a:stretch/>
        </p:blipFill>
        <p:spPr bwMode="auto">
          <a:xfrm>
            <a:off x="6866021" y="5220449"/>
            <a:ext cx="4684296" cy="9565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22627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leisuremanagement.co.uk/images/LMheader.gif"/>
          <p:cNvPicPr>
            <a:picLocks noChangeAspect="1" noChangeArrowheads="1"/>
          </p:cNvPicPr>
          <p:nvPr/>
        </p:nvPicPr>
        <p:blipFill rotWithShape="1">
          <a:blip r:embed="rId2">
            <a:extLst>
              <a:ext uri="{28A0092B-C50C-407E-A947-70E740481C1C}">
                <a14:useLocalDpi xmlns:a14="http://schemas.microsoft.com/office/drawing/2010/main" val="0"/>
              </a:ext>
            </a:extLst>
          </a:blip>
          <a:srcRect l="19120" r="25688"/>
          <a:stretch/>
        </p:blipFill>
        <p:spPr bwMode="auto">
          <a:xfrm>
            <a:off x="8277726" y="1027906"/>
            <a:ext cx="3673642" cy="100405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normAutofit fontScale="90000"/>
          </a:bodyPr>
          <a:lstStyle/>
          <a:p>
            <a:r>
              <a:rPr lang="en-GB" dirty="0" smtClean="0"/>
              <a:t>Golf leader to challenge tradition at first Golf business innovation show – Rob Gibson (20.12.2017)</a:t>
            </a:r>
            <a:endParaRPr lang="en-GB" dirty="0"/>
          </a:p>
        </p:txBody>
      </p:sp>
      <p:sp>
        <p:nvSpPr>
          <p:cNvPr id="3" name="Content Placeholder 2"/>
          <p:cNvSpPr>
            <a:spLocks noGrp="1"/>
          </p:cNvSpPr>
          <p:nvPr>
            <p:ph idx="1"/>
          </p:nvPr>
        </p:nvSpPr>
        <p:spPr>
          <a:xfrm>
            <a:off x="838200" y="1825624"/>
            <a:ext cx="10515600" cy="5032375"/>
          </a:xfrm>
        </p:spPr>
        <p:txBody>
          <a:bodyPr>
            <a:normAutofit/>
          </a:bodyPr>
          <a:lstStyle/>
          <a:p>
            <a:r>
              <a:rPr lang="en-GB" dirty="0" smtClean="0"/>
              <a:t>“</a:t>
            </a:r>
            <a:r>
              <a:rPr lang="en-GB" dirty="0"/>
              <a:t>Golf Business International announced it will lead a panel discussion at Celtic Manor Resort on 1 February, asking business leaders how the sport can find new revenue streams</a:t>
            </a:r>
            <a:r>
              <a:rPr lang="en-GB" dirty="0" smtClean="0"/>
              <a:t>.”</a:t>
            </a:r>
          </a:p>
          <a:p>
            <a:r>
              <a:rPr lang="en-GB" dirty="0" smtClean="0"/>
              <a:t>“</a:t>
            </a:r>
            <a:r>
              <a:rPr lang="en-GB" dirty="0"/>
              <a:t>The event claims to be the first conference and exhibition to “purely focus on diversification within golf clubs and business</a:t>
            </a:r>
            <a:r>
              <a:rPr lang="en-GB" dirty="0" smtClean="0"/>
              <a:t>”.”</a:t>
            </a:r>
          </a:p>
          <a:p>
            <a:r>
              <a:rPr lang="en-GB" dirty="0" smtClean="0"/>
              <a:t>“</a:t>
            </a:r>
            <a:r>
              <a:rPr lang="en-GB" dirty="0"/>
              <a:t>About 300 senior decision-makers will attend from clubs across the UK to hear case studies and experiences from 50 speakers, as well as meeting suppliers</a:t>
            </a:r>
            <a:r>
              <a:rPr lang="en-GB" dirty="0" smtClean="0"/>
              <a:t>.”</a:t>
            </a:r>
          </a:p>
          <a:p>
            <a:r>
              <a:rPr lang="en-GB" dirty="0" smtClean="0">
                <a:hlinkClick r:id="rId3"/>
              </a:rPr>
              <a:t>http://www.leisuremanagement.co.uk/detail.cfm?pagetype=detail&amp;subject=news&amp;codeid=335665&amp;email=andrew.thomas@sm.uwtsd.ac.uk&amp;pub=LMe&amp;date=171221&amp;dom=n</a:t>
            </a:r>
            <a:endParaRPr lang="en-GB" dirty="0" smtClean="0"/>
          </a:p>
          <a:p>
            <a:endParaRPr lang="en-GB" dirty="0"/>
          </a:p>
        </p:txBody>
      </p:sp>
    </p:spTree>
    <p:extLst>
      <p:ext uri="{BB962C8B-B14F-4D97-AF65-F5344CB8AC3E}">
        <p14:creationId xmlns:p14="http://schemas.microsoft.com/office/powerpoint/2010/main" val="338381313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leisuremanagement.co.uk/images/LMheader.gif"/>
          <p:cNvPicPr>
            <a:picLocks noChangeAspect="1" noChangeArrowheads="1"/>
          </p:cNvPicPr>
          <p:nvPr/>
        </p:nvPicPr>
        <p:blipFill rotWithShape="1">
          <a:blip r:embed="rId2">
            <a:extLst>
              <a:ext uri="{28A0092B-C50C-407E-A947-70E740481C1C}">
                <a14:useLocalDpi xmlns:a14="http://schemas.microsoft.com/office/drawing/2010/main" val="0"/>
              </a:ext>
            </a:extLst>
          </a:blip>
          <a:srcRect l="19120" r="25688"/>
          <a:stretch/>
        </p:blipFill>
        <p:spPr bwMode="auto">
          <a:xfrm>
            <a:off x="8518358" y="4585949"/>
            <a:ext cx="3673642" cy="100405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lstStyle/>
          <a:p>
            <a:r>
              <a:rPr lang="en-GB" dirty="0" smtClean="0"/>
              <a:t>Sports Wales turns to </a:t>
            </a:r>
            <a:r>
              <a:rPr lang="en-GB" dirty="0" err="1" smtClean="0"/>
              <a:t>DataHub</a:t>
            </a:r>
            <a:r>
              <a:rPr lang="en-GB" dirty="0" smtClean="0"/>
              <a:t> for facilities audit – Matthew </a:t>
            </a:r>
            <a:r>
              <a:rPr lang="en-GB" dirty="0" err="1" smtClean="0"/>
              <a:t>Campelli</a:t>
            </a:r>
            <a:r>
              <a:rPr lang="en-GB" dirty="0" smtClean="0"/>
              <a:t> (15.05.2017)</a:t>
            </a:r>
            <a:endParaRPr lang="en-GB" dirty="0"/>
          </a:p>
        </p:txBody>
      </p:sp>
      <p:sp>
        <p:nvSpPr>
          <p:cNvPr id="3" name="Content Placeholder 2"/>
          <p:cNvSpPr>
            <a:spLocks noGrp="1"/>
          </p:cNvSpPr>
          <p:nvPr>
            <p:ph idx="1"/>
          </p:nvPr>
        </p:nvSpPr>
        <p:spPr>
          <a:xfrm>
            <a:off x="838200" y="1825624"/>
            <a:ext cx="10515600" cy="5032375"/>
          </a:xfrm>
        </p:spPr>
        <p:txBody>
          <a:bodyPr/>
          <a:lstStyle/>
          <a:p>
            <a:r>
              <a:rPr lang="en-GB" dirty="0" smtClean="0"/>
              <a:t>“</a:t>
            </a:r>
            <a:r>
              <a:rPr lang="en-GB" dirty="0"/>
              <a:t>A wide-ranging facilities audit has been launched by Sport Wales in an attempt to improve its provision through “better informed investment decisions</a:t>
            </a:r>
            <a:r>
              <a:rPr lang="en-GB" dirty="0" smtClean="0"/>
              <a:t>”.”</a:t>
            </a:r>
          </a:p>
          <a:p>
            <a:r>
              <a:rPr lang="en-GB" dirty="0" smtClean="0"/>
              <a:t>“</a:t>
            </a:r>
            <a:r>
              <a:rPr lang="en-GB" dirty="0" err="1"/>
              <a:t>DataHub’s</a:t>
            </a:r>
            <a:r>
              <a:rPr lang="en-GB" dirty="0"/>
              <a:t> service allowed the organisation to “collaborate with the sector and strategically plan and improve sites</a:t>
            </a:r>
            <a:r>
              <a:rPr lang="en-GB" dirty="0" smtClean="0"/>
              <a:t>”.”</a:t>
            </a:r>
          </a:p>
          <a:p>
            <a:r>
              <a:rPr lang="en-GB" dirty="0"/>
              <a:t> “The existence and development of facilities that enable people to get active and stay active is a big part of achieving that vision</a:t>
            </a:r>
            <a:r>
              <a:rPr lang="en-GB" dirty="0" smtClean="0"/>
              <a:t>.”</a:t>
            </a:r>
          </a:p>
          <a:p>
            <a:endParaRPr lang="en-GB" dirty="0" smtClean="0"/>
          </a:p>
          <a:p>
            <a:r>
              <a:rPr lang="en-GB" dirty="0" smtClean="0">
                <a:hlinkClick r:id="rId3"/>
              </a:rPr>
              <a:t>http://www.leisuremanagement.co.uk/detail.cfm?subID=350076&amp;pagetype=detail&amp;subject=news&amp;codeID=331989&amp;dom=n&amp;email=andrew.thomas@sm.uwtsd.ac.uk&amp;pub=LMe&amp;date=170518</a:t>
            </a:r>
            <a:r>
              <a:rPr lang="en-GB" dirty="0" smtClean="0"/>
              <a:t> </a:t>
            </a:r>
            <a:endParaRPr lang="en-GB" dirty="0"/>
          </a:p>
        </p:txBody>
      </p:sp>
    </p:spTree>
    <p:extLst>
      <p:ext uri="{BB962C8B-B14F-4D97-AF65-F5344CB8AC3E}">
        <p14:creationId xmlns:p14="http://schemas.microsoft.com/office/powerpoint/2010/main" val="9838645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 solar-powered soccer pitch in Lagos also uses players’ footfall to keep the lights on – Yomi </a:t>
            </a:r>
            <a:r>
              <a:rPr lang="en-GB" dirty="0" err="1" smtClean="0"/>
              <a:t>Kazeem</a:t>
            </a:r>
            <a:r>
              <a:rPr lang="en-GB" dirty="0" smtClean="0"/>
              <a:t>. (18.01.2016)</a:t>
            </a:r>
            <a:endParaRPr lang="en-GB" dirty="0"/>
          </a:p>
        </p:txBody>
      </p:sp>
      <p:sp>
        <p:nvSpPr>
          <p:cNvPr id="3" name="Content Placeholder 2"/>
          <p:cNvSpPr>
            <a:spLocks noGrp="1"/>
          </p:cNvSpPr>
          <p:nvPr>
            <p:ph idx="1"/>
          </p:nvPr>
        </p:nvSpPr>
        <p:spPr/>
        <p:txBody>
          <a:bodyPr>
            <a:normAutofit lnSpcReduction="10000"/>
          </a:bodyPr>
          <a:lstStyle/>
          <a:p>
            <a:r>
              <a:rPr lang="en-GB" dirty="0" smtClean="0"/>
              <a:t>“</a:t>
            </a:r>
            <a:r>
              <a:rPr lang="en-GB" dirty="0"/>
              <a:t>Africa is already waking up to the possibilities that renewable energy provides, the African Union </a:t>
            </a:r>
            <a:r>
              <a:rPr lang="en-GB" dirty="0">
                <a:hlinkClick r:id="rId2"/>
              </a:rPr>
              <a:t>has pledged a $20 billion investment</a:t>
            </a:r>
            <a:r>
              <a:rPr lang="en-GB" dirty="0"/>
              <a:t> over the next decade</a:t>
            </a:r>
            <a:r>
              <a:rPr lang="en-GB" dirty="0" smtClean="0"/>
              <a:t>.”</a:t>
            </a:r>
          </a:p>
          <a:p>
            <a:r>
              <a:rPr lang="en-GB" dirty="0" smtClean="0"/>
              <a:t>“</a:t>
            </a:r>
            <a:r>
              <a:rPr lang="en-GB" dirty="0"/>
              <a:t>One hundred of these tiles are laid underneath the playing surface of the soccer pitch, thus harnessing energy from the multiple movements of the </a:t>
            </a:r>
            <a:r>
              <a:rPr lang="en-GB" dirty="0" smtClean="0"/>
              <a:t>players”</a:t>
            </a:r>
          </a:p>
          <a:p>
            <a:r>
              <a:rPr lang="en-GB" dirty="0" smtClean="0"/>
              <a:t>“</a:t>
            </a:r>
            <a:r>
              <a:rPr lang="en-GB" dirty="0"/>
              <a:t>The focus for </a:t>
            </a:r>
            <a:r>
              <a:rPr lang="en-GB" dirty="0" err="1"/>
              <a:t>Kemball</a:t>
            </a:r>
            <a:r>
              <a:rPr lang="en-GB" dirty="0"/>
              <a:t>-Cook and </a:t>
            </a:r>
            <a:r>
              <a:rPr lang="en-GB" dirty="0" err="1"/>
              <a:t>Pavegen</a:t>
            </a:r>
            <a:r>
              <a:rPr lang="en-GB" dirty="0"/>
              <a:t> is deploying the tile technology across the continent in a bid to ease the electricity problems</a:t>
            </a:r>
            <a:r>
              <a:rPr lang="en-GB" dirty="0" smtClean="0"/>
              <a:t>.”</a:t>
            </a:r>
          </a:p>
          <a:p>
            <a:r>
              <a:rPr lang="en-GB" dirty="0" smtClean="0">
                <a:hlinkClick r:id="rId3"/>
              </a:rPr>
              <a:t>https://qz.com/africa/596445/a-solar-powered-soccer-pitch-in-lagos-also-uses-players-footfall-to-keep-the-lights-on/</a:t>
            </a:r>
            <a:r>
              <a:rPr lang="en-GB" dirty="0" smtClean="0"/>
              <a:t> </a:t>
            </a:r>
            <a:endParaRPr lang="en-GB" dirty="0"/>
          </a:p>
        </p:txBody>
      </p:sp>
    </p:spTree>
    <p:extLst>
      <p:ext uri="{BB962C8B-B14F-4D97-AF65-F5344CB8AC3E}">
        <p14:creationId xmlns:p14="http://schemas.microsoft.com/office/powerpoint/2010/main" val="36081375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Sports Management is the only business magazine serving the whole of the global sports industry, read by owners, managers and other key decision maker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04420" y="5989044"/>
            <a:ext cx="2743201" cy="79552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p:txBody>
          <a:bodyPr>
            <a:normAutofit fontScale="90000"/>
          </a:bodyPr>
          <a:lstStyle/>
          <a:p>
            <a:r>
              <a:rPr lang="en-GB" dirty="0" smtClean="0"/>
              <a:t>Thai studio create bold bamboo sports hall for Chiang Mai school – Kim </a:t>
            </a:r>
            <a:r>
              <a:rPr lang="en-GB" dirty="0" err="1" smtClean="0"/>
              <a:t>Megson</a:t>
            </a:r>
            <a:r>
              <a:rPr lang="en-GB" dirty="0" smtClean="0"/>
              <a:t> (17.08.2017)</a:t>
            </a:r>
            <a:endParaRPr lang="en-GB" dirty="0"/>
          </a:p>
        </p:txBody>
      </p:sp>
      <p:sp>
        <p:nvSpPr>
          <p:cNvPr id="3" name="Content Placeholder 2"/>
          <p:cNvSpPr>
            <a:spLocks noGrp="1"/>
          </p:cNvSpPr>
          <p:nvPr>
            <p:ph idx="1"/>
          </p:nvPr>
        </p:nvSpPr>
        <p:spPr>
          <a:xfrm>
            <a:off x="838200" y="1825624"/>
            <a:ext cx="10515600" cy="5152691"/>
          </a:xfrm>
        </p:spPr>
        <p:txBody>
          <a:bodyPr>
            <a:normAutofit/>
          </a:bodyPr>
          <a:lstStyle/>
          <a:p>
            <a:r>
              <a:rPr lang="en-GB" dirty="0" smtClean="0"/>
              <a:t>“</a:t>
            </a:r>
            <a:r>
              <a:rPr lang="en-GB" dirty="0"/>
              <a:t>Thailand-based architecture and engineering practice </a:t>
            </a:r>
            <a:r>
              <a:rPr lang="en-GB" dirty="0" err="1"/>
              <a:t>Chiangmai</a:t>
            </a:r>
            <a:r>
              <a:rPr lang="en-GB" dirty="0"/>
              <a:t> Life Construction (CLC) have developed a net zero sports hall made entirely from bamboo, earth and stone</a:t>
            </a:r>
            <a:r>
              <a:rPr lang="en-GB" dirty="0" smtClean="0"/>
              <a:t>.”</a:t>
            </a:r>
          </a:p>
          <a:p>
            <a:r>
              <a:rPr lang="en-GB" dirty="0" smtClean="0"/>
              <a:t>“</a:t>
            </a:r>
            <a:r>
              <a:rPr lang="en-GB" dirty="0"/>
              <a:t>These were lifted into place and span more than 15m (49ft) without any steel reinforcements</a:t>
            </a:r>
            <a:r>
              <a:rPr lang="en-GB" dirty="0" smtClean="0"/>
              <a:t>.” </a:t>
            </a:r>
          </a:p>
          <a:p>
            <a:r>
              <a:rPr lang="en-GB" dirty="0" smtClean="0"/>
              <a:t>“</a:t>
            </a:r>
            <a:r>
              <a:rPr lang="en-GB" dirty="0"/>
              <a:t>The hall provides space for sports including futsal, volleyball, basketball and badminton, while elevated balconies provide observation areas for spectators</a:t>
            </a:r>
            <a:r>
              <a:rPr lang="en-GB" dirty="0" smtClean="0"/>
              <a:t>.”</a:t>
            </a:r>
          </a:p>
          <a:p>
            <a:r>
              <a:rPr lang="en-GB" dirty="0" smtClean="0">
                <a:hlinkClick r:id="rId3"/>
              </a:rPr>
              <a:t>http://www.sportsmanagement.co.uk/news.cfm?codeid=333600&amp;email=andrew.thomas@sm.uwtsd.ac.uk&amp;pub=SMe&amp;date=170821&amp;dom=n</a:t>
            </a:r>
            <a:r>
              <a:rPr lang="en-GB" dirty="0" smtClean="0"/>
              <a:t> </a:t>
            </a:r>
          </a:p>
          <a:p>
            <a:endParaRPr lang="en-GB" dirty="0"/>
          </a:p>
        </p:txBody>
      </p:sp>
    </p:spTree>
    <p:extLst>
      <p:ext uri="{BB962C8B-B14F-4D97-AF65-F5344CB8AC3E}">
        <p14:creationId xmlns:p14="http://schemas.microsoft.com/office/powerpoint/2010/main" val="297776111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Schalke’s</a:t>
            </a:r>
            <a:r>
              <a:rPr lang="en-GB" dirty="0" smtClean="0"/>
              <a:t> new jersey is a potential game-changer – </a:t>
            </a:r>
            <a:r>
              <a:rPr lang="en-GB" dirty="0" err="1" smtClean="0"/>
              <a:t>Darragh</a:t>
            </a:r>
            <a:r>
              <a:rPr lang="en-GB" dirty="0" smtClean="0"/>
              <a:t> Murphy (2017)</a:t>
            </a:r>
            <a:endParaRPr lang="en-GB" dirty="0"/>
          </a:p>
        </p:txBody>
      </p:sp>
      <p:sp>
        <p:nvSpPr>
          <p:cNvPr id="3" name="Content Placeholder 2"/>
          <p:cNvSpPr>
            <a:spLocks noGrp="1"/>
          </p:cNvSpPr>
          <p:nvPr>
            <p:ph idx="1"/>
          </p:nvPr>
        </p:nvSpPr>
        <p:spPr/>
        <p:txBody>
          <a:bodyPr>
            <a:normAutofit lnSpcReduction="10000"/>
          </a:bodyPr>
          <a:lstStyle/>
          <a:p>
            <a:r>
              <a:rPr lang="en-GB" dirty="0" smtClean="0"/>
              <a:t>“Borussia </a:t>
            </a:r>
            <a:r>
              <a:rPr lang="en-GB" dirty="0"/>
              <a:t>Dortmund unveil their new home jersey, only for them to be accused of ripping off the design by league-mates Borussia </a:t>
            </a:r>
            <a:r>
              <a:rPr lang="en-GB" dirty="0" err="1"/>
              <a:t>Monchengladback</a:t>
            </a:r>
            <a:r>
              <a:rPr lang="en-GB" dirty="0"/>
              <a:t> the very next day</a:t>
            </a:r>
            <a:r>
              <a:rPr lang="en-GB" dirty="0" smtClean="0"/>
              <a:t>.”</a:t>
            </a:r>
          </a:p>
          <a:p>
            <a:r>
              <a:rPr lang="en-GB" dirty="0" smtClean="0"/>
              <a:t>“</a:t>
            </a:r>
            <a:r>
              <a:rPr lang="en-GB" dirty="0"/>
              <a:t>Bundesliga will see teams sport individual sleeve sponsors for the first time and </a:t>
            </a:r>
            <a:r>
              <a:rPr lang="en-GB" dirty="0" err="1"/>
              <a:t>Schalke</a:t>
            </a:r>
            <a:r>
              <a:rPr lang="en-GB" dirty="0"/>
              <a:t> have gone down a fascinating route with their deal with German online supermarket </a:t>
            </a:r>
            <a:r>
              <a:rPr lang="en-GB" i="1" dirty="0" err="1" smtClean="0"/>
              <a:t>AllyouneedFresh</a:t>
            </a:r>
            <a:r>
              <a:rPr lang="en-GB" i="1" dirty="0" smtClean="0"/>
              <a:t>”</a:t>
            </a:r>
          </a:p>
          <a:p>
            <a:r>
              <a:rPr lang="en-GB" i="1" dirty="0" smtClean="0"/>
              <a:t>“</a:t>
            </a:r>
            <a:r>
              <a:rPr lang="en-GB" dirty="0" err="1"/>
              <a:t>Schalke</a:t>
            </a:r>
            <a:r>
              <a:rPr lang="en-GB" dirty="0"/>
              <a:t> have revealed that the shirt will see a chip integrated into the fabric which will ALLOW supporters to pay for food and drinks at the several kiosks around the </a:t>
            </a:r>
            <a:r>
              <a:rPr lang="en-GB" dirty="0" err="1"/>
              <a:t>Veltins</a:t>
            </a:r>
            <a:r>
              <a:rPr lang="en-GB" dirty="0"/>
              <a:t>-Arena</a:t>
            </a:r>
            <a:r>
              <a:rPr lang="en-GB" dirty="0" smtClean="0"/>
              <a:t>.”</a:t>
            </a:r>
          </a:p>
          <a:p>
            <a:r>
              <a:rPr lang="en-GB" dirty="0" smtClean="0">
                <a:hlinkClick r:id="rId2"/>
              </a:rPr>
              <a:t>https://www.joe.co.uk/sport/schalkes-new-jersey-is-a-potential-game-changer-126236</a:t>
            </a:r>
            <a:endParaRPr lang="en-GB" dirty="0" smtClean="0"/>
          </a:p>
          <a:p>
            <a:endParaRPr lang="en-GB" dirty="0"/>
          </a:p>
        </p:txBody>
      </p:sp>
      <p:pic>
        <p:nvPicPr>
          <p:cNvPr id="5" name="Picture 4"/>
          <p:cNvPicPr>
            <a:picLocks noChangeAspect="1"/>
          </p:cNvPicPr>
          <p:nvPr/>
        </p:nvPicPr>
        <p:blipFill>
          <a:blip r:embed="rId3"/>
          <a:stretch>
            <a:fillRect/>
          </a:stretch>
        </p:blipFill>
        <p:spPr>
          <a:xfrm>
            <a:off x="10397790" y="5745199"/>
            <a:ext cx="1393157" cy="863527"/>
          </a:xfrm>
          <a:prstGeom prst="rect">
            <a:avLst/>
          </a:prstGeom>
        </p:spPr>
      </p:pic>
    </p:spTree>
    <p:extLst>
      <p:ext uri="{BB962C8B-B14F-4D97-AF65-F5344CB8AC3E}">
        <p14:creationId xmlns:p14="http://schemas.microsoft.com/office/powerpoint/2010/main" val="38158675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EIS Sheffield and </a:t>
            </a:r>
            <a:r>
              <a:rPr lang="en-GB" dirty="0" err="1" smtClean="0"/>
              <a:t>iceSheffield</a:t>
            </a:r>
            <a:r>
              <a:rPr lang="en-GB" dirty="0" smtClean="0"/>
              <a:t> join Olympic Park project – Tom Walker. (27.01.2015)</a:t>
            </a:r>
            <a:endParaRPr lang="en-GB" dirty="0"/>
          </a:p>
        </p:txBody>
      </p:sp>
      <p:sp>
        <p:nvSpPr>
          <p:cNvPr id="3" name="Content Placeholder 2"/>
          <p:cNvSpPr>
            <a:spLocks noGrp="1"/>
          </p:cNvSpPr>
          <p:nvPr>
            <p:ph idx="1"/>
          </p:nvPr>
        </p:nvSpPr>
        <p:spPr>
          <a:xfrm>
            <a:off x="838200" y="1825624"/>
            <a:ext cx="10515600" cy="4863933"/>
          </a:xfrm>
        </p:spPr>
        <p:txBody>
          <a:bodyPr>
            <a:normAutofit/>
          </a:bodyPr>
          <a:lstStyle/>
          <a:p>
            <a:r>
              <a:rPr lang="en-GB" dirty="0" smtClean="0"/>
              <a:t>“</a:t>
            </a:r>
            <a:r>
              <a:rPr lang="en-GB" dirty="0"/>
              <a:t>Located in the East End of Sheffield, the OLP is a joint venture between Sheffield Hallam University, Sheffield Teaching Hospitals NHS Foundation Trust and Sheffield City Council</a:t>
            </a:r>
            <a:r>
              <a:rPr lang="en-GB" dirty="0" smtClean="0"/>
              <a:t>.”</a:t>
            </a:r>
          </a:p>
          <a:p>
            <a:r>
              <a:rPr lang="en-GB" dirty="0" smtClean="0"/>
              <a:t>“</a:t>
            </a:r>
            <a:r>
              <a:rPr lang="en-GB" dirty="0"/>
              <a:t>Facilities will also include a community stadium – the new home for the Sheffield Eagles rugby club – a hotel, restaurant and a 3,000-capacity indoor sports arena. The arena will become the new home for the Sheffield Sharks basketball club</a:t>
            </a:r>
            <a:r>
              <a:rPr lang="en-GB" dirty="0" smtClean="0"/>
              <a:t>.”</a:t>
            </a:r>
          </a:p>
          <a:p>
            <a:r>
              <a:rPr lang="en-GB" dirty="0" smtClean="0"/>
              <a:t>“I</a:t>
            </a:r>
            <a:r>
              <a:rPr lang="en-GB" dirty="0"/>
              <a:t>t is expected that the community stadium will be ready in time for the 2016 rugby league </a:t>
            </a:r>
            <a:r>
              <a:rPr lang="en-GB" dirty="0" smtClean="0"/>
              <a:t>season”</a:t>
            </a:r>
          </a:p>
          <a:p>
            <a:r>
              <a:rPr lang="en-GB" dirty="0" smtClean="0">
                <a:hlinkClick r:id="rId2"/>
              </a:rPr>
              <a:t>http://www.sportsmanagement.co.uk/Sports-news/latest/SM/313705</a:t>
            </a:r>
            <a:r>
              <a:rPr lang="en-GB" dirty="0" smtClean="0"/>
              <a:t> </a:t>
            </a:r>
            <a:endParaRPr lang="en-GB" dirty="0"/>
          </a:p>
        </p:txBody>
      </p:sp>
      <p:pic>
        <p:nvPicPr>
          <p:cNvPr id="4" name="Picture 2" descr="Sports Management is the only business magazine serving the whole of the global sports industry, read by owners, managers and other key decision mak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86009" y="5475696"/>
            <a:ext cx="3577235" cy="10373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40819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Review of national sport effort &amp; resources – introduction &amp; executive summary – Patrick Carter (03.2005)</a:t>
            </a:r>
            <a:endParaRPr lang="en-GB" dirty="0"/>
          </a:p>
        </p:txBody>
      </p:sp>
      <p:sp>
        <p:nvSpPr>
          <p:cNvPr id="3" name="Content Placeholder 2"/>
          <p:cNvSpPr>
            <a:spLocks noGrp="1"/>
          </p:cNvSpPr>
          <p:nvPr>
            <p:ph idx="1"/>
          </p:nvPr>
        </p:nvSpPr>
        <p:spPr>
          <a:xfrm>
            <a:off x="838200" y="1825624"/>
            <a:ext cx="10515600" cy="5032375"/>
          </a:xfrm>
        </p:spPr>
        <p:txBody>
          <a:bodyPr>
            <a:normAutofit/>
          </a:bodyPr>
          <a:lstStyle/>
          <a:p>
            <a:r>
              <a:rPr lang="en-GB" dirty="0" smtClean="0"/>
              <a:t>“This report examines the existing effort and resources that go into sport in England, the effectiveness of deployment, and the potential for improvements and/or increased resources – so that everyone has opportunities to participate”</a:t>
            </a:r>
          </a:p>
          <a:p>
            <a:r>
              <a:rPr lang="en-GB" dirty="0" smtClean="0"/>
              <a:t>“Vision of the future: By 2012, England will be a healthier nation with significantly increased levels of participation in sport and physical activity. Team GB will celebrate its best ever medal haul at the Olympics and we will be making strides to become one of the best sporting nations in the world”</a:t>
            </a:r>
          </a:p>
          <a:p>
            <a:r>
              <a:rPr lang="en-GB" dirty="0" smtClean="0">
                <a:hlinkClick r:id="rId2"/>
              </a:rPr>
              <a:t>https://moodle.uwtsd.ac.uk/pluginfile.php/108635/mod_resource/content/1/Resources/Course_Documents/Strategy_and_reports/carter_report/Carter_report.pdf</a:t>
            </a:r>
            <a:endParaRPr lang="en-GB" dirty="0" smtClean="0"/>
          </a:p>
          <a:p>
            <a:endParaRPr lang="en-GB" dirty="0"/>
          </a:p>
        </p:txBody>
      </p:sp>
    </p:spTree>
    <p:extLst>
      <p:ext uri="{BB962C8B-B14F-4D97-AF65-F5344CB8AC3E}">
        <p14:creationId xmlns:p14="http://schemas.microsoft.com/office/powerpoint/2010/main" val="141163599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Facilities inquiry – report and recommendations. </a:t>
            </a:r>
            <a:endParaRPr lang="en-GB" dirty="0"/>
          </a:p>
        </p:txBody>
      </p:sp>
      <p:sp>
        <p:nvSpPr>
          <p:cNvPr id="3" name="Content Placeholder 2"/>
          <p:cNvSpPr>
            <a:spLocks noGrp="1"/>
          </p:cNvSpPr>
          <p:nvPr>
            <p:ph idx="1"/>
          </p:nvPr>
        </p:nvSpPr>
        <p:spPr/>
        <p:txBody>
          <a:bodyPr/>
          <a:lstStyle/>
          <a:p>
            <a:r>
              <a:rPr lang="en-GB" dirty="0" smtClean="0"/>
              <a:t>“As part of the 2012 Olympic Games legacy, Sport England is seeking to achieve one million people taking part in more sport by 2012-13.”</a:t>
            </a:r>
          </a:p>
          <a:p>
            <a:r>
              <a:rPr lang="en-GB" dirty="0" smtClean="0"/>
              <a:t>“In order to reach the one million target by 2012 a further 815,000 adults need to undertake 90 minutes sport per week. This amounts to over 400,000 hours more sport a week and potentially as much as 1.2 million hours.”</a:t>
            </a:r>
          </a:p>
          <a:p>
            <a:r>
              <a:rPr lang="en-GB" dirty="0" smtClean="0"/>
              <a:t>“The solution, the Panel recommends, lies in maximising usage of those (facilities) that already exist.”</a:t>
            </a:r>
          </a:p>
          <a:p>
            <a:r>
              <a:rPr lang="en-GB" dirty="0" smtClean="0">
                <a:hlinkClick r:id="rId2"/>
              </a:rPr>
              <a:t>https://moodle.uwtsd.ac.uk/pluginfile.php/108637/mod_resource/content/1/Facilities_Inquiry_Report.pdf</a:t>
            </a:r>
            <a:endParaRPr lang="en-GB" dirty="0" smtClean="0"/>
          </a:p>
          <a:p>
            <a:endParaRPr lang="en-GB" dirty="0"/>
          </a:p>
        </p:txBody>
      </p:sp>
    </p:spTree>
    <p:extLst>
      <p:ext uri="{BB962C8B-B14F-4D97-AF65-F5344CB8AC3E}">
        <p14:creationId xmlns:p14="http://schemas.microsoft.com/office/powerpoint/2010/main" val="457317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Public sports and recreation services – making them fit for the future. (2006)</a:t>
            </a:r>
            <a:endParaRPr lang="en-GB" dirty="0"/>
          </a:p>
        </p:txBody>
      </p:sp>
      <p:sp>
        <p:nvSpPr>
          <p:cNvPr id="3" name="Content Placeholder 2"/>
          <p:cNvSpPr>
            <a:spLocks noGrp="1"/>
          </p:cNvSpPr>
          <p:nvPr>
            <p:ph idx="1"/>
          </p:nvPr>
        </p:nvSpPr>
        <p:spPr>
          <a:xfrm>
            <a:off x="838200" y="1825624"/>
            <a:ext cx="10515600" cy="5032375"/>
          </a:xfrm>
        </p:spPr>
        <p:txBody>
          <a:bodyPr>
            <a:normAutofit fontScale="92500"/>
          </a:bodyPr>
          <a:lstStyle/>
          <a:p>
            <a:r>
              <a:rPr lang="en-GB" dirty="0" smtClean="0"/>
              <a:t>“The Audit Commission is an independent body responsible for ensuring that public money is spent economically, efficiently and effectively, to achieve high quality local services for the public”</a:t>
            </a:r>
          </a:p>
          <a:p>
            <a:r>
              <a:rPr lang="en-GB" dirty="0" smtClean="0"/>
              <a:t>“Councils focus is on financial and operational performance, rather than on nonfinancial outcomes as well. They do not link the contribution of sport and recreation services to corporate priorities and community needs.”</a:t>
            </a:r>
          </a:p>
          <a:p>
            <a:r>
              <a:rPr lang="en-GB" dirty="0" smtClean="0"/>
              <a:t>“If councils are unable to adopt clear comprehensive approaches to strategic decisions about the future delivery of their recreation facilities, they will fail to meet participation targets and community needs, and deliver poorer value for money for the community assets for which they are responsible.” </a:t>
            </a:r>
            <a:r>
              <a:rPr lang="en-GB" dirty="0" smtClean="0">
                <a:hlinkClick r:id="rId2"/>
              </a:rPr>
              <a:t>https://moodle.uwtsd.ac.uk/pluginfile.php/108636/mod_resource/content/0/leisure_finalproof.pdf</a:t>
            </a:r>
            <a:endParaRPr lang="en-GB" dirty="0" smtClean="0"/>
          </a:p>
          <a:p>
            <a:endParaRPr lang="en-GB" dirty="0" smtClean="0"/>
          </a:p>
        </p:txBody>
      </p:sp>
    </p:spTree>
    <p:extLst>
      <p:ext uri="{BB962C8B-B14F-4D97-AF65-F5344CB8AC3E}">
        <p14:creationId xmlns:p14="http://schemas.microsoft.com/office/powerpoint/2010/main" val="6672723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smtClean="0"/>
              <a:t>The </a:t>
            </a:r>
            <a:r>
              <a:rPr lang="en-GB" sz="3200" dirty="0" err="1" smtClean="0"/>
              <a:t>indoorisation</a:t>
            </a:r>
            <a:r>
              <a:rPr lang="en-GB" sz="3200" dirty="0" smtClean="0"/>
              <a:t> of outdoor sports: an exploration of the rise of lifestyle sports in artificial settings – Maarten van </a:t>
            </a:r>
            <a:r>
              <a:rPr lang="en-GB" sz="3200" dirty="0" err="1" smtClean="0"/>
              <a:t>Bottenburg</a:t>
            </a:r>
            <a:r>
              <a:rPr lang="en-GB" sz="3200" dirty="0" smtClean="0"/>
              <a:t> and </a:t>
            </a:r>
            <a:r>
              <a:rPr lang="en-GB" sz="3200" dirty="0" err="1" smtClean="0"/>
              <a:t>Lotte</a:t>
            </a:r>
            <a:r>
              <a:rPr lang="en-GB" sz="3200" dirty="0" smtClean="0"/>
              <a:t> Salome (2010)</a:t>
            </a:r>
            <a:endParaRPr lang="en-GB" sz="3200" dirty="0"/>
          </a:p>
        </p:txBody>
      </p:sp>
      <p:sp>
        <p:nvSpPr>
          <p:cNvPr id="3" name="Content Placeholder 2"/>
          <p:cNvSpPr>
            <a:spLocks noGrp="1"/>
          </p:cNvSpPr>
          <p:nvPr>
            <p:ph idx="1"/>
          </p:nvPr>
        </p:nvSpPr>
        <p:spPr>
          <a:xfrm>
            <a:off x="838200" y="1825624"/>
            <a:ext cx="10515600" cy="5032375"/>
          </a:xfrm>
        </p:spPr>
        <p:txBody>
          <a:bodyPr>
            <a:normAutofit fontScale="92500" lnSpcReduction="10000"/>
          </a:bodyPr>
          <a:lstStyle/>
          <a:p>
            <a:r>
              <a:rPr lang="en-GB" dirty="0" smtClean="0"/>
              <a:t>“Typical outdoor sports like climbing, skiing, surfing, rowing and skydiving, which used to be exclusively practised in a natural environment of mountains, oceans, rivers and the air, are now being offered for consumption in safe, predictable and controlled indoor centres”</a:t>
            </a:r>
          </a:p>
          <a:p>
            <a:r>
              <a:rPr lang="en-GB" dirty="0" smtClean="0"/>
              <a:t>“It discusses the conditions under and ways in which commercial entrepreneurs in the Netherlands have created this market, the meanings that they have ascribed to their centres and the dilemmas with which they have been confronted.”</a:t>
            </a:r>
          </a:p>
          <a:p>
            <a:r>
              <a:rPr lang="en-GB" dirty="0" smtClean="0"/>
              <a:t>“A better understanding of the </a:t>
            </a:r>
            <a:r>
              <a:rPr lang="en-GB" dirty="0" err="1" smtClean="0"/>
              <a:t>indoorisation</a:t>
            </a:r>
            <a:r>
              <a:rPr lang="en-GB" dirty="0" smtClean="0"/>
              <a:t> of outdoor lifestyle sports can be achieved by recognising how these structures and cultures pervaded the rise of this new market.”</a:t>
            </a:r>
          </a:p>
          <a:p>
            <a:r>
              <a:rPr lang="en-GB" dirty="0" smtClean="0">
                <a:hlinkClick r:id="rId2"/>
              </a:rPr>
              <a:t>https://moodle.uwtsd.ac.uk/pluginfile.php/108638/mod_resource/content/0/indoorisation_2010.pdf</a:t>
            </a:r>
            <a:endParaRPr lang="en-GB" dirty="0" smtClean="0"/>
          </a:p>
          <a:p>
            <a:endParaRPr lang="en-GB" dirty="0" smtClean="0"/>
          </a:p>
          <a:p>
            <a:endParaRPr lang="en-GB" dirty="0" smtClean="0"/>
          </a:p>
          <a:p>
            <a:endParaRPr lang="en-GB" dirty="0" smtClean="0"/>
          </a:p>
          <a:p>
            <a:endParaRPr lang="en-GB" dirty="0" smtClean="0"/>
          </a:p>
        </p:txBody>
      </p:sp>
    </p:spTree>
    <p:extLst>
      <p:ext uri="{BB962C8B-B14F-4D97-AF65-F5344CB8AC3E}">
        <p14:creationId xmlns:p14="http://schemas.microsoft.com/office/powerpoint/2010/main" val="231137184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82</TotalTime>
  <Words>1897</Words>
  <Application>Microsoft Office PowerPoint</Application>
  <PresentationFormat>Widescreen</PresentationFormat>
  <Paragraphs>101</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Calibri Light</vt:lpstr>
      <vt:lpstr>Office Theme</vt:lpstr>
      <vt:lpstr>Driving up participation: The challenge for sport – Sport England (2014)</vt:lpstr>
      <vt:lpstr>Stadium innovation: The major trends in stadium development – Tom Walker (2018)</vt:lpstr>
      <vt:lpstr>York’s £41m multi-use stadium set for 2016 opening – Tom Walker (21.01.2015)</vt:lpstr>
      <vt:lpstr>Report of the Cabinet Member for Regeneration – Wayne Evans (14.04.2014)</vt:lpstr>
      <vt:lpstr>Report of the Cabinet Member for Wellbeing and Healthy City, and Cabinet Member for Enterprise, Development and Regeneration -  Wayne Evans (28.04.2016)</vt:lpstr>
      <vt:lpstr>Acting today for an active tomorrow -  trends which will transform sport in wales. (2014)</vt:lpstr>
      <vt:lpstr>Fitness and Wellness Industry Game Changers: A window into the next. (2013)</vt:lpstr>
      <vt:lpstr>All Wales Artificial turf pitch vision and guidance: Issue 1 (2015)</vt:lpstr>
      <vt:lpstr>Facilities for future generations – a blueprint for sport and active recreation in wales (2016)</vt:lpstr>
      <vt:lpstr>Football Money League (2015)</vt:lpstr>
      <vt:lpstr>Golf leader to challenge tradition at first Golf business innovation show – Rob Gibson (20.12.2017)</vt:lpstr>
      <vt:lpstr>Sports Wales turns to DataHub for facilities audit – Matthew Campelli (15.05.2017)</vt:lpstr>
      <vt:lpstr>A solar-powered soccer pitch in Lagos also uses players’ footfall to keep the lights on – Yomi Kazeem. (18.01.2016)</vt:lpstr>
      <vt:lpstr>Thai studio create bold bamboo sports hall for Chiang Mai school – Kim Megson (17.08.2017)</vt:lpstr>
      <vt:lpstr>Schalke’s new jersey is a potential game-changer – Darragh Murphy (2017)</vt:lpstr>
      <vt:lpstr>EIS Sheffield and iceSheffield join Olympic Park project – Tom Walker. (27.01.2015)</vt:lpstr>
      <vt:lpstr>Review of national sport effort &amp; resources – introduction &amp; executive summary – Patrick Carter (03.2005)</vt:lpstr>
      <vt:lpstr>Facilities inquiry – report and recommendations. </vt:lpstr>
      <vt:lpstr>Public sports and recreation services – making them fit for the future. (2006)</vt:lpstr>
      <vt:lpstr>The indoorisation of outdoor sports: an exploration of the rise of lifestyle sports in artificial settings – Maarten van Bottenburg and Lotte Salome (2010)</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Driving up participation: The challenge for sport – Sport England (2014)</dc:title>
  <dc:creator>Alice SilvaSurgyPereira (P147900)</dc:creator>
  <cp:lastModifiedBy>Alice SilvaSurgyPereira (P147900)</cp:lastModifiedBy>
  <cp:revision>16</cp:revision>
  <dcterms:created xsi:type="dcterms:W3CDTF">2018-12-11T12:06:42Z</dcterms:created>
  <dcterms:modified xsi:type="dcterms:W3CDTF">2018-12-11T13:28:48Z</dcterms:modified>
</cp:coreProperties>
</file>