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8"/>
  </p:notesMasterIdLst>
  <p:handoutMasterIdLst>
    <p:handoutMasterId r:id="rId39"/>
  </p:handoutMasterIdLst>
  <p:sldIdLst>
    <p:sldId id="256" r:id="rId5"/>
    <p:sldId id="275" r:id="rId6"/>
    <p:sldId id="308" r:id="rId7"/>
    <p:sldId id="293" r:id="rId8"/>
    <p:sldId id="289" r:id="rId9"/>
    <p:sldId id="276" r:id="rId10"/>
    <p:sldId id="295" r:id="rId11"/>
    <p:sldId id="296" r:id="rId12"/>
    <p:sldId id="278" r:id="rId13"/>
    <p:sldId id="279" r:id="rId14"/>
    <p:sldId id="274" r:id="rId15"/>
    <p:sldId id="277" r:id="rId16"/>
    <p:sldId id="299" r:id="rId17"/>
    <p:sldId id="300" r:id="rId18"/>
    <p:sldId id="304" r:id="rId19"/>
    <p:sldId id="301" r:id="rId20"/>
    <p:sldId id="306" r:id="rId21"/>
    <p:sldId id="298" r:id="rId22"/>
    <p:sldId id="302" r:id="rId23"/>
    <p:sldId id="307" r:id="rId24"/>
    <p:sldId id="280" r:id="rId25"/>
    <p:sldId id="282" r:id="rId26"/>
    <p:sldId id="303" r:id="rId27"/>
    <p:sldId id="291" r:id="rId28"/>
    <p:sldId id="309" r:id="rId29"/>
    <p:sldId id="310" r:id="rId30"/>
    <p:sldId id="314" r:id="rId31"/>
    <p:sldId id="311" r:id="rId32"/>
    <p:sldId id="313" r:id="rId33"/>
    <p:sldId id="286" r:id="rId34"/>
    <p:sldId id="290" r:id="rId35"/>
    <p:sldId id="294" r:id="rId36"/>
    <p:sldId id="305"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967" autoAdjust="0"/>
  </p:normalViewPr>
  <p:slideViewPr>
    <p:cSldViewPr>
      <p:cViewPr varScale="1">
        <p:scale>
          <a:sx n="61" d="100"/>
          <a:sy n="61" d="100"/>
        </p:scale>
        <p:origin x="1440" y="5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13/02/2022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2/13/2022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Dense : think</a:t>
            </a:r>
          </a:p>
          <a:p>
            <a:r>
              <a:rPr lang="en-GB" dirty="0"/>
              <a:t>Semi rigid: Partly but not whole rigid</a:t>
            </a:r>
          </a:p>
        </p:txBody>
      </p:sp>
      <p:sp>
        <p:nvSpPr>
          <p:cNvPr id="4" name="Slide Number Placeholder 3"/>
          <p:cNvSpPr>
            <a:spLocks noGrp="1"/>
          </p:cNvSpPr>
          <p:nvPr>
            <p:ph type="sldNum" sz="quarter" idx="5"/>
          </p:nvPr>
        </p:nvSpPr>
        <p:spPr/>
        <p:txBody>
          <a:bodyPr/>
          <a:lstStyle/>
          <a:p>
            <a:fld id="{6936E1E2-17D2-5E4C-B96D-EEDAC0EF77DB}" type="slidenum">
              <a:rPr lang="en-US" smtClean="0"/>
              <a:t>4</a:t>
            </a:fld>
            <a:endParaRPr lang="en-US"/>
          </a:p>
        </p:txBody>
      </p:sp>
    </p:spTree>
    <p:extLst>
      <p:ext uri="{BB962C8B-B14F-4D97-AF65-F5344CB8AC3E}">
        <p14:creationId xmlns:p14="http://schemas.microsoft.com/office/powerpoint/2010/main" val="4175533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Stored calcium </a:t>
            </a:r>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6</a:t>
            </a:fld>
            <a:endParaRPr lang="en-US"/>
          </a:p>
        </p:txBody>
      </p:sp>
    </p:spTree>
    <p:extLst>
      <p:ext uri="{BB962C8B-B14F-4D97-AF65-F5344CB8AC3E}">
        <p14:creationId xmlns:p14="http://schemas.microsoft.com/office/powerpoint/2010/main" val="33031261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02124"/>
                </a:solidFill>
                <a:effectLst/>
                <a:latin typeface="arial" panose="020B0604020202020204" pitchFamily="34" charset="0"/>
              </a:rPr>
              <a:t>In our bodies: bones act as lever arms. joints act as pivots. muscles provide the </a:t>
            </a:r>
            <a:r>
              <a:rPr lang="en-GB" b="1" i="0" dirty="0">
                <a:solidFill>
                  <a:srgbClr val="202124"/>
                </a:solidFill>
                <a:effectLst/>
                <a:latin typeface="arial" panose="020B0604020202020204" pitchFamily="34" charset="0"/>
              </a:rPr>
              <a:t>effort forces to move loads</a:t>
            </a:r>
            <a:r>
              <a:rPr lang="en-GB" b="0" i="0" dirty="0">
                <a:solidFill>
                  <a:srgbClr val="202124"/>
                </a:solidFill>
                <a:effectLst/>
                <a:latin typeface="arial" panose="020B0604020202020204" pitchFamily="34" charset="0"/>
              </a:rPr>
              <a:t>.</a:t>
            </a:r>
          </a:p>
          <a:p>
            <a:endParaRPr lang="en-GB" b="0" i="0" dirty="0">
              <a:solidFill>
                <a:srgbClr val="202124"/>
              </a:solidFill>
              <a:effectLst/>
              <a:latin typeface="arial" panose="020B0604020202020204" pitchFamily="34" charset="0"/>
            </a:endParaRPr>
          </a:p>
          <a:p>
            <a:r>
              <a:rPr lang="en-GB" dirty="0"/>
              <a:t>Fulcrum: </a:t>
            </a:r>
            <a:r>
              <a:rPr lang="en-GB" b="0" i="0" dirty="0">
                <a:solidFill>
                  <a:srgbClr val="202124"/>
                </a:solidFill>
                <a:effectLst/>
                <a:latin typeface="arial" panose="020B0604020202020204" pitchFamily="34" charset="0"/>
              </a:rPr>
              <a:t>on which it turns or is supported.</a:t>
            </a:r>
          </a:p>
          <a:p>
            <a:endParaRPr lang="en-GB" b="0" i="0" dirty="0">
              <a:solidFill>
                <a:srgbClr val="202124"/>
              </a:solidFill>
              <a:effectLst/>
              <a:latin typeface="arial" panose="020B0604020202020204" pitchFamily="34" charset="0"/>
            </a:endParaRPr>
          </a:p>
          <a:p>
            <a:r>
              <a:rPr lang="en-GB" b="0" i="0" dirty="0">
                <a:solidFill>
                  <a:srgbClr val="202124"/>
                </a:solidFill>
                <a:effectLst/>
                <a:latin typeface="arial" panose="020B0604020202020204" pitchFamily="34" charset="0"/>
              </a:rPr>
              <a:t>Lever:</a:t>
            </a:r>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7</a:t>
            </a:fld>
            <a:endParaRPr lang="en-US"/>
          </a:p>
        </p:txBody>
      </p:sp>
    </p:spTree>
    <p:extLst>
      <p:ext uri="{BB962C8B-B14F-4D97-AF65-F5344CB8AC3E}">
        <p14:creationId xmlns:p14="http://schemas.microsoft.com/office/powerpoint/2010/main" val="10449005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373D3F"/>
                </a:solidFill>
                <a:latin typeface="Tinos"/>
              </a:rPr>
              <a:t>reservoir : </a:t>
            </a:r>
            <a:r>
              <a:rPr lang="en-GB" b="1" i="0" dirty="0">
                <a:solidFill>
                  <a:srgbClr val="202124"/>
                </a:solidFill>
                <a:effectLst/>
                <a:latin typeface="arial" panose="020B0604020202020204" pitchFamily="34" charset="0"/>
              </a:rPr>
              <a:t>a place where something is kept in store</a:t>
            </a:r>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8</a:t>
            </a:fld>
            <a:endParaRPr lang="en-US"/>
          </a:p>
        </p:txBody>
      </p:sp>
    </p:spTree>
    <p:extLst>
      <p:ext uri="{BB962C8B-B14F-4D97-AF65-F5344CB8AC3E}">
        <p14:creationId xmlns:p14="http://schemas.microsoft.com/office/powerpoint/2010/main" val="29260180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12</a:t>
            </a:fld>
            <a:endParaRPr lang="en-US"/>
          </a:p>
        </p:txBody>
      </p:sp>
    </p:spTree>
    <p:extLst>
      <p:ext uri="{BB962C8B-B14F-4D97-AF65-F5344CB8AC3E}">
        <p14:creationId xmlns:p14="http://schemas.microsoft.com/office/powerpoint/2010/main" val="36948201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02124"/>
                </a:solidFill>
                <a:effectLst/>
                <a:latin typeface="arial" panose="020B0604020202020204" pitchFamily="34" charset="0"/>
              </a:rPr>
              <a:t>Muscle contraction is </a:t>
            </a:r>
            <a:r>
              <a:rPr lang="en-GB" b="1" i="0" dirty="0">
                <a:solidFill>
                  <a:srgbClr val="202124"/>
                </a:solidFill>
                <a:effectLst/>
                <a:latin typeface="arial" panose="020B0604020202020204" pitchFamily="34" charset="0"/>
              </a:rPr>
              <a:t>the tightening, shortening, or lengthening of muscles when you do some activity</a:t>
            </a:r>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13</a:t>
            </a:fld>
            <a:endParaRPr lang="en-US"/>
          </a:p>
        </p:txBody>
      </p:sp>
    </p:spTree>
    <p:extLst>
      <p:ext uri="{BB962C8B-B14F-4D97-AF65-F5344CB8AC3E}">
        <p14:creationId xmlns:p14="http://schemas.microsoft.com/office/powerpoint/2010/main" val="29501613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36E1E2-17D2-5E4C-B96D-EEDAC0EF77DB}" type="slidenum">
              <a:rPr lang="en-US" smtClean="0"/>
              <a:t>14</a:t>
            </a:fld>
            <a:endParaRPr lang="en-US"/>
          </a:p>
        </p:txBody>
      </p:sp>
    </p:spTree>
    <p:extLst>
      <p:ext uri="{BB962C8B-B14F-4D97-AF65-F5344CB8AC3E}">
        <p14:creationId xmlns:p14="http://schemas.microsoft.com/office/powerpoint/2010/main" val="29481384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tendon is a fibrous connective tissue that attaches muscle to bone</a:t>
            </a:r>
          </a:p>
        </p:txBody>
      </p:sp>
      <p:sp>
        <p:nvSpPr>
          <p:cNvPr id="4" name="Slide Number Placeholder 3"/>
          <p:cNvSpPr>
            <a:spLocks noGrp="1"/>
          </p:cNvSpPr>
          <p:nvPr>
            <p:ph type="sldNum" sz="quarter" idx="5"/>
          </p:nvPr>
        </p:nvSpPr>
        <p:spPr/>
        <p:txBody>
          <a:bodyPr/>
          <a:lstStyle/>
          <a:p>
            <a:fld id="{6936E1E2-17D2-5E4C-B96D-EEDAC0EF77DB}" type="slidenum">
              <a:rPr lang="en-US" smtClean="0"/>
              <a:t>16</a:t>
            </a:fld>
            <a:endParaRPr lang="en-US"/>
          </a:p>
        </p:txBody>
      </p:sp>
    </p:spTree>
    <p:extLst>
      <p:ext uri="{BB962C8B-B14F-4D97-AF65-F5344CB8AC3E}">
        <p14:creationId xmlns:p14="http://schemas.microsoft.com/office/powerpoint/2010/main" val="33395770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26</a:t>
            </a:fld>
            <a:endParaRPr lang="en-US"/>
          </a:p>
        </p:txBody>
      </p:sp>
    </p:spTree>
    <p:extLst>
      <p:ext uri="{BB962C8B-B14F-4D97-AF65-F5344CB8AC3E}">
        <p14:creationId xmlns:p14="http://schemas.microsoft.com/office/powerpoint/2010/main" val="21265472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13/02/2022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13/02/2022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13/02/2022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13/02/2022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13/02/2022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13/02/2022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13/02/2022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13/02/2022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13/02/2022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13/02/2022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13/02/2022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13/02/2022</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opentextbc.ca/anatomyandphysiology/"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hyperlink" Target="https://www.youtube.com/watch?v=VXsYri-d4QE"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opentextbc.ca/anatomyandphysiology/"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youtube.com/watch?v=XSyWgLz47c8"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pivotalphysio.com/"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nhs.uk/conditions/low-blood-pressure-hypotension/"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nhs.uk/conditions/falls/"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www.nhs.uk/conditions/falls/"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s://www.nhs.uk/conditions/falls/"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www.free-anatomy-quiz.com/skeletonIDQ1.html"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s://opentextbc.ca/anatomyandphysiology/"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5556" y="1971447"/>
            <a:ext cx="7992888" cy="1470025"/>
          </a:xfrm>
        </p:spPr>
        <p:txBody>
          <a:bodyPr>
            <a:normAutofit fontScale="90000"/>
          </a:bodyPr>
          <a:lstStyle/>
          <a:p>
            <a:pPr marL="0" indent="0"/>
            <a:r>
              <a:rPr lang="en-GB" altLang="en-US" b="1" dirty="0">
                <a:solidFill>
                  <a:schemeClr val="bg1"/>
                </a:solidFill>
              </a:rPr>
              <a:t>INTRODUCTION TO PHYSIOLOGY</a:t>
            </a:r>
            <a:br>
              <a:rPr lang="en-GB" altLang="en-US" b="1" dirty="0">
                <a:solidFill>
                  <a:schemeClr val="bg1"/>
                </a:solidFill>
              </a:rPr>
            </a:br>
            <a:r>
              <a:rPr lang="en-GB" altLang="en-US" b="1" dirty="0">
                <a:solidFill>
                  <a:schemeClr val="bg1"/>
                </a:solidFill>
              </a:rPr>
              <a:t>(BMHP5003)</a:t>
            </a:r>
            <a:br>
              <a:rPr lang="en-GB" altLang="en-US" b="1" dirty="0">
                <a:solidFill>
                  <a:schemeClr val="bg1"/>
                </a:solidFill>
              </a:rPr>
            </a:br>
            <a:endParaRPr lang="en-GB" altLang="en-US" sz="3100" b="1" dirty="0">
              <a:solidFill>
                <a:schemeClr val="bg1"/>
              </a:solidFill>
            </a:endParaRPr>
          </a:p>
        </p:txBody>
      </p:sp>
      <p:sp>
        <p:nvSpPr>
          <p:cNvPr id="3" name="TextBox 2">
            <a:extLst>
              <a:ext uri="{FF2B5EF4-FFF2-40B4-BE49-F238E27FC236}">
                <a16:creationId xmlns:a16="http://schemas.microsoft.com/office/drawing/2014/main" id="{9D1C96DE-C090-4E6B-AC0B-470FD4653840}"/>
              </a:ext>
            </a:extLst>
          </p:cNvPr>
          <p:cNvSpPr txBox="1"/>
          <p:nvPr/>
        </p:nvSpPr>
        <p:spPr>
          <a:xfrm>
            <a:off x="2123728" y="4293096"/>
            <a:ext cx="5040560" cy="1569660"/>
          </a:xfrm>
          <a:prstGeom prst="rect">
            <a:avLst/>
          </a:prstGeom>
          <a:noFill/>
        </p:spPr>
        <p:txBody>
          <a:bodyPr wrap="square" rtlCol="0">
            <a:spAutoFit/>
          </a:bodyPr>
          <a:lstStyle/>
          <a:p>
            <a:pPr algn="ctr"/>
            <a:r>
              <a:rPr lang="en-GB" sz="4800" b="1" dirty="0">
                <a:solidFill>
                  <a:schemeClr val="bg1"/>
                </a:solidFill>
              </a:rPr>
              <a:t>THE SKELETAL SYSTEM</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SESSION TWO (2HRS)</a:t>
            </a:r>
          </a:p>
        </p:txBody>
      </p:sp>
      <p:sp>
        <p:nvSpPr>
          <p:cNvPr id="3" name="Content Placeholder 2"/>
          <p:cNvSpPr>
            <a:spLocks noGrp="1"/>
          </p:cNvSpPr>
          <p:nvPr>
            <p:ph idx="1"/>
          </p:nvPr>
        </p:nvSpPr>
        <p:spPr/>
        <p:txBody>
          <a:bodyPr>
            <a:normAutofit/>
          </a:bodyPr>
          <a:lstStyle/>
          <a:p>
            <a:pPr marL="0" indent="0">
              <a:buNone/>
            </a:pPr>
            <a:r>
              <a:rPr lang="en-GB" b="1" dirty="0"/>
              <a:t>Lesson Objectives </a:t>
            </a:r>
          </a:p>
          <a:p>
            <a:pPr marL="0" indent="0">
              <a:buNone/>
            </a:pPr>
            <a:r>
              <a:rPr lang="en-GB" dirty="0"/>
              <a:t>By the end of the session students should be able to:</a:t>
            </a:r>
          </a:p>
          <a:p>
            <a:pPr>
              <a:buFont typeface="Wingdings" pitchFamily="2" charset="2"/>
              <a:buChar char="§"/>
            </a:pPr>
            <a:r>
              <a:rPr lang="en-GB" dirty="0"/>
              <a:t>Explain the function of the skeleton.</a:t>
            </a:r>
          </a:p>
          <a:p>
            <a:pPr>
              <a:buFont typeface="Wingdings" pitchFamily="2" charset="2"/>
              <a:buChar char="§"/>
            </a:pPr>
            <a:r>
              <a:rPr lang="en-GB" dirty="0"/>
              <a:t>Name the different types of the bones.</a:t>
            </a:r>
          </a:p>
          <a:p>
            <a:pPr>
              <a:buFont typeface="Wingdings" pitchFamily="2" charset="2"/>
              <a:buChar char="§"/>
            </a:pPr>
            <a:r>
              <a:rPr lang="en-GB" dirty="0"/>
              <a:t>Describe the principles of joints and support systems.</a:t>
            </a:r>
          </a:p>
        </p:txBody>
      </p:sp>
    </p:spTree>
    <p:extLst>
      <p:ext uri="{BB962C8B-B14F-4D97-AF65-F5344CB8AC3E}">
        <p14:creationId xmlns:p14="http://schemas.microsoft.com/office/powerpoint/2010/main" val="25040862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itle 1">
            <a:extLst>
              <a:ext uri="{FF2B5EF4-FFF2-40B4-BE49-F238E27FC236}">
                <a16:creationId xmlns:a16="http://schemas.microsoft.com/office/drawing/2014/main" id="{D7238D69-897F-47C6-8045-057D8196A21C}"/>
              </a:ext>
            </a:extLst>
          </p:cNvPr>
          <p:cNvSpPr>
            <a:spLocks noGrp="1"/>
          </p:cNvSpPr>
          <p:nvPr>
            <p:ph type="title"/>
          </p:nvPr>
        </p:nvSpPr>
        <p:spPr>
          <a:xfrm>
            <a:off x="457200" y="273050"/>
            <a:ext cx="3008313" cy="1162050"/>
          </a:xfrm>
        </p:spPr>
        <p:txBody>
          <a:bodyPr/>
          <a:lstStyle/>
          <a:p>
            <a:endParaRPr lang="en-US"/>
          </a:p>
        </p:txBody>
      </p:sp>
      <p:pic>
        <p:nvPicPr>
          <p:cNvPr id="1026" name="Picture 2" descr="Side view human body muscles Images, Stock Photos &amp; Vectors | Shutterstock">
            <a:extLst>
              <a:ext uri="{FF2B5EF4-FFF2-40B4-BE49-F238E27FC236}">
                <a16:creationId xmlns:a16="http://schemas.microsoft.com/office/drawing/2014/main" id="{873CD52B-6298-4DBC-9F9E-3449A49E4C2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733523" y="273050"/>
            <a:ext cx="4794804" cy="5172173"/>
          </a:xfrm>
          <a:prstGeom prst="rect">
            <a:avLst/>
          </a:prstGeom>
          <a:solidFill>
            <a:srgbClr val="FFFFFF"/>
          </a:solidFill>
        </p:spPr>
      </p:pic>
      <p:sp>
        <p:nvSpPr>
          <p:cNvPr id="73" name="Text Placeholder 3">
            <a:extLst>
              <a:ext uri="{FF2B5EF4-FFF2-40B4-BE49-F238E27FC236}">
                <a16:creationId xmlns:a16="http://schemas.microsoft.com/office/drawing/2014/main" id="{6FC056E5-0BD2-4E67-9E02-194A511946A2}"/>
              </a:ext>
            </a:extLst>
          </p:cNvPr>
          <p:cNvSpPr>
            <a:spLocks noGrp="1"/>
          </p:cNvSpPr>
          <p:nvPr>
            <p:ph type="body" sz="half" idx="2"/>
          </p:nvPr>
        </p:nvSpPr>
        <p:spPr>
          <a:xfrm>
            <a:off x="457200" y="1435100"/>
            <a:ext cx="3008313" cy="4029891"/>
          </a:xfrm>
        </p:spPr>
        <p:txBody>
          <a:bodyPr>
            <a:normAutofit/>
          </a:bodyPr>
          <a:lstStyle/>
          <a:p>
            <a:r>
              <a:rPr lang="en-US" sz="2800" dirty="0"/>
              <a:t>Anterior</a:t>
            </a:r>
          </a:p>
          <a:p>
            <a:endParaRPr lang="en-US" sz="2800" dirty="0"/>
          </a:p>
          <a:p>
            <a:r>
              <a:rPr lang="en-US" sz="2800" dirty="0"/>
              <a:t>Posterior</a:t>
            </a:r>
          </a:p>
          <a:p>
            <a:endParaRPr lang="en-US" sz="2800" dirty="0"/>
          </a:p>
          <a:p>
            <a:r>
              <a:rPr lang="en-US" sz="2800" dirty="0"/>
              <a:t>Lateral</a:t>
            </a:r>
          </a:p>
        </p:txBody>
      </p:sp>
    </p:spTree>
    <p:extLst>
      <p:ext uri="{BB962C8B-B14F-4D97-AF65-F5344CB8AC3E}">
        <p14:creationId xmlns:p14="http://schemas.microsoft.com/office/powerpoint/2010/main" val="11233270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INTRODUCTION</a:t>
            </a:r>
          </a:p>
        </p:txBody>
      </p:sp>
      <p:sp>
        <p:nvSpPr>
          <p:cNvPr id="3" name="Content Placeholder 2"/>
          <p:cNvSpPr>
            <a:spLocks noGrp="1"/>
          </p:cNvSpPr>
          <p:nvPr>
            <p:ph idx="1"/>
          </p:nvPr>
        </p:nvSpPr>
        <p:spPr/>
        <p:txBody>
          <a:bodyPr>
            <a:normAutofit/>
          </a:bodyPr>
          <a:lstStyle/>
          <a:p>
            <a:r>
              <a:rPr lang="en-GB" dirty="0">
                <a:solidFill>
                  <a:srgbClr val="373D3F"/>
                </a:solidFill>
                <a:latin typeface="Tinos"/>
              </a:rPr>
              <a:t>Bone is a hard, dense connective tissue that forms most of the adult skeleton, the support structure of the body.</a:t>
            </a:r>
          </a:p>
          <a:p>
            <a:r>
              <a:rPr lang="en-GB" dirty="0">
                <a:solidFill>
                  <a:srgbClr val="373D3F"/>
                </a:solidFill>
                <a:latin typeface="Tinos"/>
              </a:rPr>
              <a:t>In the areas of the skeleton where bones move, cartilage, a semi-rigid form of connective tissue, provides flexibility and smooth surfaces for movement.</a:t>
            </a:r>
            <a:endParaRPr lang="en-GB" dirty="0"/>
          </a:p>
        </p:txBody>
      </p:sp>
    </p:spTree>
    <p:extLst>
      <p:ext uri="{BB962C8B-B14F-4D97-AF65-F5344CB8AC3E}">
        <p14:creationId xmlns:p14="http://schemas.microsoft.com/office/powerpoint/2010/main" val="18393567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Activity #1</a:t>
            </a:r>
          </a:p>
        </p:txBody>
      </p:sp>
      <p:sp>
        <p:nvSpPr>
          <p:cNvPr id="3" name="Content Placeholder 2"/>
          <p:cNvSpPr>
            <a:spLocks noGrp="1"/>
          </p:cNvSpPr>
          <p:nvPr>
            <p:ph idx="1"/>
          </p:nvPr>
        </p:nvSpPr>
        <p:spPr/>
        <p:txBody>
          <a:bodyPr/>
          <a:lstStyle/>
          <a:p>
            <a:r>
              <a:rPr lang="en-GB" dirty="0"/>
              <a:t>Label the diagram on Question 1 in the in-class </a:t>
            </a:r>
            <a:r>
              <a:rPr lang="en-GB" b="1" dirty="0"/>
              <a:t>Workbook Exercise Two </a:t>
            </a:r>
            <a:r>
              <a:rPr lang="en-GB" dirty="0"/>
              <a:t>(10 mins)</a:t>
            </a:r>
          </a:p>
          <a:p>
            <a:r>
              <a:rPr lang="en-GB" dirty="0"/>
              <a:t>Let’s have a whole class discussion to feedback on our activity</a:t>
            </a:r>
          </a:p>
          <a:p>
            <a:endParaRPr lang="en-GB" dirty="0"/>
          </a:p>
        </p:txBody>
      </p:sp>
    </p:spTree>
    <p:extLst>
      <p:ext uri="{BB962C8B-B14F-4D97-AF65-F5344CB8AC3E}">
        <p14:creationId xmlns:p14="http://schemas.microsoft.com/office/powerpoint/2010/main" val="23111194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4690864" cy="490066"/>
          </a:xfrm>
        </p:spPr>
        <p:txBody>
          <a:bodyPr>
            <a:normAutofit/>
          </a:bodyPr>
          <a:lstStyle/>
          <a:p>
            <a:r>
              <a:rPr lang="en-GB" sz="2400" b="1" dirty="0"/>
              <a:t>SKELETAL SYSTEM</a:t>
            </a:r>
          </a:p>
        </p:txBody>
      </p:sp>
      <p:sp>
        <p:nvSpPr>
          <p:cNvPr id="3" name="Content Placeholder 2"/>
          <p:cNvSpPr>
            <a:spLocks noGrp="1"/>
          </p:cNvSpPr>
          <p:nvPr>
            <p:ph idx="1"/>
          </p:nvPr>
        </p:nvSpPr>
        <p:spPr>
          <a:xfrm>
            <a:off x="1187624" y="2564904"/>
            <a:ext cx="4114800" cy="737629"/>
          </a:xfrm>
        </p:spPr>
        <p:txBody>
          <a:bodyPr>
            <a:normAutofit/>
          </a:bodyPr>
          <a:lstStyle/>
          <a:p>
            <a:pPr marL="0" indent="0">
              <a:buNone/>
            </a:pPr>
            <a:r>
              <a:rPr lang="en-GB" sz="2400" b="1" u="sng" dirty="0">
                <a:solidFill>
                  <a:srgbClr val="24355D"/>
                </a:solidFill>
                <a:latin typeface="Arial" panose="020B0604020202020204" pitchFamily="34" charset="0"/>
                <a:cs typeface="Arial" panose="020B0604020202020204" pitchFamily="34" charset="0"/>
              </a:rPr>
              <a:t>Functions</a:t>
            </a:r>
          </a:p>
          <a:p>
            <a:pPr marL="0" indent="0">
              <a:buNone/>
            </a:pPr>
            <a:endParaRPr lang="en-GB" dirty="0">
              <a:solidFill>
                <a:srgbClr val="24355D"/>
              </a:solidFill>
              <a:latin typeface="Arial" panose="020B0604020202020204" pitchFamily="34" charset="0"/>
              <a:cs typeface="Arial" panose="020B0604020202020204" pitchFamily="34" charset="0"/>
            </a:endParaRPr>
          </a:p>
          <a:p>
            <a:endParaRPr lang="en-GB" dirty="0"/>
          </a:p>
        </p:txBody>
      </p:sp>
      <p:pic>
        <p:nvPicPr>
          <p:cNvPr id="4" name="Picture 3">
            <a:extLst>
              <a:ext uri="{FF2B5EF4-FFF2-40B4-BE49-F238E27FC236}">
                <a16:creationId xmlns:a16="http://schemas.microsoft.com/office/drawing/2014/main" id="{B5072251-D092-42C0-82EB-35793712FD01}"/>
              </a:ext>
            </a:extLst>
          </p:cNvPr>
          <p:cNvPicPr>
            <a:picLocks noChangeAspect="1"/>
          </p:cNvPicPr>
          <p:nvPr/>
        </p:nvPicPr>
        <p:blipFill>
          <a:blip r:embed="rId3"/>
          <a:stretch>
            <a:fillRect/>
          </a:stretch>
        </p:blipFill>
        <p:spPr>
          <a:xfrm>
            <a:off x="4438328" y="188640"/>
            <a:ext cx="4588683" cy="5605530"/>
          </a:xfrm>
          <a:prstGeom prst="rect">
            <a:avLst/>
          </a:prstGeom>
        </p:spPr>
      </p:pic>
    </p:spTree>
    <p:extLst>
      <p:ext uri="{BB962C8B-B14F-4D97-AF65-F5344CB8AC3E}">
        <p14:creationId xmlns:p14="http://schemas.microsoft.com/office/powerpoint/2010/main" val="16366962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pPr>
              <a:lnSpc>
                <a:spcPct val="90000"/>
              </a:lnSpc>
            </a:pPr>
            <a:r>
              <a:rPr lang="en-GB" sz="3700" b="1"/>
              <a:t>Support, Movement, and Protection</a:t>
            </a:r>
          </a:p>
        </p:txBody>
      </p:sp>
      <p:sp>
        <p:nvSpPr>
          <p:cNvPr id="3" name="Content Placeholder 2"/>
          <p:cNvSpPr>
            <a:spLocks noGrp="1"/>
          </p:cNvSpPr>
          <p:nvPr>
            <p:ph sz="half" idx="1"/>
          </p:nvPr>
        </p:nvSpPr>
        <p:spPr>
          <a:xfrm>
            <a:off x="251520" y="1268760"/>
            <a:ext cx="4038600" cy="3989040"/>
          </a:xfrm>
        </p:spPr>
        <p:txBody>
          <a:bodyPr>
            <a:normAutofit/>
          </a:bodyPr>
          <a:lstStyle/>
          <a:p>
            <a:pPr>
              <a:lnSpc>
                <a:spcPct val="90000"/>
              </a:lnSpc>
            </a:pPr>
            <a:r>
              <a:rPr lang="en-GB" sz="1500" dirty="0"/>
              <a:t>Bones support the rest of our body.</a:t>
            </a:r>
          </a:p>
          <a:p>
            <a:pPr>
              <a:lnSpc>
                <a:spcPct val="90000"/>
              </a:lnSpc>
            </a:pPr>
            <a:r>
              <a:rPr lang="en-GB" sz="1500" dirty="0"/>
              <a:t>Facilitate movement by serving as points of attachment for your muscles. </a:t>
            </a:r>
          </a:p>
          <a:p>
            <a:pPr>
              <a:lnSpc>
                <a:spcPct val="90000"/>
              </a:lnSpc>
            </a:pPr>
            <a:r>
              <a:rPr lang="en-GB" sz="1500" dirty="0"/>
              <a:t>some bones only serve as a support for the muscles</a:t>
            </a:r>
          </a:p>
          <a:p>
            <a:pPr>
              <a:lnSpc>
                <a:spcPct val="90000"/>
              </a:lnSpc>
            </a:pPr>
            <a:r>
              <a:rPr lang="en-GB" sz="1500" dirty="0"/>
              <a:t>Other bones also transmit the forces produced when your muscles contract. </a:t>
            </a:r>
          </a:p>
          <a:p>
            <a:pPr>
              <a:lnSpc>
                <a:spcPct val="90000"/>
              </a:lnSpc>
            </a:pPr>
            <a:r>
              <a:rPr lang="en-GB" sz="1500" dirty="0"/>
              <a:t>From a mechanical point of view, bones act as levers and joints serve as fulcrums.</a:t>
            </a:r>
          </a:p>
          <a:p>
            <a:pPr>
              <a:lnSpc>
                <a:spcPct val="90000"/>
              </a:lnSpc>
            </a:pPr>
            <a:r>
              <a:rPr lang="en-GB" sz="1500" dirty="0"/>
              <a:t>Bones protect internal organs e.g. ribs </a:t>
            </a:r>
            <a:r>
              <a:rPr lang="en-GB" sz="1500"/>
              <a:t>protect the heart</a:t>
            </a:r>
            <a:r>
              <a:rPr lang="en-GB" sz="1500" dirty="0"/>
              <a:t>, while the vertebral column protects the spinal cord.</a:t>
            </a:r>
          </a:p>
        </p:txBody>
      </p:sp>
      <p:pic>
        <p:nvPicPr>
          <p:cNvPr id="4" name="Picture 3">
            <a:extLst>
              <a:ext uri="{FF2B5EF4-FFF2-40B4-BE49-F238E27FC236}">
                <a16:creationId xmlns:a16="http://schemas.microsoft.com/office/drawing/2014/main" id="{1835C2B5-8C8A-4186-9910-D6A1413FD7A8}"/>
              </a:ext>
            </a:extLst>
          </p:cNvPr>
          <p:cNvPicPr>
            <a:picLocks noChangeAspect="1"/>
          </p:cNvPicPr>
          <p:nvPr/>
        </p:nvPicPr>
        <p:blipFill>
          <a:blip r:embed="rId3"/>
          <a:stretch>
            <a:fillRect/>
          </a:stretch>
        </p:blipFill>
        <p:spPr>
          <a:xfrm>
            <a:off x="4305717" y="2204864"/>
            <a:ext cx="4654099" cy="2455037"/>
          </a:xfrm>
          <a:prstGeom prst="rect">
            <a:avLst/>
          </a:prstGeom>
          <a:noFill/>
        </p:spPr>
      </p:pic>
    </p:spTree>
    <p:extLst>
      <p:ext uri="{BB962C8B-B14F-4D97-AF65-F5344CB8AC3E}">
        <p14:creationId xmlns:p14="http://schemas.microsoft.com/office/powerpoint/2010/main" val="1934524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Mineral Storage, Energy Storage, and Haematopoiesis</a:t>
            </a:r>
          </a:p>
        </p:txBody>
      </p:sp>
      <p:sp>
        <p:nvSpPr>
          <p:cNvPr id="3" name="Content Placeholder 2"/>
          <p:cNvSpPr>
            <a:spLocks noGrp="1"/>
          </p:cNvSpPr>
          <p:nvPr>
            <p:ph idx="1"/>
          </p:nvPr>
        </p:nvSpPr>
        <p:spPr/>
        <p:txBody>
          <a:bodyPr>
            <a:normAutofit fontScale="85000" lnSpcReduction="10000"/>
          </a:bodyPr>
          <a:lstStyle/>
          <a:p>
            <a:r>
              <a:rPr lang="en-GB" dirty="0">
                <a:solidFill>
                  <a:srgbClr val="373D3F"/>
                </a:solidFill>
                <a:latin typeface="Tinos"/>
              </a:rPr>
              <a:t>Bone serves as a reservoir for a number of minerals important to the functioning of the body, especially calcium, and phosphorus.</a:t>
            </a:r>
          </a:p>
          <a:p>
            <a:r>
              <a:rPr lang="en-GB" dirty="0">
                <a:solidFill>
                  <a:srgbClr val="373D3F"/>
                </a:solidFill>
                <a:latin typeface="Tinos"/>
              </a:rPr>
              <a:t>The can be released back into the bloodstream when needed. </a:t>
            </a:r>
          </a:p>
          <a:p>
            <a:r>
              <a:rPr lang="en-GB" dirty="0"/>
              <a:t>Bone also serves as a site for fat storage and blood cell production. </a:t>
            </a:r>
          </a:p>
          <a:p>
            <a:r>
              <a:rPr lang="en-GB" dirty="0"/>
              <a:t>Red blood cells, white blood cells, and platelets are all produced in the red bone marrow.</a:t>
            </a:r>
          </a:p>
          <a:p>
            <a:endParaRPr lang="en-GB" dirty="0"/>
          </a:p>
        </p:txBody>
      </p:sp>
    </p:spTree>
    <p:extLst>
      <p:ext uri="{BB962C8B-B14F-4D97-AF65-F5344CB8AC3E}">
        <p14:creationId xmlns:p14="http://schemas.microsoft.com/office/powerpoint/2010/main" val="24728132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Skeletal System</a:t>
            </a:r>
          </a:p>
        </p:txBody>
      </p:sp>
      <p:sp>
        <p:nvSpPr>
          <p:cNvPr id="3" name="Content Placeholder 2"/>
          <p:cNvSpPr>
            <a:spLocks noGrp="1"/>
          </p:cNvSpPr>
          <p:nvPr>
            <p:ph idx="1"/>
          </p:nvPr>
        </p:nvSpPr>
        <p:spPr>
          <a:xfrm>
            <a:off x="465480" y="1340768"/>
            <a:ext cx="8499008" cy="3917032"/>
          </a:xfrm>
        </p:spPr>
        <p:txBody>
          <a:bodyPr>
            <a:noAutofit/>
          </a:bodyPr>
          <a:lstStyle/>
          <a:p>
            <a:pPr marL="0" indent="0">
              <a:buNone/>
            </a:pPr>
            <a:r>
              <a:rPr lang="en-GB" sz="2600" b="1" u="sng" dirty="0"/>
              <a:t>How it Works</a:t>
            </a:r>
            <a:endParaRPr lang="en-GB" sz="2600" dirty="0"/>
          </a:p>
          <a:p>
            <a:r>
              <a:rPr lang="en-GB" sz="2600" dirty="0"/>
              <a:t>The Skeletal System made up of bones, cartilage, and connective tissue.  </a:t>
            </a:r>
          </a:p>
          <a:p>
            <a:r>
              <a:rPr lang="en-GB" sz="2600" dirty="0"/>
              <a:t>These all work together to make certain parts of the body that preform certain functions that are vital to human life.</a:t>
            </a:r>
          </a:p>
          <a:p>
            <a:pPr marL="0" indent="0">
              <a:buNone/>
            </a:pPr>
            <a:r>
              <a:rPr lang="en-GB" sz="2600" b="1" u="sng" dirty="0"/>
              <a:t> Injuries/Diseases</a:t>
            </a:r>
            <a:endParaRPr lang="en-GB" sz="2600" dirty="0"/>
          </a:p>
          <a:p>
            <a:r>
              <a:rPr lang="en-GB" sz="2600" dirty="0"/>
              <a:t>The Skeletal System can come with some Injuries, such as breaking or fracturing a bone could count as a injury, a joint can also be dislocated or sprained.</a:t>
            </a:r>
          </a:p>
          <a:p>
            <a:endParaRPr lang="en-GB" sz="2600" dirty="0"/>
          </a:p>
          <a:p>
            <a:endParaRPr lang="en-GB" sz="2600" dirty="0"/>
          </a:p>
          <a:p>
            <a:endParaRPr lang="en-GB" sz="2600" dirty="0"/>
          </a:p>
        </p:txBody>
      </p:sp>
    </p:spTree>
    <p:extLst>
      <p:ext uri="{BB962C8B-B14F-4D97-AF65-F5344CB8AC3E}">
        <p14:creationId xmlns:p14="http://schemas.microsoft.com/office/powerpoint/2010/main" val="8332153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Skeletal System</a:t>
            </a:r>
          </a:p>
        </p:txBody>
      </p:sp>
      <p:sp>
        <p:nvSpPr>
          <p:cNvPr id="3" name="Content Placeholder 2"/>
          <p:cNvSpPr>
            <a:spLocks noGrp="1"/>
          </p:cNvSpPr>
          <p:nvPr>
            <p:ph idx="1"/>
          </p:nvPr>
        </p:nvSpPr>
        <p:spPr>
          <a:xfrm>
            <a:off x="457200" y="1268760"/>
            <a:ext cx="8229600" cy="4320480"/>
          </a:xfrm>
        </p:spPr>
        <p:txBody>
          <a:bodyPr>
            <a:normAutofit fontScale="85000" lnSpcReduction="20000"/>
          </a:bodyPr>
          <a:lstStyle/>
          <a:p>
            <a:pPr marL="0" indent="0">
              <a:buNone/>
            </a:pPr>
            <a:r>
              <a:rPr lang="en-GB" b="1" u="sng" dirty="0">
                <a:solidFill>
                  <a:srgbClr val="24355D"/>
                </a:solidFill>
                <a:latin typeface="Arial" panose="020B0604020202020204" pitchFamily="34" charset="0"/>
                <a:cs typeface="Arial" panose="020B0604020202020204" pitchFamily="34" charset="0"/>
              </a:rPr>
              <a:t>Relation to Sports</a:t>
            </a:r>
            <a:endParaRPr lang="en-GB" dirty="0">
              <a:solidFill>
                <a:srgbClr val="24355D"/>
              </a:solidFill>
              <a:latin typeface="Arial" panose="020B0604020202020204" pitchFamily="34" charset="0"/>
              <a:cs typeface="Arial" panose="020B0604020202020204" pitchFamily="34" charset="0"/>
            </a:endParaRPr>
          </a:p>
          <a:p>
            <a:r>
              <a:rPr lang="en-GB" dirty="0">
                <a:solidFill>
                  <a:srgbClr val="333333"/>
                </a:solidFill>
                <a:latin typeface="Arial" panose="020B0604020202020204" pitchFamily="34" charset="0"/>
                <a:cs typeface="Arial" panose="020B0604020202020204" pitchFamily="34" charset="0"/>
              </a:rPr>
              <a:t>The Skeletal System can also relate to swimming and other sports like in swimming (freestyle) etc.</a:t>
            </a:r>
          </a:p>
          <a:p>
            <a:endParaRPr lang="en-GB" dirty="0">
              <a:solidFill>
                <a:srgbClr val="333333"/>
              </a:solidFill>
              <a:latin typeface="Arial" panose="020B0604020202020204" pitchFamily="34" charset="0"/>
              <a:cs typeface="Arial" panose="020B0604020202020204" pitchFamily="34" charset="0"/>
            </a:endParaRPr>
          </a:p>
          <a:p>
            <a:pPr marL="0" indent="0">
              <a:buNone/>
            </a:pPr>
            <a:r>
              <a:rPr lang="en-GB" b="1" u="sng" dirty="0">
                <a:solidFill>
                  <a:srgbClr val="24355D"/>
                </a:solidFill>
                <a:latin typeface="Arial" panose="020B0604020202020204" pitchFamily="34" charset="0"/>
                <a:cs typeface="Arial" panose="020B0604020202020204" pitchFamily="34" charset="0"/>
              </a:rPr>
              <a:t>How it Interacts with the Other Systems</a:t>
            </a:r>
            <a:endParaRPr lang="en-GB" dirty="0">
              <a:solidFill>
                <a:srgbClr val="24355D"/>
              </a:solidFill>
              <a:latin typeface="Arial" panose="020B0604020202020204" pitchFamily="34" charset="0"/>
              <a:cs typeface="Arial" panose="020B0604020202020204" pitchFamily="34" charset="0"/>
            </a:endParaRPr>
          </a:p>
          <a:p>
            <a:r>
              <a:rPr lang="en-GB" dirty="0">
                <a:solidFill>
                  <a:srgbClr val="333333"/>
                </a:solidFill>
                <a:latin typeface="Arial" panose="020B0604020202020204" pitchFamily="34" charset="0"/>
                <a:cs typeface="Arial" panose="020B0604020202020204" pitchFamily="34" charset="0"/>
              </a:rPr>
              <a:t>The Skeletal System also works with your Muscular System to:</a:t>
            </a:r>
          </a:p>
          <a:p>
            <a:pPr>
              <a:buFont typeface="Wingdings" pitchFamily="2" charset="2"/>
              <a:buChar char="Ø"/>
            </a:pPr>
            <a:r>
              <a:rPr lang="en-GB" dirty="0">
                <a:solidFill>
                  <a:srgbClr val="333333"/>
                </a:solidFill>
                <a:latin typeface="Arial" panose="020B0604020202020204" pitchFamily="34" charset="0"/>
                <a:cs typeface="Arial" panose="020B0604020202020204" pitchFamily="34" charset="0"/>
              </a:rPr>
              <a:t> protect and move you around </a:t>
            </a:r>
          </a:p>
          <a:p>
            <a:pPr>
              <a:buFont typeface="Wingdings" pitchFamily="2" charset="2"/>
              <a:buChar char="Ø"/>
            </a:pPr>
            <a:r>
              <a:rPr lang="en-GB" dirty="0">
                <a:solidFill>
                  <a:srgbClr val="333333"/>
                </a:solidFill>
                <a:latin typeface="Arial" panose="020B0604020202020204" pitchFamily="34" charset="0"/>
                <a:cs typeface="Arial" panose="020B0604020202020204" pitchFamily="34" charset="0"/>
              </a:rPr>
              <a:t> lift you up right so you don't fall to the ground while moving around</a:t>
            </a:r>
          </a:p>
          <a:p>
            <a:pPr>
              <a:buFont typeface="Wingdings" pitchFamily="2" charset="2"/>
              <a:buChar char="Ø"/>
            </a:pPr>
            <a:r>
              <a:rPr lang="en-GB" dirty="0">
                <a:solidFill>
                  <a:srgbClr val="333333"/>
                </a:solidFill>
                <a:latin typeface="Arial" panose="020B0604020202020204" pitchFamily="34" charset="0"/>
                <a:cs typeface="Arial" panose="020B0604020202020204" pitchFamily="34" charset="0"/>
              </a:rPr>
              <a:t> it also give you strength.</a:t>
            </a:r>
          </a:p>
        </p:txBody>
      </p:sp>
    </p:spTree>
    <p:extLst>
      <p:ext uri="{BB962C8B-B14F-4D97-AF65-F5344CB8AC3E}">
        <p14:creationId xmlns:p14="http://schemas.microsoft.com/office/powerpoint/2010/main" val="39099794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772816"/>
            <a:ext cx="8229600" cy="3917032"/>
          </a:xfrm>
        </p:spPr>
        <p:txBody>
          <a:bodyPr>
            <a:normAutofit fontScale="55000" lnSpcReduction="20000"/>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a:t>
            </a:r>
            <a:r>
              <a:rPr lang="en-GB" dirty="0">
                <a:hlinkClick r:id="rId2"/>
              </a:rPr>
              <a:t>https://opentextbc.ca/anatomyandphysiology/</a:t>
            </a:r>
            <a:r>
              <a:rPr lang="en-GB" dirty="0"/>
              <a:t> )</a:t>
            </a:r>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5373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534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GB" b="1" dirty="0"/>
              <a:t>Types of Bones</a:t>
            </a:r>
          </a:p>
        </p:txBody>
      </p:sp>
      <p:pic>
        <p:nvPicPr>
          <p:cNvPr id="4" name="Picture 3">
            <a:extLst>
              <a:ext uri="{FF2B5EF4-FFF2-40B4-BE49-F238E27FC236}">
                <a16:creationId xmlns:a16="http://schemas.microsoft.com/office/drawing/2014/main" id="{FE6E78B1-DEA7-4494-AEE8-1EAF38F0A52E}"/>
              </a:ext>
            </a:extLst>
          </p:cNvPr>
          <p:cNvPicPr>
            <a:picLocks noChangeAspect="1"/>
          </p:cNvPicPr>
          <p:nvPr/>
        </p:nvPicPr>
        <p:blipFill>
          <a:blip r:embed="rId3"/>
          <a:stretch>
            <a:fillRect/>
          </a:stretch>
        </p:blipFill>
        <p:spPr>
          <a:xfrm>
            <a:off x="457200" y="1979281"/>
            <a:ext cx="4038600" cy="3230880"/>
          </a:xfrm>
          <a:prstGeom prst="rect">
            <a:avLst/>
          </a:prstGeom>
          <a:noFill/>
        </p:spPr>
      </p:pic>
      <p:sp>
        <p:nvSpPr>
          <p:cNvPr id="3" name="Content Placeholder 2"/>
          <p:cNvSpPr>
            <a:spLocks noGrp="1"/>
          </p:cNvSpPr>
          <p:nvPr>
            <p:ph sz="half" idx="2"/>
          </p:nvPr>
        </p:nvSpPr>
        <p:spPr>
          <a:xfrm>
            <a:off x="4648200" y="1600201"/>
            <a:ext cx="4038600" cy="3989040"/>
          </a:xfrm>
        </p:spPr>
        <p:txBody>
          <a:bodyPr>
            <a:normAutofit/>
          </a:bodyPr>
          <a:lstStyle/>
          <a:p>
            <a:pPr marL="514350" indent="-514350">
              <a:lnSpc>
                <a:spcPct val="90000"/>
              </a:lnSpc>
              <a:buFont typeface="+mj-lt"/>
              <a:buAutoNum type="arabicPeriod"/>
            </a:pPr>
            <a:r>
              <a:rPr lang="en-GB" sz="2000" dirty="0"/>
              <a:t>Compact bone- also known as cortical bone, forms the cortex, or hard outer shell of most bones in the body. </a:t>
            </a:r>
          </a:p>
          <a:p>
            <a:pPr marL="514350" indent="-514350">
              <a:lnSpc>
                <a:spcPct val="90000"/>
              </a:lnSpc>
              <a:buFont typeface="+mj-lt"/>
              <a:buAutoNum type="arabicPeriod"/>
            </a:pPr>
            <a:endParaRPr lang="en-GB" sz="2000" dirty="0"/>
          </a:p>
          <a:p>
            <a:pPr marL="514350" indent="-514350">
              <a:lnSpc>
                <a:spcPct val="90000"/>
              </a:lnSpc>
              <a:buFont typeface="+mj-lt"/>
              <a:buAutoNum type="arabicPeriod"/>
            </a:pPr>
            <a:r>
              <a:rPr lang="en-GB" sz="2000" dirty="0"/>
              <a:t>The remainder of the bone is formed by </a:t>
            </a:r>
            <a:r>
              <a:rPr lang="en-GB" sz="2000" b="1" dirty="0"/>
              <a:t>cancellous </a:t>
            </a:r>
            <a:r>
              <a:rPr lang="en-GB" sz="2000" dirty="0"/>
              <a:t>or </a:t>
            </a:r>
            <a:r>
              <a:rPr lang="en-GB" sz="2000" b="1" dirty="0"/>
              <a:t>spongy bone</a:t>
            </a:r>
            <a:r>
              <a:rPr lang="en-GB" sz="2000" dirty="0"/>
              <a:t>. Which is the less harder part of the bone in which some physiological activities such as cell formation occurs.</a:t>
            </a:r>
          </a:p>
          <a:p>
            <a:pPr marL="0" indent="0">
              <a:lnSpc>
                <a:spcPct val="90000"/>
              </a:lnSpc>
              <a:buNone/>
            </a:pPr>
            <a:endParaRPr lang="en-GB" sz="2000" dirty="0"/>
          </a:p>
          <a:p>
            <a:pPr>
              <a:lnSpc>
                <a:spcPct val="90000"/>
              </a:lnSpc>
            </a:pPr>
            <a:endParaRPr lang="en-GB" sz="2000" dirty="0"/>
          </a:p>
        </p:txBody>
      </p:sp>
    </p:spTree>
    <p:extLst>
      <p:ext uri="{BB962C8B-B14F-4D97-AF65-F5344CB8AC3E}">
        <p14:creationId xmlns:p14="http://schemas.microsoft.com/office/powerpoint/2010/main" val="26218142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GB" b="1" dirty="0"/>
              <a:t>BONE CLASSIFICATION</a:t>
            </a:r>
          </a:p>
        </p:txBody>
      </p:sp>
      <p:sp>
        <p:nvSpPr>
          <p:cNvPr id="3" name="Content Placeholder 2"/>
          <p:cNvSpPr>
            <a:spLocks noGrp="1"/>
          </p:cNvSpPr>
          <p:nvPr>
            <p:ph sz="half" idx="1"/>
          </p:nvPr>
        </p:nvSpPr>
        <p:spPr>
          <a:xfrm>
            <a:off x="457200" y="1600201"/>
            <a:ext cx="4038600" cy="3989040"/>
          </a:xfrm>
        </p:spPr>
        <p:txBody>
          <a:bodyPr>
            <a:normAutofit/>
          </a:bodyPr>
          <a:lstStyle/>
          <a:p>
            <a:pPr marL="0" indent="0">
              <a:lnSpc>
                <a:spcPct val="90000"/>
              </a:lnSpc>
              <a:buNone/>
            </a:pPr>
            <a:r>
              <a:rPr lang="en-GB" sz="2000" b="1"/>
              <a:t>Long Bones</a:t>
            </a:r>
          </a:p>
          <a:p>
            <a:pPr>
              <a:lnSpc>
                <a:spcPct val="90000"/>
              </a:lnSpc>
            </a:pPr>
            <a:r>
              <a:rPr lang="en-GB" sz="2000"/>
              <a:t>A </a:t>
            </a:r>
            <a:r>
              <a:rPr lang="en-GB" sz="2000" b="1"/>
              <a:t>long bone</a:t>
            </a:r>
            <a:r>
              <a:rPr lang="en-GB" sz="2000"/>
              <a:t> is one that is cylindrical in shape, being longer than it is wide. </a:t>
            </a:r>
          </a:p>
          <a:p>
            <a:pPr>
              <a:lnSpc>
                <a:spcPct val="90000"/>
              </a:lnSpc>
            </a:pPr>
            <a:r>
              <a:rPr lang="en-GB" sz="2000"/>
              <a:t>Long bones are found in the arms (</a:t>
            </a:r>
            <a:r>
              <a:rPr lang="en-GB" sz="2000" err="1"/>
              <a:t>humerus</a:t>
            </a:r>
            <a:r>
              <a:rPr lang="en-GB" sz="2000"/>
              <a:t>, ulna, radius) and legs (femur, tibia, fibula), as well as in the fingers (metacarpals, phalanges) and toes (metatarsals, phalanges). </a:t>
            </a:r>
          </a:p>
          <a:p>
            <a:pPr>
              <a:lnSpc>
                <a:spcPct val="90000"/>
              </a:lnSpc>
            </a:pPr>
            <a:r>
              <a:rPr lang="en-GB" sz="2000"/>
              <a:t>Long bones function as levers; they move when muscles contract.</a:t>
            </a:r>
          </a:p>
          <a:p>
            <a:pPr>
              <a:lnSpc>
                <a:spcPct val="90000"/>
              </a:lnSpc>
            </a:pPr>
            <a:endParaRPr lang="en-GB" sz="2000"/>
          </a:p>
        </p:txBody>
      </p:sp>
      <p:pic>
        <p:nvPicPr>
          <p:cNvPr id="4" name="Picture 3">
            <a:extLst>
              <a:ext uri="{FF2B5EF4-FFF2-40B4-BE49-F238E27FC236}">
                <a16:creationId xmlns:a16="http://schemas.microsoft.com/office/drawing/2014/main" id="{CFB3D736-9736-44F6-B35F-C1E64CD61DB8}"/>
              </a:ext>
            </a:extLst>
          </p:cNvPr>
          <p:cNvPicPr>
            <a:picLocks noChangeAspect="1"/>
          </p:cNvPicPr>
          <p:nvPr/>
        </p:nvPicPr>
        <p:blipFill>
          <a:blip r:embed="rId3"/>
          <a:stretch>
            <a:fillRect/>
          </a:stretch>
        </p:blipFill>
        <p:spPr>
          <a:xfrm>
            <a:off x="4427984" y="1844824"/>
            <a:ext cx="4618172" cy="2597721"/>
          </a:xfrm>
          <a:prstGeom prst="rect">
            <a:avLst/>
          </a:prstGeom>
          <a:noFill/>
        </p:spPr>
      </p:pic>
    </p:spTree>
    <p:extLst>
      <p:ext uri="{BB962C8B-B14F-4D97-AF65-F5344CB8AC3E}">
        <p14:creationId xmlns:p14="http://schemas.microsoft.com/office/powerpoint/2010/main" val="17642752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41373F9-1372-4628-96B9-964C7F9FC56C}"/>
              </a:ext>
            </a:extLst>
          </p:cNvPr>
          <p:cNvPicPr>
            <a:picLocks noChangeAspect="1"/>
          </p:cNvPicPr>
          <p:nvPr/>
        </p:nvPicPr>
        <p:blipFill>
          <a:blip r:embed="rId3"/>
          <a:stretch>
            <a:fillRect/>
          </a:stretch>
        </p:blipFill>
        <p:spPr>
          <a:xfrm>
            <a:off x="569268" y="262096"/>
            <a:ext cx="3645396" cy="2551777"/>
          </a:xfrm>
          <a:prstGeom prst="rect">
            <a:avLst/>
          </a:prstGeom>
          <a:noFill/>
        </p:spPr>
      </p:pic>
      <p:sp>
        <p:nvSpPr>
          <p:cNvPr id="3" name="Content Placeholder 2"/>
          <p:cNvSpPr>
            <a:spLocks noGrp="1"/>
          </p:cNvSpPr>
          <p:nvPr>
            <p:ph sz="half" idx="2"/>
          </p:nvPr>
        </p:nvSpPr>
        <p:spPr>
          <a:xfrm>
            <a:off x="4671022" y="262096"/>
            <a:ext cx="4038600" cy="5255136"/>
          </a:xfrm>
        </p:spPr>
        <p:txBody>
          <a:bodyPr>
            <a:normAutofit/>
          </a:bodyPr>
          <a:lstStyle/>
          <a:p>
            <a:pPr marL="0" indent="0">
              <a:lnSpc>
                <a:spcPct val="90000"/>
              </a:lnSpc>
              <a:buNone/>
            </a:pPr>
            <a:r>
              <a:rPr lang="en-GB" sz="1300" b="1" dirty="0"/>
              <a:t>Short Bones</a:t>
            </a:r>
          </a:p>
          <a:p>
            <a:pPr>
              <a:lnSpc>
                <a:spcPct val="90000"/>
              </a:lnSpc>
            </a:pPr>
            <a:r>
              <a:rPr lang="en-GB" sz="1300" dirty="0"/>
              <a:t>A </a:t>
            </a:r>
            <a:r>
              <a:rPr lang="en-GB" sz="1300" b="1" dirty="0"/>
              <a:t>short bone</a:t>
            </a:r>
            <a:r>
              <a:rPr lang="en-GB" sz="1300" dirty="0"/>
              <a:t> is one that is cube-like in shape, being approximately equal in length, width, and thickness. </a:t>
            </a:r>
          </a:p>
          <a:p>
            <a:pPr>
              <a:lnSpc>
                <a:spcPct val="90000"/>
              </a:lnSpc>
            </a:pPr>
            <a:r>
              <a:rPr lang="en-GB" sz="1300" dirty="0"/>
              <a:t>The only short bones in the human skeleton are in the carpals of the wrists and the tarsals of the ankles. </a:t>
            </a:r>
          </a:p>
          <a:p>
            <a:pPr>
              <a:lnSpc>
                <a:spcPct val="90000"/>
              </a:lnSpc>
            </a:pPr>
            <a:r>
              <a:rPr lang="en-GB" sz="1300" dirty="0"/>
              <a:t>Short bones provide stability and support as well as some limited motion.</a:t>
            </a:r>
          </a:p>
          <a:p>
            <a:pPr>
              <a:lnSpc>
                <a:spcPct val="90000"/>
              </a:lnSpc>
            </a:pPr>
            <a:endParaRPr lang="en-GB" sz="1300" dirty="0"/>
          </a:p>
          <a:p>
            <a:pPr marL="0" indent="0">
              <a:lnSpc>
                <a:spcPct val="90000"/>
              </a:lnSpc>
              <a:buNone/>
            </a:pPr>
            <a:endParaRPr lang="en-GB" sz="1300" b="1" dirty="0"/>
          </a:p>
          <a:p>
            <a:pPr marL="0" indent="0">
              <a:lnSpc>
                <a:spcPct val="90000"/>
              </a:lnSpc>
              <a:buNone/>
            </a:pPr>
            <a:endParaRPr lang="en-GB" sz="1300" b="1" dirty="0"/>
          </a:p>
          <a:p>
            <a:pPr marL="0" indent="0">
              <a:lnSpc>
                <a:spcPct val="90000"/>
              </a:lnSpc>
              <a:buNone/>
            </a:pPr>
            <a:endParaRPr lang="en-GB" sz="1300" b="1" dirty="0"/>
          </a:p>
          <a:p>
            <a:pPr marL="0" indent="0">
              <a:lnSpc>
                <a:spcPct val="90000"/>
              </a:lnSpc>
              <a:buNone/>
            </a:pPr>
            <a:endParaRPr lang="en-GB" sz="1300" b="1" dirty="0"/>
          </a:p>
          <a:p>
            <a:pPr marL="0" indent="0">
              <a:lnSpc>
                <a:spcPct val="90000"/>
              </a:lnSpc>
              <a:buNone/>
            </a:pPr>
            <a:r>
              <a:rPr lang="en-GB" sz="1300" b="1" dirty="0"/>
              <a:t>Flat Bones</a:t>
            </a:r>
          </a:p>
          <a:p>
            <a:pPr>
              <a:lnSpc>
                <a:spcPct val="90000"/>
              </a:lnSpc>
            </a:pPr>
            <a:r>
              <a:rPr lang="en-GB" sz="1300" dirty="0"/>
              <a:t>A flat bone is typically thin, it is also often curved.</a:t>
            </a:r>
          </a:p>
          <a:p>
            <a:pPr>
              <a:lnSpc>
                <a:spcPct val="90000"/>
              </a:lnSpc>
            </a:pPr>
            <a:r>
              <a:rPr lang="en-GB" sz="1300" dirty="0"/>
              <a:t>Examples include the cranial (skull) bones, the scapulae (shoulder blades), the sternum (breastbone), and the ribs. </a:t>
            </a:r>
          </a:p>
          <a:p>
            <a:pPr>
              <a:lnSpc>
                <a:spcPct val="90000"/>
              </a:lnSpc>
            </a:pPr>
            <a:r>
              <a:rPr lang="en-GB" sz="1300" dirty="0"/>
              <a:t>Flat bones serve as points of attachment for muscles and often protect internal organs.</a:t>
            </a:r>
          </a:p>
          <a:p>
            <a:pPr>
              <a:lnSpc>
                <a:spcPct val="90000"/>
              </a:lnSpc>
            </a:pPr>
            <a:endParaRPr lang="en-GB" sz="1300" dirty="0"/>
          </a:p>
        </p:txBody>
      </p:sp>
      <p:pic>
        <p:nvPicPr>
          <p:cNvPr id="4" name="Picture 3">
            <a:extLst>
              <a:ext uri="{FF2B5EF4-FFF2-40B4-BE49-F238E27FC236}">
                <a16:creationId xmlns:a16="http://schemas.microsoft.com/office/drawing/2014/main" id="{8EA13225-2D50-4A9A-83D8-9ED5D9339FB8}"/>
              </a:ext>
            </a:extLst>
          </p:cNvPr>
          <p:cNvPicPr>
            <a:picLocks noChangeAspect="1"/>
          </p:cNvPicPr>
          <p:nvPr/>
        </p:nvPicPr>
        <p:blipFill>
          <a:blip r:embed="rId4"/>
          <a:stretch>
            <a:fillRect/>
          </a:stretch>
        </p:blipFill>
        <p:spPr>
          <a:xfrm>
            <a:off x="683568" y="2924944"/>
            <a:ext cx="3387080" cy="2376011"/>
          </a:xfrm>
          <a:prstGeom prst="rect">
            <a:avLst/>
          </a:prstGeom>
        </p:spPr>
      </p:pic>
    </p:spTree>
    <p:extLst>
      <p:ext uri="{BB962C8B-B14F-4D97-AF65-F5344CB8AC3E}">
        <p14:creationId xmlns:p14="http://schemas.microsoft.com/office/powerpoint/2010/main" val="296055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23528" y="260648"/>
            <a:ext cx="4038600" cy="3989040"/>
          </a:xfrm>
        </p:spPr>
        <p:txBody>
          <a:bodyPr>
            <a:normAutofit/>
          </a:bodyPr>
          <a:lstStyle/>
          <a:p>
            <a:pPr marL="0" indent="0">
              <a:lnSpc>
                <a:spcPct val="90000"/>
              </a:lnSpc>
              <a:buNone/>
            </a:pPr>
            <a:r>
              <a:rPr lang="en-GB" sz="1800" b="1" dirty="0"/>
              <a:t>Irregular Bones</a:t>
            </a:r>
          </a:p>
          <a:p>
            <a:pPr marL="0" indent="0">
              <a:lnSpc>
                <a:spcPct val="90000"/>
              </a:lnSpc>
              <a:buNone/>
            </a:pPr>
            <a:endParaRPr lang="en-GB" sz="1800" b="1" dirty="0"/>
          </a:p>
          <a:p>
            <a:pPr>
              <a:lnSpc>
                <a:spcPct val="90000"/>
              </a:lnSpc>
            </a:pPr>
            <a:r>
              <a:rPr lang="en-GB" sz="1800" dirty="0"/>
              <a:t>An </a:t>
            </a:r>
            <a:r>
              <a:rPr lang="en-GB" sz="1800" b="1" dirty="0"/>
              <a:t>irregular bone</a:t>
            </a:r>
            <a:r>
              <a:rPr lang="en-GB" sz="1800" dirty="0"/>
              <a:t> is one that does not have any easily characterized shape and therefore does not fit any other classification. </a:t>
            </a:r>
          </a:p>
          <a:p>
            <a:pPr>
              <a:lnSpc>
                <a:spcPct val="90000"/>
              </a:lnSpc>
            </a:pPr>
            <a:r>
              <a:rPr lang="en-GB" sz="1800" dirty="0"/>
              <a:t>These bones tend to have more complex shapes, like the vertebrae that support the spinal cord and protect it from compressive forces. Many facial bones, particularly the ones containing sinuses, are classified as irregular bones.</a:t>
            </a:r>
          </a:p>
        </p:txBody>
      </p:sp>
      <p:pic>
        <p:nvPicPr>
          <p:cNvPr id="2" name="Picture 1">
            <a:extLst>
              <a:ext uri="{FF2B5EF4-FFF2-40B4-BE49-F238E27FC236}">
                <a16:creationId xmlns:a16="http://schemas.microsoft.com/office/drawing/2014/main" id="{FD2AE6CC-4961-4AFD-A791-AE99ABC2F410}"/>
              </a:ext>
            </a:extLst>
          </p:cNvPr>
          <p:cNvPicPr>
            <a:picLocks noChangeAspect="1"/>
          </p:cNvPicPr>
          <p:nvPr/>
        </p:nvPicPr>
        <p:blipFill>
          <a:blip r:embed="rId2"/>
          <a:stretch>
            <a:fillRect/>
          </a:stretch>
        </p:blipFill>
        <p:spPr>
          <a:xfrm>
            <a:off x="4552691" y="595953"/>
            <a:ext cx="4038600" cy="2833047"/>
          </a:xfrm>
          <a:prstGeom prst="rect">
            <a:avLst/>
          </a:prstGeom>
          <a:noFill/>
        </p:spPr>
      </p:pic>
    </p:spTree>
    <p:extLst>
      <p:ext uri="{BB962C8B-B14F-4D97-AF65-F5344CB8AC3E}">
        <p14:creationId xmlns:p14="http://schemas.microsoft.com/office/powerpoint/2010/main" val="25775192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332656"/>
            <a:ext cx="4038600" cy="3989040"/>
          </a:xfrm>
        </p:spPr>
        <p:txBody>
          <a:bodyPr>
            <a:normAutofit/>
          </a:bodyPr>
          <a:lstStyle/>
          <a:p>
            <a:pPr marL="0" indent="0">
              <a:lnSpc>
                <a:spcPct val="90000"/>
              </a:lnSpc>
              <a:buNone/>
            </a:pPr>
            <a:r>
              <a:rPr lang="en-GB" sz="1800" b="1" dirty="0"/>
              <a:t>Sesamoid Bones</a:t>
            </a:r>
          </a:p>
          <a:p>
            <a:pPr marL="0" indent="0">
              <a:lnSpc>
                <a:spcPct val="90000"/>
              </a:lnSpc>
              <a:buNone/>
            </a:pPr>
            <a:endParaRPr lang="en-GB" sz="1800" b="1" dirty="0"/>
          </a:p>
          <a:p>
            <a:pPr>
              <a:lnSpc>
                <a:spcPct val="90000"/>
              </a:lnSpc>
            </a:pPr>
            <a:r>
              <a:rPr lang="en-GB" sz="1800" dirty="0"/>
              <a:t>These bones form in tendons (the sheaths of tissue that connect bones to muscles) where a great deal of pressure is generated.</a:t>
            </a:r>
          </a:p>
          <a:p>
            <a:pPr>
              <a:lnSpc>
                <a:spcPct val="90000"/>
              </a:lnSpc>
            </a:pPr>
            <a:r>
              <a:rPr lang="en-GB" sz="1800" dirty="0"/>
              <a:t>Sesamoid bones vary in number and placement from person to person but are typically found in tendons associated with the feet, hands, and knees. </a:t>
            </a:r>
          </a:p>
          <a:p>
            <a:pPr>
              <a:lnSpc>
                <a:spcPct val="90000"/>
              </a:lnSpc>
            </a:pPr>
            <a:r>
              <a:rPr lang="en-GB" sz="1800" dirty="0"/>
              <a:t>The patellae are the only sesamoid bones found in common with every person. </a:t>
            </a:r>
          </a:p>
        </p:txBody>
      </p:sp>
      <p:pic>
        <p:nvPicPr>
          <p:cNvPr id="2" name="Picture 1">
            <a:extLst>
              <a:ext uri="{FF2B5EF4-FFF2-40B4-BE49-F238E27FC236}">
                <a16:creationId xmlns:a16="http://schemas.microsoft.com/office/drawing/2014/main" id="{D08D3514-33FB-4724-B295-B923A770EF85}"/>
              </a:ext>
            </a:extLst>
          </p:cNvPr>
          <p:cNvPicPr>
            <a:picLocks noChangeAspect="1"/>
          </p:cNvPicPr>
          <p:nvPr/>
        </p:nvPicPr>
        <p:blipFill>
          <a:blip r:embed="rId3"/>
          <a:stretch>
            <a:fillRect/>
          </a:stretch>
        </p:blipFill>
        <p:spPr>
          <a:xfrm>
            <a:off x="4860032" y="595953"/>
            <a:ext cx="4038600" cy="2833047"/>
          </a:xfrm>
          <a:prstGeom prst="rect">
            <a:avLst/>
          </a:prstGeom>
          <a:noFill/>
        </p:spPr>
      </p:pic>
    </p:spTree>
    <p:extLst>
      <p:ext uri="{BB962C8B-B14F-4D97-AF65-F5344CB8AC3E}">
        <p14:creationId xmlns:p14="http://schemas.microsoft.com/office/powerpoint/2010/main" val="14875822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78933-7689-44F9-AB5C-C0FACB85A778}"/>
              </a:ext>
            </a:extLst>
          </p:cNvPr>
          <p:cNvSpPr>
            <a:spLocks noGrp="1"/>
          </p:cNvSpPr>
          <p:nvPr>
            <p:ph type="title"/>
          </p:nvPr>
        </p:nvSpPr>
        <p:spPr/>
        <p:txBody>
          <a:bodyPr/>
          <a:lstStyle/>
          <a:p>
            <a:r>
              <a:rPr lang="en-GB" dirty="0"/>
              <a:t>Additional information</a:t>
            </a:r>
          </a:p>
        </p:txBody>
      </p:sp>
      <p:sp>
        <p:nvSpPr>
          <p:cNvPr id="3" name="Content Placeholder 2">
            <a:extLst>
              <a:ext uri="{FF2B5EF4-FFF2-40B4-BE49-F238E27FC236}">
                <a16:creationId xmlns:a16="http://schemas.microsoft.com/office/drawing/2014/main" id="{F63FADEB-237D-430B-94A9-305F42AD936D}"/>
              </a:ext>
            </a:extLst>
          </p:cNvPr>
          <p:cNvSpPr>
            <a:spLocks noGrp="1"/>
          </p:cNvSpPr>
          <p:nvPr>
            <p:ph idx="1"/>
          </p:nvPr>
        </p:nvSpPr>
        <p:spPr/>
        <p:txBody>
          <a:bodyPr>
            <a:normAutofit/>
          </a:bodyPr>
          <a:lstStyle/>
          <a:p>
            <a:r>
              <a:rPr lang="en-US" dirty="0"/>
              <a:t>Long Bones, Short Bones, Flat Bones, Irregular Bones, Sesamoid Bones:</a:t>
            </a:r>
            <a:endParaRPr lang="en-GB" dirty="0"/>
          </a:p>
          <a:p>
            <a:r>
              <a:rPr lang="en-GB" dirty="0">
                <a:hlinkClick r:id="rId2"/>
              </a:rPr>
              <a:t>https://www.youtube.com/watch?v=VXsYri-d4QE</a:t>
            </a:r>
            <a:r>
              <a:rPr lang="en-GB" dirty="0"/>
              <a:t>  </a:t>
            </a:r>
          </a:p>
        </p:txBody>
      </p:sp>
    </p:spTree>
    <p:extLst>
      <p:ext uri="{BB962C8B-B14F-4D97-AF65-F5344CB8AC3E}">
        <p14:creationId xmlns:p14="http://schemas.microsoft.com/office/powerpoint/2010/main" val="2622640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8772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26098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504056"/>
          </a:xfrm>
        </p:spPr>
        <p:txBody>
          <a:bodyPr>
            <a:normAutofit/>
          </a:bodyPr>
          <a:lstStyle/>
          <a:p>
            <a:r>
              <a:rPr lang="en-GB" sz="2000" dirty="0">
                <a:solidFill>
                  <a:prstClr val="black"/>
                </a:solidFill>
              </a:rPr>
              <a:t>BONES OF THE SPINE</a:t>
            </a:r>
            <a:endParaRPr lang="en-GB" sz="2000" dirty="0"/>
          </a:p>
        </p:txBody>
      </p:sp>
      <p:sp>
        <p:nvSpPr>
          <p:cNvPr id="3" name="Content Placeholder 2"/>
          <p:cNvSpPr>
            <a:spLocks noGrp="1"/>
          </p:cNvSpPr>
          <p:nvPr>
            <p:ph idx="1"/>
          </p:nvPr>
        </p:nvSpPr>
        <p:spPr>
          <a:xfrm>
            <a:off x="467544" y="1844824"/>
            <a:ext cx="8229600" cy="3917032"/>
          </a:xfrm>
        </p:spPr>
        <p:txBody>
          <a:bodyPr>
            <a:normAutofit fontScale="92500" lnSpcReduction="10000"/>
          </a:bodyPr>
          <a:lstStyle/>
          <a:p>
            <a:endParaRPr lang="en-GB" sz="2000" dirty="0">
              <a:solidFill>
                <a:prstClr val="black"/>
              </a:solidFill>
              <a:ea typeface="+mj-ea"/>
              <a:cs typeface="+mj-cs"/>
              <a:hlinkClick r:id="rId2"/>
            </a:endParaRPr>
          </a:p>
          <a:p>
            <a:endParaRPr lang="en-GB" sz="2000" dirty="0">
              <a:solidFill>
                <a:prstClr val="black"/>
              </a:solidFill>
              <a:ea typeface="+mj-ea"/>
              <a:cs typeface="+mj-cs"/>
              <a:hlinkClick r:id="rId2"/>
            </a:endParaRPr>
          </a:p>
          <a:p>
            <a:endParaRPr lang="en-GB" sz="2000" dirty="0">
              <a:solidFill>
                <a:prstClr val="black"/>
              </a:solidFill>
              <a:ea typeface="+mj-ea"/>
              <a:cs typeface="+mj-cs"/>
              <a:hlinkClick r:id="rId2"/>
            </a:endParaRPr>
          </a:p>
          <a:p>
            <a:endParaRPr lang="en-GB" sz="2000" dirty="0">
              <a:solidFill>
                <a:prstClr val="black"/>
              </a:solidFill>
              <a:ea typeface="+mj-ea"/>
              <a:cs typeface="+mj-cs"/>
              <a:hlinkClick r:id="rId2"/>
            </a:endParaRPr>
          </a:p>
          <a:p>
            <a:endParaRPr lang="en-GB" sz="2000" dirty="0">
              <a:solidFill>
                <a:prstClr val="black"/>
              </a:solidFill>
              <a:ea typeface="+mj-ea"/>
              <a:cs typeface="+mj-cs"/>
              <a:hlinkClick r:id="rId2"/>
            </a:endParaRPr>
          </a:p>
          <a:p>
            <a:endParaRPr lang="en-GB" sz="2000" dirty="0">
              <a:solidFill>
                <a:prstClr val="black"/>
              </a:solidFill>
              <a:ea typeface="+mj-ea"/>
              <a:cs typeface="+mj-cs"/>
              <a:hlinkClick r:id="rId2"/>
            </a:endParaRPr>
          </a:p>
          <a:p>
            <a:endParaRPr lang="en-GB" sz="2000" dirty="0">
              <a:solidFill>
                <a:prstClr val="black"/>
              </a:solidFill>
              <a:ea typeface="+mj-ea"/>
              <a:cs typeface="+mj-cs"/>
              <a:hlinkClick r:id="rId2"/>
            </a:endParaRPr>
          </a:p>
          <a:p>
            <a:pPr marL="0" indent="0">
              <a:buNone/>
            </a:pPr>
            <a:endParaRPr lang="en-GB" sz="2000" dirty="0">
              <a:solidFill>
                <a:prstClr val="black"/>
              </a:solidFill>
              <a:ea typeface="+mj-ea"/>
              <a:cs typeface="+mj-cs"/>
              <a:hlinkClick r:id="rId2"/>
            </a:endParaRPr>
          </a:p>
          <a:p>
            <a:endParaRPr lang="en-GB" sz="2000" dirty="0">
              <a:solidFill>
                <a:prstClr val="black"/>
              </a:solidFill>
              <a:ea typeface="+mj-ea"/>
              <a:cs typeface="+mj-cs"/>
              <a:hlinkClick r:id="rId2"/>
            </a:endParaRPr>
          </a:p>
          <a:p>
            <a:endParaRPr lang="en-GB" sz="2000" dirty="0">
              <a:solidFill>
                <a:prstClr val="black"/>
              </a:solidFill>
              <a:ea typeface="+mj-ea"/>
              <a:cs typeface="+mj-cs"/>
              <a:hlinkClick r:id="rId2"/>
            </a:endParaRPr>
          </a:p>
          <a:p>
            <a:endParaRPr lang="en-GB" sz="2000" dirty="0">
              <a:solidFill>
                <a:prstClr val="black"/>
              </a:solidFill>
              <a:ea typeface="+mj-ea"/>
              <a:cs typeface="+mj-cs"/>
              <a:hlinkClick r:id="rId2"/>
            </a:endParaRPr>
          </a:p>
          <a:p>
            <a:pPr marL="0" indent="0">
              <a:buNone/>
            </a:pPr>
            <a:r>
              <a:rPr lang="en-GB" sz="2000" dirty="0">
                <a:solidFill>
                  <a:prstClr val="black"/>
                </a:solidFill>
                <a:ea typeface="+mj-ea"/>
                <a:cs typeface="+mj-cs"/>
                <a:hlinkClick r:id="rId2"/>
              </a:rPr>
              <a:t>https://opentextbc.ca/anatomyandphysiology/</a:t>
            </a:r>
            <a:endParaRPr lang="en-GB"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8049" y="345429"/>
            <a:ext cx="7273925" cy="5041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81291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6C1B5-B113-4C9D-881F-5BC832B24A04}"/>
              </a:ext>
            </a:extLst>
          </p:cNvPr>
          <p:cNvSpPr>
            <a:spLocks noGrp="1"/>
          </p:cNvSpPr>
          <p:nvPr>
            <p:ph type="title"/>
          </p:nvPr>
        </p:nvSpPr>
        <p:spPr/>
        <p:txBody>
          <a:bodyPr/>
          <a:lstStyle/>
          <a:p>
            <a:r>
              <a:rPr lang="en-GB" dirty="0"/>
              <a:t>Additional information</a:t>
            </a:r>
          </a:p>
        </p:txBody>
      </p:sp>
      <p:sp>
        <p:nvSpPr>
          <p:cNvPr id="3" name="Content Placeholder 2">
            <a:extLst>
              <a:ext uri="{FF2B5EF4-FFF2-40B4-BE49-F238E27FC236}">
                <a16:creationId xmlns:a16="http://schemas.microsoft.com/office/drawing/2014/main" id="{26D1E44D-3B3E-497A-9CE5-30D88C85A064}"/>
              </a:ext>
            </a:extLst>
          </p:cNvPr>
          <p:cNvSpPr>
            <a:spLocks noGrp="1"/>
          </p:cNvSpPr>
          <p:nvPr>
            <p:ph idx="1"/>
          </p:nvPr>
        </p:nvSpPr>
        <p:spPr/>
        <p:txBody>
          <a:bodyPr/>
          <a:lstStyle/>
          <a:p>
            <a:r>
              <a:rPr lang="en-US" dirty="0"/>
              <a:t>Anatomy and Physiology - Structure of Bone:</a:t>
            </a:r>
          </a:p>
          <a:p>
            <a:pPr marL="0" indent="0">
              <a:buNone/>
            </a:pPr>
            <a:r>
              <a:rPr lang="en-GB" dirty="0">
                <a:hlinkClick r:id="rId2"/>
              </a:rPr>
              <a:t>https://www.youtube.com/watch?v=XSyWgLz47c8</a:t>
            </a:r>
            <a:r>
              <a:rPr lang="en-GB" dirty="0"/>
              <a:t> </a:t>
            </a:r>
          </a:p>
          <a:p>
            <a:endParaRPr lang="en-GB" dirty="0"/>
          </a:p>
        </p:txBody>
      </p:sp>
    </p:spTree>
    <p:extLst>
      <p:ext uri="{BB962C8B-B14F-4D97-AF65-F5344CB8AC3E}">
        <p14:creationId xmlns:p14="http://schemas.microsoft.com/office/powerpoint/2010/main" val="12292924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Types of Joints</a:t>
            </a:r>
          </a:p>
        </p:txBody>
      </p:sp>
      <p:sp>
        <p:nvSpPr>
          <p:cNvPr id="3" name="Content Placeholder 2"/>
          <p:cNvSpPr>
            <a:spLocks noGrp="1"/>
          </p:cNvSpPr>
          <p:nvPr>
            <p:ph idx="1"/>
          </p:nvPr>
        </p:nvSpPr>
        <p:spPr>
          <a:xfrm>
            <a:off x="457200" y="1600201"/>
            <a:ext cx="8229600" cy="3989039"/>
          </a:xfrm>
        </p:spPr>
        <p:txBody>
          <a:bodyPr>
            <a:normAutofit fontScale="70000" lnSpcReduction="20000"/>
          </a:bodyPr>
          <a:lstStyle/>
          <a:p>
            <a:pPr marL="0" indent="0">
              <a:buNone/>
            </a:pPr>
            <a:r>
              <a:rPr lang="en-GB" dirty="0">
                <a:solidFill>
                  <a:srgbClr val="24355D"/>
                </a:solidFill>
                <a:latin typeface="Palatino"/>
              </a:rPr>
              <a:t> </a:t>
            </a:r>
          </a:p>
          <a:p>
            <a:pPr marL="0" indent="0">
              <a:buNone/>
            </a:pPr>
            <a:endParaRPr lang="en-GB" u="sng" dirty="0">
              <a:solidFill>
                <a:srgbClr val="24355D"/>
              </a:solidFill>
              <a:latin typeface="Palatino"/>
            </a:endParaRPr>
          </a:p>
          <a:p>
            <a:pPr marL="0" indent="0">
              <a:buNone/>
            </a:pPr>
            <a:endParaRPr lang="en-GB" u="sng" dirty="0">
              <a:solidFill>
                <a:srgbClr val="24355D"/>
              </a:solidFill>
              <a:latin typeface="Palatino"/>
            </a:endParaRPr>
          </a:p>
          <a:p>
            <a:pPr marL="0" indent="0">
              <a:buNone/>
            </a:pPr>
            <a:endParaRPr lang="en-GB" u="sng" dirty="0">
              <a:solidFill>
                <a:srgbClr val="24355D"/>
              </a:solidFill>
              <a:latin typeface="Palatino"/>
            </a:endParaRPr>
          </a:p>
          <a:p>
            <a:pPr marL="0" indent="0">
              <a:buNone/>
            </a:pPr>
            <a:endParaRPr lang="en-GB" u="sng" dirty="0">
              <a:solidFill>
                <a:srgbClr val="24355D"/>
              </a:solidFill>
              <a:latin typeface="Palatino"/>
            </a:endParaRPr>
          </a:p>
          <a:p>
            <a:pPr marL="0" indent="0">
              <a:buNone/>
            </a:pPr>
            <a:endParaRPr lang="en-GB" u="sng" dirty="0">
              <a:solidFill>
                <a:srgbClr val="24355D"/>
              </a:solidFill>
              <a:latin typeface="Palatino"/>
            </a:endParaRPr>
          </a:p>
          <a:p>
            <a:pPr marL="0" indent="0">
              <a:buNone/>
            </a:pPr>
            <a:endParaRPr lang="en-GB" u="sng" dirty="0">
              <a:solidFill>
                <a:srgbClr val="24355D"/>
              </a:solidFill>
              <a:latin typeface="Palatino"/>
            </a:endParaRPr>
          </a:p>
          <a:p>
            <a:pPr marL="0" indent="0">
              <a:buNone/>
            </a:pPr>
            <a:endParaRPr lang="en-GB" u="sng" dirty="0">
              <a:solidFill>
                <a:srgbClr val="24355D"/>
              </a:solidFill>
              <a:latin typeface="Palatino"/>
            </a:endParaRPr>
          </a:p>
          <a:p>
            <a:pPr marL="0" indent="0">
              <a:buNone/>
            </a:pPr>
            <a:endParaRPr lang="en-GB" u="sng" dirty="0">
              <a:solidFill>
                <a:srgbClr val="24355D"/>
              </a:solidFill>
              <a:latin typeface="Palatino"/>
            </a:endParaRPr>
          </a:p>
          <a:p>
            <a:pPr marL="0" indent="0">
              <a:buNone/>
            </a:pPr>
            <a:r>
              <a:rPr lang="en-GB" u="sng" dirty="0">
                <a:solidFill>
                  <a:srgbClr val="24355D"/>
                </a:solidFill>
                <a:latin typeface="Palatino"/>
              </a:rPr>
              <a:t>Ball and socket</a:t>
            </a:r>
          </a:p>
          <a:p>
            <a:pPr marL="0" indent="0">
              <a:buNone/>
            </a:pPr>
            <a:r>
              <a:rPr lang="en-GB" dirty="0">
                <a:hlinkClick r:id="rId2"/>
              </a:rPr>
              <a:t>(pivotalphysio.com</a:t>
            </a:r>
            <a:r>
              <a:rPr lang="en-GB" dirty="0"/>
              <a:t>)</a:t>
            </a:r>
            <a:endParaRPr lang="en-GB" u="sng" dirty="0">
              <a:solidFill>
                <a:srgbClr val="24355D"/>
              </a:solidFill>
              <a:latin typeface="Palatino"/>
            </a:endParaRPr>
          </a:p>
          <a:p>
            <a:endParaRPr lang="en-GB"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050" y="1124744"/>
            <a:ext cx="5041900" cy="353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97028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prstClr val="black"/>
                </a:solidFill>
              </a:rPr>
              <a:t>Immovable/Fixed joint</a:t>
            </a:r>
            <a:endParaRPr lang="en-GB"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8503" y="1196752"/>
            <a:ext cx="7344816"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179595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772816"/>
            <a:ext cx="8229600" cy="3917032"/>
          </a:xfrm>
        </p:spPr>
        <p:txBody>
          <a:bodyPr>
            <a:normAutofit fontScale="62500" lnSpcReduction="20000"/>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sz="2600" dirty="0"/>
          </a:p>
          <a:p>
            <a:pPr marL="0" indent="0">
              <a:buNone/>
            </a:pPr>
            <a:r>
              <a:rPr lang="en-GB" sz="2600" dirty="0"/>
              <a:t>Zhang (2015)</a:t>
            </a:r>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116632"/>
            <a:ext cx="5761037"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0740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712968" cy="5328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76099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156E4-30D6-45A6-9FD5-C528E7F9D59E}"/>
              </a:ext>
            </a:extLst>
          </p:cNvPr>
          <p:cNvSpPr>
            <a:spLocks noGrp="1"/>
          </p:cNvSpPr>
          <p:nvPr>
            <p:ph type="title"/>
          </p:nvPr>
        </p:nvSpPr>
        <p:spPr>
          <a:xfrm>
            <a:off x="471478" y="764704"/>
            <a:ext cx="8229600" cy="562074"/>
          </a:xfrm>
        </p:spPr>
        <p:txBody>
          <a:bodyPr>
            <a:noAutofit/>
          </a:bodyPr>
          <a:lstStyle/>
          <a:p>
            <a:r>
              <a:rPr lang="en-GB" sz="2800" b="1" dirty="0"/>
              <a:t>Why it is important to learn skeletal system in health and social care practice</a:t>
            </a:r>
            <a:br>
              <a:rPr lang="en-GB" sz="2800" b="1" dirty="0"/>
            </a:br>
            <a:br>
              <a:rPr lang="en-GB" sz="2800" b="1" dirty="0"/>
            </a:br>
            <a:r>
              <a:rPr lang="en-GB" sz="2800" b="1" dirty="0"/>
              <a:t>Case study </a:t>
            </a:r>
          </a:p>
        </p:txBody>
      </p:sp>
      <p:sp>
        <p:nvSpPr>
          <p:cNvPr id="3" name="Content Placeholder 2">
            <a:extLst>
              <a:ext uri="{FF2B5EF4-FFF2-40B4-BE49-F238E27FC236}">
                <a16:creationId xmlns:a16="http://schemas.microsoft.com/office/drawing/2014/main" id="{34F58EB3-3656-43B9-860C-E2F9C12A94A1}"/>
              </a:ext>
            </a:extLst>
          </p:cNvPr>
          <p:cNvSpPr>
            <a:spLocks noGrp="1"/>
          </p:cNvSpPr>
          <p:nvPr>
            <p:ph idx="1"/>
          </p:nvPr>
        </p:nvSpPr>
        <p:spPr>
          <a:xfrm>
            <a:off x="457200" y="1628800"/>
            <a:ext cx="8229600" cy="4392489"/>
          </a:xfrm>
        </p:spPr>
        <p:txBody>
          <a:bodyPr>
            <a:normAutofit/>
          </a:bodyPr>
          <a:lstStyle/>
          <a:p>
            <a:r>
              <a:rPr lang="en-GB" b="0" i="0" dirty="0">
                <a:solidFill>
                  <a:srgbClr val="666666"/>
                </a:solidFill>
                <a:effectLst/>
                <a:latin typeface="Didact Gothic"/>
              </a:rPr>
              <a:t>A 67-year-old female client who tripped and fell, landing on her right arm and breaking the top of the humerus (bone) (the bone of the upper arm that connects to the shoulder</a:t>
            </a:r>
            <a:endParaRPr lang="en-GB" dirty="0"/>
          </a:p>
          <a:p>
            <a:r>
              <a:rPr lang="en-GB" dirty="0"/>
              <a:t>What could be the cause of her fall?</a:t>
            </a:r>
          </a:p>
          <a:p>
            <a:r>
              <a:rPr lang="en-GB" dirty="0"/>
              <a:t>As being a care worker or social care worker how you would prevent fall?</a:t>
            </a:r>
          </a:p>
        </p:txBody>
      </p:sp>
    </p:spTree>
    <p:extLst>
      <p:ext uri="{BB962C8B-B14F-4D97-AF65-F5344CB8AC3E}">
        <p14:creationId xmlns:p14="http://schemas.microsoft.com/office/powerpoint/2010/main" val="20434899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3A20B-0337-4980-B0FE-B8F7F7869EF6}"/>
              </a:ext>
            </a:extLst>
          </p:cNvPr>
          <p:cNvSpPr>
            <a:spLocks noGrp="1"/>
          </p:cNvSpPr>
          <p:nvPr>
            <p:ph type="title"/>
          </p:nvPr>
        </p:nvSpPr>
        <p:spPr>
          <a:xfrm>
            <a:off x="457200" y="274638"/>
            <a:ext cx="8229600" cy="922114"/>
          </a:xfrm>
        </p:spPr>
        <p:txBody>
          <a:bodyPr/>
          <a:lstStyle/>
          <a:p>
            <a:r>
              <a:rPr lang="en-GB" dirty="0"/>
              <a:t>Causes and Risk Factors for Falls</a:t>
            </a:r>
          </a:p>
        </p:txBody>
      </p:sp>
      <p:sp>
        <p:nvSpPr>
          <p:cNvPr id="3" name="Content Placeholder 2">
            <a:extLst>
              <a:ext uri="{FF2B5EF4-FFF2-40B4-BE49-F238E27FC236}">
                <a16:creationId xmlns:a16="http://schemas.microsoft.com/office/drawing/2014/main" id="{BB31EE1B-592F-49A0-A48D-C573D9117C8B}"/>
              </a:ext>
            </a:extLst>
          </p:cNvPr>
          <p:cNvSpPr>
            <a:spLocks noGrp="1"/>
          </p:cNvSpPr>
          <p:nvPr>
            <p:ph idx="1"/>
          </p:nvPr>
        </p:nvSpPr>
        <p:spPr>
          <a:xfrm>
            <a:off x="457200" y="1196752"/>
            <a:ext cx="8229600" cy="4320481"/>
          </a:xfrm>
        </p:spPr>
        <p:txBody>
          <a:bodyPr>
            <a:normAutofit fontScale="55000" lnSpcReduction="20000"/>
          </a:bodyPr>
          <a:lstStyle/>
          <a:p>
            <a:pPr algn="l"/>
            <a:r>
              <a:rPr lang="en-GB" sz="4000" b="0" i="0" dirty="0">
                <a:solidFill>
                  <a:srgbClr val="212B32"/>
                </a:solidFill>
                <a:effectLst/>
                <a:latin typeface="Arial" panose="020B0604020202020204" pitchFamily="34" charset="0"/>
                <a:cs typeface="Arial" panose="020B0604020202020204" pitchFamily="34" charset="0"/>
              </a:rPr>
              <a:t>Older people are more likely to have a fall because they may have:</a:t>
            </a:r>
          </a:p>
          <a:p>
            <a:pPr algn="l">
              <a:buFont typeface="Arial" panose="020B0604020202020204" pitchFamily="34" charset="0"/>
              <a:buChar char="•"/>
            </a:pPr>
            <a:r>
              <a:rPr lang="en-GB" sz="4000" b="0" i="0" dirty="0">
                <a:solidFill>
                  <a:srgbClr val="212B32"/>
                </a:solidFill>
                <a:effectLst/>
                <a:latin typeface="Arial" panose="020B0604020202020204" pitchFamily="34" charset="0"/>
                <a:cs typeface="Arial" panose="020B0604020202020204" pitchFamily="34" charset="0"/>
              </a:rPr>
              <a:t>balance problems and muscle weakness</a:t>
            </a:r>
          </a:p>
          <a:p>
            <a:pPr algn="l">
              <a:buFont typeface="Arial" panose="020B0604020202020204" pitchFamily="34" charset="0"/>
              <a:buChar char="•"/>
            </a:pPr>
            <a:r>
              <a:rPr lang="en-GB" sz="4000" b="0" i="0" dirty="0">
                <a:effectLst/>
                <a:latin typeface="Arial" panose="020B0604020202020204" pitchFamily="34" charset="0"/>
                <a:cs typeface="Arial" panose="020B0604020202020204" pitchFamily="34" charset="0"/>
              </a:rPr>
              <a:t>Vision loss</a:t>
            </a:r>
          </a:p>
          <a:p>
            <a:pPr algn="l">
              <a:buFont typeface="Arial" panose="020B0604020202020204" pitchFamily="34" charset="0"/>
              <a:buChar char="•"/>
            </a:pPr>
            <a:r>
              <a:rPr lang="en-GB" sz="4000" dirty="0">
                <a:latin typeface="Arial" panose="020B0604020202020204" pitchFamily="34" charset="0"/>
                <a:cs typeface="Arial" panose="020B0604020202020204" pitchFamily="34" charset="0"/>
              </a:rPr>
              <a:t>A</a:t>
            </a:r>
            <a:r>
              <a:rPr lang="en-GB" sz="4000" b="0" i="0" dirty="0">
                <a:effectLst/>
                <a:latin typeface="Arial" panose="020B0604020202020204" pitchFamily="34" charset="0"/>
                <a:cs typeface="Arial" panose="020B0604020202020204" pitchFamily="34" charset="0"/>
              </a:rPr>
              <a:t> long-term health condition, such as </a:t>
            </a:r>
            <a:r>
              <a:rPr lang="en-GB" sz="4000" dirty="0">
                <a:latin typeface="Arial" panose="020B0604020202020204" pitchFamily="34" charset="0"/>
                <a:cs typeface="Arial" panose="020B0604020202020204" pitchFamily="34" charset="0"/>
              </a:rPr>
              <a:t>Heart disease, Dementia</a:t>
            </a:r>
            <a:r>
              <a:rPr lang="en-GB" sz="4000" b="0" i="0" dirty="0">
                <a:effectLst/>
                <a:latin typeface="Arial" panose="020B0604020202020204" pitchFamily="34" charset="0"/>
                <a:cs typeface="Arial" panose="020B0604020202020204" pitchFamily="34" charset="0"/>
              </a:rPr>
              <a:t> or Low blood pressure (hypotension</a:t>
            </a:r>
            <a:r>
              <a:rPr lang="en-GB" sz="4000" b="0" i="0" dirty="0">
                <a:effectLst/>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a:t>
            </a:r>
            <a:r>
              <a:rPr lang="en-GB" sz="4000" b="0" i="0" dirty="0">
                <a:effectLst/>
                <a:latin typeface="Arial" panose="020B0604020202020204" pitchFamily="34" charset="0"/>
                <a:cs typeface="Arial" panose="020B0604020202020204" pitchFamily="34" charset="0"/>
              </a:rPr>
              <a:t>, which can lead to dizziness and a brief </a:t>
            </a:r>
            <a:r>
              <a:rPr lang="en-GB" sz="4000" b="0" i="0" dirty="0">
                <a:solidFill>
                  <a:srgbClr val="212B32"/>
                </a:solidFill>
                <a:effectLst/>
                <a:latin typeface="Arial" panose="020B0604020202020204" pitchFamily="34" charset="0"/>
                <a:cs typeface="Arial" panose="020B0604020202020204" pitchFamily="34" charset="0"/>
              </a:rPr>
              <a:t>loss of consciousness</a:t>
            </a:r>
          </a:p>
          <a:p>
            <a:pPr algn="l"/>
            <a:r>
              <a:rPr lang="en-GB" sz="4000" b="0" i="0" dirty="0">
                <a:solidFill>
                  <a:srgbClr val="212B32"/>
                </a:solidFill>
                <a:effectLst/>
                <a:latin typeface="Arial" panose="020B0604020202020204" pitchFamily="34" charset="0"/>
                <a:cs typeface="Arial" panose="020B0604020202020204" pitchFamily="34" charset="0"/>
              </a:rPr>
              <a:t>A fall is also more likely to happen if:</a:t>
            </a:r>
          </a:p>
          <a:p>
            <a:pPr algn="l">
              <a:buFont typeface="Arial" panose="020B0604020202020204" pitchFamily="34" charset="0"/>
              <a:buChar char="•"/>
            </a:pPr>
            <a:r>
              <a:rPr lang="en-GB" sz="4000" b="0" i="0" dirty="0">
                <a:solidFill>
                  <a:srgbClr val="212B32"/>
                </a:solidFill>
                <a:effectLst/>
                <a:latin typeface="Arial" panose="020B0604020202020204" pitchFamily="34" charset="0"/>
                <a:cs typeface="Arial" panose="020B0604020202020204" pitchFamily="34" charset="0"/>
              </a:rPr>
              <a:t>floors are wet, such as in the bathroom, or recently polished</a:t>
            </a:r>
          </a:p>
          <a:p>
            <a:pPr algn="l">
              <a:buFont typeface="Arial" panose="020B0604020202020204" pitchFamily="34" charset="0"/>
              <a:buChar char="•"/>
            </a:pPr>
            <a:r>
              <a:rPr lang="en-GB" sz="4000" b="0" i="0" dirty="0">
                <a:solidFill>
                  <a:srgbClr val="212B32"/>
                </a:solidFill>
                <a:effectLst/>
                <a:latin typeface="Arial" panose="020B0604020202020204" pitchFamily="34" charset="0"/>
                <a:cs typeface="Arial" panose="020B0604020202020204" pitchFamily="34" charset="0"/>
              </a:rPr>
              <a:t>the lighting in the room is dim</a:t>
            </a:r>
          </a:p>
          <a:p>
            <a:pPr algn="l">
              <a:buFont typeface="Arial" panose="020B0604020202020204" pitchFamily="34" charset="0"/>
              <a:buChar char="•"/>
            </a:pPr>
            <a:r>
              <a:rPr lang="en-GB" sz="4000" b="0" i="0" dirty="0">
                <a:solidFill>
                  <a:srgbClr val="212B32"/>
                </a:solidFill>
                <a:effectLst/>
                <a:latin typeface="Arial" panose="020B0604020202020204" pitchFamily="34" charset="0"/>
                <a:cs typeface="Arial" panose="020B0604020202020204" pitchFamily="34" charset="0"/>
              </a:rPr>
              <a:t>rugs or carpets are not properly secured</a:t>
            </a:r>
          </a:p>
          <a:p>
            <a:endParaRPr lang="en-GB" dirty="0"/>
          </a:p>
          <a:p>
            <a:endParaRPr lang="en-GB" dirty="0"/>
          </a:p>
        </p:txBody>
      </p:sp>
    </p:spTree>
    <p:extLst>
      <p:ext uri="{BB962C8B-B14F-4D97-AF65-F5344CB8AC3E}">
        <p14:creationId xmlns:p14="http://schemas.microsoft.com/office/powerpoint/2010/main" val="30683092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533280-0025-46A6-8F2F-BA529184FBFE}"/>
              </a:ext>
            </a:extLst>
          </p:cNvPr>
          <p:cNvSpPr>
            <a:spLocks noGrp="1"/>
          </p:cNvSpPr>
          <p:nvPr>
            <p:ph idx="1"/>
          </p:nvPr>
        </p:nvSpPr>
        <p:spPr>
          <a:xfrm>
            <a:off x="457200" y="1052736"/>
            <a:ext cx="8229600" cy="4464497"/>
          </a:xfrm>
        </p:spPr>
        <p:txBody>
          <a:bodyPr>
            <a:normAutofit fontScale="70000" lnSpcReduction="20000"/>
          </a:bodyPr>
          <a:lstStyle/>
          <a:p>
            <a:pPr algn="l">
              <a:buFont typeface="Arial" panose="020B0604020202020204" pitchFamily="34" charset="0"/>
              <a:buChar char="•"/>
            </a:pPr>
            <a:r>
              <a:rPr lang="en-GB" dirty="0">
                <a:latin typeface="Frutiger W01"/>
              </a:rPr>
              <a:t>T</a:t>
            </a:r>
            <a:r>
              <a:rPr lang="en-GB" b="0" i="0" dirty="0">
                <a:effectLst/>
                <a:latin typeface="Frutiger W01"/>
              </a:rPr>
              <a:t>he person reaches for storage areas, such as a cupboard, or is going downstairs</a:t>
            </a:r>
          </a:p>
          <a:p>
            <a:pPr algn="l">
              <a:buFont typeface="Arial" panose="020B0604020202020204" pitchFamily="34" charset="0"/>
              <a:buChar char="•"/>
            </a:pPr>
            <a:r>
              <a:rPr lang="en-GB" b="0" i="0" dirty="0">
                <a:effectLst/>
                <a:latin typeface="Frutiger W01"/>
              </a:rPr>
              <a:t>the person is rushing to get to the toilet during the day or at night</a:t>
            </a:r>
          </a:p>
          <a:p>
            <a:pPr algn="l"/>
            <a:r>
              <a:rPr lang="en-GB" b="0" i="0" dirty="0">
                <a:effectLst/>
                <a:latin typeface="Frutiger W01"/>
              </a:rPr>
              <a:t>Another common cause of falls, particularly among older men, is falling from a ladder while carrying out home maintenance work.</a:t>
            </a:r>
          </a:p>
          <a:p>
            <a:pPr algn="l"/>
            <a:r>
              <a:rPr lang="en-GB" b="0" i="0" dirty="0">
                <a:effectLst/>
                <a:latin typeface="Frutiger W01"/>
              </a:rPr>
              <a:t>In older people, falls can be particularly problematic because osteoporosis is a fairly common problem.</a:t>
            </a:r>
          </a:p>
          <a:p>
            <a:pPr algn="l"/>
            <a:r>
              <a:rPr lang="en-GB" b="0" i="0" dirty="0">
                <a:effectLst/>
                <a:latin typeface="Frutiger W01"/>
              </a:rPr>
              <a:t>It can develop in both men and women, particularly in people who smoke, drink excessive amounts of alcohol, take steroid medication, or have a family history of hip fracture.</a:t>
            </a:r>
          </a:p>
          <a:p>
            <a:pPr algn="l"/>
            <a:r>
              <a:rPr lang="en-GB" b="0" i="0" dirty="0">
                <a:effectLst/>
                <a:latin typeface="Frutiger W01"/>
              </a:rPr>
              <a:t>But older women are most at risk because osteoporosis is often associated with the hormonal changes that occur during menopause.</a:t>
            </a:r>
          </a:p>
          <a:p>
            <a:pPr marL="0" indent="0">
              <a:buNone/>
            </a:pPr>
            <a:r>
              <a:rPr lang="en-GB" dirty="0">
                <a:hlinkClick r:id="rId2"/>
              </a:rPr>
              <a:t>https://www.nhs.uk/conditions/falls/</a:t>
            </a:r>
            <a:endParaRPr lang="en-GB" dirty="0"/>
          </a:p>
          <a:p>
            <a:endParaRPr lang="en-GB" dirty="0"/>
          </a:p>
        </p:txBody>
      </p:sp>
      <p:sp>
        <p:nvSpPr>
          <p:cNvPr id="5" name="Title 1">
            <a:extLst>
              <a:ext uri="{FF2B5EF4-FFF2-40B4-BE49-F238E27FC236}">
                <a16:creationId xmlns:a16="http://schemas.microsoft.com/office/drawing/2014/main" id="{5F5CA21B-9B0E-45A1-9693-51BDBD2E6985}"/>
              </a:ext>
            </a:extLst>
          </p:cNvPr>
          <p:cNvSpPr>
            <a:spLocks noGrp="1"/>
          </p:cNvSpPr>
          <p:nvPr>
            <p:ph type="title"/>
          </p:nvPr>
        </p:nvSpPr>
        <p:spPr>
          <a:xfrm>
            <a:off x="457200" y="274638"/>
            <a:ext cx="8229600" cy="634082"/>
          </a:xfrm>
        </p:spPr>
        <p:txBody>
          <a:bodyPr>
            <a:normAutofit fontScale="90000"/>
          </a:bodyPr>
          <a:lstStyle/>
          <a:p>
            <a:r>
              <a:rPr lang="en-GB" dirty="0"/>
              <a:t>Causes and Risk Factors for Falls</a:t>
            </a:r>
          </a:p>
        </p:txBody>
      </p:sp>
    </p:spTree>
    <p:extLst>
      <p:ext uri="{BB962C8B-B14F-4D97-AF65-F5344CB8AC3E}">
        <p14:creationId xmlns:p14="http://schemas.microsoft.com/office/powerpoint/2010/main" val="36033342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D945D-8E48-422B-9D1F-2DB0CC5784CF}"/>
              </a:ext>
            </a:extLst>
          </p:cNvPr>
          <p:cNvSpPr>
            <a:spLocks noGrp="1"/>
          </p:cNvSpPr>
          <p:nvPr>
            <p:ph type="title"/>
          </p:nvPr>
        </p:nvSpPr>
        <p:spPr>
          <a:xfrm>
            <a:off x="457200" y="274638"/>
            <a:ext cx="8229600" cy="562074"/>
          </a:xfrm>
        </p:spPr>
        <p:txBody>
          <a:bodyPr>
            <a:normAutofit fontScale="90000"/>
          </a:bodyPr>
          <a:lstStyle/>
          <a:p>
            <a:r>
              <a:rPr lang="en-GB" b="1" dirty="0">
                <a:latin typeface="Source Sans Pro" panose="020B0503030403020204" pitchFamily="34" charset="0"/>
              </a:rPr>
              <a:t>How </a:t>
            </a:r>
            <a:r>
              <a:rPr lang="en-GB" b="1" i="0" dirty="0">
                <a:effectLst/>
                <a:latin typeface="Source Sans Pro" panose="020B0503030403020204" pitchFamily="34" charset="0"/>
              </a:rPr>
              <a:t> to Prevent Falls</a:t>
            </a:r>
            <a:br>
              <a:rPr lang="en-GB" b="1" i="0" dirty="0">
                <a:effectLst/>
                <a:latin typeface="Source Sans Pro" panose="020B0503030403020204" pitchFamily="34" charset="0"/>
              </a:rPr>
            </a:br>
            <a:endParaRPr lang="en-GB" dirty="0"/>
          </a:p>
        </p:txBody>
      </p:sp>
      <p:sp>
        <p:nvSpPr>
          <p:cNvPr id="3" name="Content Placeholder 2">
            <a:extLst>
              <a:ext uri="{FF2B5EF4-FFF2-40B4-BE49-F238E27FC236}">
                <a16:creationId xmlns:a16="http://schemas.microsoft.com/office/drawing/2014/main" id="{E596B45C-C6E7-4ABE-BE3C-219B48669AFD}"/>
              </a:ext>
            </a:extLst>
          </p:cNvPr>
          <p:cNvSpPr>
            <a:spLocks noGrp="1"/>
          </p:cNvSpPr>
          <p:nvPr>
            <p:ph idx="1"/>
          </p:nvPr>
        </p:nvSpPr>
        <p:spPr>
          <a:xfrm>
            <a:off x="457200" y="692696"/>
            <a:ext cx="8229600" cy="4824537"/>
          </a:xfrm>
        </p:spPr>
        <p:txBody>
          <a:bodyPr>
            <a:normAutofit/>
          </a:bodyPr>
          <a:lstStyle/>
          <a:p>
            <a:endParaRPr lang="en-GB" dirty="0">
              <a:solidFill>
                <a:srgbClr val="000000"/>
              </a:solidFill>
              <a:latin typeface="Source Sans Pro" panose="020B0503030403020204" pitchFamily="34" charset="0"/>
            </a:endParaRPr>
          </a:p>
          <a:p>
            <a:endParaRPr lang="en-GB" b="0" i="0" dirty="0">
              <a:solidFill>
                <a:srgbClr val="000000"/>
              </a:solidFill>
              <a:effectLst/>
              <a:latin typeface="Source Sans Pro" panose="020B0503030403020204" pitchFamily="34" charset="0"/>
            </a:endParaRPr>
          </a:p>
          <a:p>
            <a:endParaRPr lang="en-GB" dirty="0"/>
          </a:p>
        </p:txBody>
      </p:sp>
      <p:sp>
        <p:nvSpPr>
          <p:cNvPr id="7" name="TextBox 6">
            <a:extLst>
              <a:ext uri="{FF2B5EF4-FFF2-40B4-BE49-F238E27FC236}">
                <a16:creationId xmlns:a16="http://schemas.microsoft.com/office/drawing/2014/main" id="{BA99ED89-7841-4FB8-8F2A-3542CA10D1D4}"/>
              </a:ext>
            </a:extLst>
          </p:cNvPr>
          <p:cNvSpPr txBox="1"/>
          <p:nvPr/>
        </p:nvSpPr>
        <p:spPr>
          <a:xfrm>
            <a:off x="484381" y="594416"/>
            <a:ext cx="7920880" cy="4524315"/>
          </a:xfrm>
          <a:prstGeom prst="rect">
            <a:avLst/>
          </a:prstGeom>
          <a:noFill/>
        </p:spPr>
        <p:txBody>
          <a:bodyPr wrap="square">
            <a:spAutoFit/>
          </a:bodyPr>
          <a:lstStyle/>
          <a:p>
            <a:r>
              <a:rPr lang="en-GB" sz="2400" dirty="0">
                <a:latin typeface="Arial" panose="020B0604020202020204" pitchFamily="34" charset="0"/>
                <a:cs typeface="Arial" panose="020B0604020202020204" pitchFamily="34" charset="0"/>
              </a:rPr>
              <a:t>There are several simple measures that can help prevent falls in the home/care homes.</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For example:</a:t>
            </a:r>
          </a:p>
          <a:p>
            <a:endParaRPr lang="en-GB"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Using non-slip mats in the bathroom</a:t>
            </a: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Mopping up spills to prevent wet, slippery floors</a:t>
            </a: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Ensuring all rooms, passages and staircases are well lit.</a:t>
            </a: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Removing clutter</a:t>
            </a: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Getting help lifting or moving items that are heavy or difficult to lift</a:t>
            </a:r>
          </a:p>
        </p:txBody>
      </p:sp>
      <p:sp>
        <p:nvSpPr>
          <p:cNvPr id="9" name="TextBox 8">
            <a:extLst>
              <a:ext uri="{FF2B5EF4-FFF2-40B4-BE49-F238E27FC236}">
                <a16:creationId xmlns:a16="http://schemas.microsoft.com/office/drawing/2014/main" id="{27B01A55-7E27-45AD-9D90-C6E734251A57}"/>
              </a:ext>
            </a:extLst>
          </p:cNvPr>
          <p:cNvSpPr txBox="1"/>
          <p:nvPr/>
        </p:nvSpPr>
        <p:spPr>
          <a:xfrm>
            <a:off x="611560" y="5049502"/>
            <a:ext cx="4572000" cy="369332"/>
          </a:xfrm>
          <a:prstGeom prst="rect">
            <a:avLst/>
          </a:prstGeom>
          <a:noFill/>
        </p:spPr>
        <p:txBody>
          <a:bodyPr wrap="square">
            <a:spAutoFit/>
          </a:bodyPr>
          <a:lstStyle/>
          <a:p>
            <a:pPr marL="0" indent="0">
              <a:buNone/>
            </a:pPr>
            <a:r>
              <a:rPr lang="en-GB" dirty="0">
                <a:hlinkClick r:id="rId2"/>
              </a:rPr>
              <a:t>https://www.nhs.uk/conditions/falls/</a:t>
            </a:r>
            <a:endParaRPr lang="en-GB" dirty="0"/>
          </a:p>
        </p:txBody>
      </p:sp>
    </p:spTree>
    <p:extLst>
      <p:ext uri="{BB962C8B-B14F-4D97-AF65-F5344CB8AC3E}">
        <p14:creationId xmlns:p14="http://schemas.microsoft.com/office/powerpoint/2010/main" val="6817317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6F5499-7DF6-4B0E-9418-91B90008D451}"/>
              </a:ext>
            </a:extLst>
          </p:cNvPr>
          <p:cNvSpPr>
            <a:spLocks noGrp="1"/>
          </p:cNvSpPr>
          <p:nvPr>
            <p:ph idx="1"/>
          </p:nvPr>
        </p:nvSpPr>
        <p:spPr>
          <a:xfrm>
            <a:off x="457200" y="1340769"/>
            <a:ext cx="8229600" cy="3240360"/>
          </a:xfrm>
        </p:spPr>
        <p:txBody>
          <a:bodyPr>
            <a:normAutofit/>
          </a:bodyPr>
          <a:lstStyle/>
          <a:p>
            <a:r>
              <a:rPr lang="en-GB" b="0" i="0" dirty="0">
                <a:solidFill>
                  <a:srgbClr val="202A30"/>
                </a:solidFill>
                <a:effectLst/>
                <a:latin typeface="-apple-system"/>
              </a:rPr>
              <a:t>Musculoskeletal (MSK) conditions affect the joints, bones, and muscles, and also include rare autoimmune diseases and back pain.</a:t>
            </a:r>
          </a:p>
          <a:p>
            <a:endParaRPr lang="en-GB" dirty="0">
              <a:solidFill>
                <a:srgbClr val="202A30"/>
              </a:solidFill>
              <a:latin typeface="-apple-system"/>
            </a:endParaRPr>
          </a:p>
          <a:p>
            <a:r>
              <a:rPr lang="en-GB" dirty="0">
                <a:solidFill>
                  <a:srgbClr val="202A30"/>
                </a:solidFill>
                <a:latin typeface="-apple-system"/>
              </a:rPr>
              <a:t>Arthritis is one of the examples of musculoskeletal conditions.</a:t>
            </a:r>
            <a:endParaRPr lang="en-GB" dirty="0"/>
          </a:p>
        </p:txBody>
      </p:sp>
      <p:sp>
        <p:nvSpPr>
          <p:cNvPr id="4" name="Title 1">
            <a:extLst>
              <a:ext uri="{FF2B5EF4-FFF2-40B4-BE49-F238E27FC236}">
                <a16:creationId xmlns:a16="http://schemas.microsoft.com/office/drawing/2014/main" id="{97A05D74-697C-4678-AC3A-3795863F1E17}"/>
              </a:ext>
            </a:extLst>
          </p:cNvPr>
          <p:cNvSpPr>
            <a:spLocks noGrp="1"/>
          </p:cNvSpPr>
          <p:nvPr>
            <p:ph type="title"/>
          </p:nvPr>
        </p:nvSpPr>
        <p:spPr>
          <a:xfrm>
            <a:off x="457200" y="620688"/>
            <a:ext cx="8229600" cy="562074"/>
          </a:xfrm>
        </p:spPr>
        <p:txBody>
          <a:bodyPr>
            <a:normAutofit fontScale="90000"/>
          </a:bodyPr>
          <a:lstStyle/>
          <a:p>
            <a:r>
              <a:rPr lang="en-GB" b="1" dirty="0"/>
              <a:t>Other </a:t>
            </a:r>
            <a:r>
              <a:rPr lang="en-GB" b="1" i="0" dirty="0">
                <a:solidFill>
                  <a:srgbClr val="202A30"/>
                </a:solidFill>
                <a:effectLst/>
                <a:latin typeface="Frutiger LT W01_65 Bold1475746"/>
              </a:rPr>
              <a:t>Musculoskeletal conditions</a:t>
            </a:r>
            <a:br>
              <a:rPr lang="en-GB" b="1" i="0" dirty="0">
                <a:solidFill>
                  <a:srgbClr val="202A30"/>
                </a:solidFill>
                <a:effectLst/>
                <a:latin typeface="Frutiger LT W01_65 Bold1475746"/>
              </a:rPr>
            </a:br>
            <a:endParaRPr lang="en-GB" dirty="0"/>
          </a:p>
        </p:txBody>
      </p:sp>
      <p:sp>
        <p:nvSpPr>
          <p:cNvPr id="5" name="TextBox 4">
            <a:extLst>
              <a:ext uri="{FF2B5EF4-FFF2-40B4-BE49-F238E27FC236}">
                <a16:creationId xmlns:a16="http://schemas.microsoft.com/office/drawing/2014/main" id="{A4884B1B-B8EA-4E4F-B2FC-AD135AA2EAB7}"/>
              </a:ext>
            </a:extLst>
          </p:cNvPr>
          <p:cNvSpPr txBox="1"/>
          <p:nvPr/>
        </p:nvSpPr>
        <p:spPr>
          <a:xfrm>
            <a:off x="827584" y="4869160"/>
            <a:ext cx="4572000" cy="369332"/>
          </a:xfrm>
          <a:prstGeom prst="rect">
            <a:avLst/>
          </a:prstGeom>
          <a:noFill/>
        </p:spPr>
        <p:txBody>
          <a:bodyPr wrap="square">
            <a:spAutoFit/>
          </a:bodyPr>
          <a:lstStyle/>
          <a:p>
            <a:pPr marL="0" indent="0">
              <a:buNone/>
            </a:pPr>
            <a:r>
              <a:rPr lang="en-GB" dirty="0">
                <a:hlinkClick r:id="rId2"/>
              </a:rPr>
              <a:t>https://www.nhs.uk/conditions/falls/</a:t>
            </a:r>
            <a:endParaRPr lang="en-GB" dirty="0"/>
          </a:p>
        </p:txBody>
      </p:sp>
    </p:spTree>
    <p:extLst>
      <p:ext uri="{BB962C8B-B14F-4D97-AF65-F5344CB8AC3E}">
        <p14:creationId xmlns:p14="http://schemas.microsoft.com/office/powerpoint/2010/main" val="21160929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In-Class Activity #2</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a:t>Complete Question 2 from </a:t>
            </a:r>
            <a:r>
              <a:rPr lang="en-GB" b="1" dirty="0"/>
              <a:t>Workbook Exercise Two</a:t>
            </a:r>
            <a:r>
              <a:rPr lang="en-GB" dirty="0"/>
              <a:t>.</a:t>
            </a:r>
          </a:p>
          <a:p>
            <a:pPr marL="0" indent="0">
              <a:buNone/>
            </a:pPr>
            <a:endParaRPr lang="en-GB" dirty="0"/>
          </a:p>
          <a:p>
            <a:pPr marL="0" indent="0">
              <a:buNone/>
            </a:pPr>
            <a:r>
              <a:rPr lang="en-GB" dirty="0"/>
              <a:t>Let’s discuss the free online quiz available from: </a:t>
            </a:r>
            <a:r>
              <a:rPr lang="en-GB" dirty="0">
                <a:hlinkClick r:id="rId2"/>
              </a:rPr>
              <a:t>https://www.free-anatomy-quiz.com/skeletonIDQ1.html</a:t>
            </a:r>
            <a:endParaRPr lang="en-GB" dirty="0"/>
          </a:p>
          <a:p>
            <a:pPr marL="0" indent="0">
              <a:buNone/>
            </a:pPr>
            <a:endParaRPr lang="en-GB" dirty="0"/>
          </a:p>
          <a:p>
            <a:pPr marL="0" indent="0">
              <a:buNone/>
            </a:pPr>
            <a:r>
              <a:rPr lang="en-GB" dirty="0"/>
              <a:t>You are expected to label your diagram as we discuss the answers.</a:t>
            </a:r>
          </a:p>
        </p:txBody>
      </p:sp>
    </p:spTree>
    <p:extLst>
      <p:ext uri="{BB962C8B-B14F-4D97-AF65-F5344CB8AC3E}">
        <p14:creationId xmlns:p14="http://schemas.microsoft.com/office/powerpoint/2010/main" val="27418883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HOMEWORK</a:t>
            </a:r>
          </a:p>
        </p:txBody>
      </p:sp>
      <p:sp>
        <p:nvSpPr>
          <p:cNvPr id="3" name="Content Placeholder 2"/>
          <p:cNvSpPr>
            <a:spLocks noGrp="1"/>
          </p:cNvSpPr>
          <p:nvPr>
            <p:ph idx="1"/>
          </p:nvPr>
        </p:nvSpPr>
        <p:spPr/>
        <p:txBody>
          <a:bodyPr/>
          <a:lstStyle/>
          <a:p>
            <a:r>
              <a:rPr lang="en-GB" dirty="0"/>
              <a:t>Complete Question 3 on </a:t>
            </a:r>
            <a:r>
              <a:rPr lang="en-GB" b="1" dirty="0"/>
              <a:t>Workbook Exercise Two</a:t>
            </a:r>
            <a:r>
              <a:rPr lang="en-GB" dirty="0"/>
              <a:t>.</a:t>
            </a:r>
          </a:p>
          <a:p>
            <a:endParaRPr lang="en-GB" dirty="0"/>
          </a:p>
          <a:p>
            <a:r>
              <a:rPr lang="en-GB" dirty="0"/>
              <a:t>We will start by reflecting on this next in the next session week.</a:t>
            </a:r>
          </a:p>
        </p:txBody>
      </p:sp>
    </p:spTree>
    <p:extLst>
      <p:ext uri="{BB962C8B-B14F-4D97-AF65-F5344CB8AC3E}">
        <p14:creationId xmlns:p14="http://schemas.microsoft.com/office/powerpoint/2010/main" val="33496651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REFERENCES</a:t>
            </a:r>
          </a:p>
        </p:txBody>
      </p:sp>
      <p:sp>
        <p:nvSpPr>
          <p:cNvPr id="3" name="Content Placeholder 2"/>
          <p:cNvSpPr>
            <a:spLocks noGrp="1"/>
          </p:cNvSpPr>
          <p:nvPr>
            <p:ph idx="1"/>
          </p:nvPr>
        </p:nvSpPr>
        <p:spPr/>
        <p:txBody>
          <a:bodyPr/>
          <a:lstStyle/>
          <a:p>
            <a:r>
              <a:rPr lang="en-GB" dirty="0"/>
              <a:t>Anatomy and Physiology [Online Book]. Available from: </a:t>
            </a:r>
            <a:r>
              <a:rPr lang="en-GB" dirty="0">
                <a:hlinkClick r:id="rId2"/>
              </a:rPr>
              <a:t>https://opentextbc.ca/anatomyandphysiology/</a:t>
            </a:r>
            <a:r>
              <a:rPr lang="en-GB" dirty="0"/>
              <a:t> [Accessed 19 October 2019].</a:t>
            </a:r>
          </a:p>
          <a:p>
            <a:endParaRPr lang="en-GB" dirty="0"/>
          </a:p>
        </p:txBody>
      </p:sp>
    </p:spTree>
    <p:extLst>
      <p:ext uri="{BB962C8B-B14F-4D97-AF65-F5344CB8AC3E}">
        <p14:creationId xmlns:p14="http://schemas.microsoft.com/office/powerpoint/2010/main" val="34073187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GB" sz="6000" dirty="0"/>
              <a:t>Any questions?</a:t>
            </a:r>
          </a:p>
        </p:txBody>
      </p:sp>
      <p:sp>
        <p:nvSpPr>
          <p:cNvPr id="5" name="Title 4">
            <a:extLst>
              <a:ext uri="{FF2B5EF4-FFF2-40B4-BE49-F238E27FC236}">
                <a16:creationId xmlns:a16="http://schemas.microsoft.com/office/drawing/2014/main" id="{EA00A56D-C679-4652-8C51-0E66E3488CB4}"/>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62135106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purl.org/dc/terms/"/>
    <ds:schemaRef ds:uri="http://purl.org/dc/dcmitype/"/>
    <ds:schemaRef ds:uri="http://schemas.microsoft.com/office/2006/metadata/properties"/>
    <ds:schemaRef ds:uri="http://purl.org/dc/elements/1.1/"/>
    <ds:schemaRef ds:uri="http://schemas.openxmlformats.org/package/2006/metadata/core-properties"/>
    <ds:schemaRef ds:uri="303dbf9b-b85b-46a0-94f1-894078c07ecd"/>
    <ds:schemaRef ds:uri="http://schemas.microsoft.com/office/2006/documentManagement/types"/>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59007</TotalTime>
  <Words>1560</Words>
  <Application>Microsoft Office PowerPoint</Application>
  <PresentationFormat>On-screen Show (4:3)</PresentationFormat>
  <Paragraphs>209</Paragraphs>
  <Slides>33</Slides>
  <Notes>9</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33</vt:i4>
      </vt:variant>
    </vt:vector>
  </HeadingPairs>
  <TitlesOfParts>
    <vt:vector size="46" baseType="lpstr">
      <vt:lpstr>-apple-system</vt:lpstr>
      <vt:lpstr>arial</vt:lpstr>
      <vt:lpstr>arial</vt:lpstr>
      <vt:lpstr>Calibri</vt:lpstr>
      <vt:lpstr>Didact Gothic</vt:lpstr>
      <vt:lpstr>Frutiger LT W01_65 Bold1475746</vt:lpstr>
      <vt:lpstr>Frutiger W01</vt:lpstr>
      <vt:lpstr>Myriad Pro</vt:lpstr>
      <vt:lpstr>Palatino</vt:lpstr>
      <vt:lpstr>Source Sans Pro</vt:lpstr>
      <vt:lpstr>Tinos</vt:lpstr>
      <vt:lpstr>Wingdings</vt:lpstr>
      <vt:lpstr>20140311PresentationUWTSDTemplate</vt:lpstr>
      <vt:lpstr>INTRODUCTION TO PHYSIOLOGY (BMHP5003) </vt:lpstr>
      <vt:lpstr>SESSION TWO (2HRS)</vt:lpstr>
      <vt:lpstr>PowerPoint Presentation</vt:lpstr>
      <vt:lpstr>INTRODUCTION</vt:lpstr>
      <vt:lpstr>Activity #1</vt:lpstr>
      <vt:lpstr>SKELETAL SYSTEM</vt:lpstr>
      <vt:lpstr>Support, Movement, and Protection</vt:lpstr>
      <vt:lpstr>Mineral Storage, Energy Storage, and Haematopoiesis</vt:lpstr>
      <vt:lpstr>Skeletal System</vt:lpstr>
      <vt:lpstr>Skeletal System</vt:lpstr>
      <vt:lpstr>PowerPoint Presentation</vt:lpstr>
      <vt:lpstr>Types of Bones</vt:lpstr>
      <vt:lpstr>BONE CLASSIFICATION</vt:lpstr>
      <vt:lpstr>PowerPoint Presentation</vt:lpstr>
      <vt:lpstr>PowerPoint Presentation</vt:lpstr>
      <vt:lpstr>PowerPoint Presentation</vt:lpstr>
      <vt:lpstr>Additional information</vt:lpstr>
      <vt:lpstr>PowerPoint Presentation</vt:lpstr>
      <vt:lpstr>BONES OF THE SPINE</vt:lpstr>
      <vt:lpstr>Additional information</vt:lpstr>
      <vt:lpstr>Types of Joints</vt:lpstr>
      <vt:lpstr>Immovable/Fixed joint</vt:lpstr>
      <vt:lpstr>PowerPoint Presentation</vt:lpstr>
      <vt:lpstr>PowerPoint Presentation</vt:lpstr>
      <vt:lpstr>Why it is important to learn skeletal system in health and social care practice  Case study </vt:lpstr>
      <vt:lpstr>Causes and Risk Factors for Falls</vt:lpstr>
      <vt:lpstr>Causes and Risk Factors for Falls</vt:lpstr>
      <vt:lpstr>How  to Prevent Falls </vt:lpstr>
      <vt:lpstr>Other Musculoskeletal conditions </vt:lpstr>
      <vt:lpstr>In-Class Activity #2</vt:lpstr>
      <vt:lpstr>HOMEWORK</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Eleni Koutsogeorgou</cp:lastModifiedBy>
  <cp:revision>175</cp:revision>
  <dcterms:created xsi:type="dcterms:W3CDTF">2015-04-14T15:21:28Z</dcterms:created>
  <dcterms:modified xsi:type="dcterms:W3CDTF">2022-02-13T13:20:08Z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