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3" r:id="rId3"/>
    <p:sldId id="265" r:id="rId4"/>
    <p:sldId id="266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6089" autoAdjust="0"/>
    <p:restoredTop sz="94660"/>
  </p:normalViewPr>
  <p:slideViewPr>
    <p:cSldViewPr snapToGrid="0">
      <p:cViewPr>
        <p:scale>
          <a:sx n="63" d="100"/>
          <a:sy n="63" d="100"/>
        </p:scale>
        <p:origin x="45" y="1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10/27/2022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10/27/2022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10/27/2022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10/27/2022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hs.uk/mental-health/social-care-and-your-rights/mental-health-and-the-law/mental-health-act/" TargetMode="External"/><Relationship Id="rId3" Type="http://schemas.openxmlformats.org/officeDocument/2006/relationships/hyperlink" Target="https://www.ncbi.nlm.nih.gov/pmc/articles/PMC4471980/" TargetMode="External"/><Relationship Id="rId7" Type="http://schemas.openxmlformats.org/officeDocument/2006/relationships/hyperlink" Target="https://www.nhsconfed.org/news/generation-children-and-young-people-risk-not-getting-mental-health-care-they-need" TargetMode="External"/><Relationship Id="rId2" Type="http://schemas.openxmlformats.org/officeDocument/2006/relationships/hyperlink" Target="https://www.gov.uk/guidance/mental-health-and-wellbeing-support-in-schools-and-college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books.google.co.uk/books?hl=en&amp;lr=&amp;id=gg0jF117gE8C&amp;oi=fnd&amp;pg=PA6&amp;dq=Psychosis+and+schizophrenia+in+children+and+young+people:+recognition+and+management&amp;ots=oosX7B-2ul&amp;sig=ZsvzefowX-T4GtBz6fS8x-5oy5Q#v=onepage&amp;q=Psychosis%20and%20schizophrenia%20in%20children%20and%20young%20people%3A%20recognition%20and%20management&amp;f=false" TargetMode="External"/><Relationship Id="rId5" Type="http://schemas.openxmlformats.org/officeDocument/2006/relationships/hyperlink" Target="https://www.nursingtimes.net/roles/mental-health-nurses/how-cognitive-behavioural-therapy-can-help-in-the-treatment-of-schizophrenia-16-01-2017/" TargetMode="External"/><Relationship Id="rId4" Type="http://schemas.openxmlformats.org/officeDocument/2006/relationships/hyperlink" Target="https://jamanetwork.com/journals/jamapsychiatry/article-abstract/2753514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bbrfoundation.org/blog/advice-parents-early-signs-schizophrenia" TargetMode="External"/><Relationship Id="rId3" Type="http://schemas.openxmlformats.org/officeDocument/2006/relationships/hyperlink" Target="https://heinonline.org/HOL/LandingPage?handle=hein.journals/jmhl16&amp;div=7&amp;id=&amp;page=" TargetMode="External"/><Relationship Id="rId7" Type="http://schemas.openxmlformats.org/officeDocument/2006/relationships/hyperlink" Target="https://www.cambridge.org/core/journals/medical-history/article/history-of-mental-health-services-in-modern-england-practitioner-memories-and-the-direction-of-future-research/FD23F0CF400A8F79AFE5E30056FA0311" TargetMode="External"/><Relationship Id="rId2" Type="http://schemas.openxmlformats.org/officeDocument/2006/relationships/hyperlink" Target="https://www.bjmp.org/files/2015-8-4/bjmp-2015-8-4-a837.pdf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onlinelibrary.wiley.com/doi/abs/10.1037/0002-9432.74.4.529" TargetMode="External"/><Relationship Id="rId5" Type="http://schemas.openxmlformats.org/officeDocument/2006/relationships/hyperlink" Target="https://www.cambridge.org/core/journals/bjpsych-bulletin/article/application-of-mental-health-legislation-in-younger-children/102DD5AA1D48518947E74C26DB856329" TargetMode="External"/><Relationship Id="rId4" Type="http://schemas.openxmlformats.org/officeDocument/2006/relationships/hyperlink" Target="https://www.childrenssociety.org.uk/what-we-do/our-work/well-being/mental-health-statisti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6F828D28-8E09-41CC-8229-3070B5467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person with their hand on their face looking at the camera&#10;&#10;Description automatically generated with low confidence">
            <a:extLst>
              <a:ext uri="{FF2B5EF4-FFF2-40B4-BE49-F238E27FC236}">
                <a16:creationId xmlns:a16="http://schemas.microsoft.com/office/drawing/2014/main" id="{7AD0280B-5916-9892-C81E-6DB68E51C97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39" r="6960" b="-1"/>
          <a:stretch/>
        </p:blipFill>
        <p:spPr>
          <a:xfrm>
            <a:off x="20" y="-22"/>
            <a:ext cx="12191977" cy="6858022"/>
          </a:xfrm>
          <a:prstGeom prst="rect">
            <a:avLst/>
          </a:prstGeom>
        </p:spPr>
      </p:pic>
      <p:sp>
        <p:nvSpPr>
          <p:cNvPr id="57" name="Rectangle 56">
            <a:extLst>
              <a:ext uri="{FF2B5EF4-FFF2-40B4-BE49-F238E27FC236}">
                <a16:creationId xmlns:a16="http://schemas.microsoft.com/office/drawing/2014/main" id="{D5B012D8-7F27-4758-9AC6-C889B154B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103377" y="1100316"/>
            <a:ext cx="6858003" cy="4657347"/>
          </a:xfrm>
          <a:prstGeom prst="rect">
            <a:avLst/>
          </a:prstGeom>
          <a:gradFill flip="none" rotWithShape="1">
            <a:gsLst>
              <a:gs pos="48000">
                <a:srgbClr val="000000">
                  <a:alpha val="24000"/>
                </a:srgbClr>
              </a:gs>
              <a:gs pos="85000">
                <a:srgbClr val="000000">
                  <a:alpha val="45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C838A5-9BB1-A014-314B-17F97A1F0F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6" y="643466"/>
            <a:ext cx="5452529" cy="4439073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br>
              <a:rPr lang="en-US" sz="1300" dirty="0">
                <a:solidFill>
                  <a:srgbClr val="FFFFFF"/>
                </a:solidFill>
              </a:rPr>
            </a:br>
            <a:br>
              <a:rPr lang="en-US" sz="1300" dirty="0">
                <a:solidFill>
                  <a:srgbClr val="FFFFFF"/>
                </a:solidFill>
              </a:rPr>
            </a:br>
            <a:br>
              <a:rPr lang="en-US" sz="1300" dirty="0">
                <a:solidFill>
                  <a:srgbClr val="FFFFFF"/>
                </a:solidFill>
              </a:rPr>
            </a:br>
            <a:br>
              <a:rPr lang="en-US" sz="1300" dirty="0">
                <a:solidFill>
                  <a:srgbClr val="FFFFFF"/>
                </a:solidFill>
              </a:rPr>
            </a:br>
            <a:r>
              <a:rPr lang="en-US" sz="2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Nazia Khan</a:t>
            </a:r>
            <a:br>
              <a:rPr lang="en-US" sz="2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 2010554</a:t>
            </a:r>
            <a:br>
              <a:rPr lang="en-US" sz="2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 Mental Disorders and Psychopathology</a:t>
            </a:r>
            <a:br>
              <a:rPr lang="en-US" sz="2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BMHP6006</a:t>
            </a:r>
            <a:br>
              <a:rPr lang="en-US" sz="2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 Title: Component 1 </a:t>
            </a:r>
            <a:br>
              <a:rPr lang="en-US" sz="2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Debate presentation.</a:t>
            </a:r>
            <a:br>
              <a:rPr lang="en-US" sz="2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Chloe Harris</a:t>
            </a:r>
            <a:br>
              <a:rPr lang="en-US" sz="2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300" dirty="0">
                <a:solidFill>
                  <a:srgbClr val="FFFFFF"/>
                </a:solidFill>
              </a:rPr>
            </a:br>
            <a:br>
              <a:rPr lang="en-US" sz="1300" dirty="0">
                <a:solidFill>
                  <a:srgbClr val="FFFFFF"/>
                </a:solidFill>
              </a:rPr>
            </a:br>
            <a:br>
              <a:rPr lang="en-US" sz="1300" dirty="0">
                <a:solidFill>
                  <a:srgbClr val="FFFFFF"/>
                </a:solidFill>
              </a:rPr>
            </a:br>
            <a:br>
              <a:rPr lang="en-US" sz="1300" dirty="0">
                <a:solidFill>
                  <a:srgbClr val="FFFFFF"/>
                </a:solidFill>
              </a:rPr>
            </a:br>
            <a:br>
              <a:rPr lang="en-US" sz="1300" dirty="0">
                <a:solidFill>
                  <a:srgbClr val="FFFFFF"/>
                </a:solidFill>
              </a:rPr>
            </a:br>
            <a:br>
              <a:rPr lang="en-US" sz="1300" dirty="0">
                <a:solidFill>
                  <a:srgbClr val="FFFFFF"/>
                </a:solidFill>
              </a:rPr>
            </a:br>
            <a:br>
              <a:rPr lang="en-US" sz="1300" dirty="0">
                <a:solidFill>
                  <a:srgbClr val="FFFFFF"/>
                </a:solidFill>
              </a:rPr>
            </a:br>
            <a:br>
              <a:rPr lang="en-US" sz="1300" dirty="0">
                <a:solidFill>
                  <a:srgbClr val="FFFFFF"/>
                </a:solidFill>
              </a:rPr>
            </a:br>
            <a:br>
              <a:rPr lang="en-US" sz="1300" dirty="0">
                <a:solidFill>
                  <a:srgbClr val="FFFFFF"/>
                </a:solidFill>
              </a:rPr>
            </a:br>
            <a:br>
              <a:rPr lang="en-US" sz="1300" dirty="0">
                <a:solidFill>
                  <a:srgbClr val="FFFFFF"/>
                </a:solidFill>
              </a:rPr>
            </a:br>
            <a:br>
              <a:rPr lang="en-US" sz="1300" dirty="0">
                <a:solidFill>
                  <a:srgbClr val="FFFFFF"/>
                </a:solidFill>
              </a:rPr>
            </a:br>
            <a:br>
              <a:rPr lang="en-US" sz="1300" dirty="0">
                <a:solidFill>
                  <a:srgbClr val="FFFFFF"/>
                </a:solidFill>
              </a:rPr>
            </a:br>
            <a:br>
              <a:rPr lang="en-US" sz="1300" dirty="0">
                <a:solidFill>
                  <a:srgbClr val="FFFFFF"/>
                </a:solidFill>
              </a:rPr>
            </a:br>
            <a:endParaRPr lang="en-US" sz="1300" b="1" dirty="0">
              <a:solidFill>
                <a:srgbClr val="FFFFFF"/>
              </a:solidFill>
            </a:endParaRPr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4063B759-00FC-46D1-9898-8E8625268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40187" y="2206184"/>
            <a:ext cx="6858003" cy="2445624"/>
          </a:xfrm>
          <a:prstGeom prst="rect">
            <a:avLst/>
          </a:prstGeom>
          <a:gradFill flip="none" rotWithShape="1">
            <a:gsLst>
              <a:gs pos="48000">
                <a:srgbClr val="000000">
                  <a:alpha val="24000"/>
                </a:srgbClr>
              </a:gs>
              <a:gs pos="85000">
                <a:srgbClr val="000000">
                  <a:alpha val="45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B3C5A3F-043B-E44C-45FA-F8B860BAB826}"/>
              </a:ext>
            </a:extLst>
          </p:cNvPr>
          <p:cNvSpPr txBox="1"/>
          <p:nvPr/>
        </p:nvSpPr>
        <p:spPr>
          <a:xfrm>
            <a:off x="434341" y="6347460"/>
            <a:ext cx="14249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Tarr, (2018).</a:t>
            </a:r>
          </a:p>
        </p:txBody>
      </p:sp>
    </p:spTree>
    <p:extLst>
      <p:ext uri="{BB962C8B-B14F-4D97-AF65-F5344CB8AC3E}">
        <p14:creationId xmlns:p14="http://schemas.microsoft.com/office/powerpoint/2010/main" val="2392513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Rectangle 29">
            <a:extLst>
              <a:ext uri="{FF2B5EF4-FFF2-40B4-BE49-F238E27FC236}">
                <a16:creationId xmlns:a16="http://schemas.microsoft.com/office/drawing/2014/main" id="{5FB946D7-1CA4-446E-8795-007CACFDE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192416F2-BC84-4D7C-80C6-6296C10C3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795338" y="981075"/>
            <a:ext cx="10601325" cy="4552949"/>
          </a:xfrm>
          <a:prstGeom prst="rect">
            <a:avLst/>
          </a:prstGeom>
          <a:solidFill>
            <a:schemeClr val="bg1"/>
          </a:solidFill>
          <a:ln w="127000" cap="sq" cmpd="thinThick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67502F-6F22-C358-A3A2-82DFDB36E1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7097" y="1428750"/>
            <a:ext cx="9117807" cy="210502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References</a:t>
            </a:r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2330623A-AB89-4E04-AC9A-2BAFBF85AE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352800" y="3771366"/>
            <a:ext cx="5486400" cy="0"/>
          </a:xfrm>
          <a:prstGeom prst="line">
            <a:avLst/>
          </a:prstGeom>
          <a:ln w="222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6872891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0A83CE0-44A8-E9D0-ECED-D13E65C270E5}"/>
              </a:ext>
            </a:extLst>
          </p:cNvPr>
          <p:cNvSpPr txBox="1"/>
          <p:nvPr/>
        </p:nvSpPr>
        <p:spPr>
          <a:xfrm>
            <a:off x="340415" y="1020494"/>
            <a:ext cx="11952137" cy="64556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spcBef>
                <a:spcPts val="500"/>
              </a:spcBef>
              <a:spcAft>
                <a:spcPts val="500"/>
              </a:spcAft>
            </a:pP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Gov, UK, (2021). </a:t>
            </a:r>
            <a:r>
              <a:rPr lang="en-US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Promoting and supporting mental health and wellbeing in schools and colleges.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Available at: </a:t>
            </a:r>
            <a:r>
              <a:rPr lang="en-US" sz="14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/>
              </a:rPr>
              <a:t>https://www.gov.uk/guidance/mental-health-and-wellbeing-support-in-schools-and-colleges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 Accessed: 20 October 2022).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​</a:t>
            </a:r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fontAlgn="base">
              <a:spcBef>
                <a:spcPts val="500"/>
              </a:spcBef>
              <a:spcAft>
                <a:spcPts val="500"/>
              </a:spcAft>
            </a:pP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Galderisi, S., Heinz, A., Kastrup, M., Beezhold, J. and Sartorius, N., (2015). Toward a new definition of mental health. </a:t>
            </a:r>
            <a:r>
              <a:rPr lang="en-US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World psychiatry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US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14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(2), p.231. Available at: </a:t>
            </a:r>
            <a:r>
              <a:rPr lang="en-US" sz="14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3"/>
              </a:rPr>
              <a:t>https://www.ncbi.nlm.nih.gov/pmc/articles/PMC4471980/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22 October 2022). 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​</a:t>
            </a:r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fontAlgn="base">
              <a:spcBef>
                <a:spcPts val="500"/>
              </a:spcBef>
              <a:spcAft>
                <a:spcPts val="500"/>
              </a:spcAft>
            </a:pP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McCutcheon, R.A., Marques, T.R. and Howes, O.D., (2020). Schizophrenia—an overview. </a:t>
            </a:r>
            <a:r>
              <a:rPr lang="en-US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JAMA psychiatry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US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77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(2), pp.201-210. Available at: </a:t>
            </a:r>
            <a:r>
              <a:rPr lang="en-US" sz="14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4"/>
              </a:rPr>
              <a:t>https://jamanetwork.com/journals/jamapsychiatry/article-abstract/2753514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on 21 October 2022).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​</a:t>
            </a:r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fontAlgn="base">
              <a:spcBef>
                <a:spcPts val="500"/>
              </a:spcBef>
              <a:spcAft>
                <a:spcPts val="500"/>
              </a:spcAft>
            </a:pP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Nursing times, (2017). </a:t>
            </a:r>
            <a:r>
              <a:rPr lang="en-US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How cognitive behavioral therapy can help in the treatment of schizophrenia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</a:t>
            </a:r>
            <a:r>
              <a:rPr lang="en-US" sz="14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5"/>
              </a:rPr>
              <a:t>https://www.nursingtimes.net/roles/mental-health-nurses/how-cognitive-behavioural-therapy-can-help-in-the-treatment-of-schizophrenia-16-01-2017/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fontAlgn="base">
              <a:spcBef>
                <a:spcPts val="500"/>
              </a:spcBef>
              <a:spcAft>
                <a:spcPts val="500"/>
              </a:spcAft>
            </a:pP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(Accessed: 12 October 2022).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​</a:t>
            </a:r>
          </a:p>
          <a:p>
            <a:pPr fontAlgn="base">
              <a:spcBef>
                <a:spcPts val="500"/>
              </a:spcBef>
              <a:spcAft>
                <a:spcPts val="500"/>
              </a:spcAft>
            </a:pP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National Collaborating Centre for Mental Health (Great Britain), (2013). </a:t>
            </a:r>
            <a:r>
              <a:rPr lang="en-US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Psychosis and schizophrenia in children and young people: recognition and management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 </a:t>
            </a:r>
            <a:r>
              <a:rPr lang="en-US" sz="14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6"/>
              </a:rPr>
              <a:t>https://books.google.co.uk/books?hl=en&amp;lr=&amp;id=gg0jF117gE8C&amp;oi=fnd&amp;pg=PA6&amp;dq=Psychosis+and+schizophrenia+in+children+and+young+people:+recognition+and+management&amp;ots=oosX7B-2ul&amp;sig=ZsvzefowX-T4GtBz6fS8x-5oy5Q#v=onepage&amp;q=Psychosis%20and%20schizophrenia%20in%20children%20and%20young%20people%3A%20recognition%20and%20management&amp;f=false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 Accessed: 22 October  2022)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​.</a:t>
            </a:r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fontAlgn="base">
              <a:spcBef>
                <a:spcPts val="500"/>
              </a:spcBef>
              <a:spcAft>
                <a:spcPts val="500"/>
              </a:spcAft>
            </a:pP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NHS, Confederation, (2021) </a:t>
            </a:r>
            <a:r>
              <a:rPr lang="en-US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Generation of children and young people risk not getting the mental healthcare they need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</a:t>
            </a:r>
            <a:r>
              <a:rPr lang="en-US" sz="14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7"/>
              </a:rPr>
              <a:t>https://www.nhsconfed.org/news/generation-children-and-young-people-risk-not-getting-mental-health-care-they-need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 Accessed: 18 October 2022).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​</a:t>
            </a:r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fontAlgn="base">
              <a:spcBef>
                <a:spcPts val="500"/>
              </a:spcBef>
              <a:spcAft>
                <a:spcPts val="500"/>
              </a:spcAft>
            </a:pP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NHS, UK. (2022) </a:t>
            </a:r>
            <a:r>
              <a:rPr lang="en-US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Mental Health Act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 </a:t>
            </a:r>
            <a:r>
              <a:rPr lang="en-US" sz="14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8"/>
              </a:rPr>
              <a:t>https://www.nhs.uk/mental-health/social-care-and-your-rights/mental-health-and-the-law/mental-health-act/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 Accessed: 22 October 2022).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​</a:t>
            </a:r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fontAlgn="base">
              <a:spcBef>
                <a:spcPts val="500"/>
              </a:spcBef>
              <a:spcAft>
                <a:spcPts val="500"/>
              </a:spcAft>
            </a:pP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fontAlgn="base">
              <a:spcBef>
                <a:spcPts val="500"/>
              </a:spcBef>
              <a:spcAft>
                <a:spcPts val="500"/>
              </a:spcAft>
            </a:pP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fontAlgn="base">
              <a:spcBef>
                <a:spcPts val="500"/>
              </a:spcBef>
              <a:spcAft>
                <a:spcPts val="500"/>
              </a:spcAft>
            </a:pP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67021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EFA177C-5ECF-8198-5451-ADF6759D5DB1}"/>
              </a:ext>
            </a:extLst>
          </p:cNvPr>
          <p:cNvSpPr txBox="1"/>
          <p:nvPr/>
        </p:nvSpPr>
        <p:spPr>
          <a:xfrm>
            <a:off x="175260" y="411480"/>
            <a:ext cx="11094720" cy="48570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spcBef>
                <a:spcPts val="500"/>
              </a:spcBef>
              <a:spcAft>
                <a:spcPts val="500"/>
              </a:spcAft>
            </a:pP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Pandarakalam, J.P., (2015) ‘Formal Psychiatric Treatment: advantages and disadvantages. </a:t>
            </a:r>
            <a:r>
              <a:rPr lang="en-US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British Journal of Medical Practitioners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US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8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(4). Available at: </a:t>
            </a:r>
            <a:r>
              <a:rPr lang="en-US" sz="14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/>
              </a:rPr>
              <a:t>https://www.bjmp.org/files/2015-8-4/bjmp-2015-8-4-a837.pdf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22 October 2022). 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​</a:t>
            </a:r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fontAlgn="base">
              <a:spcBef>
                <a:spcPts val="500"/>
              </a:spcBef>
              <a:spcAft>
                <a:spcPts val="500"/>
              </a:spcAft>
            </a:pP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Parker, C., (2007). </a:t>
            </a:r>
            <a:r>
              <a:rPr lang="en-US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’Children and Young People and the Mental Health Act 2007’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en-US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November 2007 J. Mental Health L.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p.174. Available at: </a:t>
            </a:r>
            <a:r>
              <a:rPr lang="en-US" sz="14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3"/>
              </a:rPr>
              <a:t>https://heinonline.org/HOL/LandingPage?handle=hein.journals/jmhl16&amp;div=7&amp;id=&amp;page=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20 October 2022).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​</a:t>
            </a:r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fontAlgn="base">
              <a:spcBef>
                <a:spcPts val="500"/>
              </a:spcBef>
              <a:spcAft>
                <a:spcPts val="500"/>
              </a:spcAft>
            </a:pP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Children’s Society, (2022) </a:t>
            </a:r>
            <a:r>
              <a:rPr lang="en-US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Children’s mental health statistics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</a:t>
            </a:r>
            <a:r>
              <a:rPr lang="en-US" sz="14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4"/>
              </a:rPr>
              <a:t>https://www.childrenssociety.org.uk/what-we-do/our-work/well-being/mental-health-statistics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14 October 2022).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​</a:t>
            </a:r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fontAlgn="base">
              <a:lnSpc>
                <a:spcPct val="102000"/>
              </a:lnSpc>
              <a:spcBef>
                <a:spcPts val="500"/>
              </a:spcBef>
              <a:spcAft>
                <a:spcPts val="500"/>
              </a:spcAft>
            </a:pP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Thomas, V., Chipchase, B., Rippon, L. and McArdle, P., (2015) </a:t>
            </a:r>
            <a:r>
              <a:rPr lang="en-GB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application of          mental health legislation in younger children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en-GB" sz="1400" i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BJPsych</a:t>
            </a:r>
            <a:r>
              <a:rPr lang="en-GB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Bulletin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GB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39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(6), pp.302-304. Available at: </a:t>
            </a:r>
            <a:r>
              <a:rPr lang="en-GB" sz="14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5"/>
              </a:rPr>
              <a:t>https://www.cambridge.org/core/journals/bjpsych-bulletin/article/application-of-mental-health-legislation-in-younger-children/102DD5AA1D48518947E74C26DB856329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 Accessed: 24 October 2022).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​</a:t>
            </a:r>
            <a:b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​</a:t>
            </a:r>
            <a:b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Thompson, V.L.S., Noel, J.G. and Campbell, J.,( 2004) ‘Stigmatization, discrimination, and mental health: The impact of multiple identity status’. </a:t>
            </a:r>
            <a:r>
              <a:rPr lang="en-GB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American Journal of Orthopsychiatry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 </a:t>
            </a:r>
            <a:r>
              <a:rPr lang="en-GB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74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(4), pp.529-544. Available at: </a:t>
            </a:r>
            <a:r>
              <a:rPr lang="en-GB" sz="14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6"/>
              </a:rPr>
              <a:t>https://onlinelibrary.wiley.com/doi/abs/10.1037/0002-9432.74.4.529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 (Assessed: 24 October 2022)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​. </a:t>
            </a:r>
            <a:endParaRPr lang="en-GB" sz="1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fontAlgn="base">
              <a:spcBef>
                <a:spcPts val="500"/>
              </a:spcBef>
              <a:spcAft>
                <a:spcPts val="500"/>
              </a:spcAft>
            </a:pP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Turner, J., Hayward, R., Angel, K., Fulford, B., Hall, J., Millard, C. and Thomson, M., (2015). </a:t>
            </a:r>
            <a:r>
              <a:rPr lang="en-US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history of mental health services in modern England: practitioner memories and the direction of future research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en-US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Medical History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US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59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(4), pp.599-624. Available at: </a:t>
            </a:r>
            <a:r>
              <a:rPr lang="en-US" sz="14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7"/>
              </a:rPr>
              <a:t>https://www.cambridge.org/core/journals/medical-history/article/history-of-mental-health-services-in-modern-england-practitioner-memories-and-the-direction-of-future-research/FD23F0CF400A8F79AFE5E30056FA0311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(Accessed:15 October 2022).</a:t>
            </a:r>
            <a:endParaRPr lang="en-US" sz="1400" dirty="0">
              <a:solidFill>
                <a:srgbClr val="000000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fontAlgn="base">
              <a:spcBef>
                <a:spcPts val="500"/>
              </a:spcBef>
              <a:spcAft>
                <a:spcPts val="500"/>
              </a:spcAft>
            </a:pPr>
            <a:r>
              <a:rPr lang="en-US" sz="1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Tarr</a:t>
            </a: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p., (2018) </a:t>
            </a:r>
            <a:r>
              <a:rPr lang="en-US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Advice for parents on earl</a:t>
            </a:r>
            <a:r>
              <a:rPr lang="en-US" sz="1400" i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 signs of schizophrenia. </a:t>
            </a:r>
            <a:r>
              <a:rPr lang="en-US" sz="14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Available at: </a:t>
            </a:r>
            <a:r>
              <a:rPr lang="en-US" sz="14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8"/>
              </a:rPr>
              <a:t>https://www.bbrfoundation.org/blog/advice-parents-early-signs-schizophrenia</a:t>
            </a:r>
            <a:r>
              <a:rPr lang="en-US" sz="14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 Accessed: 22 October 2022).</a:t>
            </a:r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17219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557</TotalTime>
  <Words>934</Words>
  <Application>Microsoft Office PowerPoint</Application>
  <PresentationFormat>Widescreen</PresentationFormat>
  <Paragraphs>20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    Student name: Nazia Khan  Student id: 2010554  Module code: Mental Disorders and Psychopathology  Module code: BMHP6006  Assignment Title: Component 1  Debate presentation.  Lecturer: Chloe Harris                 </vt:lpstr>
      <vt:lpstr>References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Student</dc:creator>
  <cp:lastModifiedBy>nazia khan</cp:lastModifiedBy>
  <cp:revision>124</cp:revision>
  <dcterms:created xsi:type="dcterms:W3CDTF">2022-10-26T21:26:29Z</dcterms:created>
  <dcterms:modified xsi:type="dcterms:W3CDTF">2022-10-28T01:08:25Z</dcterms:modified>
</cp:coreProperties>
</file>