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17"/>
  </p:notesMasterIdLst>
  <p:handoutMasterIdLst>
    <p:handoutMasterId r:id="rId18"/>
  </p:handoutMasterIdLst>
  <p:sldIdLst>
    <p:sldId id="1864" r:id="rId5"/>
    <p:sldId id="1865" r:id="rId6"/>
    <p:sldId id="1866" r:id="rId7"/>
    <p:sldId id="1867" r:id="rId8"/>
    <p:sldId id="1868" r:id="rId9"/>
    <p:sldId id="1869" r:id="rId10"/>
    <p:sldId id="1889" r:id="rId11"/>
    <p:sldId id="1890" r:id="rId12"/>
    <p:sldId id="1892" r:id="rId13"/>
    <p:sldId id="1893" r:id="rId14"/>
    <p:sldId id="1894" r:id="rId15"/>
    <p:sldId id="1895" r:id="rId16"/>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Pinks" id="{4CCBE145-9F3B-43C3-8EAE-1EE4FE803BE6}">
          <p14:sldIdLst>
            <p14:sldId id="1864"/>
            <p14:sldId id="1865"/>
            <p14:sldId id="1866"/>
            <p14:sldId id="1867"/>
            <p14:sldId id="1868"/>
            <p14:sldId id="1869"/>
            <p14:sldId id="1889"/>
            <p14:sldId id="1890"/>
            <p14:sldId id="1892"/>
            <p14:sldId id="1893"/>
            <p14:sldId id="1894"/>
            <p14:sldId id="1895"/>
          </p14:sldIdLst>
        </p14:section>
      </p14:sectionLst>
    </p:ext>
    <p:ext uri="{EFAFB233-063F-42B5-8137-9DF3F51BA10A}">
      <p15:sldGuideLst xmlns:p15="http://schemas.microsoft.com/office/powerpoint/2012/main">
        <p15:guide id="2" pos="48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7F4"/>
    <a:srgbClr val="FF2625"/>
    <a:srgbClr val="007788"/>
    <a:srgbClr val="297C2A"/>
    <a:srgbClr val="FE4387"/>
    <a:srgbClr val="F69000"/>
    <a:srgbClr val="01C2D1"/>
    <a:srgbClr val="D6D734"/>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5E6314-BB03-4F0A-BB79-25F5098B16EF}" v="8" dt="2024-03-03T14:38:32.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0525" autoAdjust="0"/>
  </p:normalViewPr>
  <p:slideViewPr>
    <p:cSldViewPr snapToGrid="0">
      <p:cViewPr varScale="1">
        <p:scale>
          <a:sx n="92" d="100"/>
          <a:sy n="92" d="100"/>
        </p:scale>
        <p:origin x="1140" y="78"/>
      </p:cViewPr>
      <p:guideLst>
        <p:guide pos="480"/>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10" d="100"/>
        <a:sy n="110" d="100"/>
      </p:scale>
      <p:origin x="0" y="0"/>
    </p:cViewPr>
  </p:sorterViewPr>
  <p:notesViewPr>
    <p:cSldViewPr snapToGrid="0" showGuides="1">
      <p:cViewPr varScale="1">
        <p:scale>
          <a:sx n="48" d="100"/>
          <a:sy n="48" d="100"/>
        </p:scale>
        <p:origin x="2684"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E5E6314-BB03-4F0A-BB79-25F5098B16EF}"/>
    <pc:docChg chg="custSel delSld modSld modSection">
      <pc:chgData name="Zita Draper" userId="b063123c-f51f-481b-b99c-f574606c9ace" providerId="ADAL" clId="{9E5E6314-BB03-4F0A-BB79-25F5098B16EF}" dt="2024-03-05T08:44:16.423" v="428" actId="1076"/>
      <pc:docMkLst>
        <pc:docMk/>
      </pc:docMkLst>
      <pc:sldChg chg="addSp modSp mod">
        <pc:chgData name="Zita Draper" userId="b063123c-f51f-481b-b99c-f574606c9ace" providerId="ADAL" clId="{9E5E6314-BB03-4F0A-BB79-25F5098B16EF}" dt="2024-03-03T14:39:15.503" v="333" actId="12"/>
        <pc:sldMkLst>
          <pc:docMk/>
          <pc:sldMk cId="2995809805" sldId="1889"/>
        </pc:sldMkLst>
        <pc:spChg chg="mod">
          <ac:chgData name="Zita Draper" userId="b063123c-f51f-481b-b99c-f574606c9ace" providerId="ADAL" clId="{9E5E6314-BB03-4F0A-BB79-25F5098B16EF}" dt="2024-03-03T14:39:15.503" v="333" actId="12"/>
          <ac:spMkLst>
            <pc:docMk/>
            <pc:sldMk cId="2995809805" sldId="1889"/>
            <ac:spMk id="2" creationId="{F31C4AB2-2F71-F125-23D0-93B2725D8D9E}"/>
          </ac:spMkLst>
        </pc:spChg>
        <pc:spChg chg="mod">
          <ac:chgData name="Zita Draper" userId="b063123c-f51f-481b-b99c-f574606c9ace" providerId="ADAL" clId="{9E5E6314-BB03-4F0A-BB79-25F5098B16EF}" dt="2024-03-03T14:38:58.302" v="331" actId="1076"/>
          <ac:spMkLst>
            <pc:docMk/>
            <pc:sldMk cId="2995809805" sldId="1889"/>
            <ac:spMk id="3" creationId="{0ED26293-B16F-6AEB-5AF2-D4875C275C17}"/>
          </ac:spMkLst>
        </pc:spChg>
        <pc:picChg chg="add mod">
          <ac:chgData name="Zita Draper" userId="b063123c-f51f-481b-b99c-f574606c9ace" providerId="ADAL" clId="{9E5E6314-BB03-4F0A-BB79-25F5098B16EF}" dt="2024-03-03T14:38:32.346" v="330" actId="1076"/>
          <ac:picMkLst>
            <pc:docMk/>
            <pc:sldMk cId="2995809805" sldId="1889"/>
            <ac:picMk id="1026" creationId="{64EA4BC8-A7E3-106F-6F38-5F522F3AF4D4}"/>
          </ac:picMkLst>
        </pc:picChg>
      </pc:sldChg>
      <pc:sldChg chg="modSp mod">
        <pc:chgData name="Zita Draper" userId="b063123c-f51f-481b-b99c-f574606c9ace" providerId="ADAL" clId="{9E5E6314-BB03-4F0A-BB79-25F5098B16EF}" dt="2024-03-03T15:06:21.530" v="415" actId="20577"/>
        <pc:sldMkLst>
          <pc:docMk/>
          <pc:sldMk cId="253283267" sldId="1890"/>
        </pc:sldMkLst>
        <pc:spChg chg="mod">
          <ac:chgData name="Zita Draper" userId="b063123c-f51f-481b-b99c-f574606c9ace" providerId="ADAL" clId="{9E5E6314-BB03-4F0A-BB79-25F5098B16EF}" dt="2024-03-03T15:06:21.530" v="415" actId="20577"/>
          <ac:spMkLst>
            <pc:docMk/>
            <pc:sldMk cId="253283267" sldId="1890"/>
            <ac:spMk id="2" creationId="{B56F7A00-D7BC-D876-F33D-E92A07767D0D}"/>
          </ac:spMkLst>
        </pc:spChg>
        <pc:spChg chg="mod">
          <ac:chgData name="Zita Draper" userId="b063123c-f51f-481b-b99c-f574606c9ace" providerId="ADAL" clId="{9E5E6314-BB03-4F0A-BB79-25F5098B16EF}" dt="2024-03-03T15:06:08.278" v="361" actId="122"/>
          <ac:spMkLst>
            <pc:docMk/>
            <pc:sldMk cId="253283267" sldId="1890"/>
            <ac:spMk id="3" creationId="{E64B4E34-7EE2-5F28-3FA3-5E50B51B785B}"/>
          </ac:spMkLst>
        </pc:spChg>
      </pc:sldChg>
      <pc:sldChg chg="del">
        <pc:chgData name="Zita Draper" userId="b063123c-f51f-481b-b99c-f574606c9ace" providerId="ADAL" clId="{9E5E6314-BB03-4F0A-BB79-25F5098B16EF}" dt="2024-03-03T15:06:51.949" v="416" actId="2696"/>
        <pc:sldMkLst>
          <pc:docMk/>
          <pc:sldMk cId="2451072073" sldId="1891"/>
        </pc:sldMkLst>
      </pc:sldChg>
      <pc:sldChg chg="modSp mod">
        <pc:chgData name="Zita Draper" userId="b063123c-f51f-481b-b99c-f574606c9ace" providerId="ADAL" clId="{9E5E6314-BB03-4F0A-BB79-25F5098B16EF}" dt="2024-03-05T08:44:16.423" v="428" actId="1076"/>
        <pc:sldMkLst>
          <pc:docMk/>
          <pc:sldMk cId="2103829071" sldId="1895"/>
        </pc:sldMkLst>
        <pc:spChg chg="mod">
          <ac:chgData name="Zita Draper" userId="b063123c-f51f-481b-b99c-f574606c9ace" providerId="ADAL" clId="{9E5E6314-BB03-4F0A-BB79-25F5098B16EF}" dt="2024-03-05T08:44:16.423" v="428" actId="1076"/>
          <ac:spMkLst>
            <pc:docMk/>
            <pc:sldMk cId="2103829071" sldId="1895"/>
            <ac:spMk id="4" creationId="{689EC6DE-A74B-12CD-4783-F944A9D75D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CAFC1F-15E8-4659-B445-2DCE56C6E43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5389ACF-620B-4973-826D-C81B497FD2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CD4961-0791-4140-A452-41CFA6EC0553}" type="datetimeFigureOut">
              <a:rPr lang="en-US" smtClean="0"/>
              <a:t>3/5/2024</a:t>
            </a:fld>
            <a:endParaRPr lang="en-US" dirty="0"/>
          </a:p>
        </p:txBody>
      </p:sp>
      <p:sp>
        <p:nvSpPr>
          <p:cNvPr id="4" name="Footer Placeholder 3">
            <a:extLst>
              <a:ext uri="{FF2B5EF4-FFF2-40B4-BE49-F238E27FC236}">
                <a16:creationId xmlns:a16="http://schemas.microsoft.com/office/drawing/2014/main" id="{38E44D2E-37ED-41C4-A335-2B6C8751E2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8748BB0-5B2C-4ACA-BD70-CC3E971502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06954D-AA1D-47B5-9106-5D9358A61F46}" type="slidenum">
              <a:rPr lang="en-US" smtClean="0"/>
              <a:t>‹#›</a:t>
            </a:fld>
            <a:endParaRPr lang="en-US" dirty="0"/>
          </a:p>
        </p:txBody>
      </p:sp>
    </p:spTree>
    <p:extLst>
      <p:ext uri="{BB962C8B-B14F-4D97-AF65-F5344CB8AC3E}">
        <p14:creationId xmlns:p14="http://schemas.microsoft.com/office/powerpoint/2010/main" val="3368548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1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45152" y="1837944"/>
            <a:ext cx="6967728" cy="2624328"/>
          </a:xfrm>
        </p:spPr>
        <p:txBody>
          <a:bodyPr anchor="ctr">
            <a:normAutofit fontScale="90000"/>
          </a:bodyPr>
          <a:lstStyle>
            <a:lvl1pPr algn="ctr">
              <a:defRPr sz="4400" b="0">
                <a:solidFill>
                  <a:schemeClr val="accent3"/>
                </a:solidFill>
                <a:latin typeface="+mj-lt"/>
              </a:defRPr>
            </a:lvl1pPr>
          </a:lstStyle>
          <a:p>
            <a:pPr algn="l" eaLnBrk="1" hangingPunct="1"/>
            <a:r>
              <a:rPr lang="en-US" altLang="en-US" sz="6600" b="1">
                <a:latin typeface="+mn-lt"/>
              </a:rPr>
              <a:t>Click to edit Master title style</a:t>
            </a:r>
            <a:endParaRPr lang="en-US" altLang="en-US" sz="6600" b="1" dirty="0">
              <a:latin typeface="+mn-lt"/>
            </a:endParaRPr>
          </a:p>
        </p:txBody>
      </p:sp>
      <p:pic>
        <p:nvPicPr>
          <p:cNvPr id="3" name="Graphic 2">
            <a:extLst>
              <a:ext uri="{FF2B5EF4-FFF2-40B4-BE49-F238E27FC236}">
                <a16:creationId xmlns:a16="http://schemas.microsoft.com/office/drawing/2014/main" id="{10A0F3C9-3AB5-4E08-8531-AA11FB7336D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9525"/>
            <a:ext cx="4171950" cy="683895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4654823"/>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8" name="Graphic 7">
            <a:extLst>
              <a:ext uri="{FF2B5EF4-FFF2-40B4-BE49-F238E27FC236}">
                <a16:creationId xmlns:a16="http://schemas.microsoft.com/office/drawing/2014/main" id="{C87C0253-70CA-4E5C-AE9D-1B0C8D3813F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
        <p:nvSpPr>
          <p:cNvPr id="2" name="Title 1">
            <a:extLst>
              <a:ext uri="{FF2B5EF4-FFF2-40B4-BE49-F238E27FC236}">
                <a16:creationId xmlns:a16="http://schemas.microsoft.com/office/drawing/2014/main" id="{6CD6C0B2-9A48-4C93-B61B-29BAD5AA5861}"/>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5" name="Graphic 4">
            <a:extLst>
              <a:ext uri="{FF2B5EF4-FFF2-40B4-BE49-F238E27FC236}">
                <a16:creationId xmlns:a16="http://schemas.microsoft.com/office/drawing/2014/main" id="{7A865C00-02F4-49EE-A361-F7D34853CE8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
        <p:nvSpPr>
          <p:cNvPr id="7" name="Title 1">
            <a:extLst>
              <a:ext uri="{FF2B5EF4-FFF2-40B4-BE49-F238E27FC236}">
                <a16:creationId xmlns:a16="http://schemas.microsoft.com/office/drawing/2014/main" id="{EF84A5CD-78E4-4FA4-A69A-69BA623DCDE9}"/>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BEFAC9D2-EFFD-400B-A27D-15491636E88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43875" y="266700"/>
            <a:ext cx="4048125" cy="5924550"/>
          </a:xfrm>
          <a:prstGeom prst="rect">
            <a:avLst/>
          </a:prstGeom>
        </p:spPr>
      </p:pic>
      <p:sp>
        <p:nvSpPr>
          <p:cNvPr id="5" name="Title 1">
            <a:extLst>
              <a:ext uri="{FF2B5EF4-FFF2-40B4-BE49-F238E27FC236}">
                <a16:creationId xmlns:a16="http://schemas.microsoft.com/office/drawing/2014/main" id="{A161FF1D-90EC-45F2-A73E-1903E6F9A72D}"/>
              </a:ext>
            </a:extLst>
          </p:cNvPr>
          <p:cNvSpPr>
            <a:spLocks noGrp="1"/>
          </p:cNvSpPr>
          <p:nvPr>
            <p:ph type="title"/>
          </p:nvPr>
        </p:nvSpPr>
        <p:spPr>
          <a:xfrm>
            <a:off x="761999" y="715961"/>
            <a:ext cx="6476999"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648201" y="1905000"/>
            <a:ext cx="6960704"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9419FA93-726C-46DF-AA6F-7936E00173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6025" y="242887"/>
            <a:ext cx="3629025" cy="6372225"/>
          </a:xfrm>
          <a:prstGeom prst="rect">
            <a:avLst/>
          </a:prstGeom>
        </p:spPr>
      </p:pic>
      <p:sp>
        <p:nvSpPr>
          <p:cNvPr id="5" name="Title 1">
            <a:extLst>
              <a:ext uri="{FF2B5EF4-FFF2-40B4-BE49-F238E27FC236}">
                <a16:creationId xmlns:a16="http://schemas.microsoft.com/office/drawing/2014/main" id="{EBC916A3-2B6E-4719-959B-4D40B52E58AF}"/>
              </a:ext>
            </a:extLst>
          </p:cNvPr>
          <p:cNvSpPr>
            <a:spLocks noGrp="1"/>
          </p:cNvSpPr>
          <p:nvPr>
            <p:ph type="title"/>
          </p:nvPr>
        </p:nvSpPr>
        <p:spPr>
          <a:xfrm>
            <a:off x="4648201" y="715961"/>
            <a:ext cx="6960704"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92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4"/>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5"/>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81B4C460-6DD9-4215-A553-BF8A2E91D9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015037" y="6086475"/>
            <a:ext cx="5953125" cy="771525"/>
          </a:xfrm>
          <a:prstGeom prst="rect">
            <a:avLst/>
          </a:prstGeom>
        </p:spPr>
      </p:pic>
      <p:pic>
        <p:nvPicPr>
          <p:cNvPr id="8" name="Graphic 7">
            <a:extLst>
              <a:ext uri="{FF2B5EF4-FFF2-40B4-BE49-F238E27FC236}">
                <a16:creationId xmlns:a16="http://schemas.microsoft.com/office/drawing/2014/main" id="{9FEB78B1-70BF-4543-BF64-761AB55C1B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4"/>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D4DB5AF3-A5ED-4D17-BD3C-81D11C4F944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72150" y="6086475"/>
            <a:ext cx="5953125" cy="771525"/>
          </a:xfrm>
          <a:prstGeom prst="rect">
            <a:avLst/>
          </a:prstGeom>
        </p:spPr>
      </p:pic>
      <p:pic>
        <p:nvPicPr>
          <p:cNvPr id="7" name="Graphic 6">
            <a:extLst>
              <a:ext uri="{FF2B5EF4-FFF2-40B4-BE49-F238E27FC236}">
                <a16:creationId xmlns:a16="http://schemas.microsoft.com/office/drawing/2014/main" id="{E420EFF2-8173-4E25-ADF3-8100FA16D44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410071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7" name="Graphic 6">
            <a:extLst>
              <a:ext uri="{FF2B5EF4-FFF2-40B4-BE49-F238E27FC236}">
                <a16:creationId xmlns:a16="http://schemas.microsoft.com/office/drawing/2014/main" id="{96A11B1F-F0BD-4D89-BF5D-45A1199819A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lumMod val="75000"/>
                  </a:schemeClr>
                </a:solidFill>
                <a:effectLst/>
                <a:latin typeface="+mj-lt"/>
                <a:ea typeface="+mn-ea"/>
                <a:cs typeface="Segoe UI" pitchFamily="34" charset="0"/>
              </a:defRPr>
            </a:lvl1pPr>
          </a:lstStyle>
          <a:p>
            <a:r>
              <a:rPr lang="en-US" dirty="0"/>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2">
                    <a:lumMod val="75000"/>
                    <a:lumOff val="25000"/>
                  </a:schemeClr>
                </a:solidFill>
                <a:latin typeface="+mn-lt"/>
                <a:ea typeface="+mn-ea"/>
                <a:cs typeface="+mn-cs"/>
              </a:defRPr>
            </a:lvl1pPr>
          </a:lstStyle>
          <a:p>
            <a:pPr lvl="0"/>
            <a:r>
              <a:rPr lang="en-US"/>
              <a:t>Insert content here</a:t>
            </a:r>
          </a:p>
        </p:txBody>
      </p:sp>
      <p:pic>
        <p:nvPicPr>
          <p:cNvPr id="4" name="Graphic 3">
            <a:extLst>
              <a:ext uri="{FF2B5EF4-FFF2-40B4-BE49-F238E27FC236}">
                <a16:creationId xmlns:a16="http://schemas.microsoft.com/office/drawing/2014/main" id="{F0FED17F-41F1-4615-A696-AF6F85A6AB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171A834B-FAC3-4C97-AEAE-75A4B8BAA81B}"/>
              </a:ext>
            </a:extLst>
          </p:cNvPr>
          <p:cNvSpPr>
            <a:spLocks noGrp="1"/>
          </p:cNvSpPr>
          <p:nvPr>
            <p:ph type="title"/>
          </p:nvPr>
        </p:nvSpPr>
        <p:spPr>
          <a:xfrm>
            <a:off x="762000" y="715964"/>
            <a:ext cx="9144000" cy="646332"/>
          </a:xfrm>
        </p:spPr>
        <p:txBody>
          <a:bodyPr vert="horz" lIns="91440" tIns="45720" rIns="91440" bIns="45720" rtlCol="0">
            <a:normAutofit/>
          </a:bodyPr>
          <a:lstStyle>
            <a:lvl1pPr>
              <a:defRPr lang="en-US" sz="4000" b="1">
                <a:solidFill>
                  <a:schemeClr val="accent4"/>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3/5/2024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13784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3/5/2024</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429690444"/>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ctrTitle" idx="4294967295"/>
          </p:nvPr>
        </p:nvSpPr>
        <p:spPr>
          <a:xfrm>
            <a:off x="4641036" y="1840275"/>
            <a:ext cx="6963135" cy="2619829"/>
          </a:xfrm>
        </p:spPr>
        <p:txBody>
          <a:bodyPr anchor="ctr">
            <a:noAutofit/>
          </a:bodyPr>
          <a:lstStyle/>
          <a:p>
            <a:pPr algn="ctr" eaLnBrk="1" hangingPunct="1">
              <a:lnSpc>
                <a:spcPct val="100000"/>
              </a:lnSpc>
            </a:pPr>
            <a:r>
              <a:rPr lang="en-US" altLang="en-US" b="1" i="1" u="sng" dirty="0">
                <a:solidFill>
                  <a:schemeClr val="accent5"/>
                </a:solidFill>
                <a:latin typeface="+mn-lt"/>
              </a:rPr>
              <a:t>Assignment 1 guidance </a:t>
            </a: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13DEF7D-1E7A-AD9E-BC67-59F469CC49C5}"/>
              </a:ext>
            </a:extLst>
          </p:cNvPr>
          <p:cNvSpPr>
            <a:spLocks noGrp="1"/>
          </p:cNvSpPr>
          <p:nvPr>
            <p:ph type="body" sz="quarter" idx="11"/>
          </p:nvPr>
        </p:nvSpPr>
        <p:spPr>
          <a:xfrm>
            <a:off x="762000" y="1904999"/>
            <a:ext cx="6477000" cy="4473361"/>
          </a:xfrm>
        </p:spPr>
        <p:txBody>
          <a:bodyPr>
            <a:normAutofit fontScale="92500" lnSpcReduction="10000"/>
          </a:bodyPr>
          <a:lstStyle/>
          <a:p>
            <a:r>
              <a:rPr lang="en-GB" dirty="0"/>
              <a:t>- Aims and learning objectives. </a:t>
            </a:r>
          </a:p>
          <a:p>
            <a:endParaRPr lang="en-GB" dirty="0"/>
          </a:p>
          <a:p>
            <a:r>
              <a:rPr lang="en-GB" dirty="0"/>
              <a:t>- Question. </a:t>
            </a:r>
          </a:p>
          <a:p>
            <a:endParaRPr lang="en-GB" dirty="0"/>
          </a:p>
          <a:p>
            <a:r>
              <a:rPr lang="en-GB" dirty="0"/>
              <a:t>- Guidance. </a:t>
            </a:r>
          </a:p>
          <a:p>
            <a:endParaRPr lang="en-GB" dirty="0"/>
          </a:p>
          <a:p>
            <a:r>
              <a:rPr lang="en-GB" dirty="0"/>
              <a:t>- Suggested answers. </a:t>
            </a:r>
          </a:p>
          <a:p>
            <a:endParaRPr lang="en-GB" dirty="0"/>
          </a:p>
          <a:p>
            <a:r>
              <a:rPr lang="en-GB" dirty="0"/>
              <a:t>- Extra information. </a:t>
            </a:r>
          </a:p>
          <a:p>
            <a:endParaRPr lang="en-GB" dirty="0"/>
          </a:p>
          <a:p>
            <a:r>
              <a:rPr lang="en-GB" dirty="0"/>
              <a:t>- Summary. </a:t>
            </a:r>
          </a:p>
          <a:p>
            <a:endParaRPr lang="en-GB" dirty="0"/>
          </a:p>
          <a:p>
            <a:r>
              <a:rPr lang="en-GB" dirty="0"/>
              <a:t>- Thank you, any questions?</a:t>
            </a:r>
          </a:p>
        </p:txBody>
      </p:sp>
      <p:sp>
        <p:nvSpPr>
          <p:cNvPr id="5" name="Title 4">
            <a:extLst>
              <a:ext uri="{FF2B5EF4-FFF2-40B4-BE49-F238E27FC236}">
                <a16:creationId xmlns:a16="http://schemas.microsoft.com/office/drawing/2014/main" id="{2D0916EF-974A-3280-ED12-F6DEF08F74F9}"/>
              </a:ext>
            </a:extLst>
          </p:cNvPr>
          <p:cNvSpPr>
            <a:spLocks noGrp="1"/>
          </p:cNvSpPr>
          <p:nvPr>
            <p:ph type="title"/>
          </p:nvPr>
        </p:nvSpPr>
        <p:spPr/>
        <p:txBody>
          <a:bodyPr>
            <a:normAutofit/>
          </a:bodyPr>
          <a:lstStyle/>
          <a:p>
            <a:pPr algn="ctr"/>
            <a:r>
              <a:rPr lang="en-GB" sz="6600" i="1" u="sng" dirty="0"/>
              <a:t>Content </a:t>
            </a:r>
          </a:p>
        </p:txBody>
      </p:sp>
    </p:spTree>
    <p:extLst>
      <p:ext uri="{BB962C8B-B14F-4D97-AF65-F5344CB8AC3E}">
        <p14:creationId xmlns:p14="http://schemas.microsoft.com/office/powerpoint/2010/main" val="1927646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7E2971C-4A60-33B5-8F5A-A173B02D07B3}"/>
              </a:ext>
            </a:extLst>
          </p:cNvPr>
          <p:cNvSpPr>
            <a:spLocks noGrp="1"/>
          </p:cNvSpPr>
          <p:nvPr>
            <p:ph type="body" sz="quarter" idx="11"/>
          </p:nvPr>
        </p:nvSpPr>
        <p:spPr>
          <a:xfrm>
            <a:off x="829318" y="2359395"/>
            <a:ext cx="6477000" cy="3276600"/>
          </a:xfrm>
        </p:spPr>
        <p:txBody>
          <a:bodyPr/>
          <a:lstStyle/>
          <a:p>
            <a:r>
              <a:rPr lang="en-GB" dirty="0"/>
              <a:t>- The aim and learning objectives of today’s session is to discuss the first assignment and by the end of today’s session students should be able to demonstrate their understanding of the first assignment. </a:t>
            </a:r>
          </a:p>
        </p:txBody>
      </p:sp>
      <p:sp>
        <p:nvSpPr>
          <p:cNvPr id="3" name="Title 2">
            <a:extLst>
              <a:ext uri="{FF2B5EF4-FFF2-40B4-BE49-F238E27FC236}">
                <a16:creationId xmlns:a16="http://schemas.microsoft.com/office/drawing/2014/main" id="{67BECED2-361D-E20E-91E1-89166C4BF79A}"/>
              </a:ext>
            </a:extLst>
          </p:cNvPr>
          <p:cNvSpPr>
            <a:spLocks noGrp="1"/>
          </p:cNvSpPr>
          <p:nvPr>
            <p:ph type="title"/>
          </p:nvPr>
        </p:nvSpPr>
        <p:spPr/>
        <p:txBody>
          <a:bodyPr/>
          <a:lstStyle/>
          <a:p>
            <a:pPr algn="ctr"/>
            <a:r>
              <a:rPr lang="en-GB" i="1" u="sng" dirty="0"/>
              <a:t>Aims and learning objectives</a:t>
            </a:r>
          </a:p>
        </p:txBody>
      </p:sp>
    </p:spTree>
    <p:extLst>
      <p:ext uri="{BB962C8B-B14F-4D97-AF65-F5344CB8AC3E}">
        <p14:creationId xmlns:p14="http://schemas.microsoft.com/office/powerpoint/2010/main" val="6856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2517FA2-5AF1-838B-722B-0489F3E699AE}"/>
              </a:ext>
            </a:extLst>
          </p:cNvPr>
          <p:cNvSpPr>
            <a:spLocks noGrp="1"/>
          </p:cNvSpPr>
          <p:nvPr>
            <p:ph type="body" sz="quarter" idx="11"/>
          </p:nvPr>
        </p:nvSpPr>
        <p:spPr/>
        <p:txBody>
          <a:bodyPr/>
          <a:lstStyle/>
          <a:p>
            <a:pPr algn="ctr"/>
            <a:r>
              <a:rPr lang="en-GB" sz="4800" b="1" i="1" u="sng" dirty="0">
                <a:effectLst/>
                <a:latin typeface="Times New Roman" panose="02020603050405020304" pitchFamily="18" charset="0"/>
                <a:ea typeface="Times New Roman" panose="02020603050405020304" pitchFamily="18" charset="0"/>
              </a:rPr>
              <a:t>Critically evaluate the role of Equity in the laws of England and Wales</a:t>
            </a:r>
            <a:endParaRPr lang="en-GB" sz="4800" dirty="0">
              <a:effectLst/>
              <a:latin typeface="Times New Roman" panose="02020603050405020304" pitchFamily="18" charset="0"/>
              <a:ea typeface="Times New Roman" panose="02020603050405020304" pitchFamily="18" charset="0"/>
            </a:endParaRPr>
          </a:p>
          <a:p>
            <a:endParaRPr lang="en-GB" dirty="0"/>
          </a:p>
        </p:txBody>
      </p:sp>
      <p:sp>
        <p:nvSpPr>
          <p:cNvPr id="3" name="Title 2">
            <a:extLst>
              <a:ext uri="{FF2B5EF4-FFF2-40B4-BE49-F238E27FC236}">
                <a16:creationId xmlns:a16="http://schemas.microsoft.com/office/drawing/2014/main" id="{F21E27BA-11BC-DF85-4F8D-2C9F768EF0B1}"/>
              </a:ext>
            </a:extLst>
          </p:cNvPr>
          <p:cNvSpPr>
            <a:spLocks noGrp="1"/>
          </p:cNvSpPr>
          <p:nvPr>
            <p:ph type="title"/>
          </p:nvPr>
        </p:nvSpPr>
        <p:spPr/>
        <p:txBody>
          <a:bodyPr/>
          <a:lstStyle/>
          <a:p>
            <a:pPr algn="ctr"/>
            <a:r>
              <a:rPr lang="en-GB" i="1" u="sng" dirty="0"/>
              <a:t>Assignment 1 question!</a:t>
            </a:r>
          </a:p>
        </p:txBody>
      </p:sp>
    </p:spTree>
    <p:extLst>
      <p:ext uri="{BB962C8B-B14F-4D97-AF65-F5344CB8AC3E}">
        <p14:creationId xmlns:p14="http://schemas.microsoft.com/office/powerpoint/2010/main" val="1032263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04B3BD1-BB33-E8C8-0E68-27D851A22BA0}"/>
              </a:ext>
            </a:extLst>
          </p:cNvPr>
          <p:cNvSpPr>
            <a:spLocks noGrp="1"/>
          </p:cNvSpPr>
          <p:nvPr>
            <p:ph type="body" sz="quarter" idx="11"/>
          </p:nvPr>
        </p:nvSpPr>
        <p:spPr/>
        <p:txBody>
          <a:bodyPr/>
          <a:lstStyle/>
          <a:p>
            <a:r>
              <a:rPr lang="en-GB"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Common law.-</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What was the position in common law? What remedies were provided by common law? What issues did common law cause?</a:t>
            </a:r>
          </a:p>
          <a:p>
            <a:endParaRPr lang="en-GB" sz="1800" dirty="0">
              <a:effectLst/>
              <a:latin typeface="Times New Roman" panose="02020603050405020304" pitchFamily="18" charset="0"/>
              <a:ea typeface="Times New Roman" panose="02020603050405020304" pitchFamily="18" charset="0"/>
            </a:endParaRPr>
          </a:p>
          <a:p>
            <a:r>
              <a:rPr lang="en-GB"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Equity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What is Equity? How did equity develop? Court of Chancery, Judicature Act 1873 and 1875. </a:t>
            </a:r>
          </a:p>
          <a:p>
            <a:endParaRPr lang="en-GB" sz="1800" dirty="0">
              <a:effectLst/>
              <a:latin typeface="Times New Roman" panose="02020603050405020304" pitchFamily="18" charset="0"/>
              <a:ea typeface="Times New Roman" panose="02020603050405020304" pitchFamily="18" charset="0"/>
            </a:endParaRPr>
          </a:p>
          <a:p>
            <a:r>
              <a:rPr lang="en-GB"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Equity in the modern day –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Trusts and how equity applies today.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3" name="Title 2">
            <a:extLst>
              <a:ext uri="{FF2B5EF4-FFF2-40B4-BE49-F238E27FC236}">
                <a16:creationId xmlns:a16="http://schemas.microsoft.com/office/drawing/2014/main" id="{D9240B6C-C392-EB09-732D-4ABED937C41A}"/>
              </a:ext>
            </a:extLst>
          </p:cNvPr>
          <p:cNvSpPr>
            <a:spLocks noGrp="1"/>
          </p:cNvSpPr>
          <p:nvPr>
            <p:ph type="title"/>
          </p:nvPr>
        </p:nvSpPr>
        <p:spPr/>
        <p:txBody>
          <a:bodyPr>
            <a:normAutofit/>
          </a:bodyPr>
          <a:lstStyle/>
          <a:p>
            <a:pPr algn="ctr"/>
            <a:r>
              <a:rPr lang="en-GB" sz="5400" i="1" u="sng" dirty="0"/>
              <a:t>Guidance</a:t>
            </a:r>
          </a:p>
        </p:txBody>
      </p:sp>
    </p:spTree>
    <p:extLst>
      <p:ext uri="{BB962C8B-B14F-4D97-AF65-F5344CB8AC3E}">
        <p14:creationId xmlns:p14="http://schemas.microsoft.com/office/powerpoint/2010/main" val="1330499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E7C977D-1630-3C64-EA66-D2EA3C480FB9}"/>
              </a:ext>
            </a:extLst>
          </p:cNvPr>
          <p:cNvSpPr>
            <a:spLocks noGrp="1"/>
          </p:cNvSpPr>
          <p:nvPr>
            <p:ph type="body" sz="quarter" idx="11"/>
          </p:nvPr>
        </p:nvSpPr>
        <p:spPr/>
        <p:txBody>
          <a:bodyPr/>
          <a:lstStyle/>
          <a:p>
            <a:r>
              <a:rPr lang="en-GB" dirty="0"/>
              <a:t>- Critically evaluate is equity still needed in the 21</a:t>
            </a:r>
            <a:r>
              <a:rPr lang="en-GB" baseline="30000" dirty="0"/>
              <a:t>st</a:t>
            </a:r>
            <a:r>
              <a:rPr lang="en-GB" dirty="0"/>
              <a:t> Century. </a:t>
            </a:r>
          </a:p>
          <a:p>
            <a:endParaRPr lang="en-GB" dirty="0"/>
          </a:p>
          <a:p>
            <a:r>
              <a:rPr lang="en-GB" dirty="0"/>
              <a:t>- Both sides of the argument. </a:t>
            </a:r>
          </a:p>
          <a:p>
            <a:endParaRPr lang="en-GB" dirty="0"/>
          </a:p>
          <a:p>
            <a:r>
              <a:rPr lang="en-GB" dirty="0"/>
              <a:t>- Yes and No. </a:t>
            </a:r>
          </a:p>
        </p:txBody>
      </p:sp>
      <p:sp>
        <p:nvSpPr>
          <p:cNvPr id="3" name="Title 2">
            <a:extLst>
              <a:ext uri="{FF2B5EF4-FFF2-40B4-BE49-F238E27FC236}">
                <a16:creationId xmlns:a16="http://schemas.microsoft.com/office/drawing/2014/main" id="{7303C89D-6B29-1486-A98B-7B5736BC0ECE}"/>
              </a:ext>
            </a:extLst>
          </p:cNvPr>
          <p:cNvSpPr>
            <a:spLocks noGrp="1"/>
          </p:cNvSpPr>
          <p:nvPr>
            <p:ph type="title"/>
          </p:nvPr>
        </p:nvSpPr>
        <p:spPr/>
        <p:txBody>
          <a:bodyPr/>
          <a:lstStyle/>
          <a:p>
            <a:pPr algn="ctr"/>
            <a:r>
              <a:rPr lang="en-GB" i="1" u="sng" dirty="0"/>
              <a:t>What is the question asking?</a:t>
            </a:r>
          </a:p>
        </p:txBody>
      </p:sp>
    </p:spTree>
    <p:extLst>
      <p:ext uri="{BB962C8B-B14F-4D97-AF65-F5344CB8AC3E}">
        <p14:creationId xmlns:p14="http://schemas.microsoft.com/office/powerpoint/2010/main" val="3452688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31C4AB2-2F71-F125-23D0-93B2725D8D9E}"/>
              </a:ext>
            </a:extLst>
          </p:cNvPr>
          <p:cNvSpPr>
            <a:spLocks noGrp="1"/>
          </p:cNvSpPr>
          <p:nvPr>
            <p:ph type="body" sz="quarter" idx="11"/>
          </p:nvPr>
        </p:nvSpPr>
        <p:spPr>
          <a:xfrm>
            <a:off x="514350" y="1987550"/>
            <a:ext cx="6477000" cy="3276600"/>
          </a:xfrm>
        </p:spPr>
        <p:txBody>
          <a:bodyPr/>
          <a:lstStyle/>
          <a:p>
            <a:pPr marL="285750" indent="-285750">
              <a:buFont typeface="Wingdings" panose="05000000000000000000" pitchFamily="2" charset="2"/>
              <a:buChar char="v"/>
            </a:pPr>
            <a:r>
              <a:rPr lang="en-GB" dirty="0"/>
              <a:t>Property law – Cohabitation – one person has the registered title – Relationship ends – equity will provide an interest for the other party in the family home- Common intention constructive trust.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Key case; Curran v Collins [2015] </a:t>
            </a:r>
          </a:p>
        </p:txBody>
      </p:sp>
      <p:sp>
        <p:nvSpPr>
          <p:cNvPr id="3" name="Title 2">
            <a:extLst>
              <a:ext uri="{FF2B5EF4-FFF2-40B4-BE49-F238E27FC236}">
                <a16:creationId xmlns:a16="http://schemas.microsoft.com/office/drawing/2014/main" id="{0ED26293-B16F-6AEB-5AF2-D4875C275C17}"/>
              </a:ext>
            </a:extLst>
          </p:cNvPr>
          <p:cNvSpPr>
            <a:spLocks noGrp="1"/>
          </p:cNvSpPr>
          <p:nvPr>
            <p:ph type="title"/>
          </p:nvPr>
        </p:nvSpPr>
        <p:spPr>
          <a:xfrm>
            <a:off x="450851" y="715962"/>
            <a:ext cx="6476999" cy="1189038"/>
          </a:xfrm>
        </p:spPr>
        <p:txBody>
          <a:bodyPr/>
          <a:lstStyle/>
          <a:p>
            <a:pPr algn="ctr"/>
            <a:r>
              <a:rPr lang="en-GB" i="1" u="sng" dirty="0"/>
              <a:t>An example of answers</a:t>
            </a:r>
          </a:p>
        </p:txBody>
      </p:sp>
      <p:pic>
        <p:nvPicPr>
          <p:cNvPr id="1026" name="Picture 2" descr="The Principles of Equity &amp; Trusts">
            <a:extLst>
              <a:ext uri="{FF2B5EF4-FFF2-40B4-BE49-F238E27FC236}">
                <a16:creationId xmlns:a16="http://schemas.microsoft.com/office/drawing/2014/main" id="{64EA4BC8-A7E3-106F-6F38-5F522F3AF4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1500" y="168275"/>
            <a:ext cx="5143500" cy="6521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809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56F7A00-D7BC-D876-F33D-E92A07767D0D}"/>
              </a:ext>
            </a:extLst>
          </p:cNvPr>
          <p:cNvSpPr>
            <a:spLocks noGrp="1"/>
          </p:cNvSpPr>
          <p:nvPr>
            <p:ph type="body" sz="quarter" idx="11"/>
          </p:nvPr>
        </p:nvSpPr>
        <p:spPr/>
        <p:txBody>
          <a:bodyPr/>
          <a:lstStyle/>
          <a:p>
            <a:r>
              <a:rPr lang="en-GB" dirty="0"/>
              <a:t>- Contract law. </a:t>
            </a:r>
          </a:p>
          <a:p>
            <a:endParaRPr lang="en-GB" dirty="0"/>
          </a:p>
          <a:p>
            <a:r>
              <a:rPr lang="en-GB" dirty="0"/>
              <a:t>- Tort law. </a:t>
            </a:r>
          </a:p>
          <a:p>
            <a:endParaRPr lang="en-GB" dirty="0"/>
          </a:p>
          <a:p>
            <a:r>
              <a:rPr lang="en-GB" dirty="0"/>
              <a:t>- Property Law. </a:t>
            </a:r>
          </a:p>
        </p:txBody>
      </p:sp>
      <p:sp>
        <p:nvSpPr>
          <p:cNvPr id="3" name="Title 2">
            <a:extLst>
              <a:ext uri="{FF2B5EF4-FFF2-40B4-BE49-F238E27FC236}">
                <a16:creationId xmlns:a16="http://schemas.microsoft.com/office/drawing/2014/main" id="{E64B4E34-7EE2-5F28-3FA3-5E50B51B785B}"/>
              </a:ext>
            </a:extLst>
          </p:cNvPr>
          <p:cNvSpPr>
            <a:spLocks noGrp="1"/>
          </p:cNvSpPr>
          <p:nvPr>
            <p:ph type="title"/>
          </p:nvPr>
        </p:nvSpPr>
        <p:spPr/>
        <p:txBody>
          <a:bodyPr>
            <a:normAutofit fontScale="90000"/>
          </a:bodyPr>
          <a:lstStyle/>
          <a:p>
            <a:pPr algn="ctr"/>
            <a:r>
              <a:rPr lang="en-GB" sz="5400" i="1" u="sng" dirty="0"/>
              <a:t>Impact in other areas</a:t>
            </a:r>
          </a:p>
        </p:txBody>
      </p:sp>
    </p:spTree>
    <p:extLst>
      <p:ext uri="{BB962C8B-B14F-4D97-AF65-F5344CB8AC3E}">
        <p14:creationId xmlns:p14="http://schemas.microsoft.com/office/powerpoint/2010/main" val="25328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FB6AE0-46D7-4852-FDC7-38F9BB57F87D}"/>
              </a:ext>
            </a:extLst>
          </p:cNvPr>
          <p:cNvSpPr>
            <a:spLocks noGrp="1"/>
          </p:cNvSpPr>
          <p:nvPr>
            <p:ph type="body" sz="quarter" idx="11"/>
          </p:nvPr>
        </p:nvSpPr>
        <p:spPr/>
        <p:txBody>
          <a:bodyPr/>
          <a:lstStyle/>
          <a:p>
            <a:r>
              <a:rPr lang="en-GB" dirty="0"/>
              <a:t>- Grammar and punctuation. </a:t>
            </a:r>
          </a:p>
          <a:p>
            <a:endParaRPr lang="en-GB" dirty="0"/>
          </a:p>
          <a:p>
            <a:r>
              <a:rPr lang="en-GB" dirty="0"/>
              <a:t>- Analysis. </a:t>
            </a:r>
          </a:p>
          <a:p>
            <a:endParaRPr lang="en-GB" dirty="0"/>
          </a:p>
          <a:p>
            <a:r>
              <a:rPr lang="en-GB" dirty="0"/>
              <a:t>- Linking words. </a:t>
            </a:r>
          </a:p>
          <a:p>
            <a:endParaRPr lang="en-GB" dirty="0"/>
          </a:p>
          <a:p>
            <a:r>
              <a:rPr lang="en-GB" dirty="0"/>
              <a:t>- Utilise PEEL. </a:t>
            </a:r>
          </a:p>
          <a:p>
            <a:endParaRPr lang="en-GB" dirty="0"/>
          </a:p>
          <a:p>
            <a:endParaRPr lang="en-GB" dirty="0"/>
          </a:p>
        </p:txBody>
      </p:sp>
      <p:sp>
        <p:nvSpPr>
          <p:cNvPr id="3" name="Title 2">
            <a:extLst>
              <a:ext uri="{FF2B5EF4-FFF2-40B4-BE49-F238E27FC236}">
                <a16:creationId xmlns:a16="http://schemas.microsoft.com/office/drawing/2014/main" id="{03BA8D0E-95AC-E642-D117-11F32D74372C}"/>
              </a:ext>
            </a:extLst>
          </p:cNvPr>
          <p:cNvSpPr>
            <a:spLocks noGrp="1"/>
          </p:cNvSpPr>
          <p:nvPr>
            <p:ph type="title"/>
          </p:nvPr>
        </p:nvSpPr>
        <p:spPr/>
        <p:txBody>
          <a:bodyPr/>
          <a:lstStyle/>
          <a:p>
            <a:pPr algn="ctr"/>
            <a:r>
              <a:rPr lang="en-GB" i="1" u="sng" dirty="0"/>
              <a:t>Further information</a:t>
            </a:r>
          </a:p>
        </p:txBody>
      </p:sp>
    </p:spTree>
    <p:extLst>
      <p:ext uri="{BB962C8B-B14F-4D97-AF65-F5344CB8AC3E}">
        <p14:creationId xmlns:p14="http://schemas.microsoft.com/office/powerpoint/2010/main" val="2195847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B38D4D-0187-7F82-4379-3A385EDC535A}"/>
              </a:ext>
            </a:extLst>
          </p:cNvPr>
          <p:cNvSpPr>
            <a:spLocks noGrp="1"/>
          </p:cNvSpPr>
          <p:nvPr>
            <p:ph type="body" sz="quarter" idx="11"/>
          </p:nvPr>
        </p:nvSpPr>
        <p:spPr/>
        <p:txBody>
          <a:bodyPr/>
          <a:lstStyle/>
          <a:p>
            <a:r>
              <a:rPr lang="en-GB" dirty="0"/>
              <a:t>- 2500 words. </a:t>
            </a:r>
          </a:p>
          <a:p>
            <a:endParaRPr lang="en-GB" dirty="0"/>
          </a:p>
          <a:p>
            <a:r>
              <a:rPr lang="en-GB" dirty="0"/>
              <a:t>- 10% over or 10% under. </a:t>
            </a:r>
          </a:p>
          <a:p>
            <a:endParaRPr lang="en-GB" dirty="0"/>
          </a:p>
          <a:p>
            <a:r>
              <a:rPr lang="en-GB" dirty="0"/>
              <a:t>- Proof reading. </a:t>
            </a:r>
          </a:p>
          <a:p>
            <a:endParaRPr lang="en-GB" dirty="0"/>
          </a:p>
          <a:p>
            <a:r>
              <a:rPr lang="en-GB" dirty="0"/>
              <a:t>- Similarity score and Turnitin. </a:t>
            </a:r>
          </a:p>
        </p:txBody>
      </p:sp>
      <p:sp>
        <p:nvSpPr>
          <p:cNvPr id="3" name="Title 2">
            <a:extLst>
              <a:ext uri="{FF2B5EF4-FFF2-40B4-BE49-F238E27FC236}">
                <a16:creationId xmlns:a16="http://schemas.microsoft.com/office/drawing/2014/main" id="{C9836297-15A6-6AEA-5EB8-001CBEEBAA13}"/>
              </a:ext>
            </a:extLst>
          </p:cNvPr>
          <p:cNvSpPr>
            <a:spLocks noGrp="1"/>
          </p:cNvSpPr>
          <p:nvPr>
            <p:ph type="title"/>
          </p:nvPr>
        </p:nvSpPr>
        <p:spPr/>
        <p:txBody>
          <a:bodyPr>
            <a:normAutofit/>
          </a:bodyPr>
          <a:lstStyle/>
          <a:p>
            <a:pPr algn="ctr"/>
            <a:r>
              <a:rPr lang="en-GB" sz="4800" i="1" u="sng" dirty="0"/>
              <a:t>Further information</a:t>
            </a:r>
          </a:p>
        </p:txBody>
      </p:sp>
    </p:spTree>
    <p:extLst>
      <p:ext uri="{BB962C8B-B14F-4D97-AF65-F5344CB8AC3E}">
        <p14:creationId xmlns:p14="http://schemas.microsoft.com/office/powerpoint/2010/main" val="1321183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46CABE9-32DE-54F0-97E0-26A3B0E68DC7}"/>
              </a:ext>
            </a:extLst>
          </p:cNvPr>
          <p:cNvSpPr>
            <a:spLocks noGrp="1"/>
          </p:cNvSpPr>
          <p:nvPr>
            <p:ph type="body" sz="quarter" idx="11"/>
          </p:nvPr>
        </p:nvSpPr>
        <p:spPr/>
        <p:txBody>
          <a:bodyPr/>
          <a:lstStyle/>
          <a:p>
            <a:r>
              <a:rPr lang="en-GB" dirty="0"/>
              <a:t>- 15</a:t>
            </a:r>
            <a:r>
              <a:rPr lang="en-GB" baseline="30000" dirty="0"/>
              <a:t>th</a:t>
            </a:r>
            <a:r>
              <a:rPr lang="en-GB" dirty="0"/>
              <a:t> March 2024 by 23:59pm. </a:t>
            </a:r>
          </a:p>
          <a:p>
            <a:endParaRPr lang="en-GB" dirty="0"/>
          </a:p>
          <a:p>
            <a:r>
              <a:rPr lang="en-GB" dirty="0"/>
              <a:t>- Draft session last 2 hours of next weeks session. </a:t>
            </a:r>
          </a:p>
          <a:p>
            <a:endParaRPr lang="en-GB" dirty="0"/>
          </a:p>
          <a:p>
            <a:r>
              <a:rPr lang="en-GB" dirty="0"/>
              <a:t>- Equity today. </a:t>
            </a:r>
          </a:p>
        </p:txBody>
      </p:sp>
      <p:sp>
        <p:nvSpPr>
          <p:cNvPr id="3" name="Title 2">
            <a:extLst>
              <a:ext uri="{FF2B5EF4-FFF2-40B4-BE49-F238E27FC236}">
                <a16:creationId xmlns:a16="http://schemas.microsoft.com/office/drawing/2014/main" id="{2018F675-DB08-CF3F-8E13-A0833E00B5E9}"/>
              </a:ext>
            </a:extLst>
          </p:cNvPr>
          <p:cNvSpPr>
            <a:spLocks noGrp="1"/>
          </p:cNvSpPr>
          <p:nvPr>
            <p:ph type="title"/>
          </p:nvPr>
        </p:nvSpPr>
        <p:spPr/>
        <p:txBody>
          <a:bodyPr>
            <a:normAutofit/>
          </a:bodyPr>
          <a:lstStyle/>
          <a:p>
            <a:pPr algn="ctr"/>
            <a:r>
              <a:rPr lang="en-GB" sz="6600" i="1" u="sng" dirty="0"/>
              <a:t>Summary</a:t>
            </a:r>
          </a:p>
        </p:txBody>
      </p:sp>
    </p:spTree>
    <p:extLst>
      <p:ext uri="{BB962C8B-B14F-4D97-AF65-F5344CB8AC3E}">
        <p14:creationId xmlns:p14="http://schemas.microsoft.com/office/powerpoint/2010/main" val="362454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9EC6DE-A74B-12CD-4783-F944A9D75DCE}"/>
              </a:ext>
            </a:extLst>
          </p:cNvPr>
          <p:cNvSpPr>
            <a:spLocks noGrp="1"/>
          </p:cNvSpPr>
          <p:nvPr>
            <p:ph type="ctrTitle" idx="4294967295"/>
          </p:nvPr>
        </p:nvSpPr>
        <p:spPr>
          <a:xfrm>
            <a:off x="5721928" y="2766218"/>
            <a:ext cx="5001491" cy="1325563"/>
          </a:xfrm>
        </p:spPr>
        <p:txBody>
          <a:bodyPr>
            <a:normAutofit/>
          </a:bodyPr>
          <a:lstStyle/>
          <a:p>
            <a:pPr algn="ctr"/>
            <a:r>
              <a:rPr lang="en-GB" b="1" i="1" u="sng" dirty="0"/>
              <a:t>Thank you, </a:t>
            </a:r>
            <a:br>
              <a:rPr lang="en-GB" b="1" i="1" u="sng" dirty="0"/>
            </a:br>
            <a:r>
              <a:rPr lang="en-GB" b="1" i="1" u="sng" dirty="0"/>
              <a:t>Any Questions?</a:t>
            </a:r>
          </a:p>
        </p:txBody>
      </p:sp>
    </p:spTree>
    <p:extLst>
      <p:ext uri="{BB962C8B-B14F-4D97-AF65-F5344CB8AC3E}">
        <p14:creationId xmlns:p14="http://schemas.microsoft.com/office/powerpoint/2010/main" val="2103829071"/>
      </p:ext>
    </p:extLst>
  </p:cSld>
  <p:clrMapOvr>
    <a:masterClrMapping/>
  </p:clrMapOvr>
</p:sld>
</file>

<file path=ppt/theme/theme1.xml><?xml version="1.0" encoding="utf-8"?>
<a:theme xmlns:a="http://schemas.openxmlformats.org/drawingml/2006/main" name="Office Theme">
  <a:themeElements>
    <a:clrScheme name="Feminine Neutrals">
      <a:dk1>
        <a:srgbClr val="000000"/>
      </a:dk1>
      <a:lt1>
        <a:srgbClr val="FFFFFF"/>
      </a:lt1>
      <a:dk2>
        <a:srgbClr val="000000"/>
      </a:dk2>
      <a:lt2>
        <a:srgbClr val="E6E6E6"/>
      </a:lt2>
      <a:accent1>
        <a:srgbClr val="FCDCD1"/>
      </a:accent1>
      <a:accent2>
        <a:srgbClr val="FFB6A3"/>
      </a:accent2>
      <a:accent3>
        <a:srgbClr val="C16550"/>
      </a:accent3>
      <a:accent4>
        <a:srgbClr val="FEF7F4"/>
      </a:accent4>
      <a:accent5>
        <a:srgbClr val="8A443A"/>
      </a:accent5>
      <a:accent6>
        <a:srgbClr val="EEDED1"/>
      </a:accent6>
      <a:hlink>
        <a:srgbClr val="E0CCBF"/>
      </a:hlink>
      <a:folHlink>
        <a:srgbClr val="C16E32"/>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men's History_TM10107764_Win32_LH_v4" id="{AC635B7D-C2D6-408D-AB8F-C03D582CC5EF}" vid="{62200808-B30B-4ED4-83F3-E3A969C6164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8AAEAA2-4CF8-449D-8745-25872C8482C9}">
  <ds:schemaRefs>
    <ds:schemaRef ds:uri="http://schemas.microsoft.com/sharepoint/v3/contenttype/forms"/>
  </ds:schemaRefs>
</ds:datastoreItem>
</file>

<file path=customXml/itemProps2.xml><?xml version="1.0" encoding="utf-8"?>
<ds:datastoreItem xmlns:ds="http://schemas.openxmlformats.org/officeDocument/2006/customXml" ds:itemID="{811E5987-7DAE-478C-B57E-B58680B8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95BB57-19EB-4557-B5D2-B6E7784AF40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Women's History Month presentation</Template>
  <TotalTime>0</TotalTime>
  <Words>317</Words>
  <Application>Microsoft Office PowerPoint</Application>
  <PresentationFormat>Widescreen</PresentationFormat>
  <Paragraphs>65</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Segoe UI</vt:lpstr>
      <vt:lpstr>Times New Roman</vt:lpstr>
      <vt:lpstr>Wingdings</vt:lpstr>
      <vt:lpstr>Office Theme</vt:lpstr>
      <vt:lpstr>Assignment 1 guidance </vt:lpstr>
      <vt:lpstr>Content </vt:lpstr>
      <vt:lpstr>Aims and learning objectives</vt:lpstr>
      <vt:lpstr>Assignment 1 question!</vt:lpstr>
      <vt:lpstr>Guidance</vt:lpstr>
      <vt:lpstr>What is the question asking?</vt:lpstr>
      <vt:lpstr>An example of answers</vt:lpstr>
      <vt:lpstr>Impact in other areas</vt:lpstr>
      <vt:lpstr>Further information</vt:lpstr>
      <vt:lpstr>Further information</vt:lpstr>
      <vt:lpstr>Summary</vt:lpstr>
      <vt:lpstr>Thank you,  Any Questions?</vt:lpstr>
    </vt:vector>
  </TitlesOfParts>
  <Manager/>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guidance </dc:title>
  <dc:subject/>
  <dc:creator>Zita Draper</dc:creator>
  <cp:keywords/>
  <dc:description/>
  <cp:lastModifiedBy>Zita Draper</cp:lastModifiedBy>
  <cp:revision>1</cp:revision>
  <dcterms:created xsi:type="dcterms:W3CDTF">2024-03-02T21:27:09Z</dcterms:created>
  <dcterms:modified xsi:type="dcterms:W3CDTF">2024-03-05T08:44:17Z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