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2" r:id="rId1"/>
  </p:sldMasterIdLst>
  <p:sldIdLst>
    <p:sldId id="260" r:id="rId2"/>
    <p:sldId id="262" r:id="rId3"/>
    <p:sldId id="263" r:id="rId4"/>
    <p:sldId id="267" r:id="rId5"/>
    <p:sldId id="264" r:id="rId6"/>
    <p:sldId id="265" r:id="rId7"/>
    <p:sldId id="266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45CDA2-7CE7-CED9-D44E-1AE1BD78EC5A}" v="643" dt="2022-02-22T13:18:29.342"/>
    <p1510:client id="{9656D5A9-9DC6-47EB-9274-EC2CA11586F5}" v="1308" dt="2022-02-18T13:57:23.079"/>
    <p1510:client id="{D0A77541-AA3D-152A-43EF-AC8F5CA7A59A}" v="496" dt="2022-02-22T13:35:41.058"/>
    <p1510:client id="{D4A22F5E-059D-CBBB-321B-6E482E19016F}" v="1069" dt="2022-02-22T12:35:46.6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179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04551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893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7650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864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185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488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569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674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398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8016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799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3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0" r:id="rId8"/>
    <p:sldLayoutId id="2147483841" r:id="rId9"/>
    <p:sldLayoutId id="2147483842" r:id="rId10"/>
    <p:sldLayoutId id="21474838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10" descr="BBQ utensils on a blue picnic table">
            <a:extLst>
              <a:ext uri="{FF2B5EF4-FFF2-40B4-BE49-F238E27FC236}">
                <a16:creationId xmlns:a16="http://schemas.microsoft.com/office/drawing/2014/main" id="{3A1CE734-61C5-440F-B6EC-BA1AE67A52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657" r="-1" b="52"/>
          <a:stretch/>
        </p:blipFill>
        <p:spPr>
          <a:xfrm>
            <a:off x="-49214" y="-43256"/>
            <a:ext cx="12191977" cy="68580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38620CF-D35D-4D7B-AC39-E8208849B4CE}"/>
              </a:ext>
            </a:extLst>
          </p:cNvPr>
          <p:cNvSpPr txBox="1"/>
          <p:nvPr/>
        </p:nvSpPr>
        <p:spPr>
          <a:xfrm>
            <a:off x="1524000" y="1122363"/>
            <a:ext cx="9144000" cy="30632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>
                <a:ln w="22225">
                  <a:solidFill>
                    <a:schemeClr val="tx1"/>
                  </a:solidFill>
                  <a:miter lim="800000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Menu 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>
              <a:ln w="22225">
                <a:solidFill>
                  <a:schemeClr val="tx1"/>
                </a:solidFill>
                <a:miter lim="800000"/>
              </a:ln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566A2E-4EB0-483F-B09D-5C16B93B6135}"/>
              </a:ext>
            </a:extLst>
          </p:cNvPr>
          <p:cNvSpPr txBox="1"/>
          <p:nvPr/>
        </p:nvSpPr>
        <p:spPr>
          <a:xfrm>
            <a:off x="5335275" y="4819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Calibri"/>
              </a:rPr>
              <a:t>Hotel Trinity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C20A38-3DEF-4F72-B71F-EE95B02790D9}"/>
              </a:ext>
            </a:extLst>
          </p:cNvPr>
          <p:cNvSpPr txBox="1"/>
          <p:nvPr/>
        </p:nvSpPr>
        <p:spPr>
          <a:xfrm>
            <a:off x="3362528" y="6356485"/>
            <a:ext cx="730439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#Our menu is available only if you dine in - apologies for any inconvenience!</a:t>
            </a:r>
          </a:p>
        </p:txBody>
      </p:sp>
    </p:spTree>
    <p:extLst>
      <p:ext uri="{BB962C8B-B14F-4D97-AF65-F5344CB8AC3E}">
        <p14:creationId xmlns:p14="http://schemas.microsoft.com/office/powerpoint/2010/main" val="14230342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Fancy Background Images (47+ images)">
            <a:extLst>
              <a:ext uri="{FF2B5EF4-FFF2-40B4-BE49-F238E27FC236}">
                <a16:creationId xmlns:a16="http://schemas.microsoft.com/office/drawing/2014/main" id="{1B55C696-BA8A-4529-98DA-8D80FA5491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17"/>
          <a:stretch/>
        </p:blipFill>
        <p:spPr>
          <a:xfrm>
            <a:off x="20" y="141793"/>
            <a:ext cx="12191980" cy="6856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33C7468-9EE7-48C7-B9EF-58D8C92E9984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B51D44A-C82C-4956-80D2-2BB112DB37DF}"/>
              </a:ext>
            </a:extLst>
          </p:cNvPr>
          <p:cNvSpPr txBox="1">
            <a:spLocks/>
          </p:cNvSpPr>
          <p:nvPr/>
        </p:nvSpPr>
        <p:spPr>
          <a:xfrm>
            <a:off x="2824626" y="342359"/>
            <a:ext cx="6901727" cy="503563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" sz="2800" b="1" dirty="0">
                <a:latin typeface="Arial"/>
                <a:cs typeface="Arial"/>
              </a:rPr>
              <a:t>    Breakfast / Appetizers (07:00 - 10:00)</a:t>
            </a:r>
            <a:endParaRPr lang="en-US" sz="2800" dirty="0">
              <a:latin typeface="Arial"/>
              <a:cs typeface="Arial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7247767-ECD9-47D5-B198-3D00AE02B169}"/>
              </a:ext>
            </a:extLst>
          </p:cNvPr>
          <p:cNvSpPr txBox="1">
            <a:spLocks/>
          </p:cNvSpPr>
          <p:nvPr/>
        </p:nvSpPr>
        <p:spPr>
          <a:xfrm>
            <a:off x="1294200" y="1645625"/>
            <a:ext cx="4485600" cy="337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" sz="1600" b="1" dirty="0">
                <a:latin typeface="Arial"/>
                <a:cs typeface="Calibri" panose="020F0502020204030204"/>
              </a:rPr>
              <a:t>Ham / bacon / fillet muscle / salami - 1£ 50g</a:t>
            </a:r>
            <a:endParaRPr lang="en-US" sz="1600" b="1">
              <a:latin typeface="Arial"/>
              <a:cs typeface="Arial"/>
            </a:endParaRP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585CA852-3E8F-4248-8F3F-01A666F0270F}"/>
              </a:ext>
            </a:extLst>
          </p:cNvPr>
          <p:cNvSpPr txBox="1">
            <a:spLocks/>
          </p:cNvSpPr>
          <p:nvPr/>
        </p:nvSpPr>
        <p:spPr>
          <a:xfrm>
            <a:off x="1293443" y="4291625"/>
            <a:ext cx="3057600" cy="403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" sz="1600" b="1" dirty="0">
                <a:latin typeface="Arial"/>
                <a:cs typeface="Calibri" panose="020F0502020204030204"/>
              </a:rPr>
              <a:t>Butter / jam / honey - 1£ 20g</a:t>
            </a:r>
            <a:endParaRPr lang="en-US" sz="1600" b="1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B658D54-B23B-4DDB-B479-F4C484F94818}"/>
              </a:ext>
            </a:extLst>
          </p:cNvPr>
          <p:cNvSpPr txBox="1"/>
          <p:nvPr/>
        </p:nvSpPr>
        <p:spPr>
          <a:xfrm>
            <a:off x="1292400" y="2276400"/>
            <a:ext cx="5215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Tomatoes / Cucumbers / Peppers / Olives – 50p 50g</a:t>
            </a:r>
            <a:endParaRPr lang="en-US" sz="1600" b="1">
              <a:latin typeface="Arial"/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19C1BC2-9020-435C-A29C-F5DC86CC13D4}"/>
              </a:ext>
            </a:extLst>
          </p:cNvPr>
          <p:cNvSpPr txBox="1"/>
          <p:nvPr/>
        </p:nvSpPr>
        <p:spPr>
          <a:xfrm>
            <a:off x="1292400" y="4880400"/>
            <a:ext cx="461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Rustic omelet - 5£ 250g</a:t>
            </a:r>
            <a:r>
              <a:rPr lang="en" sz="1600" dirty="0">
                <a:latin typeface="Arial"/>
                <a:cs typeface="Calibri"/>
              </a:rPr>
              <a:t>
</a:t>
            </a:r>
            <a:r>
              <a:rPr lang="en" sz="1400" dirty="0">
                <a:latin typeface="Arial"/>
                <a:cs typeface="Calibri"/>
              </a:rPr>
              <a:t>Eggs 3</a:t>
            </a:r>
            <a:r>
              <a:rPr lang="en" sz="1600" dirty="0">
                <a:latin typeface="Arial"/>
                <a:cs typeface="Calibri"/>
              </a:rPr>
              <a:t> </a:t>
            </a:r>
            <a:r>
              <a:rPr lang="en" sz="1400" dirty="0">
                <a:latin typeface="Arial"/>
                <a:cs typeface="Calibri"/>
              </a:rPr>
              <a:t>pieces, ribs, mushrooms, cheese 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B9D826E-F1D2-4CC6-A744-90704C727E94}"/>
              </a:ext>
            </a:extLst>
          </p:cNvPr>
          <p:cNvSpPr txBox="1"/>
          <p:nvPr/>
        </p:nvSpPr>
        <p:spPr>
          <a:xfrm>
            <a:off x="1291275" y="2875275"/>
            <a:ext cx="2647200" cy="350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Fresh sausages - 2£ 100g</a:t>
            </a:r>
            <a:endParaRPr lang="en-US" sz="1600" b="1">
              <a:latin typeface="Arial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C300943-4A18-4F5A-8C76-CE383961E5FA}"/>
              </a:ext>
            </a:extLst>
          </p:cNvPr>
          <p:cNvSpPr txBox="1"/>
          <p:nvPr/>
        </p:nvSpPr>
        <p:spPr>
          <a:xfrm>
            <a:off x="1290150" y="5772150"/>
            <a:ext cx="4759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Cheese / Cow cheese / Bellows cheese 1£ 50g</a:t>
            </a:r>
            <a:endParaRPr lang="en-US" sz="1600" b="1">
              <a:latin typeface="Arial"/>
              <a:cs typeface="Arial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1014AF8-C636-4E7C-AEF4-7001D2F46DB4}"/>
              </a:ext>
            </a:extLst>
          </p:cNvPr>
          <p:cNvSpPr txBox="1"/>
          <p:nvPr/>
        </p:nvSpPr>
        <p:spPr>
          <a:xfrm>
            <a:off x="1292400" y="3488400"/>
            <a:ext cx="353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Breaded cheese - 4£ 200g</a:t>
            </a:r>
            <a:r>
              <a:rPr lang="en" sz="1600" dirty="0">
                <a:latin typeface="Arial"/>
                <a:cs typeface="Calibri"/>
              </a:rPr>
              <a:t>
</a:t>
            </a:r>
            <a:r>
              <a:rPr lang="en" sz="1400" dirty="0">
                <a:latin typeface="Arial"/>
                <a:cs typeface="Calibri"/>
              </a:rPr>
              <a:t>Cheese</a:t>
            </a:r>
            <a:r>
              <a:rPr lang="en" sz="1600" dirty="0">
                <a:latin typeface="Arial"/>
                <a:cs typeface="Calibri"/>
              </a:rPr>
              <a:t>, </a:t>
            </a:r>
            <a:r>
              <a:rPr lang="en" sz="1400" dirty="0">
                <a:latin typeface="Arial"/>
                <a:cs typeface="Calibri"/>
              </a:rPr>
              <a:t>egg</a:t>
            </a:r>
            <a:r>
              <a:rPr lang="en" sz="1600" dirty="0">
                <a:latin typeface="Arial"/>
                <a:cs typeface="Calibri"/>
              </a:rPr>
              <a:t>, </a:t>
            </a:r>
            <a:r>
              <a:rPr lang="en" sz="1400" dirty="0">
                <a:latin typeface="Arial"/>
                <a:cs typeface="Calibri"/>
              </a:rPr>
              <a:t>breadcrumbs </a:t>
            </a:r>
            <a:endParaRPr lang="en-US" sz="1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25907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Fancy Background Images (47+ images)">
            <a:extLst>
              <a:ext uri="{FF2B5EF4-FFF2-40B4-BE49-F238E27FC236}">
                <a16:creationId xmlns:a16="http://schemas.microsoft.com/office/drawing/2014/main" id="{1F8710F2-8B9E-49EF-B497-99D1C23E563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5001" b="5000"/>
          <a:stretch/>
        </p:blipFill>
        <p:spPr>
          <a:xfrm>
            <a:off x="938" y="-64790"/>
            <a:ext cx="12188930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E77B76-DF35-4189-BA9E-038D7FC78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1615" y="454279"/>
            <a:ext cx="4823723" cy="47563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Main </a:t>
            </a:r>
            <a:r>
              <a:rPr lang="en-US" sz="2800" b="1" dirty="0">
                <a:latin typeface="Arial"/>
                <a:cs typeface="Arial"/>
              </a:rPr>
              <a:t>dishes (11:30 - 22:00)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8F251C-3E2F-47E7-912F-A9FC4D3D63DE}"/>
              </a:ext>
            </a:extLst>
          </p:cNvPr>
          <p:cNvSpPr txBox="1"/>
          <p:nvPr/>
        </p:nvSpPr>
        <p:spPr>
          <a:xfrm>
            <a:off x="880076" y="1758777"/>
            <a:ext cx="402692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Boyar rabbit stew </a:t>
            </a:r>
            <a:r>
              <a:rPr lang="en" sz="1400" b="1" dirty="0">
                <a:latin typeface="Arial"/>
                <a:cs typeface="Calibri"/>
              </a:rPr>
              <a:t>- 18£</a:t>
            </a:r>
            <a:r>
              <a:rPr lang="en" sz="1200" dirty="0">
                <a:latin typeface="Arial"/>
                <a:cs typeface="Calibri"/>
              </a:rPr>
              <a:t>
Candied rabbit meat, onion, carrot, tomato, pepper, celery, olives, spices, duck lard, mashed potatoes - 500g</a:t>
            </a:r>
            <a:endParaRPr lang="en-US" sz="12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1B9E2E-BB6E-4E62-AD98-FB6FDB88772B}"/>
              </a:ext>
            </a:extLst>
          </p:cNvPr>
          <p:cNvSpPr txBox="1"/>
          <p:nvPr/>
        </p:nvSpPr>
        <p:spPr>
          <a:xfrm>
            <a:off x="5560627" y="1723167"/>
            <a:ext cx="533811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Candied duck leg on a Mediterranean salad bed - 16£</a:t>
            </a:r>
            <a:r>
              <a:rPr lang="en" sz="1400" b="1" dirty="0">
                <a:latin typeface="Arial"/>
                <a:cs typeface="Calibri"/>
              </a:rPr>
              <a:t>
</a:t>
            </a:r>
            <a:r>
              <a:rPr lang="en" sz="1200" dirty="0">
                <a:latin typeface="Arial"/>
                <a:cs typeface="Calibri"/>
              </a:rPr>
              <a:t>Mix of lettuce, exotic fruits, candied duck leg, olive oil - 400g</a:t>
            </a:r>
            <a:endParaRPr lang="en-US" sz="12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8B20E4-AFB0-4B85-94F5-38ECE60EEFBC}"/>
              </a:ext>
            </a:extLst>
          </p:cNvPr>
          <p:cNvSpPr txBox="1"/>
          <p:nvPr/>
        </p:nvSpPr>
        <p:spPr>
          <a:xfrm>
            <a:off x="5555048" y="2761048"/>
            <a:ext cx="601087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Baked lamb shank and baked potatoes with rosemary - 21£
</a:t>
            </a:r>
            <a:r>
              <a:rPr lang="en" sz="1200" dirty="0">
                <a:latin typeface="Arial"/>
                <a:cs typeface="Calibri"/>
              </a:rPr>
              <a:t>Lamb shank, baked potatoes - 300 / 200g</a:t>
            </a:r>
            <a:endParaRPr lang="en-US" sz="160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B1D2480-A5AD-4AC5-9CD6-4A9638E8909E}"/>
              </a:ext>
            </a:extLst>
          </p:cNvPr>
          <p:cNvSpPr txBox="1"/>
          <p:nvPr/>
        </p:nvSpPr>
        <p:spPr>
          <a:xfrm>
            <a:off x="878789" y="2759760"/>
            <a:ext cx="467909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A festive dish - 15£</a:t>
            </a:r>
            <a:r>
              <a:rPr lang="en" sz="1200" dirty="0">
                <a:latin typeface="Arial"/>
                <a:cs typeface="Calibri"/>
              </a:rPr>
              <a:t>
Pan-fried, champagne turkey breast with caramelized fruit - 350g</a:t>
            </a:r>
            <a:endParaRPr lang="en-US" sz="12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B53037-12D2-4F60-94BA-EAC4B4B7A96B}"/>
              </a:ext>
            </a:extLst>
          </p:cNvPr>
          <p:cNvSpPr txBox="1"/>
          <p:nvPr/>
        </p:nvSpPr>
        <p:spPr>
          <a:xfrm>
            <a:off x="881974" y="3573294"/>
            <a:ext cx="438609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Penne with salmon and broccoli - 14£</a:t>
            </a:r>
            <a:r>
              <a:rPr lang="en" sz="1600" dirty="0">
                <a:latin typeface="Arial"/>
                <a:cs typeface="Calibri"/>
              </a:rPr>
              <a:t>
</a:t>
            </a:r>
            <a:r>
              <a:rPr lang="en" sz="1050" dirty="0">
                <a:latin typeface="Arial"/>
                <a:cs typeface="Calibri"/>
              </a:rPr>
              <a:t>Pasta </a:t>
            </a:r>
            <a:r>
              <a:rPr lang="en" sz="1200" dirty="0">
                <a:latin typeface="Arial"/>
                <a:cs typeface="Calibri"/>
              </a:rPr>
              <a:t>penne, smoked salmon, broccoli, white sauce, parmesan, dill - 400g</a:t>
            </a:r>
            <a:endParaRPr lang="en-US" sz="1200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A882BAA-AD12-48F0-B04E-7D3DB90A717F}"/>
              </a:ext>
            </a:extLst>
          </p:cNvPr>
          <p:cNvSpPr txBox="1"/>
          <p:nvPr/>
        </p:nvSpPr>
        <p:spPr>
          <a:xfrm>
            <a:off x="5559020" y="3573938"/>
            <a:ext cx="433205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Spaghetti Bolognese - 12£</a:t>
            </a:r>
            <a:r>
              <a:rPr lang="en" sz="1200" dirty="0">
                <a:latin typeface="Arial"/>
                <a:cs typeface="Calibri"/>
              </a:rPr>
              <a:t>
Beef, onion, tomatoes, white wine, parmesan, olive oil - 400g</a:t>
            </a:r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17542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Fancy Background Images (47+ images)">
            <a:extLst>
              <a:ext uri="{FF2B5EF4-FFF2-40B4-BE49-F238E27FC236}">
                <a16:creationId xmlns:a16="http://schemas.microsoft.com/office/drawing/2014/main" id="{E400D570-8424-4A8C-8DBF-0F041657E33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</a:blip>
          <a:srcRect t="10000"/>
          <a:stretch/>
        </p:blipFill>
        <p:spPr>
          <a:xfrm>
            <a:off x="-32406" y="10"/>
            <a:ext cx="12191980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FB4D60-7565-4815-9D15-6939E66B0323}"/>
              </a:ext>
            </a:extLst>
          </p:cNvPr>
          <p:cNvSpPr txBox="1"/>
          <p:nvPr/>
        </p:nvSpPr>
        <p:spPr>
          <a:xfrm>
            <a:off x="3730017" y="390188"/>
            <a:ext cx="475358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Arial"/>
                <a:cs typeface="Calibri"/>
              </a:rPr>
              <a:t>Vegan food (07:00 – 22:00)</a:t>
            </a:r>
            <a:endParaRPr lang="en-GB" sz="2800" b="1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E115BA-3C35-476B-B0DA-E499022AF9B7}"/>
              </a:ext>
            </a:extLst>
          </p:cNvPr>
          <p:cNvSpPr txBox="1"/>
          <p:nvPr/>
        </p:nvSpPr>
        <p:spPr>
          <a:xfrm>
            <a:off x="3908357" y="2195208"/>
            <a:ext cx="4310431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cs typeface="Calibri"/>
              </a:rPr>
              <a:t>Baked sweet cabbage - 12£ 250g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Baked Pleurotus mushrooms - 15£ 200g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Peas cream soup - 10£ 150g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Fried soy - 5£ 100g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Baked Bombay potatoes - 3£ 100g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Pumpkin salad with garlic - 7£ 150g</a:t>
            </a:r>
          </a:p>
          <a:p>
            <a:endParaRPr lang="en-GB" sz="1600" b="1" dirty="0">
              <a:latin typeface="Arial"/>
              <a:cs typeface="Calibri"/>
            </a:endParaRPr>
          </a:p>
          <a:p>
            <a:r>
              <a:rPr lang="en-GB" sz="1600" b="1" dirty="0">
                <a:latin typeface="Arial"/>
                <a:cs typeface="Calibri"/>
              </a:rPr>
              <a:t>Mashed potatoes with carrots - 9£ 180g</a:t>
            </a:r>
          </a:p>
          <a:p>
            <a:endParaRPr lang="en-GB" sz="1600" b="1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17052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Calibri" panose="020F0502020204030204"/>
                <a:cs typeface="Calibri"/>
              </a:rPr>
              <a:t>yup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Fancy Background Images (47+ images)">
            <a:extLst>
              <a:ext uri="{FF2B5EF4-FFF2-40B4-BE49-F238E27FC236}">
                <a16:creationId xmlns:a16="http://schemas.microsoft.com/office/drawing/2014/main" id="{201BD07D-5D2E-46B8-AFAB-DE3FA9CA7E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9989" b="11"/>
          <a:stretch/>
        </p:blipFill>
        <p:spPr>
          <a:xfrm>
            <a:off x="-126410" y="11"/>
            <a:ext cx="12192001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4D1DFB-B62E-4BD4-B26E-661B55797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2479" y="555970"/>
            <a:ext cx="1999536" cy="954569"/>
          </a:xfr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en-US" sz="2800" b="1" dirty="0">
                <a:solidFill>
                  <a:srgbClr val="FFFFFF"/>
                </a:solidFill>
                <a:latin typeface="Arial"/>
                <a:cs typeface="Arial"/>
              </a:rPr>
              <a:t>Deserts </a:t>
            </a:r>
            <a:endParaRPr lang="en-US" dirty="0"/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F4ECA24B-55B2-4745-821A-1CAE7B4B68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7075" y="1801155"/>
            <a:ext cx="6668812" cy="42846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" sz="1600" b="1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" sz="1600" b="1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" sz="1600" b="1" dirty="0">
                <a:solidFill>
                  <a:srgbClr val="FFFFFF"/>
                </a:solidFill>
                <a:latin typeface="Arial"/>
                <a:cs typeface="Arial"/>
              </a:rPr>
              <a:t>Pancakes with chocolate or jam - 5£ 200g</a:t>
            </a:r>
            <a:endParaRPr lang="en-US" sz="1600" b="1" dirty="0">
              <a:solidFill>
                <a:srgbClr val="FFFFFF"/>
              </a:solidFill>
              <a:cs typeface="Calibri"/>
            </a:endParaRPr>
          </a:p>
          <a:p>
            <a:pPr marL="0" indent="0">
              <a:buNone/>
            </a:pPr>
            <a:endParaRPr lang="en" sz="18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" sz="1600" b="1" dirty="0">
                <a:solidFill>
                  <a:srgbClr val="FFFFFF"/>
                </a:solidFill>
                <a:latin typeface="Arial"/>
                <a:cs typeface="Arial"/>
              </a:rPr>
              <a:t>Ice cream with whipped cream - 3£ 300g</a:t>
            </a:r>
          </a:p>
          <a:p>
            <a:pPr marL="0" indent="0">
              <a:buNone/>
            </a:pPr>
            <a:endParaRPr lang="en" sz="18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" sz="1600" b="1" dirty="0">
                <a:solidFill>
                  <a:srgbClr val="FFFFFF"/>
                </a:solidFill>
                <a:latin typeface="Arial"/>
                <a:cs typeface="Arial"/>
              </a:rPr>
              <a:t>Fruit salad - 5£ 250g</a:t>
            </a:r>
          </a:p>
          <a:p>
            <a:pPr marL="0" indent="0">
              <a:buNone/>
            </a:pPr>
            <a:endParaRPr lang="en" sz="1800" dirty="0">
              <a:solidFill>
                <a:srgbClr val="FFFFFF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" sz="1600" b="1" dirty="0">
                <a:solidFill>
                  <a:srgbClr val="FFFFFF"/>
                </a:solidFill>
                <a:latin typeface="Arial"/>
                <a:cs typeface="Arial"/>
              </a:rPr>
              <a:t>Coupe Jacques - 6£ 300g</a:t>
            </a:r>
          </a:p>
          <a:p>
            <a:pPr marL="0" indent="0">
              <a:buNone/>
            </a:pPr>
            <a:endParaRPr lang="en" sz="1600" b="1" dirty="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340C48-5FDF-4671-94E3-161DD1D4DFA0}"/>
              </a:ext>
            </a:extLst>
          </p:cNvPr>
          <p:cNvSpPr txBox="1"/>
          <p:nvPr/>
        </p:nvSpPr>
        <p:spPr>
          <a:xfrm>
            <a:off x="3859720" y="4497421"/>
            <a:ext cx="5002177" cy="12618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b="1" dirty="0">
              <a:solidFill>
                <a:schemeClr val="bg1"/>
              </a:solidFill>
              <a:latin typeface="Arial"/>
              <a:ea typeface="+mn-lt"/>
              <a:cs typeface="+mn-lt"/>
            </a:endParaRPr>
          </a:p>
          <a:p>
            <a:endParaRPr lang="en-GB" sz="1600" b="1" dirty="0">
              <a:solidFill>
                <a:schemeClr val="bg1"/>
              </a:solidFill>
              <a:latin typeface="Arial"/>
              <a:ea typeface="+mn-lt"/>
              <a:cs typeface="+mn-lt"/>
            </a:endParaRPr>
          </a:p>
          <a:p>
            <a:endParaRPr lang="en-GB" sz="1600" b="1" dirty="0">
              <a:solidFill>
                <a:schemeClr val="bg1"/>
              </a:solidFill>
              <a:latin typeface="Arial"/>
              <a:ea typeface="+mn-lt"/>
              <a:cs typeface="+mn-lt"/>
            </a:endParaRPr>
          </a:p>
          <a:p>
            <a:r>
              <a:rPr lang="en-GB" sz="1600" b="1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Chocolitious Brownie - 6£</a:t>
            </a:r>
            <a:endParaRPr lang="en-US" sz="1600" b="1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r>
              <a:rPr lang="en-GB" sz="12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 warm chocolate, vanilla ice cream &amp; chocolate double flake</a:t>
            </a:r>
            <a:endParaRPr lang="en-US" sz="1200" dirty="0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0015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Free Photo | Four cocktails and exotic fruits on black ...">
            <a:extLst>
              <a:ext uri="{FF2B5EF4-FFF2-40B4-BE49-F238E27FC236}">
                <a16:creationId xmlns:a16="http://schemas.microsoft.com/office/drawing/2014/main" id="{4D611E0E-F58D-4A38-96CF-E84EEA8F0B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43750"/>
          <a:stretch/>
        </p:blipFill>
        <p:spPr>
          <a:xfrm>
            <a:off x="-71626" y="-81053"/>
            <a:ext cx="12188932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3CEF0F-9611-4AE4-BACE-171B589EE43B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rgbClr val="FFFFFF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A7E237-6BA9-495C-A41A-FC2A04A2374C}"/>
              </a:ext>
            </a:extLst>
          </p:cNvPr>
          <p:cNvSpPr txBox="1"/>
          <p:nvPr/>
        </p:nvSpPr>
        <p:spPr>
          <a:xfrm rot="10800000" flipV="1">
            <a:off x="5114018" y="282863"/>
            <a:ext cx="181428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800" b="1" dirty="0">
                <a:latin typeface="Arial"/>
                <a:cs typeface="Calibri"/>
              </a:rPr>
              <a:t>   Drinks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E86BE2-25EE-43A6-9149-5B6B2746D9D4}"/>
              </a:ext>
            </a:extLst>
          </p:cNvPr>
          <p:cNvSpPr txBox="1"/>
          <p:nvPr/>
        </p:nvSpPr>
        <p:spPr>
          <a:xfrm>
            <a:off x="563124" y="2335720"/>
            <a:ext cx="2148732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ea typeface="+mn-lt"/>
                <a:cs typeface="+mn-lt"/>
              </a:rPr>
              <a:t>Soft Drinks </a:t>
            </a:r>
            <a:r>
              <a:rPr lang="en-GB" sz="1200" dirty="0">
                <a:latin typeface="Arial"/>
                <a:ea typeface="+mn-lt"/>
                <a:cs typeface="+mn-lt"/>
              </a:rPr>
              <a:t>- Coke 3.25£ / Diet Coke 2.90£ / Coke Zero 2.90£ / Peach and Fresh Mint Iced Tea 2.95£ / Fever-Tree Brazil Lime &amp; Yuhu Soda 3.25£ / Fever-Tree White Grape &amp; Apricot Soda 3.25£ /  Kings Natural Spring Water 3.95 / Still or sparkling water 750ml – 5£ / Coffee - 3£ / Hot chocolate - 3£</a:t>
            </a:r>
            <a:endParaRPr lang="en-GB" sz="1200" dirty="0">
              <a:latin typeface="Arial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D799CC-779F-438A-A490-E54D21662E06}"/>
              </a:ext>
            </a:extLst>
          </p:cNvPr>
          <p:cNvSpPr txBox="1"/>
          <p:nvPr/>
        </p:nvSpPr>
        <p:spPr>
          <a:xfrm>
            <a:off x="4737573" y="2332678"/>
            <a:ext cx="231085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ea typeface="+mn-lt"/>
                <a:cs typeface="+mn-lt"/>
              </a:rPr>
              <a:t>Beer and Cyder </a:t>
            </a:r>
            <a:r>
              <a:rPr lang="en-GB" sz="1200" dirty="0">
                <a:latin typeface="Arial"/>
                <a:ea typeface="+mn-lt"/>
                <a:cs typeface="+mn-lt"/>
              </a:rPr>
              <a:t>- Lewes Cyder 330ml 5.5% 5.15£ / Menabeer 330ml 4.8% 4.75£ / Peroni 330ml 5.1% 4.65£ - 660ml 5.1% 6.95£ / Peroni Pint 5.1% 5.50£ / Half Pint 5.1% 3.00£ / Meantime Yokohama Red Ale 330ml 4.1% 4.75£ / Meantime Pale Ale 330ml 4.3% 4.75£ / Low or Non-Alcoholic Lucky Man 330ml 0.5% 4.25£ / Peroni Azzura 330ml 0.0% 3.95£ /</a:t>
            </a:r>
            <a:endParaRPr lang="en-GB" sz="1200" dirty="0">
              <a:latin typeface="Arial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188741-BA19-406B-84BD-4D29E77F5ED5}"/>
              </a:ext>
            </a:extLst>
          </p:cNvPr>
          <p:cNvSpPr txBox="1"/>
          <p:nvPr/>
        </p:nvSpPr>
        <p:spPr>
          <a:xfrm>
            <a:off x="9084959" y="2335044"/>
            <a:ext cx="2159540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 dirty="0">
                <a:latin typeface="Arial"/>
                <a:ea typeface="+mn-lt"/>
                <a:cs typeface="+mn-lt"/>
              </a:rPr>
              <a:t>Juices and Smoothies </a:t>
            </a:r>
            <a:r>
              <a:rPr lang="en-GB" sz="1400" dirty="0">
                <a:latin typeface="Arial"/>
                <a:ea typeface="+mn-lt"/>
                <a:cs typeface="+mn-lt"/>
              </a:rPr>
              <a:t>Supergreenies 4</a:t>
            </a:r>
            <a:r>
              <a:rPr lang="en-GB" sz="1200" dirty="0">
                <a:latin typeface="Arial"/>
                <a:ea typeface="+mn-lt"/>
                <a:cs typeface="+mn-lt"/>
              </a:rPr>
              <a:t>.</a:t>
            </a:r>
            <a:r>
              <a:rPr lang="en-GB" sz="1400" dirty="0">
                <a:latin typeface="Arial"/>
                <a:ea typeface="+mn-lt"/>
                <a:cs typeface="+mn-lt"/>
              </a:rPr>
              <a:t>55£ (</a:t>
            </a:r>
            <a:r>
              <a:rPr lang="en-GB" sz="1200" dirty="0">
                <a:latin typeface="Arial"/>
                <a:ea typeface="+mn-lt"/>
                <a:cs typeface="+mn-lt"/>
              </a:rPr>
              <a:t>Cucumber, apple, mango, spinach, lime &amp; ginger) / </a:t>
            </a:r>
            <a:r>
              <a:rPr lang="en-GB" sz="1400" dirty="0">
                <a:latin typeface="Arial"/>
                <a:ea typeface="+mn-lt"/>
                <a:cs typeface="+mn-lt"/>
              </a:rPr>
              <a:t>Tropical 3.55£ (</a:t>
            </a:r>
            <a:r>
              <a:rPr lang="en-GB" sz="1200" dirty="0">
                <a:latin typeface="Arial"/>
                <a:ea typeface="+mn-lt"/>
                <a:cs typeface="+mn-lt"/>
              </a:rPr>
              <a:t>Pineapple, cantaloupe, mango &amp; passion fruit) / </a:t>
            </a:r>
            <a:r>
              <a:rPr lang="en-GB" sz="1400" dirty="0">
                <a:latin typeface="Arial"/>
                <a:ea typeface="+mn-lt"/>
                <a:cs typeface="+mn-lt"/>
              </a:rPr>
              <a:t> Apple Juice 3</a:t>
            </a:r>
            <a:r>
              <a:rPr lang="en-GB" sz="1200" dirty="0">
                <a:latin typeface="Arial"/>
                <a:ea typeface="+mn-lt"/>
                <a:cs typeface="+mn-lt"/>
              </a:rPr>
              <a:t>.</a:t>
            </a:r>
            <a:r>
              <a:rPr lang="en-GB" sz="1400" dirty="0">
                <a:latin typeface="Arial"/>
                <a:ea typeface="+mn-lt"/>
                <a:cs typeface="+mn-lt"/>
              </a:rPr>
              <a:t>25£ / Freshly Pressed Orange Juice 3</a:t>
            </a:r>
            <a:r>
              <a:rPr lang="en-GB" sz="1200" dirty="0">
                <a:latin typeface="Arial"/>
                <a:ea typeface="+mn-lt"/>
                <a:cs typeface="+mn-lt"/>
              </a:rPr>
              <a:t>.</a:t>
            </a:r>
            <a:r>
              <a:rPr lang="en-GB" sz="1400" dirty="0">
                <a:latin typeface="Arial"/>
                <a:ea typeface="+mn-lt"/>
                <a:cs typeface="+mn-lt"/>
              </a:rPr>
              <a:t>25£</a:t>
            </a:r>
            <a:endParaRPr lang="en-US" sz="1400" dirty="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4786C2-11BD-48AB-B0AA-DFE181E90BB3}"/>
              </a:ext>
            </a:extLst>
          </p:cNvPr>
          <p:cNvSpPr txBox="1"/>
          <p:nvPr/>
        </p:nvSpPr>
        <p:spPr>
          <a:xfrm>
            <a:off x="876570" y="5480996"/>
            <a:ext cx="10309154" cy="17235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" sz="1600" b="1" dirty="0">
                <a:latin typeface="Arial"/>
                <a:cs typeface="Calibri"/>
              </a:rPr>
              <a:t>Wines specially chosen for our penne or baked lamb </a:t>
            </a:r>
            <a:r>
              <a:rPr lang="en" sz="1600" dirty="0">
                <a:latin typeface="Arial"/>
                <a:cs typeface="Calibri"/>
              </a:rPr>
              <a:t>/ </a:t>
            </a:r>
            <a:r>
              <a:rPr lang="en" dirty="0"/>
              <a:t>Cabernet Sauvignon 25£ 750ml / Malbec Giovanni Bellia 25£ 750ml / Chianti Classico Dievole DOCG 2001 50£ 750ml</a:t>
            </a:r>
            <a:endParaRPr lang="en-US" sz="1600">
              <a:latin typeface="Arial"/>
              <a:cs typeface="Arial"/>
            </a:endParaRPr>
          </a:p>
          <a:p>
            <a:endParaRPr lang="en" b="1" dirty="0">
              <a:latin typeface="Calibri"/>
              <a:cs typeface="Calibri"/>
            </a:endParaRPr>
          </a:p>
          <a:p>
            <a:br>
              <a:rPr lang="en-US" dirty="0"/>
            </a:br>
            <a:endParaRPr lang="en-US" dirty="0"/>
          </a:p>
          <a:p>
            <a:endParaRPr lang="en" sz="1600" b="1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09348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2" name="Picture 2" descr="Bon appetit enjoy Best for you lettering on a plate with a ...">
            <a:extLst>
              <a:ext uri="{FF2B5EF4-FFF2-40B4-BE49-F238E27FC236}">
                <a16:creationId xmlns:a16="http://schemas.microsoft.com/office/drawing/2014/main" id="{28902648-630D-4D11-A7EA-D2728CED3F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3"/>
          <a:stretch/>
        </p:blipFill>
        <p:spPr>
          <a:xfrm>
            <a:off x="2644776" y="10"/>
            <a:ext cx="9547224" cy="68579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8E3F3A-2E3F-4E74-AF8A-1DBA5829AD0C}"/>
              </a:ext>
            </a:extLst>
          </p:cNvPr>
          <p:cNvSpPr txBox="1"/>
          <p:nvPr/>
        </p:nvSpPr>
        <p:spPr>
          <a:xfrm>
            <a:off x="1119762" y="1752059"/>
            <a:ext cx="2743199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"/>
              </a:rPr>
              <a:t>H</a:t>
            </a:r>
          </a:p>
          <a:p>
            <a:r>
              <a:rPr lang="en-GB" dirty="0">
                <a:cs typeface="Calibri"/>
              </a:rPr>
              <a:t>O</a:t>
            </a:r>
          </a:p>
          <a:p>
            <a:r>
              <a:rPr lang="en-GB" dirty="0">
                <a:cs typeface="Calibri"/>
              </a:rPr>
              <a:t>T</a:t>
            </a:r>
          </a:p>
          <a:p>
            <a:r>
              <a:rPr lang="en-GB" dirty="0">
                <a:cs typeface="Calibri"/>
              </a:rPr>
              <a:t>E</a:t>
            </a:r>
          </a:p>
          <a:p>
            <a:r>
              <a:rPr lang="en-GB" dirty="0">
                <a:cs typeface="Calibri"/>
              </a:rPr>
              <a:t>L</a:t>
            </a:r>
          </a:p>
          <a:p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T</a:t>
            </a:r>
          </a:p>
          <a:p>
            <a:r>
              <a:rPr lang="en-GB" dirty="0">
                <a:cs typeface="Calibri"/>
              </a:rPr>
              <a:t>R</a:t>
            </a:r>
          </a:p>
          <a:p>
            <a:r>
              <a:rPr lang="en-GB" dirty="0">
                <a:cs typeface="Calibri"/>
              </a:rPr>
              <a:t>I</a:t>
            </a:r>
          </a:p>
          <a:p>
            <a:r>
              <a:rPr lang="en-GB" dirty="0">
                <a:cs typeface="Calibri"/>
              </a:rPr>
              <a:t>N</a:t>
            </a:r>
          </a:p>
          <a:p>
            <a:r>
              <a:rPr lang="en-GB" dirty="0">
                <a:cs typeface="Calibri"/>
              </a:rPr>
              <a:t>I</a:t>
            </a:r>
          </a:p>
          <a:p>
            <a:r>
              <a:rPr lang="en-GB" dirty="0">
                <a:cs typeface="Calibri"/>
              </a:rPr>
              <a:t>T</a:t>
            </a:r>
          </a:p>
          <a:p>
            <a:r>
              <a:rPr lang="en-GB" dirty="0">
                <a:cs typeface="Calibri"/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3859329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Main dishes (11:30 - 22:00)</vt:lpstr>
      <vt:lpstr>PowerPoint Presentation</vt:lpstr>
      <vt:lpstr>Deserts 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revision>604</cp:revision>
  <dcterms:modified xsi:type="dcterms:W3CDTF">2022-02-22T13:35:43Z</dcterms:modified>
</cp:coreProperties>
</file>