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84" r:id="rId3"/>
    <p:sldId id="294" r:id="rId4"/>
    <p:sldId id="297" r:id="rId5"/>
    <p:sldId id="298" r:id="rId6"/>
    <p:sldId id="299" r:id="rId7"/>
    <p:sldId id="304" r:id="rId8"/>
    <p:sldId id="305" r:id="rId9"/>
    <p:sldId id="308" r:id="rId10"/>
    <p:sldId id="309" r:id="rId11"/>
    <p:sldId id="296" r:id="rId12"/>
    <p:sldId id="302" r:id="rId13"/>
    <p:sldId id="310" r:id="rId14"/>
    <p:sldId id="300" r:id="rId15"/>
    <p:sldId id="303" r:id="rId16"/>
    <p:sldId id="301" r:id="rId17"/>
    <p:sldId id="295" r:id="rId18"/>
    <p:sldId id="307" r:id="rId19"/>
    <p:sldId id="311" r:id="rId20"/>
    <p:sldId id="291" r:id="rId21"/>
    <p:sldId id="306" r:id="rId22"/>
    <p:sldId id="340" r:id="rId23"/>
    <p:sldId id="263"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147B50-79B3-40AB-8765-68D6E3358204}" v="6" dt="2026-02-15T20:43:52.5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4765" autoAdjust="0"/>
  </p:normalViewPr>
  <p:slideViewPr>
    <p:cSldViewPr snapToGrid="0">
      <p:cViewPr varScale="1">
        <p:scale>
          <a:sx n="84" d="100"/>
          <a:sy n="84" d="100"/>
        </p:scale>
        <p:origin x="9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2-15T20:43:59.199" v="12" actId="404"/>
      <pc:docMkLst>
        <pc:docMk/>
      </pc:docMkLst>
      <pc:sldChg chg="modSp">
        <pc:chgData name="Alisdair Cunningham" userId="67e8d9ba-4582-42f1-b26c-e866daa7f65b" providerId="ADAL" clId="{D55405F9-96CE-42DD-9571-C3D40844E8B0}" dt="2026-02-15T20:43:16.479" v="1"/>
        <pc:sldMkLst>
          <pc:docMk/>
          <pc:sldMk cId="3701768522" sldId="256"/>
        </pc:sldMkLst>
        <pc:spChg chg="mod">
          <ac:chgData name="Alisdair Cunningham" userId="67e8d9ba-4582-42f1-b26c-e866daa7f65b" providerId="ADAL" clId="{D55405F9-96CE-42DD-9571-C3D40844E8B0}" dt="2026-02-15T20:43:16.479" v="1"/>
          <ac:spMkLst>
            <pc:docMk/>
            <pc:sldMk cId="3701768522" sldId="256"/>
            <ac:spMk id="38" creationId="{065D01E9-11A0-DBC0-6713-29D01B31E987}"/>
          </ac:spMkLst>
        </pc:spChg>
        <pc:spChg chg="mod">
          <ac:chgData name="Alisdair Cunningham" userId="67e8d9ba-4582-42f1-b26c-e866daa7f65b" providerId="ADAL" clId="{D55405F9-96CE-42DD-9571-C3D40844E8B0}" dt="2026-02-15T20:43:07.817" v="0"/>
          <ac:spMkLst>
            <pc:docMk/>
            <pc:sldMk cId="3701768522" sldId="256"/>
            <ac:spMk id="39" creationId="{28BEEBE5-1649-2D3F-4E37-5E30C4D917BA}"/>
          </ac:spMkLst>
        </pc:spChg>
      </pc:sldChg>
      <pc:sldChg chg="modSp mod">
        <pc:chgData name="Alisdair Cunningham" userId="67e8d9ba-4582-42f1-b26c-e866daa7f65b" providerId="ADAL" clId="{D55405F9-96CE-42DD-9571-C3D40844E8B0}" dt="2026-02-15T20:43:59.199" v="12" actId="404"/>
        <pc:sldMkLst>
          <pc:docMk/>
          <pc:sldMk cId="2545193714" sldId="263"/>
        </pc:sldMkLst>
        <pc:spChg chg="mod">
          <ac:chgData name="Alisdair Cunningham" userId="67e8d9ba-4582-42f1-b26c-e866daa7f65b" providerId="ADAL" clId="{D55405F9-96CE-42DD-9571-C3D40844E8B0}" dt="2026-02-15T20:43:07.817" v="0"/>
          <ac:spMkLst>
            <pc:docMk/>
            <pc:sldMk cId="2545193714" sldId="263"/>
            <ac:spMk id="2" creationId="{F51C16DF-F564-481C-CCA4-180408A5301A}"/>
          </ac:spMkLst>
        </pc:spChg>
        <pc:spChg chg="mod">
          <ac:chgData name="Alisdair Cunningham" userId="67e8d9ba-4582-42f1-b26c-e866daa7f65b" providerId="ADAL" clId="{D55405F9-96CE-42DD-9571-C3D40844E8B0}" dt="2026-02-15T20:43:16.479" v="1"/>
          <ac:spMkLst>
            <pc:docMk/>
            <pc:sldMk cId="2545193714" sldId="263"/>
            <ac:spMk id="8" creationId="{C39BE701-A67E-5BFD-B044-ECF13A621788}"/>
          </ac:spMkLst>
        </pc:spChg>
        <pc:spChg chg="mod">
          <ac:chgData name="Alisdair Cunningham" userId="67e8d9ba-4582-42f1-b26c-e866daa7f65b" providerId="ADAL" clId="{D55405F9-96CE-42DD-9571-C3D40844E8B0}" dt="2026-02-15T20:43:59.199" v="12" actId="404"/>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2-15T20:43:16.479" v="1"/>
        <pc:sldMkLst>
          <pc:docMk/>
          <pc:sldMk cId="903540832" sldId="284"/>
        </pc:sldMkLst>
        <pc:spChg chg="mod">
          <ac:chgData name="Alisdair Cunningham" userId="67e8d9ba-4582-42f1-b26c-e866daa7f65b" providerId="ADAL" clId="{D55405F9-96CE-42DD-9571-C3D40844E8B0}" dt="2026-02-15T20:43:07.817" v="0"/>
          <ac:spMkLst>
            <pc:docMk/>
            <pc:sldMk cId="903540832" sldId="284"/>
            <ac:spMk id="4" creationId="{F3F43CE5-EA3D-1DDC-C0DE-7CFCA6ED4E52}"/>
          </ac:spMkLst>
        </pc:spChg>
        <pc:spChg chg="mod">
          <ac:chgData name="Alisdair Cunningham" userId="67e8d9ba-4582-42f1-b26c-e866daa7f65b" providerId="ADAL" clId="{D55405F9-96CE-42DD-9571-C3D40844E8B0}" dt="2026-02-15T20:43:16.479" v="1"/>
          <ac:spMkLst>
            <pc:docMk/>
            <pc:sldMk cId="903540832" sldId="284"/>
            <ac:spMk id="8" creationId="{C39BE701-A67E-5BFD-B044-ECF13A621788}"/>
          </ac:spMkLst>
        </pc:spChg>
      </pc:sldChg>
      <pc:sldChg chg="modSp">
        <pc:chgData name="Alisdair Cunningham" userId="67e8d9ba-4582-42f1-b26c-e866daa7f65b" providerId="ADAL" clId="{D55405F9-96CE-42DD-9571-C3D40844E8B0}" dt="2026-02-15T20:43:16.479" v="1"/>
        <pc:sldMkLst>
          <pc:docMk/>
          <pc:sldMk cId="4245341726" sldId="291"/>
        </pc:sldMkLst>
        <pc:spChg chg="mod">
          <ac:chgData name="Alisdair Cunningham" userId="67e8d9ba-4582-42f1-b26c-e866daa7f65b" providerId="ADAL" clId="{D55405F9-96CE-42DD-9571-C3D40844E8B0}" dt="2026-02-15T20:43:07.817" v="0"/>
          <ac:spMkLst>
            <pc:docMk/>
            <pc:sldMk cId="4245341726" sldId="291"/>
            <ac:spMk id="3" creationId="{FC166DDA-B509-215E-99A6-F662175F2F0F}"/>
          </ac:spMkLst>
        </pc:spChg>
        <pc:spChg chg="mod">
          <ac:chgData name="Alisdair Cunningham" userId="67e8d9ba-4582-42f1-b26c-e866daa7f65b" providerId="ADAL" clId="{D55405F9-96CE-42DD-9571-C3D40844E8B0}" dt="2026-02-15T20:43:16.479" v="1"/>
          <ac:spMkLst>
            <pc:docMk/>
            <pc:sldMk cId="4245341726" sldId="291"/>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841284259" sldId="294"/>
        </pc:sldMkLst>
        <pc:spChg chg="mod">
          <ac:chgData name="Alisdair Cunningham" userId="67e8d9ba-4582-42f1-b26c-e866daa7f65b" providerId="ADAL" clId="{D55405F9-96CE-42DD-9571-C3D40844E8B0}" dt="2026-02-15T20:43:07.817" v="0"/>
          <ac:spMkLst>
            <pc:docMk/>
            <pc:sldMk cId="2841284259" sldId="294"/>
            <ac:spMk id="4" creationId="{F3F43CE5-EA3D-1DDC-C0DE-7CFCA6ED4E52}"/>
          </ac:spMkLst>
        </pc:spChg>
        <pc:spChg chg="mod">
          <ac:chgData name="Alisdair Cunningham" userId="67e8d9ba-4582-42f1-b26c-e866daa7f65b" providerId="ADAL" clId="{D55405F9-96CE-42DD-9571-C3D40844E8B0}" dt="2026-02-15T20:43:16.479" v="1"/>
          <ac:spMkLst>
            <pc:docMk/>
            <pc:sldMk cId="2841284259" sldId="294"/>
            <ac:spMk id="8" creationId="{C39BE701-A67E-5BFD-B044-ECF13A621788}"/>
          </ac:spMkLst>
        </pc:spChg>
      </pc:sldChg>
      <pc:sldChg chg="modSp">
        <pc:chgData name="Alisdair Cunningham" userId="67e8d9ba-4582-42f1-b26c-e866daa7f65b" providerId="ADAL" clId="{D55405F9-96CE-42DD-9571-C3D40844E8B0}" dt="2026-02-15T20:43:16.479" v="1"/>
        <pc:sldMkLst>
          <pc:docMk/>
          <pc:sldMk cId="3903946439" sldId="295"/>
        </pc:sldMkLst>
        <pc:spChg chg="mod">
          <ac:chgData name="Alisdair Cunningham" userId="67e8d9ba-4582-42f1-b26c-e866daa7f65b" providerId="ADAL" clId="{D55405F9-96CE-42DD-9571-C3D40844E8B0}" dt="2026-02-15T20:43:07.817" v="0"/>
          <ac:spMkLst>
            <pc:docMk/>
            <pc:sldMk cId="3903946439" sldId="295"/>
            <ac:spMk id="4" creationId="{F3F43CE5-EA3D-1DDC-C0DE-7CFCA6ED4E52}"/>
          </ac:spMkLst>
        </pc:spChg>
        <pc:spChg chg="mod">
          <ac:chgData name="Alisdair Cunningham" userId="67e8d9ba-4582-42f1-b26c-e866daa7f65b" providerId="ADAL" clId="{D55405F9-96CE-42DD-9571-C3D40844E8B0}" dt="2026-02-15T20:43:16.479" v="1"/>
          <ac:spMkLst>
            <pc:docMk/>
            <pc:sldMk cId="3903946439" sldId="295"/>
            <ac:spMk id="8" creationId="{C39BE701-A67E-5BFD-B044-ECF13A621788}"/>
          </ac:spMkLst>
        </pc:spChg>
      </pc:sldChg>
      <pc:sldChg chg="modSp">
        <pc:chgData name="Alisdair Cunningham" userId="67e8d9ba-4582-42f1-b26c-e866daa7f65b" providerId="ADAL" clId="{D55405F9-96CE-42DD-9571-C3D40844E8B0}" dt="2026-02-15T20:43:16.479" v="1"/>
        <pc:sldMkLst>
          <pc:docMk/>
          <pc:sldMk cId="4081436926" sldId="296"/>
        </pc:sldMkLst>
        <pc:spChg chg="mod">
          <ac:chgData name="Alisdair Cunningham" userId="67e8d9ba-4582-42f1-b26c-e866daa7f65b" providerId="ADAL" clId="{D55405F9-96CE-42DD-9571-C3D40844E8B0}" dt="2026-02-15T20:43:07.817" v="0"/>
          <ac:spMkLst>
            <pc:docMk/>
            <pc:sldMk cId="4081436926" sldId="296"/>
            <ac:spMk id="4" creationId="{F3F43CE5-EA3D-1DDC-C0DE-7CFCA6ED4E52}"/>
          </ac:spMkLst>
        </pc:spChg>
        <pc:spChg chg="mod">
          <ac:chgData name="Alisdair Cunningham" userId="67e8d9ba-4582-42f1-b26c-e866daa7f65b" providerId="ADAL" clId="{D55405F9-96CE-42DD-9571-C3D40844E8B0}" dt="2026-02-15T20:43:16.479" v="1"/>
          <ac:spMkLst>
            <pc:docMk/>
            <pc:sldMk cId="4081436926" sldId="296"/>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515696920" sldId="297"/>
        </pc:sldMkLst>
        <pc:spChg chg="mod">
          <ac:chgData name="Alisdair Cunningham" userId="67e8d9ba-4582-42f1-b26c-e866daa7f65b" providerId="ADAL" clId="{D55405F9-96CE-42DD-9571-C3D40844E8B0}" dt="2026-02-15T20:43:07.817" v="0"/>
          <ac:spMkLst>
            <pc:docMk/>
            <pc:sldMk cId="2515696920" sldId="297"/>
            <ac:spMk id="4" creationId="{F3F43CE5-EA3D-1DDC-C0DE-7CFCA6ED4E52}"/>
          </ac:spMkLst>
        </pc:spChg>
        <pc:spChg chg="mod">
          <ac:chgData name="Alisdair Cunningham" userId="67e8d9ba-4582-42f1-b26c-e866daa7f65b" providerId="ADAL" clId="{D55405F9-96CE-42DD-9571-C3D40844E8B0}" dt="2026-02-15T20:43:16.479" v="1"/>
          <ac:spMkLst>
            <pc:docMk/>
            <pc:sldMk cId="2515696920" sldId="297"/>
            <ac:spMk id="8" creationId="{C39BE701-A67E-5BFD-B044-ECF13A621788}"/>
          </ac:spMkLst>
        </pc:spChg>
      </pc:sldChg>
      <pc:sldChg chg="modSp">
        <pc:chgData name="Alisdair Cunningham" userId="67e8d9ba-4582-42f1-b26c-e866daa7f65b" providerId="ADAL" clId="{D55405F9-96CE-42DD-9571-C3D40844E8B0}" dt="2026-02-15T20:43:16.479" v="1"/>
        <pc:sldMkLst>
          <pc:docMk/>
          <pc:sldMk cId="3672646980" sldId="298"/>
        </pc:sldMkLst>
        <pc:spChg chg="mod">
          <ac:chgData name="Alisdair Cunningham" userId="67e8d9ba-4582-42f1-b26c-e866daa7f65b" providerId="ADAL" clId="{D55405F9-96CE-42DD-9571-C3D40844E8B0}" dt="2026-02-15T20:43:07.817" v="0"/>
          <ac:spMkLst>
            <pc:docMk/>
            <pc:sldMk cId="3672646980" sldId="298"/>
            <ac:spMk id="4" creationId="{F3F43CE5-EA3D-1DDC-C0DE-7CFCA6ED4E52}"/>
          </ac:spMkLst>
        </pc:spChg>
        <pc:spChg chg="mod">
          <ac:chgData name="Alisdair Cunningham" userId="67e8d9ba-4582-42f1-b26c-e866daa7f65b" providerId="ADAL" clId="{D55405F9-96CE-42DD-9571-C3D40844E8B0}" dt="2026-02-15T20:43:16.479" v="1"/>
          <ac:spMkLst>
            <pc:docMk/>
            <pc:sldMk cId="3672646980" sldId="298"/>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920620429" sldId="299"/>
        </pc:sldMkLst>
        <pc:spChg chg="mod">
          <ac:chgData name="Alisdair Cunningham" userId="67e8d9ba-4582-42f1-b26c-e866daa7f65b" providerId="ADAL" clId="{D55405F9-96CE-42DD-9571-C3D40844E8B0}" dt="2026-02-15T20:43:07.817" v="0"/>
          <ac:spMkLst>
            <pc:docMk/>
            <pc:sldMk cId="2920620429" sldId="299"/>
            <ac:spMk id="4" creationId="{F3F43CE5-EA3D-1DDC-C0DE-7CFCA6ED4E52}"/>
          </ac:spMkLst>
        </pc:spChg>
        <pc:spChg chg="mod">
          <ac:chgData name="Alisdair Cunningham" userId="67e8d9ba-4582-42f1-b26c-e866daa7f65b" providerId="ADAL" clId="{D55405F9-96CE-42DD-9571-C3D40844E8B0}" dt="2026-02-15T20:43:16.479" v="1"/>
          <ac:spMkLst>
            <pc:docMk/>
            <pc:sldMk cId="2920620429" sldId="299"/>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01226352" sldId="300"/>
        </pc:sldMkLst>
        <pc:spChg chg="mod">
          <ac:chgData name="Alisdair Cunningham" userId="67e8d9ba-4582-42f1-b26c-e866daa7f65b" providerId="ADAL" clId="{D55405F9-96CE-42DD-9571-C3D40844E8B0}" dt="2026-02-15T20:43:07.817" v="0"/>
          <ac:spMkLst>
            <pc:docMk/>
            <pc:sldMk cId="201226352" sldId="300"/>
            <ac:spMk id="4" creationId="{F3F43CE5-EA3D-1DDC-C0DE-7CFCA6ED4E52}"/>
          </ac:spMkLst>
        </pc:spChg>
        <pc:spChg chg="mod">
          <ac:chgData name="Alisdair Cunningham" userId="67e8d9ba-4582-42f1-b26c-e866daa7f65b" providerId="ADAL" clId="{D55405F9-96CE-42DD-9571-C3D40844E8B0}" dt="2026-02-15T20:43:16.479" v="1"/>
          <ac:spMkLst>
            <pc:docMk/>
            <pc:sldMk cId="201226352" sldId="300"/>
            <ac:spMk id="8" creationId="{C39BE701-A67E-5BFD-B044-ECF13A621788}"/>
          </ac:spMkLst>
        </pc:spChg>
      </pc:sldChg>
      <pc:sldChg chg="modSp">
        <pc:chgData name="Alisdair Cunningham" userId="67e8d9ba-4582-42f1-b26c-e866daa7f65b" providerId="ADAL" clId="{D55405F9-96CE-42DD-9571-C3D40844E8B0}" dt="2026-02-15T20:43:16.479" v="1"/>
        <pc:sldMkLst>
          <pc:docMk/>
          <pc:sldMk cId="3857001591" sldId="301"/>
        </pc:sldMkLst>
        <pc:spChg chg="mod">
          <ac:chgData name="Alisdair Cunningham" userId="67e8d9ba-4582-42f1-b26c-e866daa7f65b" providerId="ADAL" clId="{D55405F9-96CE-42DD-9571-C3D40844E8B0}" dt="2026-02-15T20:43:07.817" v="0"/>
          <ac:spMkLst>
            <pc:docMk/>
            <pc:sldMk cId="3857001591" sldId="301"/>
            <ac:spMk id="4" creationId="{F3F43CE5-EA3D-1DDC-C0DE-7CFCA6ED4E52}"/>
          </ac:spMkLst>
        </pc:spChg>
        <pc:spChg chg="mod">
          <ac:chgData name="Alisdair Cunningham" userId="67e8d9ba-4582-42f1-b26c-e866daa7f65b" providerId="ADAL" clId="{D55405F9-96CE-42DD-9571-C3D40844E8B0}" dt="2026-02-15T20:43:16.479" v="1"/>
          <ac:spMkLst>
            <pc:docMk/>
            <pc:sldMk cId="3857001591" sldId="301"/>
            <ac:spMk id="8" creationId="{C39BE701-A67E-5BFD-B044-ECF13A621788}"/>
          </ac:spMkLst>
        </pc:spChg>
      </pc:sldChg>
      <pc:sldChg chg="modSp">
        <pc:chgData name="Alisdair Cunningham" userId="67e8d9ba-4582-42f1-b26c-e866daa7f65b" providerId="ADAL" clId="{D55405F9-96CE-42DD-9571-C3D40844E8B0}" dt="2026-02-15T20:43:16.479" v="1"/>
        <pc:sldMkLst>
          <pc:docMk/>
          <pc:sldMk cId="1878961006" sldId="302"/>
        </pc:sldMkLst>
        <pc:spChg chg="mod">
          <ac:chgData name="Alisdair Cunningham" userId="67e8d9ba-4582-42f1-b26c-e866daa7f65b" providerId="ADAL" clId="{D55405F9-96CE-42DD-9571-C3D40844E8B0}" dt="2026-02-15T20:43:07.817" v="0"/>
          <ac:spMkLst>
            <pc:docMk/>
            <pc:sldMk cId="1878961006" sldId="302"/>
            <ac:spMk id="4" creationId="{F3F43CE5-EA3D-1DDC-C0DE-7CFCA6ED4E52}"/>
          </ac:spMkLst>
        </pc:spChg>
        <pc:spChg chg="mod">
          <ac:chgData name="Alisdair Cunningham" userId="67e8d9ba-4582-42f1-b26c-e866daa7f65b" providerId="ADAL" clId="{D55405F9-96CE-42DD-9571-C3D40844E8B0}" dt="2026-02-15T20:43:16.479" v="1"/>
          <ac:spMkLst>
            <pc:docMk/>
            <pc:sldMk cId="1878961006" sldId="302"/>
            <ac:spMk id="8" creationId="{C39BE701-A67E-5BFD-B044-ECF13A621788}"/>
          </ac:spMkLst>
        </pc:spChg>
      </pc:sldChg>
      <pc:sldChg chg="modSp">
        <pc:chgData name="Alisdair Cunningham" userId="67e8d9ba-4582-42f1-b26c-e866daa7f65b" providerId="ADAL" clId="{D55405F9-96CE-42DD-9571-C3D40844E8B0}" dt="2026-02-15T20:43:16.479" v="1"/>
        <pc:sldMkLst>
          <pc:docMk/>
          <pc:sldMk cId="4292984692" sldId="303"/>
        </pc:sldMkLst>
        <pc:spChg chg="mod">
          <ac:chgData name="Alisdair Cunningham" userId="67e8d9ba-4582-42f1-b26c-e866daa7f65b" providerId="ADAL" clId="{D55405F9-96CE-42DD-9571-C3D40844E8B0}" dt="2026-02-15T20:43:07.817" v="0"/>
          <ac:spMkLst>
            <pc:docMk/>
            <pc:sldMk cId="4292984692" sldId="303"/>
            <ac:spMk id="4" creationId="{F3F43CE5-EA3D-1DDC-C0DE-7CFCA6ED4E52}"/>
          </ac:spMkLst>
        </pc:spChg>
        <pc:spChg chg="mod">
          <ac:chgData name="Alisdair Cunningham" userId="67e8d9ba-4582-42f1-b26c-e866daa7f65b" providerId="ADAL" clId="{D55405F9-96CE-42DD-9571-C3D40844E8B0}" dt="2026-02-15T20:43:16.479" v="1"/>
          <ac:spMkLst>
            <pc:docMk/>
            <pc:sldMk cId="4292984692" sldId="303"/>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303325263" sldId="304"/>
        </pc:sldMkLst>
        <pc:spChg chg="mod">
          <ac:chgData name="Alisdair Cunningham" userId="67e8d9ba-4582-42f1-b26c-e866daa7f65b" providerId="ADAL" clId="{D55405F9-96CE-42DD-9571-C3D40844E8B0}" dt="2026-02-15T20:43:07.817" v="0"/>
          <ac:spMkLst>
            <pc:docMk/>
            <pc:sldMk cId="2303325263" sldId="304"/>
            <ac:spMk id="4" creationId="{F3F43CE5-EA3D-1DDC-C0DE-7CFCA6ED4E52}"/>
          </ac:spMkLst>
        </pc:spChg>
        <pc:spChg chg="mod">
          <ac:chgData name="Alisdair Cunningham" userId="67e8d9ba-4582-42f1-b26c-e866daa7f65b" providerId="ADAL" clId="{D55405F9-96CE-42DD-9571-C3D40844E8B0}" dt="2026-02-15T20:43:16.479" v="1"/>
          <ac:spMkLst>
            <pc:docMk/>
            <pc:sldMk cId="2303325263" sldId="304"/>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284816082" sldId="305"/>
        </pc:sldMkLst>
        <pc:spChg chg="mod">
          <ac:chgData name="Alisdair Cunningham" userId="67e8d9ba-4582-42f1-b26c-e866daa7f65b" providerId="ADAL" clId="{D55405F9-96CE-42DD-9571-C3D40844E8B0}" dt="2026-02-15T20:43:07.817" v="0"/>
          <ac:spMkLst>
            <pc:docMk/>
            <pc:sldMk cId="2284816082" sldId="305"/>
            <ac:spMk id="4" creationId="{F3F43CE5-EA3D-1DDC-C0DE-7CFCA6ED4E52}"/>
          </ac:spMkLst>
        </pc:spChg>
        <pc:spChg chg="mod">
          <ac:chgData name="Alisdair Cunningham" userId="67e8d9ba-4582-42f1-b26c-e866daa7f65b" providerId="ADAL" clId="{D55405F9-96CE-42DD-9571-C3D40844E8B0}" dt="2026-02-15T20:43:16.479" v="1"/>
          <ac:spMkLst>
            <pc:docMk/>
            <pc:sldMk cId="2284816082" sldId="305"/>
            <ac:spMk id="8" creationId="{C39BE701-A67E-5BFD-B044-ECF13A621788}"/>
          </ac:spMkLst>
        </pc:spChg>
      </pc:sldChg>
      <pc:sldChg chg="modSp">
        <pc:chgData name="Alisdair Cunningham" userId="67e8d9ba-4582-42f1-b26c-e866daa7f65b" providerId="ADAL" clId="{D55405F9-96CE-42DD-9571-C3D40844E8B0}" dt="2026-02-15T20:43:16.479" v="1"/>
        <pc:sldMkLst>
          <pc:docMk/>
          <pc:sldMk cId="401226105" sldId="306"/>
        </pc:sldMkLst>
        <pc:spChg chg="mod">
          <ac:chgData name="Alisdair Cunningham" userId="67e8d9ba-4582-42f1-b26c-e866daa7f65b" providerId="ADAL" clId="{D55405F9-96CE-42DD-9571-C3D40844E8B0}" dt="2026-02-15T20:43:07.817" v="0"/>
          <ac:spMkLst>
            <pc:docMk/>
            <pc:sldMk cId="401226105" sldId="306"/>
            <ac:spMk id="3" creationId="{FC166DDA-B509-215E-99A6-F662175F2F0F}"/>
          </ac:spMkLst>
        </pc:spChg>
        <pc:spChg chg="mod">
          <ac:chgData name="Alisdair Cunningham" userId="67e8d9ba-4582-42f1-b26c-e866daa7f65b" providerId="ADAL" clId="{D55405F9-96CE-42DD-9571-C3D40844E8B0}" dt="2026-02-15T20:43:16.479" v="1"/>
          <ac:spMkLst>
            <pc:docMk/>
            <pc:sldMk cId="401226105" sldId="306"/>
            <ac:spMk id="8" creationId="{C39BE701-A67E-5BFD-B044-ECF13A621788}"/>
          </ac:spMkLst>
        </pc:spChg>
      </pc:sldChg>
      <pc:sldChg chg="modSp">
        <pc:chgData name="Alisdair Cunningham" userId="67e8d9ba-4582-42f1-b26c-e866daa7f65b" providerId="ADAL" clId="{D55405F9-96CE-42DD-9571-C3D40844E8B0}" dt="2026-02-15T20:43:16.479" v="1"/>
        <pc:sldMkLst>
          <pc:docMk/>
          <pc:sldMk cId="3943677208" sldId="307"/>
        </pc:sldMkLst>
        <pc:spChg chg="mod">
          <ac:chgData name="Alisdair Cunningham" userId="67e8d9ba-4582-42f1-b26c-e866daa7f65b" providerId="ADAL" clId="{D55405F9-96CE-42DD-9571-C3D40844E8B0}" dt="2026-02-15T20:43:07.817" v="0"/>
          <ac:spMkLst>
            <pc:docMk/>
            <pc:sldMk cId="3943677208" sldId="307"/>
            <ac:spMk id="4" creationId="{F3F43CE5-EA3D-1DDC-C0DE-7CFCA6ED4E52}"/>
          </ac:spMkLst>
        </pc:spChg>
        <pc:spChg chg="mod">
          <ac:chgData name="Alisdair Cunningham" userId="67e8d9ba-4582-42f1-b26c-e866daa7f65b" providerId="ADAL" clId="{D55405F9-96CE-42DD-9571-C3D40844E8B0}" dt="2026-02-15T20:43:16.479" v="1"/>
          <ac:spMkLst>
            <pc:docMk/>
            <pc:sldMk cId="3943677208" sldId="307"/>
            <ac:spMk id="8" creationId="{C39BE701-A67E-5BFD-B044-ECF13A621788}"/>
          </ac:spMkLst>
        </pc:spChg>
      </pc:sldChg>
      <pc:sldChg chg="modSp">
        <pc:chgData name="Alisdair Cunningham" userId="67e8d9ba-4582-42f1-b26c-e866daa7f65b" providerId="ADAL" clId="{D55405F9-96CE-42DD-9571-C3D40844E8B0}" dt="2026-02-15T20:43:16.479" v="1"/>
        <pc:sldMkLst>
          <pc:docMk/>
          <pc:sldMk cId="3395855790" sldId="308"/>
        </pc:sldMkLst>
        <pc:spChg chg="mod">
          <ac:chgData name="Alisdair Cunningham" userId="67e8d9ba-4582-42f1-b26c-e866daa7f65b" providerId="ADAL" clId="{D55405F9-96CE-42DD-9571-C3D40844E8B0}" dt="2026-02-15T20:43:07.817" v="0"/>
          <ac:spMkLst>
            <pc:docMk/>
            <pc:sldMk cId="3395855790" sldId="308"/>
            <ac:spMk id="4" creationId="{F3F43CE5-EA3D-1DDC-C0DE-7CFCA6ED4E52}"/>
          </ac:spMkLst>
        </pc:spChg>
        <pc:spChg chg="mod">
          <ac:chgData name="Alisdair Cunningham" userId="67e8d9ba-4582-42f1-b26c-e866daa7f65b" providerId="ADAL" clId="{D55405F9-96CE-42DD-9571-C3D40844E8B0}" dt="2026-02-15T20:43:16.479" v="1"/>
          <ac:spMkLst>
            <pc:docMk/>
            <pc:sldMk cId="3395855790" sldId="308"/>
            <ac:spMk id="8" creationId="{C39BE701-A67E-5BFD-B044-ECF13A621788}"/>
          </ac:spMkLst>
        </pc:spChg>
      </pc:sldChg>
      <pc:sldChg chg="modSp">
        <pc:chgData name="Alisdair Cunningham" userId="67e8d9ba-4582-42f1-b26c-e866daa7f65b" providerId="ADAL" clId="{D55405F9-96CE-42DD-9571-C3D40844E8B0}" dt="2026-02-15T20:43:16.479" v="1"/>
        <pc:sldMkLst>
          <pc:docMk/>
          <pc:sldMk cId="1323694418" sldId="309"/>
        </pc:sldMkLst>
        <pc:spChg chg="mod">
          <ac:chgData name="Alisdair Cunningham" userId="67e8d9ba-4582-42f1-b26c-e866daa7f65b" providerId="ADAL" clId="{D55405F9-96CE-42DD-9571-C3D40844E8B0}" dt="2026-02-15T20:43:07.817" v="0"/>
          <ac:spMkLst>
            <pc:docMk/>
            <pc:sldMk cId="1323694418" sldId="309"/>
            <ac:spMk id="4" creationId="{F3F43CE5-EA3D-1DDC-C0DE-7CFCA6ED4E52}"/>
          </ac:spMkLst>
        </pc:spChg>
        <pc:spChg chg="mod">
          <ac:chgData name="Alisdair Cunningham" userId="67e8d9ba-4582-42f1-b26c-e866daa7f65b" providerId="ADAL" clId="{D55405F9-96CE-42DD-9571-C3D40844E8B0}" dt="2026-02-15T20:43:16.479" v="1"/>
          <ac:spMkLst>
            <pc:docMk/>
            <pc:sldMk cId="1323694418" sldId="309"/>
            <ac:spMk id="8" creationId="{C39BE701-A67E-5BFD-B044-ECF13A621788}"/>
          </ac:spMkLst>
        </pc:spChg>
      </pc:sldChg>
      <pc:sldChg chg="modSp">
        <pc:chgData name="Alisdair Cunningham" userId="67e8d9ba-4582-42f1-b26c-e866daa7f65b" providerId="ADAL" clId="{D55405F9-96CE-42DD-9571-C3D40844E8B0}" dt="2026-02-15T20:43:16.479" v="1"/>
        <pc:sldMkLst>
          <pc:docMk/>
          <pc:sldMk cId="1232037227" sldId="310"/>
        </pc:sldMkLst>
        <pc:spChg chg="mod">
          <ac:chgData name="Alisdair Cunningham" userId="67e8d9ba-4582-42f1-b26c-e866daa7f65b" providerId="ADAL" clId="{D55405F9-96CE-42DD-9571-C3D40844E8B0}" dt="2026-02-15T20:43:07.817" v="0"/>
          <ac:spMkLst>
            <pc:docMk/>
            <pc:sldMk cId="1232037227" sldId="310"/>
            <ac:spMk id="4" creationId="{F3F43CE5-EA3D-1DDC-C0DE-7CFCA6ED4E52}"/>
          </ac:spMkLst>
        </pc:spChg>
        <pc:spChg chg="mod">
          <ac:chgData name="Alisdair Cunningham" userId="67e8d9ba-4582-42f1-b26c-e866daa7f65b" providerId="ADAL" clId="{D55405F9-96CE-42DD-9571-C3D40844E8B0}" dt="2026-02-15T20:43:16.479" v="1"/>
          <ac:spMkLst>
            <pc:docMk/>
            <pc:sldMk cId="1232037227" sldId="310"/>
            <ac:spMk id="8" creationId="{C39BE701-A67E-5BFD-B044-ECF13A621788}"/>
          </ac:spMkLst>
        </pc:spChg>
      </pc:sldChg>
      <pc:sldChg chg="modSp">
        <pc:chgData name="Alisdair Cunningham" userId="67e8d9ba-4582-42f1-b26c-e866daa7f65b" providerId="ADAL" clId="{D55405F9-96CE-42DD-9571-C3D40844E8B0}" dt="2026-02-15T20:43:16.479" v="1"/>
        <pc:sldMkLst>
          <pc:docMk/>
          <pc:sldMk cId="4259157135" sldId="311"/>
        </pc:sldMkLst>
        <pc:spChg chg="mod">
          <ac:chgData name="Alisdair Cunningham" userId="67e8d9ba-4582-42f1-b26c-e866daa7f65b" providerId="ADAL" clId="{D55405F9-96CE-42DD-9571-C3D40844E8B0}" dt="2026-02-15T20:43:07.817" v="0"/>
          <ac:spMkLst>
            <pc:docMk/>
            <pc:sldMk cId="4259157135" sldId="311"/>
            <ac:spMk id="4" creationId="{F3F43CE5-EA3D-1DDC-C0DE-7CFCA6ED4E52}"/>
          </ac:spMkLst>
        </pc:spChg>
        <pc:spChg chg="mod">
          <ac:chgData name="Alisdair Cunningham" userId="67e8d9ba-4582-42f1-b26c-e866daa7f65b" providerId="ADAL" clId="{D55405F9-96CE-42DD-9571-C3D40844E8B0}" dt="2026-02-15T20:43:16.479" v="1"/>
          <ac:spMkLst>
            <pc:docMk/>
            <pc:sldMk cId="4259157135" sldId="311"/>
            <ac:spMk id="8" creationId="{C39BE701-A67E-5BFD-B044-ECF13A621788}"/>
          </ac:spMkLst>
        </pc:spChg>
      </pc:sldChg>
      <pc:sldChg chg="modSp">
        <pc:chgData name="Alisdair Cunningham" userId="67e8d9ba-4582-42f1-b26c-e866daa7f65b" providerId="ADAL" clId="{D55405F9-96CE-42DD-9571-C3D40844E8B0}" dt="2026-02-15T20:43:16.479" v="1"/>
        <pc:sldMkLst>
          <pc:docMk/>
          <pc:sldMk cId="22231492" sldId="340"/>
        </pc:sldMkLst>
        <pc:spChg chg="mod">
          <ac:chgData name="Alisdair Cunningham" userId="67e8d9ba-4582-42f1-b26c-e866daa7f65b" providerId="ADAL" clId="{D55405F9-96CE-42DD-9571-C3D40844E8B0}" dt="2026-02-15T20:43:16.479" v="1"/>
          <ac:spMkLst>
            <pc:docMk/>
            <pc:sldMk cId="22231492" sldId="340"/>
            <ac:spMk id="8" creationId="{097BCFA9-84C3-F719-8178-2DC97D9D70A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resourcepanel.org/reports/decoupling-natural-resource-use-and-environmental-impacts-economic-growth"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resourcepanel.org/reports/decoupling-natural-resource-use-and-environmental-impacts-economic-growth"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youtube.com/watch?v=b73YoklpIW4&amp;t=523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ecocostsvalue.com/value/"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www.researchgate.net/publication/334208689_Corporate_Social_Responsibility_in_Packaging_Environmental_and_Social_Issues"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valuechaingeneration.com/tag/environmental-externalitie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communitylivingbc.ca/wp-content/uploads/2018/05/Creating-Shared-Value.pdf" TargetMode="Externa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a:t>
            </a:fld>
            <a:endParaRPr lang="en-GB"/>
          </a:p>
        </p:txBody>
      </p:sp>
    </p:spTree>
    <p:extLst>
      <p:ext uri="{BB962C8B-B14F-4D97-AF65-F5344CB8AC3E}">
        <p14:creationId xmlns:p14="http://schemas.microsoft.com/office/powerpoint/2010/main" val="4212421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728445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Bauwens, T., 2021. Are the circular economy and economic growth compatible? A case for post-growth circularity.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175</a:t>
            </a:r>
            <a:r>
              <a:rPr lang="en-GB" b="0" i="0" dirty="0">
                <a:solidFill>
                  <a:srgbClr val="222222"/>
                </a:solidFill>
                <a:effectLst/>
                <a:latin typeface="Arial" panose="020B0604020202020204" pitchFamily="34" charset="0"/>
              </a:rPr>
              <a:t>, pp.1-3.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933389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Bauwens, T., 2021. Are the circular economy and economic growth compatible? A case for post-growth circularity. </a:t>
            </a:r>
            <a:r>
              <a:rPr lang="en-GB" b="0" i="1" dirty="0">
                <a:solidFill>
                  <a:srgbClr val="222222"/>
                </a:solidFill>
                <a:effectLst/>
                <a:latin typeface="Arial" panose="020B0604020202020204" pitchFamily="34" charset="0"/>
              </a:rPr>
              <a:t>Resources, Conservation and Recycling</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175</a:t>
            </a:r>
            <a:r>
              <a:rPr lang="en-GB" b="0" i="0" dirty="0">
                <a:solidFill>
                  <a:srgbClr val="222222"/>
                </a:solidFill>
                <a:effectLst/>
                <a:latin typeface="Arial" panose="020B0604020202020204" pitchFamily="34" charset="0"/>
              </a:rPr>
              <a:t>, pp.1-3.</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576350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Decoupling Natural Resource Use and Environmental Impacts from Economic Growth | Resource Panel</a:t>
            </a:r>
            <a:r>
              <a:rPr lang="en-GB" dirty="0"/>
              <a:t> https://www.resourcepanel.org/reports/decoupling-natural-resource-use-and-environmental-impacts-economic-growth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1114"/>
                </a:solidFill>
                <a:effectLst/>
                <a:latin typeface="Open Sans" panose="020B0606030504020204" pitchFamily="34" charset="0"/>
              </a:rPr>
              <a:t>UNEP, (2011) </a:t>
            </a:r>
            <a:r>
              <a:rPr lang="en-GB" b="0" i="1" dirty="0">
                <a:solidFill>
                  <a:srgbClr val="001114"/>
                </a:solidFill>
                <a:effectLst/>
                <a:latin typeface="Open Sans" panose="020B0606030504020204" pitchFamily="34" charset="0"/>
              </a:rPr>
              <a:t>Decoupling natural resource use and environmental impacts from economic growth</a:t>
            </a:r>
            <a:r>
              <a:rPr lang="en-GB" b="0" i="0" dirty="0">
                <a:solidFill>
                  <a:srgbClr val="001114"/>
                </a:solidFill>
                <a:effectLst/>
                <a:latin typeface="Open Sans" panose="020B0606030504020204" pitchFamily="34" charset="0"/>
              </a:rPr>
              <a:t>. </a:t>
            </a:r>
            <a:r>
              <a:rPr lang="en-GB" b="0" i="0" dirty="0" err="1">
                <a:solidFill>
                  <a:srgbClr val="001114"/>
                </a:solidFill>
                <a:effectLst/>
                <a:latin typeface="Open Sans" panose="020B0606030504020204" pitchFamily="34" charset="0"/>
              </a:rPr>
              <a:t>Nirobi</a:t>
            </a:r>
            <a:r>
              <a:rPr lang="en-GB" b="0" i="0" dirty="0">
                <a:solidFill>
                  <a:srgbClr val="001114"/>
                </a:solidFill>
                <a:effectLst/>
                <a:latin typeface="Open Sans" panose="020B0606030504020204" pitchFamily="34" charset="0"/>
              </a:rPr>
              <a:t>/Kenya: UNEP, (DTI/1388/PA).</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819640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Decoupling Natural Resource Use and Environmental Impacts from Economic Growth | Resource Panel</a:t>
            </a:r>
            <a:r>
              <a:rPr lang="en-GB" dirty="0"/>
              <a:t> https://www.resourcepanel.org/reports/decoupling-natural-resource-use-and-environmental-impacts-economic-growth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1114"/>
                </a:solidFill>
                <a:effectLst/>
                <a:latin typeface="Open Sans" panose="020B0606030504020204" pitchFamily="34" charset="0"/>
              </a:rPr>
              <a:t>UNEP, (2011) </a:t>
            </a:r>
            <a:r>
              <a:rPr lang="en-GB" b="0" i="1" dirty="0">
                <a:solidFill>
                  <a:srgbClr val="001114"/>
                </a:solidFill>
                <a:effectLst/>
                <a:latin typeface="Open Sans" panose="020B0606030504020204" pitchFamily="34" charset="0"/>
              </a:rPr>
              <a:t>Decoupling natural resource use and environmental impacts from economic growth</a:t>
            </a:r>
            <a:r>
              <a:rPr lang="en-GB" b="0" i="0" dirty="0">
                <a:solidFill>
                  <a:srgbClr val="001114"/>
                </a:solidFill>
                <a:effectLst/>
                <a:latin typeface="Open Sans" panose="020B0606030504020204" pitchFamily="34" charset="0"/>
              </a:rPr>
              <a:t>. </a:t>
            </a:r>
            <a:r>
              <a:rPr lang="en-GB" b="0" i="0" dirty="0" err="1">
                <a:solidFill>
                  <a:srgbClr val="001114"/>
                </a:solidFill>
                <a:effectLst/>
                <a:latin typeface="Open Sans" panose="020B0606030504020204" pitchFamily="34" charset="0"/>
              </a:rPr>
              <a:t>Nirobi</a:t>
            </a:r>
            <a:r>
              <a:rPr lang="en-GB" b="0" i="0" dirty="0">
                <a:solidFill>
                  <a:srgbClr val="001114"/>
                </a:solidFill>
                <a:effectLst/>
                <a:latin typeface="Open Sans" panose="020B0606030504020204" pitchFamily="34" charset="0"/>
              </a:rPr>
              <a:t>/Kenya: UNEP, (DTI/1388/PA).</a:t>
            </a:r>
          </a:p>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20137819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16357931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Raworth, K., 2017. </a:t>
            </a:r>
            <a:r>
              <a:rPr lang="en-GB" b="0" i="1" dirty="0">
                <a:solidFill>
                  <a:srgbClr val="222222"/>
                </a:solidFill>
                <a:effectLst/>
                <a:latin typeface="Arial" panose="020B0604020202020204" pitchFamily="34" charset="0"/>
              </a:rPr>
              <a:t>Doughnut economics: seven ways to think like a 21st-century economist</a:t>
            </a:r>
            <a:r>
              <a:rPr lang="en-GB" b="0" i="0" dirty="0">
                <a:solidFill>
                  <a:srgbClr val="222222"/>
                </a:solidFill>
                <a:effectLst/>
                <a:latin typeface="Arial" panose="020B0604020202020204" pitchFamily="34" charset="0"/>
              </a:rPr>
              <a:t>. Chelsea Green Publishing.</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3868903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Kate also presented at the European Post Growth conference: </a:t>
            </a:r>
            <a:r>
              <a:rPr lang="en-GB" dirty="0">
                <a:hlinkClick r:id="rId3"/>
              </a:rPr>
              <a:t>Best of #BeyondGrowth 2023 - Kate Raworth (youtube.com)</a:t>
            </a:r>
            <a:r>
              <a:rPr lang="en-GB" dirty="0"/>
              <a:t> https://www.youtube.com/watch?v=b73YoklpIW4&amp;t=523s</a:t>
            </a:r>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2631534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585202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err="1">
                <a:solidFill>
                  <a:srgbClr val="222222"/>
                </a:solidFill>
                <a:effectLst/>
                <a:latin typeface="Arial" panose="020B0604020202020204" pitchFamily="34" charset="0"/>
              </a:rPr>
              <a:t>Latapí</a:t>
            </a:r>
            <a:r>
              <a:rPr lang="en-GB" b="0" i="0" dirty="0">
                <a:solidFill>
                  <a:srgbClr val="222222"/>
                </a:solidFill>
                <a:effectLst/>
                <a:latin typeface="Arial" panose="020B0604020202020204" pitchFamily="34" charset="0"/>
              </a:rPr>
              <a:t> </a:t>
            </a:r>
            <a:r>
              <a:rPr lang="en-GB" b="0" i="0" dirty="0" err="1">
                <a:solidFill>
                  <a:srgbClr val="222222"/>
                </a:solidFill>
                <a:effectLst/>
                <a:latin typeface="Arial" panose="020B0604020202020204" pitchFamily="34" charset="0"/>
              </a:rPr>
              <a:t>Agudelo</a:t>
            </a:r>
            <a:r>
              <a:rPr lang="en-GB" b="0" i="0" dirty="0">
                <a:solidFill>
                  <a:srgbClr val="222222"/>
                </a:solidFill>
                <a:effectLst/>
                <a:latin typeface="Arial" panose="020B0604020202020204" pitchFamily="34" charset="0"/>
              </a:rPr>
              <a:t>, M.A., </a:t>
            </a:r>
            <a:r>
              <a:rPr lang="en-GB" b="0" i="0" dirty="0" err="1">
                <a:solidFill>
                  <a:srgbClr val="222222"/>
                </a:solidFill>
                <a:effectLst/>
                <a:latin typeface="Arial" panose="020B0604020202020204" pitchFamily="34" charset="0"/>
              </a:rPr>
              <a:t>Jóhannsdóttir</a:t>
            </a:r>
            <a:r>
              <a:rPr lang="en-GB" b="0" i="0" dirty="0">
                <a:solidFill>
                  <a:srgbClr val="222222"/>
                </a:solidFill>
                <a:effectLst/>
                <a:latin typeface="Arial" panose="020B0604020202020204" pitchFamily="34" charset="0"/>
              </a:rPr>
              <a:t>, L. and </a:t>
            </a:r>
            <a:r>
              <a:rPr lang="en-GB" b="0" i="0" dirty="0" err="1">
                <a:solidFill>
                  <a:srgbClr val="222222"/>
                </a:solidFill>
                <a:effectLst/>
                <a:latin typeface="Arial" panose="020B0604020202020204" pitchFamily="34" charset="0"/>
              </a:rPr>
              <a:t>Davídsdóttir</a:t>
            </a:r>
            <a:r>
              <a:rPr lang="en-GB" b="0" i="0" dirty="0">
                <a:solidFill>
                  <a:srgbClr val="222222"/>
                </a:solidFill>
                <a:effectLst/>
                <a:latin typeface="Arial" panose="020B0604020202020204" pitchFamily="34" charset="0"/>
              </a:rPr>
              <a:t>, B., 2019. A literature review of the history and evolution of corporate social responsibility. </a:t>
            </a:r>
            <a:r>
              <a:rPr lang="en-GB" b="0" i="1" dirty="0">
                <a:solidFill>
                  <a:srgbClr val="222222"/>
                </a:solidFill>
                <a:effectLst/>
                <a:latin typeface="Arial" panose="020B0604020202020204" pitchFamily="34" charset="0"/>
              </a:rPr>
              <a:t>International Journal of Corporate Social Responsibility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4</a:t>
            </a:r>
            <a:r>
              <a:rPr lang="en-GB" b="0" i="0" dirty="0">
                <a:solidFill>
                  <a:srgbClr val="222222"/>
                </a:solidFill>
                <a:effectLst/>
                <a:latin typeface="Arial" panose="020B0604020202020204" pitchFamily="34" charset="0"/>
              </a:rPr>
              <a:t>(1), pp.1-23.</a:t>
            </a:r>
          </a:p>
          <a:p>
            <a:endParaRPr lang="en-GB" b="0" i="0" dirty="0">
              <a:solidFill>
                <a:srgbClr val="222222"/>
              </a:solidFill>
              <a:effectLst/>
              <a:latin typeface="Arial" panose="020B0604020202020204" pitchFamily="34" charset="0"/>
            </a:endParaRPr>
          </a:p>
          <a:p>
            <a:r>
              <a:rPr lang="en-GB" b="0" i="0" dirty="0">
                <a:solidFill>
                  <a:srgbClr val="333333"/>
                </a:solidFill>
                <a:effectLst/>
                <a:latin typeface="-apple-system"/>
              </a:rPr>
              <a:t>Carroll, A. B. (1991). The pyramid of corporate social responsibility: toward the moral management of organizational stakeholders. </a:t>
            </a:r>
            <a:r>
              <a:rPr lang="en-GB" b="0" i="1" dirty="0">
                <a:solidFill>
                  <a:srgbClr val="333333"/>
                </a:solidFill>
                <a:effectLst/>
                <a:latin typeface="-apple-system"/>
              </a:rPr>
              <a:t>Business Horizons, 34</a:t>
            </a:r>
            <a:r>
              <a:rPr lang="en-GB" b="0" i="0" dirty="0">
                <a:solidFill>
                  <a:srgbClr val="333333"/>
                </a:solidFill>
                <a:effectLst/>
                <a:latin typeface="-apple-system"/>
              </a:rPr>
              <a:t>(4), 39–48.</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7921193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5615940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a:t>
            </a:r>
            <a:r>
              <a:rPr lang="en-GB" dirty="0">
                <a:hlinkClick r:id="rId3"/>
              </a:rPr>
              <a:t>Value - Sustainability Impact Metrics (ecocostsvalue.com)</a:t>
            </a:r>
            <a:r>
              <a:rPr lang="en-GB" dirty="0"/>
              <a:t> - https://www.ecocostsvalue.com/value/</a:t>
            </a:r>
          </a:p>
          <a:p>
            <a:endParaRPr lang="en-GB" dirty="0"/>
          </a:p>
          <a:p>
            <a:r>
              <a:rPr lang="en-GB" b="0" i="0" dirty="0" err="1">
                <a:solidFill>
                  <a:srgbClr val="222222"/>
                </a:solidFill>
                <a:effectLst/>
                <a:latin typeface="Arial" panose="020B0604020202020204" pitchFamily="34" charset="0"/>
              </a:rPr>
              <a:t>Kiygi</a:t>
            </a:r>
            <a:r>
              <a:rPr lang="en-GB" b="0" i="0" dirty="0">
                <a:solidFill>
                  <a:srgbClr val="222222"/>
                </a:solidFill>
                <a:effectLst/>
                <a:latin typeface="Arial" panose="020B0604020202020204" pitchFamily="34" charset="0"/>
              </a:rPr>
              <a:t>-Calli, M., 2019. Corporate social responsibility in packaging: Environmental and social issues. In </a:t>
            </a:r>
            <a:r>
              <a:rPr lang="en-GB" b="0" i="1" dirty="0">
                <a:solidFill>
                  <a:srgbClr val="222222"/>
                </a:solidFill>
                <a:effectLst/>
                <a:latin typeface="Arial" panose="020B0604020202020204" pitchFamily="34" charset="0"/>
              </a:rPr>
              <a:t>Ethics, Social Responsibility and Sustainability in Marketing</a:t>
            </a:r>
            <a:r>
              <a:rPr lang="en-GB" b="0" i="0" dirty="0">
                <a:solidFill>
                  <a:srgbClr val="222222"/>
                </a:solidFill>
                <a:effectLst/>
                <a:latin typeface="Arial" panose="020B0604020202020204" pitchFamily="34" charset="0"/>
              </a:rPr>
              <a:t> (pp. 129-144). Singapore: Springer Singapore. Available at: </a:t>
            </a:r>
            <a:r>
              <a:rPr lang="en-GB" dirty="0">
                <a:hlinkClick r:id="rId4"/>
              </a:rPr>
              <a:t>(12) (PDF) Corporate Social Responsibility in Packaging: Environmental and Social Issues (researchgate.net)</a:t>
            </a:r>
            <a:r>
              <a:rPr lang="en-GB" dirty="0"/>
              <a:t> https://www.researchgate.net/publication/334208689_Corporate_Social_Responsibility_in_Packaging_Environmental_and_Social_Issues</a:t>
            </a:r>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7433972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Image source: </a:t>
            </a:r>
            <a:r>
              <a:rPr lang="en-GB" b="0" i="0" dirty="0" err="1">
                <a:solidFill>
                  <a:srgbClr val="222222"/>
                </a:solidFill>
                <a:effectLst/>
                <a:latin typeface="Arial" panose="020B0604020202020204" pitchFamily="34" charset="0"/>
              </a:rPr>
              <a:t>Dahlström</a:t>
            </a:r>
            <a:r>
              <a:rPr lang="en-GB" b="0" i="0" dirty="0">
                <a:solidFill>
                  <a:srgbClr val="222222"/>
                </a:solidFill>
                <a:effectLst/>
                <a:latin typeface="Arial" panose="020B0604020202020204" pitchFamily="34" charset="0"/>
              </a:rPr>
              <a:t>, K. and Ekins, P., 2006. Combining economic and environmental dimensions: Value chain analysis of UK iron and steel flows. </a:t>
            </a:r>
            <a:r>
              <a:rPr lang="en-GB" b="0" i="1" dirty="0">
                <a:solidFill>
                  <a:srgbClr val="222222"/>
                </a:solidFill>
                <a:effectLst/>
                <a:latin typeface="Arial" panose="020B0604020202020204" pitchFamily="34" charset="0"/>
              </a:rPr>
              <a:t>Ecological economics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58</a:t>
            </a:r>
            <a:r>
              <a:rPr lang="en-GB" b="0" i="0" dirty="0">
                <a:solidFill>
                  <a:srgbClr val="222222"/>
                </a:solidFill>
                <a:effectLst/>
                <a:latin typeface="Arial" panose="020B0604020202020204" pitchFamily="34" charset="0"/>
              </a:rPr>
              <a:t>(3), pp.507-519.</a:t>
            </a:r>
          </a:p>
          <a:p>
            <a:endParaRPr lang="en-GB" b="0" i="0" dirty="0">
              <a:solidFill>
                <a:srgbClr val="222222"/>
              </a:solidFill>
              <a:effectLst/>
              <a:latin typeface="Arial" panose="020B0604020202020204" pitchFamily="34" charset="0"/>
            </a:endParaRPr>
          </a:p>
          <a:p>
            <a:r>
              <a:rPr lang="en-GB" b="0" i="0" dirty="0">
                <a:solidFill>
                  <a:srgbClr val="222222"/>
                </a:solidFill>
                <a:effectLst/>
                <a:latin typeface="Arial" panose="020B0604020202020204" pitchFamily="34" charset="0"/>
              </a:rPr>
              <a:t>Springer-Heinze, A., 2007. </a:t>
            </a:r>
            <a:r>
              <a:rPr lang="en-GB" b="0" i="0" dirty="0" err="1">
                <a:solidFill>
                  <a:srgbClr val="222222"/>
                </a:solidFill>
                <a:effectLst/>
                <a:latin typeface="Arial" panose="020B0604020202020204" pitchFamily="34" charset="0"/>
              </a:rPr>
              <a:t>ValueLinks</a:t>
            </a:r>
            <a:r>
              <a:rPr lang="en-GB" b="0" i="0" dirty="0">
                <a:solidFill>
                  <a:srgbClr val="222222"/>
                </a:solidFill>
                <a:effectLst/>
                <a:latin typeface="Arial" panose="020B0604020202020204" pitchFamily="34" charset="0"/>
              </a:rPr>
              <a:t> Manual: The methodology of value chain promotion.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5290451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environmental externalities | Partnership Design (valuechaingeneration.com)</a:t>
            </a:r>
            <a:r>
              <a:rPr lang="en-GB" dirty="0"/>
              <a:t> https://valuechaingeneration.com/tag/environmental-externalities/</a:t>
            </a:r>
          </a:p>
          <a:p>
            <a:endParaRPr lang="en-GB" dirty="0"/>
          </a:p>
          <a:p>
            <a:r>
              <a:rPr lang="en-GB" dirty="0">
                <a:hlinkClick r:id="rId4"/>
              </a:rPr>
              <a:t>Creating-Shared-Value.pdf (communitylivingbc.ca)</a:t>
            </a:r>
            <a:r>
              <a:rPr lang="en-GB" dirty="0"/>
              <a:t> https://www.communitylivingbc.ca/wp-content/uploads/2018/05/Creating-Shared-Value.pdf</a:t>
            </a:r>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40440399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Natural Capital Committee, 2017. Economic valuation and its applications in natural capital management and the Government’s 25 Year Environment Plan.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4417745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source: https://www.nature.scot/scotlands-biodiversity/scottish-biodiversity-strategy-and-cop15/ecosystem-approach/ecosystem-services-natures-benefits</a:t>
            </a:r>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422810135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latin typeface="Arial" panose="020B0604020202020204" pitchFamily="34" charset="0"/>
              </a:rPr>
              <a:t>Natural Capital Committee, 2017. Economic valuation and its applications in natural capital management and the Government’s 25 Year Environment Plan.</a:t>
            </a:r>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264299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1538268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405199919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C739C6-D932-84DA-F5CD-C3FAC0439C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E35DE3-9C07-250B-1916-5283E122AB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C9F8FC-2336-6372-3293-AA4F16021D9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5EC26AA-DC02-956C-36A8-C136FE40D37F}"/>
              </a:ext>
            </a:extLst>
          </p:cNvPr>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42220717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15/02/2026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15/02/2026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rojLAkVhWas?feature=oembed" TargetMode="External"/><Relationship Id="rId5" Type="http://schemas.openxmlformats.org/officeDocument/2006/relationships/image" Target="../media/image8.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video" Target="https://www.youtube.com/embed/3z718fjjkLc?feature=oembed" TargetMode="External"/><Relationship Id="rId6" Type="http://schemas.openxmlformats.org/officeDocument/2006/relationships/image" Target="../media/image10.jpeg"/><Relationship Id="rId5" Type="http://schemas.openxmlformats.org/officeDocument/2006/relationships/image" Target="../media/image2.png"/><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xml"/><Relationship Id="rId1" Type="http://schemas.openxmlformats.org/officeDocument/2006/relationships/video" Target="https://www.youtube.com/embed/2f5m-jBf81Q?feature=oembed" TargetMode="External"/><Relationship Id="rId5" Type="http://schemas.openxmlformats.org/officeDocument/2006/relationships/image" Target="../media/image12.png"/><Relationship Id="rId4" Type="http://schemas.openxmlformats.org/officeDocument/2006/relationships/image" Target="../media/image11.jpe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hyperlink" Target="https://zapier.com/blog/corporate-social-responsibility-examples/"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5.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8.xml"/><Relationship Id="rId1" Type="http://schemas.openxmlformats.org/officeDocument/2006/relationships/slideLayout" Target="../slideLayouts/slideLayout1.xml"/><Relationship Id="rId4" Type="http://schemas.openxmlformats.org/officeDocument/2006/relationships/hyperlink" Target="https://www.nature.scot/doc/scotlands-natural-capital-asset-index-2023-data-2021-update-summary"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medium.com/@teemu.koskimaki/scientific-consensus-on-post-growth-over-green-growth-196d3a4f74ff"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25.png"/><Relationship Id="rId4" Type="http://schemas.openxmlformats.org/officeDocument/2006/relationships/hyperlink" Target="https://www.ellenmacarthurfoundation.org/circular-economy-podcast/overview"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hyperlink" Target="https://www.researchgate.net/publication/334208689_Corporate_Social_Responsibility_in_Packaging_Environmental_and_Social_Issues"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hyperlink" Target="mailto:a.cunningham@uwtsd.ac.uk"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TextBox 28">
            <a:extLst>
              <a:ext uri="{FF2B5EF4-FFF2-40B4-BE49-F238E27FC236}">
                <a16:creationId xmlns:a16="http://schemas.microsoft.com/office/drawing/2014/main" id="{57CC4A95-AF50-3264-EFBB-B7B2A4AC5E30}"/>
              </a:ext>
            </a:extLst>
          </p:cNvPr>
          <p:cNvSpPr txBox="1"/>
          <p:nvPr/>
        </p:nvSpPr>
        <p:spPr>
          <a:xfrm>
            <a:off x="4503107" y="741594"/>
            <a:ext cx="621246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ACNA5002 </a:t>
            </a:r>
          </a:p>
          <a:p>
            <a:pPr algn="ctr">
              <a:lnSpc>
                <a:spcPct val="90000"/>
              </a:lnSpc>
              <a:spcBef>
                <a:spcPct val="0"/>
              </a:spcBef>
              <a:spcAft>
                <a:spcPts val="600"/>
              </a:spcAft>
            </a:pPr>
            <a:r>
              <a:rPr lang="en-GB" sz="5000" dirty="0">
                <a:latin typeface="+mj-lt"/>
                <a:ea typeface="+mj-ea"/>
                <a:cs typeface="+mj-cs"/>
              </a:rPr>
              <a:t>Lecture 5:</a:t>
            </a:r>
          </a:p>
          <a:p>
            <a:pPr algn="ctr">
              <a:lnSpc>
                <a:spcPct val="90000"/>
              </a:lnSpc>
              <a:spcBef>
                <a:spcPct val="0"/>
              </a:spcBef>
              <a:spcAft>
                <a:spcPts val="600"/>
              </a:spcAft>
            </a:pPr>
            <a:r>
              <a:rPr lang="en-GB" sz="5000" dirty="0">
                <a:latin typeface="+mj-lt"/>
                <a:ea typeface="+mj-ea"/>
                <a:cs typeface="+mj-cs"/>
              </a:rPr>
              <a:t>Economic Principles of a Circular Economy</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extLst>
              <a:ext uri="{28A0092B-C50C-407E-A947-70E740481C1C}">
                <a14:useLocalDpi xmlns:a14="http://schemas.microsoft.com/office/drawing/2010/main" val="0"/>
              </a:ext>
            </a:extLst>
          </a:blip>
          <a:srcRect l="7937" t="-17498" r="3619" b="-12734"/>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23</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95786" y="4705714"/>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24/02/2026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Recap</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147391" y="480568"/>
            <a:ext cx="8821089" cy="5632311"/>
          </a:xfrm>
          <a:prstGeom prst="rect">
            <a:avLst/>
          </a:prstGeom>
          <a:noFill/>
        </p:spPr>
        <p:txBody>
          <a:bodyPr wrap="square" rtlCol="0">
            <a:spAutoFit/>
          </a:bodyPr>
          <a:lstStyle/>
          <a:p>
            <a:r>
              <a:rPr lang="en-GB" sz="2400" dirty="0"/>
              <a:t>In the previous lecture we covered the following:</a:t>
            </a:r>
          </a:p>
          <a:p>
            <a:endParaRPr lang="en-GB" sz="2400" dirty="0"/>
          </a:p>
          <a:p>
            <a:pPr marL="342900" indent="-342900">
              <a:buFont typeface="Arial" panose="020B0604020202020204" pitchFamily="34" charset="0"/>
              <a:buChar char="•"/>
            </a:pPr>
            <a:r>
              <a:rPr lang="en-GB" sz="2400" dirty="0"/>
              <a:t>The evolution of concepts surrounding Circular Economy, including:</a:t>
            </a:r>
          </a:p>
          <a:p>
            <a:pPr marL="800100" lvl="1" indent="-342900">
              <a:buFont typeface="Arial" panose="020B0604020202020204" pitchFamily="34" charset="0"/>
              <a:buChar char="•"/>
            </a:pPr>
            <a:r>
              <a:rPr lang="en-GB" sz="2400" dirty="0"/>
              <a:t>‘Open’ versus ‘Closed’ systems</a:t>
            </a:r>
          </a:p>
          <a:p>
            <a:pPr marL="800100" lvl="1" indent="-342900">
              <a:buFont typeface="Arial" panose="020B0604020202020204" pitchFamily="34" charset="0"/>
              <a:buChar char="•"/>
            </a:pPr>
            <a:r>
              <a:rPr lang="en-GB" sz="2400" dirty="0"/>
              <a:t>‘Closed loop’ economies</a:t>
            </a:r>
          </a:p>
          <a:p>
            <a:pPr marL="800100" lvl="1" indent="-342900">
              <a:buFont typeface="Arial" panose="020B0604020202020204" pitchFamily="34" charset="0"/>
              <a:buChar char="•"/>
            </a:pPr>
            <a:r>
              <a:rPr lang="en-GB" sz="2400" dirty="0"/>
              <a:t>Reducing the loop size (reduces energy and waste)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opposing views:</a:t>
            </a:r>
          </a:p>
          <a:p>
            <a:pPr marL="800100" lvl="1" indent="-342900">
              <a:buFont typeface="Arial" panose="020B0604020202020204" pitchFamily="34" charset="0"/>
              <a:buChar char="•"/>
            </a:pPr>
            <a:r>
              <a:rPr lang="en-GB" sz="2400" dirty="0"/>
              <a:t>Imperative Growth – inherent political drive to continue economic growth</a:t>
            </a:r>
          </a:p>
          <a:p>
            <a:pPr marL="800100" lvl="1" indent="-342900">
              <a:buFont typeface="Arial" panose="020B0604020202020204" pitchFamily="34" charset="0"/>
              <a:buChar char="•"/>
            </a:pPr>
            <a:r>
              <a:rPr lang="en-GB" sz="2400" dirty="0"/>
              <a:t>Planetary collapse – Planetary boundaries and Limits to Growth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delay, and then resurgence of contemporary Circular Economy principles via the Ellan McArthur Foundation</a:t>
            </a:r>
          </a:p>
        </p:txBody>
      </p:sp>
      <p:pic>
        <p:nvPicPr>
          <p:cNvPr id="9" name="Picture 8" descr="A diagram of different types of industry&#10;&#10;Description automatically generated">
            <a:extLst>
              <a:ext uri="{FF2B5EF4-FFF2-40B4-BE49-F238E27FC236}">
                <a16:creationId xmlns:a16="http://schemas.microsoft.com/office/drawing/2014/main" id="{039793CB-68B2-DA63-8FB1-A866384C106B}"/>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9035408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Conflicting scenarios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285292" y="939113"/>
            <a:ext cx="8837112" cy="4893647"/>
          </a:xfrm>
          <a:prstGeom prst="rect">
            <a:avLst/>
          </a:prstGeom>
          <a:noFill/>
        </p:spPr>
        <p:txBody>
          <a:bodyPr wrap="square" rtlCol="0">
            <a:spAutoFit/>
          </a:bodyPr>
          <a:lstStyle/>
          <a:p>
            <a:r>
              <a:rPr lang="en-GB" sz="2400" dirty="0"/>
              <a:t>Currently the discourse on possible economic pathways is conflicting:</a:t>
            </a:r>
          </a:p>
          <a:p>
            <a:endParaRPr lang="en-GB" sz="2400" dirty="0"/>
          </a:p>
          <a:p>
            <a:r>
              <a:rPr lang="en-GB" sz="2400" b="1" dirty="0"/>
              <a:t>Growth Imperative</a:t>
            </a:r>
          </a:p>
          <a:p>
            <a:pPr marL="342900" indent="-342900">
              <a:buFont typeface="Arial" panose="020B0604020202020204" pitchFamily="34" charset="0"/>
              <a:buChar char="•"/>
            </a:pPr>
            <a:r>
              <a:rPr lang="en-GB" sz="2400" dirty="0"/>
              <a:t>The need to continued economic growth to ensure social stability (decreased poverty, increased standards of living etc.)</a:t>
            </a:r>
          </a:p>
          <a:p>
            <a:endParaRPr lang="en-GB" sz="2400" dirty="0"/>
          </a:p>
          <a:p>
            <a:r>
              <a:rPr lang="en-GB" sz="2400" b="1" dirty="0"/>
              <a:t>Halting Environmental crisis</a:t>
            </a:r>
          </a:p>
          <a:p>
            <a:pPr marL="342900" indent="-342900">
              <a:buFont typeface="Arial" panose="020B0604020202020204" pitchFamily="34" charset="0"/>
              <a:buChar char="•"/>
            </a:pPr>
            <a:r>
              <a:rPr lang="en-GB" sz="2400" dirty="0"/>
              <a:t>The need for environmental degradation or collapse (exceeding planetary boundaries / limits) to be </a:t>
            </a:r>
            <a:r>
              <a:rPr lang="en-GB" sz="2400" dirty="0" err="1"/>
              <a:t>overted</a:t>
            </a:r>
            <a:r>
              <a:rPr lang="en-GB" sz="2400" dirty="0"/>
              <a:t> by halting destructive / polluting through-put.</a:t>
            </a:r>
          </a:p>
          <a:p>
            <a:endParaRPr lang="en-GB" sz="2400" dirty="0"/>
          </a:p>
          <a:p>
            <a:r>
              <a:rPr lang="en-GB" sz="2400" dirty="0"/>
              <a:t>This leads to direct conflict / opposition on the best economic and political strategy going forward.</a:t>
            </a:r>
          </a:p>
        </p:txBody>
      </p:sp>
      <p:pic>
        <p:nvPicPr>
          <p:cNvPr id="3" name="Picture 2" descr="figure 1">
            <a:extLst>
              <a:ext uri="{FF2B5EF4-FFF2-40B4-BE49-F238E27FC236}">
                <a16:creationId xmlns:a16="http://schemas.microsoft.com/office/drawing/2014/main" id="{5D9CF6E0-80A5-D370-A964-EE0BAA36D19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933"/>
          <a:stretch/>
        </p:blipFill>
        <p:spPr bwMode="auto">
          <a:xfrm>
            <a:off x="0" y="2872256"/>
            <a:ext cx="3285292" cy="2960504"/>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Growth imperative - Wikipedia">
            <a:extLst>
              <a:ext uri="{FF2B5EF4-FFF2-40B4-BE49-F238E27FC236}">
                <a16:creationId xmlns:a16="http://schemas.microsoft.com/office/drawing/2014/main" id="{23CE2E8F-4571-A440-F949-547C807972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896" y="569781"/>
            <a:ext cx="2095500" cy="2095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128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Divergent </a:t>
            </a:r>
            <a:r>
              <a:rPr lang="en-GB" b="1" dirty="0"/>
              <a:t>Strategies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281819" y="480568"/>
            <a:ext cx="8686661" cy="5170646"/>
          </a:xfrm>
          <a:prstGeom prst="rect">
            <a:avLst/>
          </a:prstGeom>
          <a:noFill/>
        </p:spPr>
        <p:txBody>
          <a:bodyPr wrap="square" rtlCol="0">
            <a:spAutoFit/>
          </a:bodyPr>
          <a:lstStyle/>
          <a:p>
            <a:r>
              <a:rPr lang="en-GB" sz="2200" dirty="0"/>
              <a:t>There are a number of proposed strategies in literature to meet these divergent strategies</a:t>
            </a:r>
          </a:p>
          <a:p>
            <a:endParaRPr lang="en-GB" sz="2200" dirty="0"/>
          </a:p>
          <a:p>
            <a:r>
              <a:rPr lang="en-GB" sz="2200" b="1" i="1" dirty="0"/>
              <a:t>Green Growth</a:t>
            </a:r>
          </a:p>
          <a:p>
            <a:pPr marL="342900" indent="-342900">
              <a:buFont typeface="Arial" panose="020B0604020202020204" pitchFamily="34" charset="0"/>
              <a:buChar char="•"/>
            </a:pPr>
            <a:r>
              <a:rPr lang="en-GB" sz="2200" dirty="0"/>
              <a:t>Growth in economies is essential to maintain standards of living, development, and technical innovation</a:t>
            </a:r>
          </a:p>
          <a:p>
            <a:pPr marL="342900" indent="-342900">
              <a:buFont typeface="Arial" panose="020B0604020202020204" pitchFamily="34" charset="0"/>
              <a:buChar char="•"/>
            </a:pPr>
            <a:r>
              <a:rPr lang="en-GB" sz="2200" dirty="0"/>
              <a:t>Growth can still be achieved through innovations and solutions to environmental degradation and pollution e.g. renewable technologies</a:t>
            </a:r>
          </a:p>
          <a:p>
            <a:endParaRPr lang="en-GB" sz="2200" dirty="0"/>
          </a:p>
          <a:p>
            <a:r>
              <a:rPr lang="en-GB" sz="2200" b="1" i="1" dirty="0"/>
              <a:t>Degrowth</a:t>
            </a:r>
          </a:p>
          <a:p>
            <a:pPr marL="342900" indent="-342900">
              <a:buFont typeface="Arial" panose="020B0604020202020204" pitchFamily="34" charset="0"/>
              <a:buChar char="•"/>
            </a:pPr>
            <a:r>
              <a:rPr lang="en-GB" sz="2200" dirty="0"/>
              <a:t>Acknowledging that environmental impacts (and social impacts of inequality) are inherent in any economic growth – growth in itself is the problem</a:t>
            </a:r>
          </a:p>
          <a:p>
            <a:pPr marL="342900" indent="-342900">
              <a:buFont typeface="Arial" panose="020B0604020202020204" pitchFamily="34" charset="0"/>
              <a:buChar char="•"/>
            </a:pPr>
            <a:r>
              <a:rPr lang="en-GB" sz="2200" dirty="0"/>
              <a:t>Economic decline is not the aim; focussing on achieving environmental goals will ultimately cause it.</a:t>
            </a:r>
          </a:p>
        </p:txBody>
      </p:sp>
      <p:pic>
        <p:nvPicPr>
          <p:cNvPr id="9" name="Picture 8" descr="A diagram of different types of industry&#10;&#10;Description automatically generated">
            <a:extLst>
              <a:ext uri="{FF2B5EF4-FFF2-40B4-BE49-F238E27FC236}">
                <a16:creationId xmlns:a16="http://schemas.microsoft.com/office/drawing/2014/main" id="{039793CB-68B2-DA63-8FB1-A866384C106B}"/>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Tree>
    <p:extLst>
      <p:ext uri="{BB962C8B-B14F-4D97-AF65-F5344CB8AC3E}">
        <p14:creationId xmlns:p14="http://schemas.microsoft.com/office/powerpoint/2010/main" val="2515696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Divergent </a:t>
            </a:r>
            <a:r>
              <a:rPr lang="en-GB" b="1" dirty="0"/>
              <a:t>Strategies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147236" y="369332"/>
            <a:ext cx="8821089" cy="6124754"/>
          </a:xfrm>
          <a:prstGeom prst="rect">
            <a:avLst/>
          </a:prstGeom>
          <a:noFill/>
        </p:spPr>
        <p:txBody>
          <a:bodyPr wrap="square" rtlCol="0">
            <a:spAutoFit/>
          </a:bodyPr>
          <a:lstStyle/>
          <a:p>
            <a:r>
              <a:rPr lang="en-GB" sz="2400" dirty="0"/>
              <a:t>The two previous strategies are in opposition of each other. There is a third political stance:</a:t>
            </a:r>
          </a:p>
          <a:p>
            <a:endParaRPr lang="en-GB" dirty="0"/>
          </a:p>
          <a:p>
            <a:r>
              <a:rPr lang="en-GB" sz="2400" b="1" i="1" dirty="0"/>
              <a:t>A-growth / Post Growth / Beyond Growth</a:t>
            </a:r>
          </a:p>
          <a:p>
            <a:pPr marL="342900" indent="-342900">
              <a:buFont typeface="Arial" panose="020B0604020202020204" pitchFamily="34" charset="0"/>
              <a:buChar char="•"/>
            </a:pPr>
            <a:r>
              <a:rPr lang="en-GB" sz="2400" dirty="0"/>
              <a:t>Both previous strategies base their discourse on growth (continued or decreased) as the central component.</a:t>
            </a:r>
          </a:p>
          <a:p>
            <a:pPr marL="342900" indent="-342900">
              <a:buFont typeface="Arial" panose="020B0604020202020204" pitchFamily="34" charset="0"/>
              <a:buChar char="•"/>
            </a:pPr>
            <a:r>
              <a:rPr lang="en-GB" sz="2400" dirty="0"/>
              <a:t>Third stance is agnostic to growth – focus is instead only on ensuring social and environmental stability</a:t>
            </a:r>
          </a:p>
          <a:p>
            <a:pPr marL="342900" indent="-342900">
              <a:buFont typeface="Arial" panose="020B0604020202020204" pitchFamily="34" charset="0"/>
              <a:buChar char="•"/>
            </a:pPr>
            <a:r>
              <a:rPr lang="en-GB" sz="2400" dirty="0"/>
              <a:t>Measure success through different metrics beyond financial performance (GDP), but instead metrics such as:</a:t>
            </a:r>
          </a:p>
          <a:p>
            <a:pPr marL="1257300" lvl="2" indent="-342900">
              <a:buFont typeface="Arial" panose="020B0604020202020204" pitchFamily="34" charset="0"/>
              <a:buChar char="•"/>
            </a:pPr>
            <a:r>
              <a:rPr lang="en-GB" sz="2400" dirty="0"/>
              <a:t>Equality</a:t>
            </a:r>
          </a:p>
          <a:p>
            <a:pPr marL="1257300" lvl="2" indent="-342900">
              <a:buFont typeface="Arial" panose="020B0604020202020204" pitchFamily="34" charset="0"/>
              <a:buChar char="•"/>
            </a:pPr>
            <a:r>
              <a:rPr lang="en-GB" sz="2400" dirty="0"/>
              <a:t>Well-being</a:t>
            </a:r>
          </a:p>
          <a:p>
            <a:pPr marL="1257300" lvl="2" indent="-342900">
              <a:buFont typeface="Arial" panose="020B0604020202020204" pitchFamily="34" charset="0"/>
              <a:buChar char="•"/>
            </a:pPr>
            <a:r>
              <a:rPr lang="en-GB" sz="2400" dirty="0"/>
              <a:t>Environmental sustainability</a:t>
            </a:r>
          </a:p>
          <a:p>
            <a:pPr marL="1257300" lvl="2" indent="-342900">
              <a:buFont typeface="Arial" panose="020B0604020202020204" pitchFamily="34" charset="0"/>
              <a:buChar char="•"/>
            </a:pPr>
            <a:r>
              <a:rPr lang="en-GB" sz="2400" dirty="0"/>
              <a:t>Resilience</a:t>
            </a:r>
          </a:p>
          <a:p>
            <a:pPr lvl="1"/>
            <a:endParaRPr lang="en-GB" sz="1400" dirty="0"/>
          </a:p>
          <a:p>
            <a:r>
              <a:rPr lang="en-GB" sz="2400" b="1" i="1" dirty="0">
                <a:latin typeface="Comic Sans MS" panose="030F0702030302020204" pitchFamily="66" charset="0"/>
              </a:rPr>
              <a:t>QUESTION: Does this match a similar concept covered in a previous lecture? </a:t>
            </a:r>
          </a:p>
        </p:txBody>
      </p:sp>
      <p:pic>
        <p:nvPicPr>
          <p:cNvPr id="9" name="Picture 8" descr="A diagram of different types of industry&#10;&#10;Description automatically generated">
            <a:extLst>
              <a:ext uri="{FF2B5EF4-FFF2-40B4-BE49-F238E27FC236}">
                <a16:creationId xmlns:a16="http://schemas.microsoft.com/office/drawing/2014/main" id="{039793CB-68B2-DA63-8FB1-A866384C106B}"/>
              </a:ext>
            </a:extLst>
          </p:cNvPr>
          <p:cNvPicPr>
            <a:picLocks noChangeAspect="1"/>
          </p:cNvPicPr>
          <p:nvPr/>
        </p:nvPicPr>
        <p:blipFill rotWithShape="1">
          <a:blip r:embed="rId3">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sp>
        <p:nvSpPr>
          <p:cNvPr id="15" name="Freeform: Shape 14">
            <a:extLst>
              <a:ext uri="{FF2B5EF4-FFF2-40B4-BE49-F238E27FC236}">
                <a16:creationId xmlns:a16="http://schemas.microsoft.com/office/drawing/2014/main" id="{657DE9D9-F692-3B12-955A-1F06034D0561}"/>
              </a:ext>
            </a:extLst>
          </p:cNvPr>
          <p:cNvSpPr/>
          <p:nvPr/>
        </p:nvSpPr>
        <p:spPr>
          <a:xfrm>
            <a:off x="8073027" y="3588707"/>
            <a:ext cx="2379121" cy="1997901"/>
          </a:xfrm>
          <a:custGeom>
            <a:avLst/>
            <a:gdLst>
              <a:gd name="connsiteX0" fmla="*/ 1008345 w 2284589"/>
              <a:gd name="connsiteY0" fmla="*/ 19099 h 2017000"/>
              <a:gd name="connsiteX1" fmla="*/ 2135688 w 2284589"/>
              <a:gd name="connsiteY1" fmla="*/ 156885 h 2017000"/>
              <a:gd name="connsiteX2" fmla="*/ 2148214 w 2284589"/>
              <a:gd name="connsiteY2" fmla="*/ 1171493 h 2017000"/>
              <a:gd name="connsiteX3" fmla="*/ 995819 w 2284589"/>
              <a:gd name="connsiteY3" fmla="*/ 1384436 h 2017000"/>
              <a:gd name="connsiteX4" fmla="*/ 212943 w 2284589"/>
              <a:gd name="connsiteY4" fmla="*/ 1584852 h 2017000"/>
              <a:gd name="connsiteX5" fmla="*/ 0 w 2284589"/>
              <a:gd name="connsiteY5" fmla="*/ 2017000 h 2017000"/>
              <a:gd name="connsiteX0" fmla="*/ 1008345 w 2303360"/>
              <a:gd name="connsiteY0" fmla="*/ 3310 h 2001211"/>
              <a:gd name="connsiteX1" fmla="*/ 2135688 w 2303360"/>
              <a:gd name="connsiteY1" fmla="*/ 141096 h 2001211"/>
              <a:gd name="connsiteX2" fmla="*/ 2148214 w 2303360"/>
              <a:gd name="connsiteY2" fmla="*/ 1155704 h 2001211"/>
              <a:gd name="connsiteX3" fmla="*/ 995819 w 2303360"/>
              <a:gd name="connsiteY3" fmla="*/ 1368647 h 2001211"/>
              <a:gd name="connsiteX4" fmla="*/ 212943 w 2303360"/>
              <a:gd name="connsiteY4" fmla="*/ 1569063 h 2001211"/>
              <a:gd name="connsiteX5" fmla="*/ 0 w 2303360"/>
              <a:gd name="connsiteY5" fmla="*/ 2001211 h 2001211"/>
              <a:gd name="connsiteX0" fmla="*/ 1008345 w 2318093"/>
              <a:gd name="connsiteY0" fmla="*/ 9939 h 2007840"/>
              <a:gd name="connsiteX1" fmla="*/ 2135688 w 2318093"/>
              <a:gd name="connsiteY1" fmla="*/ 147725 h 2007840"/>
              <a:gd name="connsiteX2" fmla="*/ 2148214 w 2318093"/>
              <a:gd name="connsiteY2" fmla="*/ 1162333 h 2007840"/>
              <a:gd name="connsiteX3" fmla="*/ 995819 w 2318093"/>
              <a:gd name="connsiteY3" fmla="*/ 1375276 h 2007840"/>
              <a:gd name="connsiteX4" fmla="*/ 212943 w 2318093"/>
              <a:gd name="connsiteY4" fmla="*/ 1575692 h 2007840"/>
              <a:gd name="connsiteX5" fmla="*/ 0 w 2318093"/>
              <a:gd name="connsiteY5" fmla="*/ 2007840 h 2007840"/>
              <a:gd name="connsiteX0" fmla="*/ 1008345 w 2164853"/>
              <a:gd name="connsiteY0" fmla="*/ 21745 h 2019646"/>
              <a:gd name="connsiteX1" fmla="*/ 1597069 w 2164853"/>
              <a:gd name="connsiteY1" fmla="*/ 109427 h 2019646"/>
              <a:gd name="connsiteX2" fmla="*/ 2148214 w 2164853"/>
              <a:gd name="connsiteY2" fmla="*/ 1174139 h 2019646"/>
              <a:gd name="connsiteX3" fmla="*/ 995819 w 2164853"/>
              <a:gd name="connsiteY3" fmla="*/ 1387082 h 2019646"/>
              <a:gd name="connsiteX4" fmla="*/ 212943 w 2164853"/>
              <a:gd name="connsiteY4" fmla="*/ 1587498 h 2019646"/>
              <a:gd name="connsiteX5" fmla="*/ 0 w 2164853"/>
              <a:gd name="connsiteY5" fmla="*/ 2019646 h 2019646"/>
              <a:gd name="connsiteX0" fmla="*/ 1008345 w 2328466"/>
              <a:gd name="connsiteY0" fmla="*/ 12383 h 2010284"/>
              <a:gd name="connsiteX1" fmla="*/ 1597069 w 2328466"/>
              <a:gd name="connsiteY1" fmla="*/ 100065 h 2010284"/>
              <a:gd name="connsiteX2" fmla="*/ 2317315 w 2328466"/>
              <a:gd name="connsiteY2" fmla="*/ 626158 h 2010284"/>
              <a:gd name="connsiteX3" fmla="*/ 995819 w 2328466"/>
              <a:gd name="connsiteY3" fmla="*/ 1377720 h 2010284"/>
              <a:gd name="connsiteX4" fmla="*/ 212943 w 2328466"/>
              <a:gd name="connsiteY4" fmla="*/ 1578136 h 2010284"/>
              <a:gd name="connsiteX5" fmla="*/ 0 w 2328466"/>
              <a:gd name="connsiteY5" fmla="*/ 2010284 h 2010284"/>
              <a:gd name="connsiteX0" fmla="*/ 1008345 w 2327634"/>
              <a:gd name="connsiteY0" fmla="*/ 0 h 1997901"/>
              <a:gd name="connsiteX1" fmla="*/ 1346546 w 2327634"/>
              <a:gd name="connsiteY1" fmla="*/ 75156 h 1997901"/>
              <a:gd name="connsiteX2" fmla="*/ 1597069 w 2327634"/>
              <a:gd name="connsiteY2" fmla="*/ 87682 h 1997901"/>
              <a:gd name="connsiteX3" fmla="*/ 2317315 w 2327634"/>
              <a:gd name="connsiteY3" fmla="*/ 613775 h 1997901"/>
              <a:gd name="connsiteX4" fmla="*/ 995819 w 2327634"/>
              <a:gd name="connsiteY4" fmla="*/ 1365337 h 1997901"/>
              <a:gd name="connsiteX5" fmla="*/ 212943 w 2327634"/>
              <a:gd name="connsiteY5" fmla="*/ 1565753 h 1997901"/>
              <a:gd name="connsiteX6" fmla="*/ 0 w 2327634"/>
              <a:gd name="connsiteY6" fmla="*/ 1997901 h 1997901"/>
              <a:gd name="connsiteX0" fmla="*/ 1008345 w 2379121"/>
              <a:gd name="connsiteY0" fmla="*/ 0 h 1997901"/>
              <a:gd name="connsiteX1" fmla="*/ 1346546 w 2379121"/>
              <a:gd name="connsiteY1" fmla="*/ 75156 h 1997901"/>
              <a:gd name="connsiteX2" fmla="*/ 2079321 w 2379121"/>
              <a:gd name="connsiteY2" fmla="*/ 181627 h 1997901"/>
              <a:gd name="connsiteX3" fmla="*/ 2317315 w 2379121"/>
              <a:gd name="connsiteY3" fmla="*/ 613775 h 1997901"/>
              <a:gd name="connsiteX4" fmla="*/ 995819 w 2379121"/>
              <a:gd name="connsiteY4" fmla="*/ 1365337 h 1997901"/>
              <a:gd name="connsiteX5" fmla="*/ 212943 w 2379121"/>
              <a:gd name="connsiteY5" fmla="*/ 1565753 h 1997901"/>
              <a:gd name="connsiteX6" fmla="*/ 0 w 2379121"/>
              <a:gd name="connsiteY6" fmla="*/ 1997901 h 1997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9121" h="1997901">
                <a:moveTo>
                  <a:pt x="1008345" y="0"/>
                </a:moveTo>
                <a:cubicBezTo>
                  <a:pt x="1062624" y="0"/>
                  <a:pt x="1248425" y="60542"/>
                  <a:pt x="1346546" y="75156"/>
                </a:cubicBezTo>
                <a:cubicBezTo>
                  <a:pt x="1444667" y="89770"/>
                  <a:pt x="1917526" y="91857"/>
                  <a:pt x="2079321" y="181627"/>
                </a:cubicBezTo>
                <a:cubicBezTo>
                  <a:pt x="2241116" y="271397"/>
                  <a:pt x="2497899" y="416490"/>
                  <a:pt x="2317315" y="613775"/>
                </a:cubicBezTo>
                <a:cubicBezTo>
                  <a:pt x="2136731" y="811060"/>
                  <a:pt x="1346548" y="1206674"/>
                  <a:pt x="995819" y="1365337"/>
                </a:cubicBezTo>
                <a:cubicBezTo>
                  <a:pt x="645090" y="1524000"/>
                  <a:pt x="378913" y="1460326"/>
                  <a:pt x="212943" y="1565753"/>
                </a:cubicBezTo>
                <a:cubicBezTo>
                  <a:pt x="46973" y="1671180"/>
                  <a:pt x="23486" y="1834540"/>
                  <a:pt x="0" y="1997901"/>
                </a:cubicBezTo>
              </a:path>
            </a:pathLst>
          </a:custGeom>
          <a:noFill/>
          <a:ln>
            <a:headEnd type="none" w="med" len="med"/>
            <a:tailEnd type="triangle" w="med" len="med"/>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72646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Decoupling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93945" y="480568"/>
            <a:ext cx="11874535" cy="1938992"/>
          </a:xfrm>
          <a:prstGeom prst="rect">
            <a:avLst/>
          </a:prstGeom>
          <a:noFill/>
        </p:spPr>
        <p:txBody>
          <a:bodyPr wrap="square" rtlCol="0">
            <a:spAutoFit/>
          </a:bodyPr>
          <a:lstStyle/>
          <a:p>
            <a:pPr marL="342900" indent="-342900">
              <a:buFont typeface="Arial" panose="020B0604020202020204" pitchFamily="34" charset="0"/>
              <a:buChar char="•"/>
            </a:pPr>
            <a:r>
              <a:rPr lang="en-GB" sz="2400" dirty="0"/>
              <a:t>“Decoupling” is proposed in order to achieve the Circular Economy</a:t>
            </a:r>
          </a:p>
          <a:p>
            <a:pPr marL="342900" indent="-342900">
              <a:buFont typeface="Arial" panose="020B0604020202020204" pitchFamily="34" charset="0"/>
              <a:buChar char="•"/>
            </a:pPr>
            <a:endParaRPr lang="en-GB" sz="2400" b="0" i="0" dirty="0">
              <a:solidFill>
                <a:srgbClr val="001114"/>
              </a:solidFill>
              <a:effectLst/>
            </a:endParaRPr>
          </a:p>
          <a:p>
            <a:pPr marL="342900" indent="-342900">
              <a:buFont typeface="Arial" panose="020B0604020202020204" pitchFamily="34" charset="0"/>
              <a:buChar char="•"/>
            </a:pPr>
            <a:r>
              <a:rPr lang="en-GB" sz="2400" b="0" i="0" dirty="0">
                <a:solidFill>
                  <a:srgbClr val="001114"/>
                </a:solidFill>
                <a:effectLst/>
              </a:rPr>
              <a:t>The Organisation for Economic Co-operation and Development (OECD) defined decoupling as </a:t>
            </a:r>
            <a:r>
              <a:rPr lang="en-GB" sz="2400" b="0" i="1" dirty="0">
                <a:solidFill>
                  <a:srgbClr val="001114"/>
                </a:solidFill>
                <a:effectLst/>
              </a:rPr>
              <a:t>“the process of separating economic growth from associated negative environmental impacts. In other words, it is to do things more efficiently”</a:t>
            </a:r>
            <a:r>
              <a:rPr lang="en-GB" sz="2400" b="0" i="0" dirty="0">
                <a:solidFill>
                  <a:srgbClr val="001114"/>
                </a:solidFill>
                <a:effectLst/>
              </a:rPr>
              <a:t> (UNEP, 2011, p.4). </a:t>
            </a:r>
            <a:endParaRPr lang="en-GB" sz="2400" dirty="0"/>
          </a:p>
        </p:txBody>
      </p:sp>
      <p:pic>
        <p:nvPicPr>
          <p:cNvPr id="7" name="Picture 6">
            <a:extLst>
              <a:ext uri="{FF2B5EF4-FFF2-40B4-BE49-F238E27FC236}">
                <a16:creationId xmlns:a16="http://schemas.microsoft.com/office/drawing/2014/main" id="{BDA6147C-E667-82AA-C254-5E3BC8DD3A14}"/>
              </a:ext>
            </a:extLst>
          </p:cNvPr>
          <p:cNvPicPr>
            <a:picLocks noChangeAspect="1"/>
          </p:cNvPicPr>
          <p:nvPr/>
        </p:nvPicPr>
        <p:blipFill rotWithShape="1">
          <a:blip r:embed="rId3"/>
          <a:srcRect l="1168" t="5385" r="2328"/>
          <a:stretch/>
        </p:blipFill>
        <p:spPr>
          <a:xfrm>
            <a:off x="224512" y="2787041"/>
            <a:ext cx="5923105" cy="3403501"/>
          </a:xfrm>
          <a:prstGeom prst="rect">
            <a:avLst/>
          </a:prstGeom>
        </p:spPr>
      </p:pic>
      <p:pic>
        <p:nvPicPr>
          <p:cNvPr id="11" name="Picture 10">
            <a:extLst>
              <a:ext uri="{FF2B5EF4-FFF2-40B4-BE49-F238E27FC236}">
                <a16:creationId xmlns:a16="http://schemas.microsoft.com/office/drawing/2014/main" id="{B7DE8C79-46EF-1ADF-ABF7-28CA084BED7E}"/>
              </a:ext>
            </a:extLst>
          </p:cNvPr>
          <p:cNvPicPr>
            <a:picLocks noChangeAspect="1"/>
          </p:cNvPicPr>
          <p:nvPr/>
        </p:nvPicPr>
        <p:blipFill>
          <a:blip r:embed="rId4"/>
          <a:stretch>
            <a:fillRect/>
          </a:stretch>
        </p:blipFill>
        <p:spPr>
          <a:xfrm>
            <a:off x="6323884" y="2673501"/>
            <a:ext cx="5643604" cy="3124227"/>
          </a:xfrm>
          <a:prstGeom prst="rect">
            <a:avLst/>
          </a:prstGeom>
        </p:spPr>
      </p:pic>
      <p:sp>
        <p:nvSpPr>
          <p:cNvPr id="12" name="TextBox 11">
            <a:extLst>
              <a:ext uri="{FF2B5EF4-FFF2-40B4-BE49-F238E27FC236}">
                <a16:creationId xmlns:a16="http://schemas.microsoft.com/office/drawing/2014/main" id="{0DF9F455-A061-22C7-C9D7-0DD9E58578DF}"/>
              </a:ext>
            </a:extLst>
          </p:cNvPr>
          <p:cNvSpPr txBox="1"/>
          <p:nvPr/>
        </p:nvSpPr>
        <p:spPr>
          <a:xfrm>
            <a:off x="8303727" y="5824143"/>
            <a:ext cx="2143517" cy="307777"/>
          </a:xfrm>
          <a:prstGeom prst="rect">
            <a:avLst/>
          </a:prstGeom>
          <a:noFill/>
        </p:spPr>
        <p:txBody>
          <a:bodyPr wrap="square">
            <a:spAutoFit/>
          </a:bodyPr>
          <a:lstStyle/>
          <a:p>
            <a:pPr algn="ctr"/>
            <a:r>
              <a:rPr lang="en-GB" sz="1400" b="0" i="1" dirty="0">
                <a:solidFill>
                  <a:srgbClr val="001114"/>
                </a:solidFill>
                <a:effectLst/>
                <a:latin typeface="Open Sans" panose="020B0606030504020204" pitchFamily="34" charset="0"/>
              </a:rPr>
              <a:t>Source: UNEP (2011)</a:t>
            </a:r>
            <a:endParaRPr lang="en-GB" sz="1400" dirty="0"/>
          </a:p>
        </p:txBody>
      </p:sp>
    </p:spTree>
    <p:extLst>
      <p:ext uri="{BB962C8B-B14F-4D97-AF65-F5344CB8AC3E}">
        <p14:creationId xmlns:p14="http://schemas.microsoft.com/office/powerpoint/2010/main" val="29206204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Decoupling</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93945" y="480568"/>
            <a:ext cx="5605397" cy="5509200"/>
          </a:xfrm>
          <a:prstGeom prst="rect">
            <a:avLst/>
          </a:prstGeom>
          <a:noFill/>
        </p:spPr>
        <p:txBody>
          <a:bodyPr wrap="square" rtlCol="0">
            <a:spAutoFit/>
          </a:bodyPr>
          <a:lstStyle/>
          <a:p>
            <a:r>
              <a:rPr lang="en-GB" sz="2200" b="0" i="0" dirty="0">
                <a:solidFill>
                  <a:srgbClr val="001114"/>
                </a:solidFill>
                <a:effectLst/>
              </a:rPr>
              <a:t>For implementing this concept into practice, decoupling is divided into (UNEP, 2011, pp.4–5):</a:t>
            </a:r>
          </a:p>
          <a:p>
            <a:endParaRPr lang="en-GB" sz="2200" b="0" i="0" dirty="0">
              <a:solidFill>
                <a:srgbClr val="001114"/>
              </a:solidFill>
              <a:effectLst/>
            </a:endParaRPr>
          </a:p>
          <a:p>
            <a:pPr algn="l">
              <a:buFont typeface="Arial" panose="020B0604020202020204" pitchFamily="34" charset="0"/>
              <a:buChar char="•"/>
            </a:pPr>
            <a:r>
              <a:rPr lang="en-GB" sz="2200" b="0" i="0" dirty="0">
                <a:solidFill>
                  <a:srgbClr val="001114"/>
                </a:solidFill>
                <a:effectLst/>
              </a:rPr>
              <a:t> Relative decoupling: </a:t>
            </a:r>
          </a:p>
          <a:p>
            <a:pPr algn="l"/>
            <a:r>
              <a:rPr lang="en-GB" sz="2200" b="0" i="1" dirty="0">
                <a:solidFill>
                  <a:srgbClr val="001114"/>
                </a:solidFill>
                <a:effectLst/>
              </a:rPr>
              <a:t>“relative decoupling of resources or impacts means that the growth rate of the resources used or environmental impacts is lower than the economic growth rate, so that resource productivity is rising.”</a:t>
            </a:r>
          </a:p>
          <a:p>
            <a:pPr algn="l"/>
            <a:endParaRPr lang="en-GB" sz="2200" b="0" i="0" dirty="0">
              <a:solidFill>
                <a:srgbClr val="001114"/>
              </a:solidFill>
              <a:effectLst/>
            </a:endParaRPr>
          </a:p>
          <a:p>
            <a:pPr algn="l">
              <a:buFont typeface="Arial" panose="020B0604020202020204" pitchFamily="34" charset="0"/>
              <a:buChar char="•"/>
            </a:pPr>
            <a:r>
              <a:rPr lang="en-GB" sz="2200" b="0" i="0" dirty="0">
                <a:solidFill>
                  <a:srgbClr val="001114"/>
                </a:solidFill>
                <a:effectLst/>
              </a:rPr>
              <a:t> Absolute decoupling:</a:t>
            </a:r>
          </a:p>
          <a:p>
            <a:pPr algn="l"/>
            <a:r>
              <a:rPr lang="en-GB" sz="2200" b="0" i="1" dirty="0">
                <a:solidFill>
                  <a:srgbClr val="001114"/>
                </a:solidFill>
                <a:effectLst/>
              </a:rPr>
              <a:t>“Absolute reductions of resource use are a consequence of decoupling when the growth rate of resource productivity exceeds the growth rate of the economy.”</a:t>
            </a:r>
            <a:endParaRPr lang="en-GB" sz="2200" b="0" i="0" dirty="0">
              <a:solidFill>
                <a:srgbClr val="001114"/>
              </a:solidFill>
              <a:effectLst/>
            </a:endParaRPr>
          </a:p>
          <a:p>
            <a:r>
              <a:rPr lang="en-GB" sz="2200" dirty="0"/>
              <a:t> </a:t>
            </a:r>
          </a:p>
        </p:txBody>
      </p:sp>
      <p:pic>
        <p:nvPicPr>
          <p:cNvPr id="4098" name="Picture 2" descr="Decoupling: A Dangerous Fantasy - Undisciplined Environments">
            <a:extLst>
              <a:ext uri="{FF2B5EF4-FFF2-40B4-BE49-F238E27FC236}">
                <a16:creationId xmlns:a16="http://schemas.microsoft.com/office/drawing/2014/main" id="{532DE4A8-4D06-CECA-8B77-C841293B40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0105" y="1288885"/>
            <a:ext cx="6457950" cy="4257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33252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Divergent </a:t>
            </a:r>
            <a:r>
              <a:rPr lang="en-GB" b="1" dirty="0"/>
              <a:t>Strategies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9" name="Picture 8" descr="A diagram of different types of industry&#10;&#10;Description automatically generated">
            <a:extLst>
              <a:ext uri="{FF2B5EF4-FFF2-40B4-BE49-F238E27FC236}">
                <a16:creationId xmlns:a16="http://schemas.microsoft.com/office/drawing/2014/main" id="{039793CB-68B2-DA63-8FB1-A866384C106B}"/>
              </a:ext>
            </a:extLst>
          </p:cNvPr>
          <p:cNvPicPr>
            <a:picLocks noChangeAspect="1"/>
          </p:cNvPicPr>
          <p:nvPr/>
        </p:nvPicPr>
        <p:blipFill rotWithShape="1">
          <a:blip r:embed="rId4">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pic>
        <p:nvPicPr>
          <p:cNvPr id="3" name="Online Media 2" title="Timothée Parrique: Beyond green growth">
            <a:hlinkClick r:id="" action="ppaction://media"/>
            <a:extLst>
              <a:ext uri="{FF2B5EF4-FFF2-40B4-BE49-F238E27FC236}">
                <a16:creationId xmlns:a16="http://schemas.microsoft.com/office/drawing/2014/main" id="{EA673975-01D5-B726-054C-AC833CDD78FF}"/>
              </a:ext>
            </a:extLst>
          </p:cNvPr>
          <p:cNvPicPr>
            <a:picLocks noRot="1" noChangeAspect="1"/>
          </p:cNvPicPr>
          <p:nvPr>
            <a:videoFile r:link="rId1"/>
          </p:nvPr>
        </p:nvPicPr>
        <p:blipFill>
          <a:blip r:embed="rId5"/>
          <a:stretch>
            <a:fillRect/>
          </a:stretch>
        </p:blipFill>
        <p:spPr>
          <a:xfrm>
            <a:off x="3356015" y="870559"/>
            <a:ext cx="8621651" cy="4871233"/>
          </a:xfrm>
          <a:prstGeom prst="rect">
            <a:avLst/>
          </a:prstGeom>
        </p:spPr>
      </p:pic>
    </p:spTree>
    <p:extLst>
      <p:ext uri="{BB962C8B-B14F-4D97-AF65-F5344CB8AC3E}">
        <p14:creationId xmlns:p14="http://schemas.microsoft.com/office/powerpoint/2010/main" val="2284816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Doughnut Economics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1026" name="Picture 2" descr="undefined">
            <a:extLst>
              <a:ext uri="{FF2B5EF4-FFF2-40B4-BE49-F238E27FC236}">
                <a16:creationId xmlns:a16="http://schemas.microsoft.com/office/drawing/2014/main" id="{638AF645-9C37-3553-F2E4-A971F814ECD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345" t="8036" r="9471" b="5714"/>
          <a:stretch/>
        </p:blipFill>
        <p:spPr bwMode="auto">
          <a:xfrm>
            <a:off x="-1" y="471515"/>
            <a:ext cx="5887233" cy="59945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97F4D5EE-5DE8-2DC3-F88F-4471CA335AC7}"/>
              </a:ext>
            </a:extLst>
          </p:cNvPr>
          <p:cNvSpPr txBox="1"/>
          <p:nvPr/>
        </p:nvSpPr>
        <p:spPr>
          <a:xfrm>
            <a:off x="5887232" y="593302"/>
            <a:ext cx="6250489" cy="5847755"/>
          </a:xfrm>
          <a:prstGeom prst="rect">
            <a:avLst/>
          </a:prstGeom>
          <a:noFill/>
        </p:spPr>
        <p:txBody>
          <a:bodyPr wrap="square" rtlCol="0">
            <a:spAutoFit/>
          </a:bodyPr>
          <a:lstStyle/>
          <a:p>
            <a:r>
              <a:rPr lang="en-GB" sz="2200" b="0" i="0" dirty="0">
                <a:solidFill>
                  <a:srgbClr val="001114"/>
                </a:solidFill>
                <a:effectLst/>
              </a:rPr>
              <a:t>One proposed model for achieving a future without environmental degradation and societal collapse, is the ‘Doughnut economics’ model, proposed by </a:t>
            </a:r>
            <a:r>
              <a:rPr lang="en-GB" sz="2200" b="0" i="0">
                <a:solidFill>
                  <a:srgbClr val="001114"/>
                </a:solidFill>
                <a:effectLst/>
              </a:rPr>
              <a:t>Kate Raworth </a:t>
            </a:r>
            <a:r>
              <a:rPr lang="en-GB" sz="2200" b="0" i="0" dirty="0">
                <a:solidFill>
                  <a:srgbClr val="001114"/>
                </a:solidFill>
                <a:effectLst/>
              </a:rPr>
              <a:t>(2017)</a:t>
            </a:r>
          </a:p>
          <a:p>
            <a:endParaRPr lang="en-GB" sz="2200" dirty="0">
              <a:solidFill>
                <a:srgbClr val="001114"/>
              </a:solidFill>
            </a:endParaRPr>
          </a:p>
          <a:p>
            <a:r>
              <a:rPr lang="en-GB" sz="2200" dirty="0">
                <a:solidFill>
                  <a:srgbClr val="001114"/>
                </a:solidFill>
              </a:rPr>
              <a:t>The model is ‘Growth Agnostic’</a:t>
            </a:r>
          </a:p>
          <a:p>
            <a:endParaRPr lang="en-GB" sz="2200" dirty="0">
              <a:solidFill>
                <a:srgbClr val="001114"/>
              </a:solidFill>
            </a:endParaRPr>
          </a:p>
          <a:p>
            <a:r>
              <a:rPr lang="en-GB" sz="2200" dirty="0">
                <a:solidFill>
                  <a:srgbClr val="001114"/>
                </a:solidFill>
              </a:rPr>
              <a:t>The focus is on ensuring that sustainable development stays in a ‘steady-state’ between two boundaries:</a:t>
            </a:r>
          </a:p>
          <a:p>
            <a:r>
              <a:rPr lang="en-GB" sz="2200" b="1" dirty="0">
                <a:solidFill>
                  <a:srgbClr val="001114"/>
                </a:solidFill>
              </a:rPr>
              <a:t>Societal</a:t>
            </a:r>
            <a:r>
              <a:rPr lang="en-GB" sz="2200" dirty="0">
                <a:solidFill>
                  <a:srgbClr val="001114"/>
                </a:solidFill>
              </a:rPr>
              <a:t> </a:t>
            </a:r>
            <a:r>
              <a:rPr lang="en-GB" sz="2200" b="1" dirty="0">
                <a:solidFill>
                  <a:srgbClr val="001114"/>
                </a:solidFill>
              </a:rPr>
              <a:t>essentials</a:t>
            </a:r>
            <a:r>
              <a:rPr lang="en-GB" sz="2200" dirty="0">
                <a:solidFill>
                  <a:srgbClr val="001114"/>
                </a:solidFill>
              </a:rPr>
              <a:t> e.g. healthcare, education, justice </a:t>
            </a:r>
          </a:p>
          <a:p>
            <a:endParaRPr lang="en-GB" sz="2200" dirty="0">
              <a:solidFill>
                <a:srgbClr val="001114"/>
              </a:solidFill>
            </a:endParaRPr>
          </a:p>
          <a:p>
            <a:r>
              <a:rPr lang="en-GB" sz="2200" b="1" dirty="0">
                <a:solidFill>
                  <a:srgbClr val="001114"/>
                </a:solidFill>
              </a:rPr>
              <a:t>Environmental thresholds</a:t>
            </a:r>
            <a:r>
              <a:rPr lang="en-GB" sz="2200" dirty="0">
                <a:solidFill>
                  <a:srgbClr val="001114"/>
                </a:solidFill>
              </a:rPr>
              <a:t>, those defined by the Planetary boundaries e.g. ocean acidification, and ozone depletion.</a:t>
            </a:r>
          </a:p>
          <a:p>
            <a:r>
              <a:rPr lang="en-GB" sz="2200" dirty="0">
                <a:solidFill>
                  <a:srgbClr val="001114"/>
                </a:solidFill>
              </a:rPr>
              <a:t> </a:t>
            </a:r>
          </a:p>
          <a:p>
            <a:r>
              <a:rPr lang="en-GB" sz="2200" dirty="0">
                <a:solidFill>
                  <a:srgbClr val="001114"/>
                </a:solidFill>
              </a:rPr>
              <a:t>Also, to </a:t>
            </a:r>
            <a:r>
              <a:rPr lang="en-GB" sz="2200" b="1" dirty="0">
                <a:solidFill>
                  <a:srgbClr val="001114"/>
                </a:solidFill>
              </a:rPr>
              <a:t>redistribute</a:t>
            </a:r>
            <a:r>
              <a:rPr lang="en-GB" sz="2200" dirty="0">
                <a:solidFill>
                  <a:srgbClr val="001114"/>
                </a:solidFill>
              </a:rPr>
              <a:t> </a:t>
            </a:r>
            <a:r>
              <a:rPr lang="en-GB" sz="2200" b="1" dirty="0">
                <a:solidFill>
                  <a:srgbClr val="001114"/>
                </a:solidFill>
              </a:rPr>
              <a:t>wealth</a:t>
            </a:r>
            <a:r>
              <a:rPr lang="en-GB" sz="2200" dirty="0">
                <a:solidFill>
                  <a:srgbClr val="001114"/>
                </a:solidFill>
              </a:rPr>
              <a:t>, and </a:t>
            </a:r>
            <a:r>
              <a:rPr lang="en-GB" sz="2200" b="1" dirty="0">
                <a:solidFill>
                  <a:srgbClr val="001114"/>
                </a:solidFill>
              </a:rPr>
              <a:t>regenerate nature</a:t>
            </a:r>
            <a:r>
              <a:rPr lang="en-GB" sz="2200" dirty="0">
                <a:solidFill>
                  <a:srgbClr val="001114"/>
                </a:solidFill>
              </a:rPr>
              <a:t>.</a:t>
            </a:r>
          </a:p>
        </p:txBody>
      </p:sp>
    </p:spTree>
    <p:extLst>
      <p:ext uri="{BB962C8B-B14F-4D97-AF65-F5344CB8AC3E}">
        <p14:creationId xmlns:p14="http://schemas.microsoft.com/office/powerpoint/2010/main" val="3395855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2" descr="undefined">
            <a:extLst>
              <a:ext uri="{FF2B5EF4-FFF2-40B4-BE49-F238E27FC236}">
                <a16:creationId xmlns:a16="http://schemas.microsoft.com/office/drawing/2014/main" id="{C3587450-2FB5-ABE1-15FB-5162A34D5E39}"/>
              </a:ext>
            </a:extLst>
          </p:cNvPr>
          <p:cNvPicPr>
            <a:picLocks noChangeAspect="1" noChangeArrowheads="1"/>
          </p:cNvPicPr>
          <p:nvPr/>
        </p:nvPicPr>
        <p:blipFill rotWithShape="1">
          <a:blip r:embed="rId4">
            <a:alphaModFix amt="50000"/>
            <a:extLst>
              <a:ext uri="{28A0092B-C50C-407E-A947-70E740481C1C}">
                <a14:useLocalDpi xmlns:a14="http://schemas.microsoft.com/office/drawing/2010/main" val="0"/>
              </a:ext>
            </a:extLst>
          </a:blip>
          <a:srcRect l="7345" t="8036" r="9471" b="5714"/>
          <a:stretch/>
        </p:blipFill>
        <p:spPr bwMode="auto">
          <a:xfrm>
            <a:off x="-1" y="471515"/>
            <a:ext cx="5887233" cy="59945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 Doughnut Economics and CE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9" name="Picture 8" descr="A diagram of different types of industry&#10;&#10;Description automatically generated">
            <a:extLst>
              <a:ext uri="{FF2B5EF4-FFF2-40B4-BE49-F238E27FC236}">
                <a16:creationId xmlns:a16="http://schemas.microsoft.com/office/drawing/2014/main" id="{039793CB-68B2-DA63-8FB1-A866384C106B}"/>
              </a:ext>
            </a:extLst>
          </p:cNvPr>
          <p:cNvPicPr>
            <a:picLocks noChangeAspect="1"/>
          </p:cNvPicPr>
          <p:nvPr/>
        </p:nvPicPr>
        <p:blipFill rotWithShape="1">
          <a:blip r:embed="rId5">
            <a:alphaModFix amt="50000"/>
            <a:extLst>
              <a:ext uri="{28A0092B-C50C-407E-A947-70E740481C1C}">
                <a14:useLocalDpi xmlns:a14="http://schemas.microsoft.com/office/drawing/2010/main" val="0"/>
              </a:ext>
            </a:extLst>
          </a:blip>
          <a:srcRect l="56829" t="4531" r="2554" b="4681"/>
          <a:stretch/>
        </p:blipFill>
        <p:spPr>
          <a:xfrm>
            <a:off x="-1" y="779755"/>
            <a:ext cx="3147237" cy="5275936"/>
          </a:xfrm>
          <a:prstGeom prst="rect">
            <a:avLst/>
          </a:prstGeom>
        </p:spPr>
      </p:pic>
      <p:pic>
        <p:nvPicPr>
          <p:cNvPr id="6" name="Online Media 5" title="The circular economy, Doughnut economics and financial growth.">
            <a:hlinkClick r:id="" action="ppaction://media"/>
            <a:extLst>
              <a:ext uri="{FF2B5EF4-FFF2-40B4-BE49-F238E27FC236}">
                <a16:creationId xmlns:a16="http://schemas.microsoft.com/office/drawing/2014/main" id="{F128AE99-1D74-67DC-6DC3-F6D762BF3C72}"/>
              </a:ext>
            </a:extLst>
          </p:cNvPr>
          <p:cNvPicPr>
            <a:picLocks noRot="1" noChangeAspect="1"/>
          </p:cNvPicPr>
          <p:nvPr>
            <a:videoFile r:link="rId1"/>
          </p:nvPr>
        </p:nvPicPr>
        <p:blipFill>
          <a:blip r:embed="rId6"/>
          <a:stretch>
            <a:fillRect/>
          </a:stretch>
        </p:blipFill>
        <p:spPr>
          <a:xfrm>
            <a:off x="3306797" y="1189973"/>
            <a:ext cx="8821181" cy="4983967"/>
          </a:xfrm>
          <a:prstGeom prst="rect">
            <a:avLst/>
          </a:prstGeom>
        </p:spPr>
      </p:pic>
      <p:sp>
        <p:nvSpPr>
          <p:cNvPr id="10" name="TextBox 9">
            <a:extLst>
              <a:ext uri="{FF2B5EF4-FFF2-40B4-BE49-F238E27FC236}">
                <a16:creationId xmlns:a16="http://schemas.microsoft.com/office/drawing/2014/main" id="{73F4F206-98BB-5AE2-EC6E-4B08AB605642}"/>
              </a:ext>
            </a:extLst>
          </p:cNvPr>
          <p:cNvSpPr txBox="1"/>
          <p:nvPr/>
        </p:nvSpPr>
        <p:spPr>
          <a:xfrm>
            <a:off x="3306797" y="538770"/>
            <a:ext cx="8624244" cy="646331"/>
          </a:xfrm>
          <a:prstGeom prst="rect">
            <a:avLst/>
          </a:prstGeom>
          <a:noFill/>
        </p:spPr>
        <p:txBody>
          <a:bodyPr wrap="square">
            <a:spAutoFit/>
          </a:bodyPr>
          <a:lstStyle/>
          <a:p>
            <a:pPr algn="ctr"/>
            <a:r>
              <a:rPr lang="en-GB" sz="1800" dirty="0">
                <a:solidFill>
                  <a:srgbClr val="001114"/>
                </a:solidFill>
              </a:rPr>
              <a:t>In the below video, Kate Raworth discusses the link between the Doughnut Economics model and the need for circular economies.</a:t>
            </a:r>
            <a:endParaRPr lang="en-GB" dirty="0"/>
          </a:p>
        </p:txBody>
      </p:sp>
    </p:spTree>
    <p:extLst>
      <p:ext uri="{BB962C8B-B14F-4D97-AF65-F5344CB8AC3E}">
        <p14:creationId xmlns:p14="http://schemas.microsoft.com/office/powerpoint/2010/main" val="1323694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Triple Bottom Line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3147391" y="480568"/>
            <a:ext cx="8821089" cy="1446550"/>
          </a:xfrm>
          <a:prstGeom prst="rect">
            <a:avLst/>
          </a:prstGeom>
          <a:noFill/>
        </p:spPr>
        <p:txBody>
          <a:bodyPr wrap="square" rtlCol="0">
            <a:spAutoFit/>
          </a:bodyPr>
          <a:lstStyle/>
          <a:p>
            <a:pPr algn="ctr"/>
            <a:r>
              <a:rPr lang="en-GB" sz="2200" dirty="0"/>
              <a:t>Ultimately, businesses need to consider all three pillars of sustainability, not just economic profit. </a:t>
            </a:r>
          </a:p>
          <a:p>
            <a:pPr algn="ctr"/>
            <a:r>
              <a:rPr lang="en-GB" sz="2200" dirty="0"/>
              <a:t>The nested concept indicates that the economy is dependent on both societal indicators, but both are dependent on the environmental.</a:t>
            </a:r>
          </a:p>
        </p:txBody>
      </p:sp>
      <p:pic>
        <p:nvPicPr>
          <p:cNvPr id="3" name="Online Media 2" title="Triple bottom line (3 pillars): sustainability in business">
            <a:hlinkClick r:id="" action="ppaction://media"/>
            <a:extLst>
              <a:ext uri="{FF2B5EF4-FFF2-40B4-BE49-F238E27FC236}">
                <a16:creationId xmlns:a16="http://schemas.microsoft.com/office/drawing/2014/main" id="{300EC20B-B1B7-EC95-7338-358FB98A7A5E}"/>
              </a:ext>
            </a:extLst>
          </p:cNvPr>
          <p:cNvPicPr>
            <a:picLocks noRot="1" noChangeAspect="1"/>
          </p:cNvPicPr>
          <p:nvPr>
            <a:videoFile r:link="rId1"/>
          </p:nvPr>
        </p:nvPicPr>
        <p:blipFill>
          <a:blip r:embed="rId4"/>
          <a:stretch>
            <a:fillRect/>
          </a:stretch>
        </p:blipFill>
        <p:spPr>
          <a:xfrm>
            <a:off x="3520550" y="1879372"/>
            <a:ext cx="8193318" cy="4629225"/>
          </a:xfrm>
          <a:prstGeom prst="rect">
            <a:avLst/>
          </a:prstGeom>
        </p:spPr>
      </p:pic>
      <p:pic>
        <p:nvPicPr>
          <p:cNvPr id="1026" name="Picture 2" descr="Intersected and nested models of the three dimensions of sustainability |  Download Scientific Diagram">
            <a:extLst>
              <a:ext uri="{FF2B5EF4-FFF2-40B4-BE49-F238E27FC236}">
                <a16:creationId xmlns:a16="http://schemas.microsoft.com/office/drawing/2014/main" id="{FB82744F-B2C5-9EE4-B42A-824CF2CEDFD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516" y="480568"/>
            <a:ext cx="3160423" cy="59855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1436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Corporate Social Responsibility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256785" y="480568"/>
            <a:ext cx="5722955" cy="5847755"/>
          </a:xfrm>
          <a:prstGeom prst="rect">
            <a:avLst/>
          </a:prstGeom>
          <a:noFill/>
        </p:spPr>
        <p:txBody>
          <a:bodyPr wrap="square" rtlCol="0">
            <a:spAutoFit/>
          </a:bodyPr>
          <a:lstStyle/>
          <a:p>
            <a:r>
              <a:rPr lang="en-GB" sz="2200" dirty="0"/>
              <a:t>There has been growing pressures on industry to be accountable for their contributions to environmental degradations and pollution.</a:t>
            </a:r>
          </a:p>
          <a:p>
            <a:endParaRPr lang="en-GB" sz="2200" dirty="0"/>
          </a:p>
          <a:p>
            <a:r>
              <a:rPr lang="en-GB" sz="2200" dirty="0"/>
              <a:t>The recognition of their impact to this, and societal impacts (linked to the Triple Bottom Line concept), is called Corporate Social Responsibility (CSR)</a:t>
            </a:r>
          </a:p>
          <a:p>
            <a:endParaRPr lang="en-GB" sz="2200" dirty="0"/>
          </a:p>
          <a:p>
            <a:r>
              <a:rPr lang="en-GB" sz="2200" dirty="0"/>
              <a:t>CSR is a </a:t>
            </a:r>
            <a:r>
              <a:rPr lang="en-GB" sz="2200" b="1" i="1" dirty="0"/>
              <a:t>voluntary</a:t>
            </a:r>
            <a:r>
              <a:rPr lang="en-GB" sz="2200" dirty="0"/>
              <a:t> corporate model in which companies aim to reduce detrimental environmental, social, and economic aspects of their activities</a:t>
            </a:r>
          </a:p>
          <a:p>
            <a:endParaRPr lang="en-GB" sz="2200" dirty="0"/>
          </a:p>
          <a:p>
            <a:r>
              <a:rPr lang="en-GB" sz="2200" dirty="0"/>
              <a:t>Aims to align business values with those of their stakeholders / consumers.</a:t>
            </a:r>
          </a:p>
          <a:p>
            <a:endParaRPr lang="en-GB" sz="2200" dirty="0"/>
          </a:p>
        </p:txBody>
      </p:sp>
      <p:pic>
        <p:nvPicPr>
          <p:cNvPr id="1028" name="Picture 4" descr="Understanding Corporate Social Responsibility (CSR) | VU Online">
            <a:extLst>
              <a:ext uri="{FF2B5EF4-FFF2-40B4-BE49-F238E27FC236}">
                <a16:creationId xmlns:a16="http://schemas.microsoft.com/office/drawing/2014/main" id="{DBBB6BDE-C38C-8C69-556B-B68ECCE2407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655" t="28402" r="4906"/>
          <a:stretch/>
        </p:blipFill>
        <p:spPr bwMode="auto">
          <a:xfrm>
            <a:off x="5979740" y="868100"/>
            <a:ext cx="6206648" cy="4910203"/>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858CC93-7D13-B0F1-E396-602BD365AB4E}"/>
              </a:ext>
            </a:extLst>
          </p:cNvPr>
          <p:cNvSpPr txBox="1"/>
          <p:nvPr/>
        </p:nvSpPr>
        <p:spPr>
          <a:xfrm>
            <a:off x="6022016" y="5799043"/>
            <a:ext cx="6122096" cy="523220"/>
          </a:xfrm>
          <a:prstGeom prst="rect">
            <a:avLst/>
          </a:prstGeom>
          <a:noFill/>
        </p:spPr>
        <p:txBody>
          <a:bodyPr wrap="square">
            <a:spAutoFit/>
          </a:bodyPr>
          <a:lstStyle/>
          <a:p>
            <a:pPr algn="ctr"/>
            <a:r>
              <a:rPr lang="en-GB" sz="1400" i="1" dirty="0"/>
              <a:t>Carroll’s pyramid of Corporate Social Responsibility (CSR) </a:t>
            </a:r>
          </a:p>
          <a:p>
            <a:pPr algn="ctr"/>
            <a:r>
              <a:rPr lang="en-GB" sz="1400" i="1" dirty="0"/>
              <a:t>Adapted from: Carroll, 1991 </a:t>
            </a:r>
          </a:p>
        </p:txBody>
      </p:sp>
    </p:spTree>
    <p:extLst>
      <p:ext uri="{BB962C8B-B14F-4D97-AF65-F5344CB8AC3E}">
        <p14:creationId xmlns:p14="http://schemas.microsoft.com/office/powerpoint/2010/main" val="18789610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Corporate Social Responsibility</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62630" y="480568"/>
            <a:ext cx="12068828" cy="1908215"/>
          </a:xfrm>
          <a:prstGeom prst="rect">
            <a:avLst/>
          </a:prstGeom>
          <a:noFill/>
        </p:spPr>
        <p:txBody>
          <a:bodyPr wrap="square" rtlCol="0">
            <a:spAutoFit/>
          </a:bodyPr>
          <a:lstStyle/>
          <a:p>
            <a:pPr algn="ctr"/>
            <a:r>
              <a:rPr lang="en-GB" sz="2200" b="1" dirty="0">
                <a:latin typeface="Comic Sans MS" panose="030F0702030302020204" pitchFamily="66" charset="0"/>
              </a:rPr>
              <a:t>Activity: Have a look at this website at examples of companies demonstrating CSR:</a:t>
            </a:r>
          </a:p>
          <a:p>
            <a:pPr algn="ctr"/>
            <a:endParaRPr lang="en-GB" sz="2400" dirty="0">
              <a:latin typeface="Comic Sans MS" panose="030F0702030302020204" pitchFamily="66" charset="0"/>
              <a:hlinkClick r:id="rId3"/>
            </a:endParaRPr>
          </a:p>
          <a:p>
            <a:pPr algn="ctr"/>
            <a:r>
              <a:rPr lang="en-GB" sz="2400" dirty="0">
                <a:latin typeface="Comic Sans MS" panose="030F0702030302020204" pitchFamily="66" charset="0"/>
                <a:hlinkClick r:id="rId3"/>
              </a:rPr>
              <a:t>10 examples of corporate social responsibility done right | Zapier</a:t>
            </a:r>
            <a:r>
              <a:rPr lang="en-GB" sz="2400" dirty="0">
                <a:latin typeface="Comic Sans MS" panose="030F0702030302020204" pitchFamily="66" charset="0"/>
              </a:rPr>
              <a:t> (https://zapier.com/blog/corporate-social-responsibility-examples/)</a:t>
            </a:r>
          </a:p>
          <a:p>
            <a:pPr algn="ctr"/>
            <a:endParaRPr lang="en-GB" sz="2400" dirty="0">
              <a:latin typeface="Comic Sans MS" panose="030F0702030302020204" pitchFamily="66" charset="0"/>
            </a:endParaRPr>
          </a:p>
        </p:txBody>
      </p:sp>
      <p:pic>
        <p:nvPicPr>
          <p:cNvPr id="1026" name="Picture 2" descr="Editorial photograph">
            <a:extLst>
              <a:ext uri="{FF2B5EF4-FFF2-40B4-BE49-F238E27FC236}">
                <a16:creationId xmlns:a16="http://schemas.microsoft.com/office/drawing/2014/main" id="{787F9246-0FBF-59AD-1690-A369B743DF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00" y="2402115"/>
            <a:ext cx="12191998" cy="4063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2037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Value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256785" y="480568"/>
            <a:ext cx="11711696" cy="2677656"/>
          </a:xfrm>
          <a:prstGeom prst="rect">
            <a:avLst/>
          </a:prstGeom>
          <a:noFill/>
        </p:spPr>
        <p:txBody>
          <a:bodyPr wrap="square" rtlCol="0">
            <a:spAutoFit/>
          </a:bodyPr>
          <a:lstStyle/>
          <a:p>
            <a:r>
              <a:rPr lang="en-GB" sz="2400" dirty="0"/>
              <a:t>Value in economy is perceived differently by industry and customer (market)</a:t>
            </a:r>
          </a:p>
          <a:p>
            <a:endParaRPr lang="en-GB" sz="2400" dirty="0"/>
          </a:p>
          <a:p>
            <a:r>
              <a:rPr lang="en-GB" sz="2400" dirty="0"/>
              <a:t>The manufacturer aims to increase the value by selling the output product at a higher price than the cost of manufacture, to make a profit.</a:t>
            </a:r>
          </a:p>
          <a:p>
            <a:endParaRPr lang="en-GB" sz="2400" dirty="0"/>
          </a:p>
          <a:p>
            <a:r>
              <a:rPr lang="en-GB" sz="2400" dirty="0"/>
              <a:t>The consumer wishes to purchase a product where the perceived value exceeds the perceived cost (price). </a:t>
            </a:r>
          </a:p>
        </p:txBody>
      </p:sp>
      <p:pic>
        <p:nvPicPr>
          <p:cNvPr id="13" name="Picture 12">
            <a:extLst>
              <a:ext uri="{FF2B5EF4-FFF2-40B4-BE49-F238E27FC236}">
                <a16:creationId xmlns:a16="http://schemas.microsoft.com/office/drawing/2014/main" id="{271B30A4-5F22-7963-A7AB-94452EA5106D}"/>
              </a:ext>
            </a:extLst>
          </p:cNvPr>
          <p:cNvPicPr>
            <a:picLocks noChangeAspect="1"/>
          </p:cNvPicPr>
          <p:nvPr/>
        </p:nvPicPr>
        <p:blipFill rotWithShape="1">
          <a:blip r:embed="rId3"/>
          <a:srcRect t="7870" b="9928"/>
          <a:stretch/>
        </p:blipFill>
        <p:spPr>
          <a:xfrm>
            <a:off x="841867" y="3299766"/>
            <a:ext cx="7322900" cy="3166348"/>
          </a:xfrm>
          <a:prstGeom prst="rect">
            <a:avLst/>
          </a:prstGeom>
        </p:spPr>
      </p:pic>
      <p:sp>
        <p:nvSpPr>
          <p:cNvPr id="6" name="TextBox 5">
            <a:extLst>
              <a:ext uri="{FF2B5EF4-FFF2-40B4-BE49-F238E27FC236}">
                <a16:creationId xmlns:a16="http://schemas.microsoft.com/office/drawing/2014/main" id="{5270F93F-4D0B-729E-FCEC-7A77FBA38FFC}"/>
              </a:ext>
            </a:extLst>
          </p:cNvPr>
          <p:cNvSpPr txBox="1"/>
          <p:nvPr/>
        </p:nvSpPr>
        <p:spPr>
          <a:xfrm>
            <a:off x="8508562" y="4043079"/>
            <a:ext cx="3271515" cy="1938992"/>
          </a:xfrm>
          <a:prstGeom prst="rect">
            <a:avLst/>
          </a:prstGeom>
          <a:noFill/>
        </p:spPr>
        <p:txBody>
          <a:bodyPr wrap="square">
            <a:spAutoFit/>
          </a:bodyPr>
          <a:lstStyle/>
          <a:p>
            <a:pPr algn="ctr"/>
            <a:r>
              <a:rPr lang="en-GB" sz="2400" dirty="0"/>
              <a:t>CSR claims on packaging is one example of extra value that could be included in CE (</a:t>
            </a:r>
            <a:r>
              <a:rPr lang="en-GB" sz="2400" dirty="0" err="1"/>
              <a:t>Kiygi</a:t>
            </a:r>
            <a:r>
              <a:rPr lang="en-GB" sz="2400" dirty="0"/>
              <a:t>-Calli, M., 2019)</a:t>
            </a:r>
          </a:p>
        </p:txBody>
      </p:sp>
    </p:spTree>
    <p:extLst>
      <p:ext uri="{BB962C8B-B14F-4D97-AF65-F5344CB8AC3E}">
        <p14:creationId xmlns:p14="http://schemas.microsoft.com/office/powerpoint/2010/main" val="2012263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15</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Value Add</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256785" y="480568"/>
            <a:ext cx="11711696" cy="2462213"/>
          </a:xfrm>
          <a:prstGeom prst="rect">
            <a:avLst/>
          </a:prstGeom>
          <a:noFill/>
        </p:spPr>
        <p:txBody>
          <a:bodyPr wrap="square" rtlCol="0">
            <a:spAutoFit/>
          </a:bodyPr>
          <a:lstStyle/>
          <a:p>
            <a:r>
              <a:rPr lang="en-GB" sz="2200" dirty="0"/>
              <a:t>Traditional business models typically use a ‘Value Chain’ approach to understand how value is being added to the end-product through the manufacturing process – this is called ‘Value Add’</a:t>
            </a:r>
          </a:p>
          <a:p>
            <a:endParaRPr lang="en-GB" sz="2200" dirty="0"/>
          </a:p>
          <a:p>
            <a:r>
              <a:rPr lang="en-GB" sz="2200" dirty="0"/>
              <a:t>In this instance, ‘value’ = monetary value</a:t>
            </a:r>
          </a:p>
          <a:p>
            <a:endParaRPr lang="en-GB" sz="2200" dirty="0"/>
          </a:p>
          <a:p>
            <a:r>
              <a:rPr lang="en-GB" sz="2200" dirty="0"/>
              <a:t>Therefore, the value in Value chains is greater at the end (sale) than the beginning (material extraction).</a:t>
            </a:r>
          </a:p>
        </p:txBody>
      </p:sp>
      <p:pic>
        <p:nvPicPr>
          <p:cNvPr id="2050" name="Picture 2">
            <a:extLst>
              <a:ext uri="{FF2B5EF4-FFF2-40B4-BE49-F238E27FC236}">
                <a16:creationId xmlns:a16="http://schemas.microsoft.com/office/drawing/2014/main" id="{E50347A9-7DDC-0FE4-24BB-07B89004E93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858" y="3477603"/>
            <a:ext cx="4408182" cy="235817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00A2BCDB-7E54-1A9E-5A53-BFE31B832957}"/>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940" b="2320"/>
          <a:stretch/>
        </p:blipFill>
        <p:spPr bwMode="auto">
          <a:xfrm>
            <a:off x="6032326" y="2880150"/>
            <a:ext cx="5128882" cy="349045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45FD8B3-7164-6B33-AD9D-1A0161217EA7}"/>
              </a:ext>
            </a:extLst>
          </p:cNvPr>
          <p:cNvSpPr txBox="1"/>
          <p:nvPr/>
        </p:nvSpPr>
        <p:spPr>
          <a:xfrm>
            <a:off x="1551661" y="5883535"/>
            <a:ext cx="3245807" cy="338554"/>
          </a:xfrm>
          <a:prstGeom prst="rect">
            <a:avLst/>
          </a:prstGeom>
          <a:noFill/>
        </p:spPr>
        <p:txBody>
          <a:bodyPr wrap="square">
            <a:spAutoFit/>
          </a:bodyPr>
          <a:lstStyle/>
          <a:p>
            <a:pPr algn="ctr"/>
            <a:r>
              <a:rPr lang="en-GB" sz="1600" dirty="0"/>
              <a:t>Source: </a:t>
            </a:r>
            <a:r>
              <a:rPr lang="en-GB" sz="1600" dirty="0" err="1"/>
              <a:t>Dahlström</a:t>
            </a:r>
            <a:r>
              <a:rPr lang="en-GB" sz="1600" dirty="0"/>
              <a:t> et al., 2006 </a:t>
            </a:r>
          </a:p>
        </p:txBody>
      </p:sp>
    </p:spTree>
    <p:extLst>
      <p:ext uri="{BB962C8B-B14F-4D97-AF65-F5344CB8AC3E}">
        <p14:creationId xmlns:p14="http://schemas.microsoft.com/office/powerpoint/2010/main" val="4292984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16</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err="1"/>
              <a:t>Shared</a:t>
            </a:r>
            <a:r>
              <a:rPr lang="fr-FR" b="1" dirty="0"/>
              <a:t> </a:t>
            </a:r>
            <a:r>
              <a:rPr lang="en-GB" b="1" dirty="0"/>
              <a:t>Value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256785" y="480568"/>
            <a:ext cx="11711696" cy="1785104"/>
          </a:xfrm>
          <a:prstGeom prst="rect">
            <a:avLst/>
          </a:prstGeom>
          <a:noFill/>
        </p:spPr>
        <p:txBody>
          <a:bodyPr wrap="square" rtlCol="0">
            <a:spAutoFit/>
          </a:bodyPr>
          <a:lstStyle/>
          <a:p>
            <a:r>
              <a:rPr lang="en-GB" sz="2200" dirty="0"/>
              <a:t>Porter and Kramer (2011) went beyond the existing concept of CSR with the concept of Shared Value</a:t>
            </a:r>
          </a:p>
          <a:p>
            <a:endParaRPr lang="en-GB" sz="2200" dirty="0"/>
          </a:p>
          <a:p>
            <a:r>
              <a:rPr lang="en-GB" sz="2200" dirty="0"/>
              <a:t>The theory is that businesses not only have a responsibility to improve their impacts, but also, are interdependent on social and environmental aspects. Only by supporting societal (and environmental) needs, do companies prosper. Business success is dependent on societal success.</a:t>
            </a:r>
          </a:p>
        </p:txBody>
      </p:sp>
      <p:pic>
        <p:nvPicPr>
          <p:cNvPr id="3074" name="Picture 2">
            <a:extLst>
              <a:ext uri="{FF2B5EF4-FFF2-40B4-BE49-F238E27FC236}">
                <a16:creationId xmlns:a16="http://schemas.microsoft.com/office/drawing/2014/main" id="{E3560F31-F1BE-143F-283E-F03E702984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724" y="2317314"/>
            <a:ext cx="5413489" cy="4060117"/>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26A725B-DB57-452D-2128-B5F32016E64B}"/>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6085020" y="2317314"/>
            <a:ext cx="5413489" cy="4060116"/>
          </a:xfrm>
          <a:prstGeom prst="rect">
            <a:avLst/>
          </a:prstGeom>
        </p:spPr>
      </p:pic>
      <p:sp>
        <p:nvSpPr>
          <p:cNvPr id="7" name="TextBox 6">
            <a:extLst>
              <a:ext uri="{FF2B5EF4-FFF2-40B4-BE49-F238E27FC236}">
                <a16:creationId xmlns:a16="http://schemas.microsoft.com/office/drawing/2014/main" id="{6630C7D9-5653-3FAC-598A-CB1AE7C9E03B}"/>
              </a:ext>
            </a:extLst>
          </p:cNvPr>
          <p:cNvSpPr txBox="1"/>
          <p:nvPr/>
        </p:nvSpPr>
        <p:spPr>
          <a:xfrm>
            <a:off x="463724" y="2317314"/>
            <a:ext cx="2074623" cy="646331"/>
          </a:xfrm>
          <a:prstGeom prst="rect">
            <a:avLst/>
          </a:prstGeom>
          <a:noFill/>
        </p:spPr>
        <p:txBody>
          <a:bodyPr wrap="square">
            <a:spAutoFit/>
          </a:bodyPr>
          <a:lstStyle/>
          <a:p>
            <a:r>
              <a:rPr lang="en-GB" sz="1800" dirty="0"/>
              <a:t>Traditional business ‘Value add’ concept</a:t>
            </a:r>
            <a:endParaRPr lang="en-GB" dirty="0"/>
          </a:p>
        </p:txBody>
      </p:sp>
      <p:sp>
        <p:nvSpPr>
          <p:cNvPr id="9" name="TextBox 8">
            <a:extLst>
              <a:ext uri="{FF2B5EF4-FFF2-40B4-BE49-F238E27FC236}">
                <a16:creationId xmlns:a16="http://schemas.microsoft.com/office/drawing/2014/main" id="{2556E551-297B-D01D-5116-B33E03F5C989}"/>
              </a:ext>
            </a:extLst>
          </p:cNvPr>
          <p:cNvSpPr txBox="1"/>
          <p:nvPr/>
        </p:nvSpPr>
        <p:spPr>
          <a:xfrm>
            <a:off x="6085020" y="2286627"/>
            <a:ext cx="2074623" cy="646331"/>
          </a:xfrm>
          <a:prstGeom prst="rect">
            <a:avLst/>
          </a:prstGeom>
          <a:noFill/>
        </p:spPr>
        <p:txBody>
          <a:bodyPr wrap="square">
            <a:spAutoFit/>
          </a:bodyPr>
          <a:lstStyle/>
          <a:p>
            <a:r>
              <a:rPr lang="en-GB" sz="1800" dirty="0"/>
              <a:t>‘Shared Value’ concept</a:t>
            </a:r>
            <a:endParaRPr lang="en-GB" dirty="0"/>
          </a:p>
        </p:txBody>
      </p:sp>
    </p:spTree>
    <p:extLst>
      <p:ext uri="{BB962C8B-B14F-4D97-AF65-F5344CB8AC3E}">
        <p14:creationId xmlns:p14="http://schemas.microsoft.com/office/powerpoint/2010/main" val="3857001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28965D3-BB6C-05A8-698A-46FC40F99504}"/>
              </a:ext>
            </a:extLst>
          </p:cNvPr>
          <p:cNvPicPr>
            <a:picLocks noChangeAspect="1"/>
          </p:cNvPicPr>
          <p:nvPr/>
        </p:nvPicPr>
        <p:blipFill>
          <a:blip r:embed="rId3"/>
          <a:stretch>
            <a:fillRect/>
          </a:stretch>
        </p:blipFill>
        <p:spPr>
          <a:xfrm>
            <a:off x="4979516" y="2409092"/>
            <a:ext cx="7212484" cy="4057022"/>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17</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Natural Capital</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6" name="Picture 5">
            <a:extLst>
              <a:ext uri="{FF2B5EF4-FFF2-40B4-BE49-F238E27FC236}">
                <a16:creationId xmlns:a16="http://schemas.microsoft.com/office/drawing/2014/main" id="{A9A3997F-3FC4-8906-5996-FDAB858275E4}"/>
              </a:ext>
            </a:extLst>
          </p:cNvPr>
          <p:cNvPicPr>
            <a:picLocks noChangeAspect="1"/>
          </p:cNvPicPr>
          <p:nvPr/>
        </p:nvPicPr>
        <p:blipFill>
          <a:blip r:embed="rId4"/>
          <a:stretch>
            <a:fillRect/>
          </a:stretch>
        </p:blipFill>
        <p:spPr>
          <a:xfrm>
            <a:off x="0" y="2409092"/>
            <a:ext cx="6096000" cy="4057022"/>
          </a:xfrm>
          <a:prstGeom prst="rect">
            <a:avLst/>
          </a:prstGeom>
        </p:spPr>
      </p:pic>
      <p:sp>
        <p:nvSpPr>
          <p:cNvPr id="10" name="TextBox 9">
            <a:extLst>
              <a:ext uri="{FF2B5EF4-FFF2-40B4-BE49-F238E27FC236}">
                <a16:creationId xmlns:a16="http://schemas.microsoft.com/office/drawing/2014/main" id="{A1E41512-5271-1A5E-1211-DDE087FF5590}"/>
              </a:ext>
            </a:extLst>
          </p:cNvPr>
          <p:cNvSpPr txBox="1"/>
          <p:nvPr/>
        </p:nvSpPr>
        <p:spPr>
          <a:xfrm>
            <a:off x="125261" y="480568"/>
            <a:ext cx="11843220" cy="4678204"/>
          </a:xfrm>
          <a:prstGeom prst="rect">
            <a:avLst/>
          </a:prstGeom>
          <a:noFill/>
        </p:spPr>
        <p:txBody>
          <a:bodyPr wrap="square" rtlCol="0">
            <a:spAutoFit/>
          </a:bodyPr>
          <a:lstStyle/>
          <a:p>
            <a:r>
              <a:rPr lang="en-GB" sz="2400" dirty="0"/>
              <a:t>Natural Capital is about ensuring the conservation and valuation of the natural resources (land, air, water, and biomass stocks) which provide </a:t>
            </a:r>
            <a:r>
              <a:rPr lang="en-GB" sz="2400" b="1" dirty="0"/>
              <a:t>goods</a:t>
            </a:r>
            <a:r>
              <a:rPr lang="en-GB" sz="2400" dirty="0"/>
              <a:t> and </a:t>
            </a:r>
            <a:r>
              <a:rPr lang="en-GB" sz="2400" b="1" dirty="0"/>
              <a:t>services</a:t>
            </a:r>
            <a:r>
              <a:rPr lang="en-GB" sz="2400" dirty="0"/>
              <a:t> to people.</a:t>
            </a:r>
          </a:p>
          <a:p>
            <a:endParaRPr lang="en-GB" sz="2400" dirty="0"/>
          </a:p>
          <a:p>
            <a:pPr algn="ctr"/>
            <a:r>
              <a:rPr lang="en-GB" sz="2800" i="1" dirty="0"/>
              <a:t>“Value […] lies at the heart of the natural capital concept.”</a:t>
            </a:r>
          </a:p>
          <a:p>
            <a:pPr algn="ctr"/>
            <a:r>
              <a:rPr lang="en-GB" sz="2000" i="1" dirty="0"/>
              <a:t>Source: Natural Capital Committee, 2017, p.2</a:t>
            </a:r>
          </a:p>
          <a:p>
            <a:r>
              <a:rPr lang="en-GB" sz="2400" dirty="0"/>
              <a:t> </a:t>
            </a:r>
          </a:p>
          <a:p>
            <a:endParaRPr lang="en-GB" sz="2400" dirty="0"/>
          </a:p>
          <a:p>
            <a:endParaRPr lang="en-GB" sz="2400" dirty="0"/>
          </a:p>
          <a:p>
            <a:endParaRPr lang="en-GB" sz="2400" dirty="0"/>
          </a:p>
          <a:p>
            <a:pPr algn="ctr"/>
            <a:r>
              <a:rPr lang="en-GB" sz="2800" b="1" i="1" dirty="0">
                <a:solidFill>
                  <a:schemeClr val="bg1"/>
                </a:solidFill>
                <a:effectLst>
                  <a:outerShdw blurRad="38100" dist="38100" dir="2700000" algn="tl">
                    <a:srgbClr val="000000">
                      <a:alpha val="43137"/>
                    </a:srgbClr>
                  </a:outerShdw>
                </a:effectLst>
                <a:latin typeface="Comic Sans MS" panose="030F0702030302020204" pitchFamily="66" charset="0"/>
              </a:rPr>
              <a:t>Question: In addition to potential monetary value (perceived value of the market), what other values do natural environments and resources provide? (use the images below if helpful)</a:t>
            </a:r>
          </a:p>
        </p:txBody>
      </p:sp>
    </p:spTree>
    <p:extLst>
      <p:ext uri="{BB962C8B-B14F-4D97-AF65-F5344CB8AC3E}">
        <p14:creationId xmlns:p14="http://schemas.microsoft.com/office/powerpoint/2010/main" val="39039464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18</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Ecosystem services</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2050" name="Picture 2" descr="Infographic - Ecosystem Land wheel">
            <a:extLst>
              <a:ext uri="{FF2B5EF4-FFF2-40B4-BE49-F238E27FC236}">
                <a16:creationId xmlns:a16="http://schemas.microsoft.com/office/drawing/2014/main" id="{946D52EC-9DC2-90EF-03E2-F8D7BBB45AC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427"/>
          <a:stretch/>
        </p:blipFill>
        <p:spPr bwMode="auto">
          <a:xfrm>
            <a:off x="0" y="369332"/>
            <a:ext cx="5880970" cy="6094096"/>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nfographic - Ecosystem Seas wheel">
            <a:extLst>
              <a:ext uri="{FF2B5EF4-FFF2-40B4-BE49-F238E27FC236}">
                <a16:creationId xmlns:a16="http://schemas.microsoft.com/office/drawing/2014/main" id="{EAD5DE0E-C0FA-F815-EA60-755EE310D35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5081"/>
          <a:stretch/>
        </p:blipFill>
        <p:spPr bwMode="auto">
          <a:xfrm>
            <a:off x="5880970" y="394572"/>
            <a:ext cx="6201860" cy="60688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436772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19</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Natural Capital</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4" name="TextBox 3">
            <a:extLst>
              <a:ext uri="{FF2B5EF4-FFF2-40B4-BE49-F238E27FC236}">
                <a16:creationId xmlns:a16="http://schemas.microsoft.com/office/drawing/2014/main" id="{F3F43CE5-EA3D-1DDC-C0DE-7CFCA6ED4E52}"/>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10" name="TextBox 9">
            <a:extLst>
              <a:ext uri="{FF2B5EF4-FFF2-40B4-BE49-F238E27FC236}">
                <a16:creationId xmlns:a16="http://schemas.microsoft.com/office/drawing/2014/main" id="{A1E41512-5271-1A5E-1211-DDE087FF5590}"/>
              </a:ext>
            </a:extLst>
          </p:cNvPr>
          <p:cNvSpPr txBox="1"/>
          <p:nvPr/>
        </p:nvSpPr>
        <p:spPr>
          <a:xfrm>
            <a:off x="125261" y="480568"/>
            <a:ext cx="11843220" cy="2308324"/>
          </a:xfrm>
          <a:prstGeom prst="rect">
            <a:avLst/>
          </a:prstGeom>
          <a:noFill/>
        </p:spPr>
        <p:txBody>
          <a:bodyPr wrap="square" rtlCol="0">
            <a:spAutoFit/>
          </a:bodyPr>
          <a:lstStyle/>
          <a:p>
            <a:r>
              <a:rPr lang="en-GB" sz="2400" dirty="0"/>
              <a:t>Natural Capital goes beyond Boulding’s (1966) concept of maintaining resources (natural stocks) in the ‘spaceship Earth’ scenario.</a:t>
            </a:r>
          </a:p>
          <a:p>
            <a:endParaRPr lang="en-GB" sz="2400" dirty="0"/>
          </a:p>
          <a:p>
            <a:r>
              <a:rPr lang="en-GB" sz="2400" dirty="0"/>
              <a:t>Natural Capital Asset calculations, while difficult to determine / assess, attempts to provide a valuation method for non-monetary aspects of these stocks to understand how changes in these resources are impacting these values.</a:t>
            </a:r>
          </a:p>
        </p:txBody>
      </p:sp>
      <p:pic>
        <p:nvPicPr>
          <p:cNvPr id="4098" name="Picture 2" descr="A description can be found below the image.">
            <a:extLst>
              <a:ext uri="{FF2B5EF4-FFF2-40B4-BE49-F238E27FC236}">
                <a16:creationId xmlns:a16="http://schemas.microsoft.com/office/drawing/2014/main" id="{6365C343-BD3A-246A-18E3-1FEE96B50C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0588" y="2935831"/>
            <a:ext cx="6342283" cy="353028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9013B36-A3E9-9995-20DE-7650BF6C2068}"/>
              </a:ext>
            </a:extLst>
          </p:cNvPr>
          <p:cNvSpPr txBox="1"/>
          <p:nvPr/>
        </p:nvSpPr>
        <p:spPr>
          <a:xfrm>
            <a:off x="7459250" y="3688915"/>
            <a:ext cx="4177430" cy="1477328"/>
          </a:xfrm>
          <a:prstGeom prst="rect">
            <a:avLst/>
          </a:prstGeom>
          <a:noFill/>
        </p:spPr>
        <p:txBody>
          <a:bodyPr wrap="square" rtlCol="0">
            <a:spAutoFit/>
          </a:bodyPr>
          <a:lstStyle/>
          <a:p>
            <a:r>
              <a:rPr lang="en-GB" dirty="0"/>
              <a:t>Nature Scot’s Natural Capital Asset Index, changes over time (2000 to 2021).</a:t>
            </a:r>
            <a:br>
              <a:rPr lang="en-GB" dirty="0"/>
            </a:br>
            <a:r>
              <a:rPr lang="en-GB" dirty="0"/>
              <a:t>Source: </a:t>
            </a:r>
            <a:r>
              <a:rPr lang="en-GB" dirty="0">
                <a:hlinkClick r:id="rId4"/>
              </a:rPr>
              <a:t>Scotland's Natural Capital Asset Index - 2023 (data to 2021) - Update Summary | </a:t>
            </a:r>
            <a:r>
              <a:rPr lang="en-GB" dirty="0" err="1">
                <a:hlinkClick r:id="rId4"/>
              </a:rPr>
              <a:t>NatureScot</a:t>
            </a:r>
            <a:endParaRPr lang="en-GB" dirty="0"/>
          </a:p>
        </p:txBody>
      </p:sp>
    </p:spTree>
    <p:extLst>
      <p:ext uri="{BB962C8B-B14F-4D97-AF65-F5344CB8AC3E}">
        <p14:creationId xmlns:p14="http://schemas.microsoft.com/office/powerpoint/2010/main" val="42591571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20</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err="1"/>
              <a:t>Summary</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74020" y="671329"/>
            <a:ext cx="8665330" cy="5262979"/>
          </a:xfrm>
          <a:prstGeom prst="rect">
            <a:avLst/>
          </a:prstGeom>
          <a:noFill/>
        </p:spPr>
        <p:txBody>
          <a:bodyPr wrap="square" rtlCol="0">
            <a:spAutoFit/>
          </a:bodyPr>
          <a:lstStyle/>
          <a:p>
            <a:r>
              <a:rPr lang="en-GB" sz="2400" dirty="0"/>
              <a:t>In this lecture we covered:</a:t>
            </a:r>
          </a:p>
          <a:p>
            <a:endParaRPr lang="en-GB" sz="2400" dirty="0"/>
          </a:p>
          <a:p>
            <a:pPr marL="342900" indent="-342900">
              <a:buFont typeface="Arial" panose="020B0604020202020204" pitchFamily="34" charset="0"/>
              <a:buChar char="•"/>
            </a:pPr>
            <a:r>
              <a:rPr lang="en-GB" sz="2400" dirty="0"/>
              <a:t>Divergent political strategies for future economies (Green Growth, Degrowth, and Post-Growth)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need for ‘Decoupling’ of resource use and economic growth</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‘Doughnut economics’ model and link to CE</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economic Triple Bottom Line and representation in resultant implications of CSR and CSV</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The development of Natural Capital and Ecosystem services as the need to maintain and conserve natural stocks.</a:t>
            </a:r>
            <a:endParaRPr lang="en-GB" sz="1600" dirty="0"/>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2453417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21</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374020" y="427072"/>
            <a:ext cx="8665330" cy="5632311"/>
          </a:xfrm>
          <a:prstGeom prst="rect">
            <a:avLst/>
          </a:prstGeom>
          <a:noFill/>
        </p:spPr>
        <p:txBody>
          <a:bodyPr wrap="square" rtlCol="0">
            <a:spAutoFit/>
          </a:bodyPr>
          <a:lstStyle/>
          <a:p>
            <a:r>
              <a:rPr lang="en-GB" sz="2400" dirty="0"/>
              <a:t>The next lecture will cover:</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dirty="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dirty="0"/>
              <a:t>Processes of Circular Economy</a:t>
            </a:r>
          </a:p>
          <a:p>
            <a:endParaRPr lang="en-GB" sz="2400" dirty="0"/>
          </a:p>
          <a:p>
            <a:r>
              <a:rPr lang="en-GB" sz="2400" dirty="0"/>
              <a:t>Suggested reading / activities:</a:t>
            </a:r>
          </a:p>
          <a:p>
            <a:pPr marL="342900" indent="-342900">
              <a:buFont typeface="Arial" panose="020B0604020202020204" pitchFamily="34" charset="0"/>
              <a:buChar char="•"/>
            </a:pPr>
            <a:r>
              <a:rPr lang="en-GB" sz="2400" dirty="0" err="1"/>
              <a:t>Koskimäki</a:t>
            </a:r>
            <a:r>
              <a:rPr lang="en-GB" sz="2400" dirty="0"/>
              <a:t>, T. 2023. Scientific Consensus on Post-Growth over Green Growth. </a:t>
            </a:r>
            <a:r>
              <a:rPr lang="en-GB" sz="2400" dirty="0">
                <a:hlinkClick r:id="rId3"/>
              </a:rPr>
              <a:t>Scientific Consensus on Post-Growth over Green Growth | by </a:t>
            </a:r>
            <a:r>
              <a:rPr lang="en-GB" sz="2400" dirty="0" err="1">
                <a:hlinkClick r:id="rId3"/>
              </a:rPr>
              <a:t>Teemu</a:t>
            </a:r>
            <a:r>
              <a:rPr lang="en-GB" sz="2400" dirty="0">
                <a:hlinkClick r:id="rId3"/>
              </a:rPr>
              <a:t> </a:t>
            </a:r>
            <a:r>
              <a:rPr lang="en-GB" sz="2400" dirty="0" err="1">
                <a:hlinkClick r:id="rId3"/>
              </a:rPr>
              <a:t>Koskimäki</a:t>
            </a:r>
            <a:r>
              <a:rPr lang="en-GB" sz="2400" dirty="0">
                <a:hlinkClick r:id="rId3"/>
              </a:rPr>
              <a:t> | Medium</a:t>
            </a:r>
            <a:r>
              <a:rPr lang="en-GB" sz="2400" dirty="0"/>
              <a:t> (</a:t>
            </a:r>
            <a:r>
              <a:rPr lang="en-GB" sz="2400" dirty="0">
                <a:hlinkClick r:id="rId3"/>
              </a:rPr>
              <a:t>https://medium.com/@teemu.koskimaki/scientific-consensus-on-post-growth-over-green-growth-196d3a4f74ff</a:t>
            </a:r>
            <a:r>
              <a:rPr lang="en-GB" sz="2400" dirty="0"/>
              <a:t>)</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t>Listen to the Circular Economy show podcast: </a:t>
            </a:r>
            <a:r>
              <a:rPr lang="en-GB" sz="2400" dirty="0">
                <a:hlinkClick r:id="rId4"/>
              </a:rPr>
              <a:t>The Circular Economy Show Podcast (ellenmacarthurfoundation.org)</a:t>
            </a:r>
            <a:r>
              <a:rPr lang="en-GB" sz="2400" dirty="0"/>
              <a:t> (</a:t>
            </a:r>
            <a:r>
              <a:rPr lang="en-GB" sz="2400" dirty="0">
                <a:hlinkClick r:id="rId4"/>
              </a:rPr>
              <a:t>https://www.ellenmacarthurfoundation.org/circular-economy-podcast/overview</a:t>
            </a:r>
            <a:r>
              <a:rPr lang="en-GB" sz="2400" dirty="0"/>
              <a:t>)</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pic>
        <p:nvPicPr>
          <p:cNvPr id="4" name="Picture 3">
            <a:extLst>
              <a:ext uri="{FF2B5EF4-FFF2-40B4-BE49-F238E27FC236}">
                <a16:creationId xmlns:a16="http://schemas.microsoft.com/office/drawing/2014/main" id="{B806B5E0-1974-8050-F4F1-6A0FBABAFB1E}"/>
              </a:ext>
            </a:extLst>
          </p:cNvPr>
          <p:cNvPicPr>
            <a:picLocks noChangeAspect="1"/>
          </p:cNvPicPr>
          <p:nvPr/>
        </p:nvPicPr>
        <p:blipFill rotWithShape="1">
          <a:blip r:embed="rId5">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4012261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4374DD6-7D90-89C8-E88D-E57225275B7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D68B2BD-BE37-06A8-7104-842F547F83B5}"/>
              </a:ext>
            </a:extLst>
          </p:cNvPr>
          <p:cNvSpPr txBox="1"/>
          <p:nvPr/>
        </p:nvSpPr>
        <p:spPr>
          <a:xfrm>
            <a:off x="-1" y="6466114"/>
            <a:ext cx="12186389" cy="369332"/>
          </a:xfrm>
          <a:prstGeom prst="rect">
            <a:avLst/>
          </a:prstGeom>
          <a:noFill/>
        </p:spPr>
        <p:txBody>
          <a:bodyPr wrap="square" rtlCol="0">
            <a:spAutoFit/>
          </a:bodyPr>
          <a:lstStyle/>
          <a:p>
            <a:r>
              <a:rPr lang="en-GB" dirty="0"/>
              <a:t>A. Cunningham			 Lecture 5: Economic Principles of a Circular Economy</a:t>
            </a:r>
          </a:p>
        </p:txBody>
      </p:sp>
      <p:sp>
        <p:nvSpPr>
          <p:cNvPr id="5" name="TextBox 4">
            <a:extLst>
              <a:ext uri="{FF2B5EF4-FFF2-40B4-BE49-F238E27FC236}">
                <a16:creationId xmlns:a16="http://schemas.microsoft.com/office/drawing/2014/main" id="{B3A33C42-D0D0-3F26-9A58-5C8A666D64E8}"/>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22</a:t>
            </a:fld>
            <a:r>
              <a:rPr lang="en-GB" dirty="0"/>
              <a:t> / 23</a:t>
            </a:r>
          </a:p>
        </p:txBody>
      </p:sp>
      <p:sp>
        <p:nvSpPr>
          <p:cNvPr id="8" name="TextBox 7">
            <a:extLst>
              <a:ext uri="{FF2B5EF4-FFF2-40B4-BE49-F238E27FC236}">
                <a16:creationId xmlns:a16="http://schemas.microsoft.com/office/drawing/2014/main" id="{097BCFA9-84C3-F719-8178-2DC97D9D70AA}"/>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en-GB" b="1" dirty="0"/>
              <a:t>References</a:t>
            </a:r>
          </a:p>
        </p:txBody>
      </p:sp>
      <p:sp>
        <p:nvSpPr>
          <p:cNvPr id="2" name="TextBox 1">
            <a:extLst>
              <a:ext uri="{FF2B5EF4-FFF2-40B4-BE49-F238E27FC236}">
                <a16:creationId xmlns:a16="http://schemas.microsoft.com/office/drawing/2014/main" id="{D5A3F9C7-9D7A-5E4A-67AC-AEE25A38A906}"/>
              </a:ext>
            </a:extLst>
          </p:cNvPr>
          <p:cNvSpPr txBox="1"/>
          <p:nvPr/>
        </p:nvSpPr>
        <p:spPr>
          <a:xfrm>
            <a:off x="10628852" y="0"/>
            <a:ext cx="1557536" cy="369332"/>
          </a:xfrm>
          <a:prstGeom prst="rect">
            <a:avLst/>
          </a:prstGeom>
          <a:noFill/>
        </p:spPr>
        <p:txBody>
          <a:bodyPr wrap="square" rtlCol="0">
            <a:spAutoFit/>
          </a:bodyPr>
          <a:lstStyle/>
          <a:p>
            <a:r>
              <a:rPr lang="en-GB" dirty="0"/>
              <a:t>11/02/2025</a:t>
            </a:r>
          </a:p>
        </p:txBody>
      </p:sp>
      <p:pic>
        <p:nvPicPr>
          <p:cNvPr id="7" name="Picture 6">
            <a:extLst>
              <a:ext uri="{FF2B5EF4-FFF2-40B4-BE49-F238E27FC236}">
                <a16:creationId xmlns:a16="http://schemas.microsoft.com/office/drawing/2014/main" id="{70C383DD-A86B-BE77-48CB-61D40B78FB5A}"/>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78582" y="760542"/>
            <a:ext cx="3396194" cy="5277394"/>
          </a:xfrm>
          <a:prstGeom prst="rect">
            <a:avLst/>
          </a:prstGeom>
        </p:spPr>
      </p:pic>
      <p:sp>
        <p:nvSpPr>
          <p:cNvPr id="3" name="TextBox 2">
            <a:extLst>
              <a:ext uri="{FF2B5EF4-FFF2-40B4-BE49-F238E27FC236}">
                <a16:creationId xmlns:a16="http://schemas.microsoft.com/office/drawing/2014/main" id="{F66D47E6-B31B-56AC-D723-22173E3B3C01}"/>
              </a:ext>
            </a:extLst>
          </p:cNvPr>
          <p:cNvSpPr txBox="1"/>
          <p:nvPr/>
        </p:nvSpPr>
        <p:spPr>
          <a:xfrm>
            <a:off x="3009900" y="514358"/>
            <a:ext cx="9060180" cy="6124754"/>
          </a:xfrm>
          <a:prstGeom prst="rect">
            <a:avLst/>
          </a:prstGeom>
          <a:noFill/>
        </p:spPr>
        <p:txBody>
          <a:bodyPr wrap="square" rtlCol="0">
            <a:spAutoFit/>
          </a:bodyPr>
          <a:lstStyle/>
          <a:p>
            <a:pPr marL="171450" indent="-171450">
              <a:buFont typeface="Arial" panose="020B0604020202020204" pitchFamily="34" charset="0"/>
              <a:buChar char="•"/>
            </a:pPr>
            <a:r>
              <a:rPr lang="en-GB" sz="1400" b="0" i="0" dirty="0">
                <a:solidFill>
                  <a:srgbClr val="222222"/>
                </a:solidFill>
                <a:effectLst/>
              </a:rPr>
              <a:t>Bauwens, T., 2021. Are the circular economy and economic growth compatible? A case for post-growth circularity. Resources, Conservation and Recycling, 175, pp.1-3.</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a:solidFill>
                  <a:srgbClr val="222222"/>
                </a:solidFill>
                <a:effectLst/>
              </a:rPr>
              <a:t>Carroll, A. B. (1991). The pyramid of corporate social responsibility: toward the moral management of organizational stakeholders. Business Horizons, 34(4), 39–48.</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err="1">
                <a:solidFill>
                  <a:srgbClr val="222222"/>
                </a:solidFill>
                <a:effectLst/>
              </a:rPr>
              <a:t>Dahlström</a:t>
            </a:r>
            <a:r>
              <a:rPr lang="en-GB" sz="1400" b="0" i="0" dirty="0">
                <a:solidFill>
                  <a:srgbClr val="222222"/>
                </a:solidFill>
                <a:effectLst/>
              </a:rPr>
              <a:t>, K. and Ekins, P., 2006. Combining economic and environmental dimensions: Value chain analysis of UK iron and steel flows. Ecological economics, 58(3), pp.507-519.</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err="1">
                <a:solidFill>
                  <a:srgbClr val="222222"/>
                </a:solidFill>
                <a:effectLst/>
              </a:rPr>
              <a:t>Kiygi</a:t>
            </a:r>
            <a:r>
              <a:rPr lang="en-GB" sz="1400" b="0" i="0" dirty="0">
                <a:solidFill>
                  <a:srgbClr val="222222"/>
                </a:solidFill>
                <a:effectLst/>
              </a:rPr>
              <a:t>-Calli, M., 2019. Corporate social responsibility in packaging: Environmental and social issues. In Ethics, Social Responsibility and Sustainability in Marketing (pp. 129-144). Singapore: Springer Singapore. Available at: (12) (PDF) Corporate Social Responsibility in Packaging: Environmental and Social Issues (researchgate.net) </a:t>
            </a:r>
            <a:r>
              <a:rPr lang="en-GB" sz="1400" b="0" i="0" dirty="0">
                <a:solidFill>
                  <a:srgbClr val="222222"/>
                </a:solidFill>
                <a:effectLst/>
                <a:hlinkClick r:id="rId4"/>
              </a:rPr>
              <a:t>https://www.researchgate.net/publication/334208689_Corporate_Social_Responsibility_in_Packaging_Environmental_and_Social_Issues</a:t>
            </a:r>
            <a:endParaRPr lang="en-GB" sz="1400" b="0" i="0" dirty="0">
              <a:solidFill>
                <a:srgbClr val="222222"/>
              </a:solidFill>
              <a:effectLst/>
            </a:endParaRP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err="1">
                <a:solidFill>
                  <a:srgbClr val="222222"/>
                </a:solidFill>
                <a:effectLst/>
              </a:rPr>
              <a:t>Latapí</a:t>
            </a:r>
            <a:r>
              <a:rPr lang="en-GB" sz="1400" b="0" i="0" dirty="0">
                <a:solidFill>
                  <a:srgbClr val="222222"/>
                </a:solidFill>
                <a:effectLst/>
              </a:rPr>
              <a:t> Agudelo, M.A., </a:t>
            </a:r>
            <a:r>
              <a:rPr lang="en-GB" sz="1400" b="0" i="0" dirty="0" err="1">
                <a:solidFill>
                  <a:srgbClr val="222222"/>
                </a:solidFill>
                <a:effectLst/>
              </a:rPr>
              <a:t>Jóhannsdóttir</a:t>
            </a:r>
            <a:r>
              <a:rPr lang="en-GB" sz="1400" b="0" i="0" dirty="0">
                <a:solidFill>
                  <a:srgbClr val="222222"/>
                </a:solidFill>
                <a:effectLst/>
              </a:rPr>
              <a:t>, L. and </a:t>
            </a:r>
            <a:r>
              <a:rPr lang="en-GB" sz="1400" b="0" i="0" dirty="0" err="1">
                <a:solidFill>
                  <a:srgbClr val="222222"/>
                </a:solidFill>
                <a:effectLst/>
              </a:rPr>
              <a:t>Davídsdóttir</a:t>
            </a:r>
            <a:r>
              <a:rPr lang="en-GB" sz="1400" b="0" i="0" dirty="0">
                <a:solidFill>
                  <a:srgbClr val="222222"/>
                </a:solidFill>
                <a:effectLst/>
              </a:rPr>
              <a:t>, B., 2019. A literature review of the history and evolution of corporate social responsibility. International Journal of Corporate Social Responsibility, 4(1), pp.1-23.</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Natural Capital Committee, 2017. Economic valuation and its applications in natural capital management and the Government’s 25 Year Environment Plan.</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a:solidFill>
                  <a:srgbClr val="222222"/>
                </a:solidFill>
                <a:effectLst/>
              </a:rPr>
              <a:t>Raworth, K., 2017. Doughnut economics: seven ways to think like a 21st-century economist. Chelsea Green Publishing.</a:t>
            </a:r>
          </a:p>
          <a:p>
            <a:pPr marL="171450" indent="-171450">
              <a:buFont typeface="Arial" panose="020B0604020202020204" pitchFamily="34" charset="0"/>
              <a:buChar char="•"/>
            </a:pPr>
            <a:endParaRPr lang="en-GB" sz="1400" dirty="0">
              <a:solidFill>
                <a:srgbClr val="222222"/>
              </a:solidFill>
            </a:endParaRPr>
          </a:p>
          <a:p>
            <a:pPr marL="171450" indent="-171450">
              <a:buFont typeface="Arial" panose="020B0604020202020204" pitchFamily="34" charset="0"/>
              <a:buChar char="•"/>
            </a:pPr>
            <a:r>
              <a:rPr lang="en-GB" sz="1400" b="0" i="0" dirty="0">
                <a:solidFill>
                  <a:srgbClr val="222222"/>
                </a:solidFill>
                <a:effectLst/>
              </a:rPr>
              <a:t>Springer-Heinze, A., 2007. </a:t>
            </a:r>
            <a:r>
              <a:rPr lang="en-GB" sz="1400" b="0" i="0" dirty="0" err="1">
                <a:solidFill>
                  <a:srgbClr val="222222"/>
                </a:solidFill>
                <a:effectLst/>
              </a:rPr>
              <a:t>ValueLinks</a:t>
            </a:r>
            <a:r>
              <a:rPr lang="en-GB" sz="1400" b="0" i="0" dirty="0">
                <a:solidFill>
                  <a:srgbClr val="222222"/>
                </a:solidFill>
                <a:effectLst/>
              </a:rPr>
              <a:t> Manual: The methodology of value chain promotion.</a:t>
            </a:r>
          </a:p>
          <a:p>
            <a:pPr marL="171450" indent="-171450">
              <a:buFont typeface="Arial" panose="020B0604020202020204" pitchFamily="34" charset="0"/>
              <a:buChar char="•"/>
            </a:pPr>
            <a:endParaRPr lang="en-GB" sz="1400" b="0" i="0" dirty="0">
              <a:solidFill>
                <a:srgbClr val="222222"/>
              </a:solidFill>
              <a:effectLst/>
            </a:endParaRPr>
          </a:p>
          <a:p>
            <a:pPr marL="171450" indent="-171450">
              <a:buFont typeface="Arial" panose="020B0604020202020204" pitchFamily="34" charset="0"/>
              <a:buChar char="•"/>
            </a:pPr>
            <a:r>
              <a:rPr lang="en-GB" sz="1400" b="0" i="0" dirty="0">
                <a:solidFill>
                  <a:srgbClr val="222222"/>
                </a:solidFill>
                <a:effectLst/>
              </a:rPr>
              <a:t>UNEP, (2011) Decoupling natural resource use and environmental impacts from economic growth. </a:t>
            </a:r>
            <a:r>
              <a:rPr lang="en-GB" sz="1400" b="0" i="0" dirty="0" err="1">
                <a:solidFill>
                  <a:srgbClr val="222222"/>
                </a:solidFill>
                <a:effectLst/>
              </a:rPr>
              <a:t>Nirobi</a:t>
            </a:r>
            <a:r>
              <a:rPr lang="en-GB" sz="1400" b="0" i="0" dirty="0">
                <a:solidFill>
                  <a:srgbClr val="222222"/>
                </a:solidFill>
                <a:effectLst/>
              </a:rPr>
              <a:t>/Kenya: UNEP, (DTI/1388/PA).</a:t>
            </a:r>
          </a:p>
        </p:txBody>
      </p:sp>
    </p:spTree>
    <p:extLst>
      <p:ext uri="{BB962C8B-B14F-4D97-AF65-F5344CB8AC3E}">
        <p14:creationId xmlns:p14="http://schemas.microsoft.com/office/powerpoint/2010/main" val="22231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23</a:t>
            </a:fld>
            <a:r>
              <a:rPr lang="en-GB" dirty="0"/>
              <a:t> / 23</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ACNA5002: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2"/>
              </a:rPr>
              <a:t>a.cunningham@uwtsd.ac.uk</a:t>
            </a:r>
            <a:endParaRPr lang="en-GB" dirty="0"/>
          </a:p>
          <a:p>
            <a:r>
              <a:rPr lang="en-GB" sz="2400" dirty="0"/>
              <a:t>Teams:	</a:t>
            </a:r>
            <a:r>
              <a:rPr lang="en-GB" sz="1400" dirty="0"/>
              <a:t>	“ACNA5002 Environmental Legislation &amp; Circular Economy 2025/26_GRP”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24/02/2026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a:t>
            </a:r>
            <a:r>
              <a:rPr lang="en-GB" dirty="0"/>
              <a:t>Lecture 5: Economic Principles of a Circular Economy</a:t>
            </a:r>
          </a:p>
        </p:txBody>
      </p:sp>
      <p:pic>
        <p:nvPicPr>
          <p:cNvPr id="6" name="Picture 5">
            <a:extLst>
              <a:ext uri="{FF2B5EF4-FFF2-40B4-BE49-F238E27FC236}">
                <a16:creationId xmlns:a16="http://schemas.microsoft.com/office/drawing/2014/main" id="{EBFF825B-8BC8-E832-4DE5-5D9CF4BDAAEF}"/>
              </a:ext>
            </a:extLst>
          </p:cNvPr>
          <p:cNvPicPr>
            <a:picLocks noChangeAspect="1"/>
          </p:cNvPicPr>
          <p:nvPr/>
        </p:nvPicPr>
        <p:blipFill rotWithShape="1">
          <a:blip r:embed="rId3">
            <a:extLst>
              <a:ext uri="{28A0092B-C50C-407E-A947-70E740481C1C}">
                <a14:useLocalDpi xmlns:a14="http://schemas.microsoft.com/office/drawing/2010/main" val="0"/>
              </a:ext>
            </a:extLst>
          </a:blip>
          <a:srcRect l="61320" t="-7470" r="702" b="-1302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3018</Words>
  <Application>Microsoft Office PowerPoint</Application>
  <PresentationFormat>Widescreen</PresentationFormat>
  <Paragraphs>295</Paragraphs>
  <Slides>23</Slides>
  <Notes>21</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-apple-system</vt:lpstr>
      <vt:lpstr>Arial</vt:lpstr>
      <vt:lpstr>Calibri</vt:lpstr>
      <vt:lpstr>Calibri Light</vt:lpstr>
      <vt:lpstr>Comic Sans MS</vt:lpstr>
      <vt:lpstr>Open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9</cp:revision>
  <dcterms:created xsi:type="dcterms:W3CDTF">2023-07-26T10:21:48Z</dcterms:created>
  <dcterms:modified xsi:type="dcterms:W3CDTF">2026-02-15T20:44:02Z</dcterms:modified>
</cp:coreProperties>
</file>