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8"/>
  </p:notesMasterIdLst>
  <p:handoutMasterIdLst>
    <p:handoutMasterId r:id="rId39"/>
  </p:handoutMasterIdLst>
  <p:sldIdLst>
    <p:sldId id="256" r:id="rId4"/>
    <p:sldId id="257" r:id="rId5"/>
    <p:sldId id="332" r:id="rId6"/>
    <p:sldId id="334" r:id="rId7"/>
    <p:sldId id="373" r:id="rId8"/>
    <p:sldId id="335" r:id="rId9"/>
    <p:sldId id="337" r:id="rId10"/>
    <p:sldId id="338" r:id="rId11"/>
    <p:sldId id="339" r:id="rId12"/>
    <p:sldId id="346" r:id="rId13"/>
    <p:sldId id="347" r:id="rId14"/>
    <p:sldId id="345" r:id="rId15"/>
    <p:sldId id="340" r:id="rId16"/>
    <p:sldId id="343" r:id="rId17"/>
    <p:sldId id="348" r:id="rId18"/>
    <p:sldId id="349" r:id="rId19"/>
    <p:sldId id="353" r:id="rId20"/>
    <p:sldId id="352" r:id="rId21"/>
    <p:sldId id="350" r:id="rId22"/>
    <p:sldId id="372" r:id="rId23"/>
    <p:sldId id="330" r:id="rId24"/>
    <p:sldId id="351" r:id="rId25"/>
    <p:sldId id="354" r:id="rId26"/>
    <p:sldId id="356" r:id="rId27"/>
    <p:sldId id="360" r:id="rId28"/>
    <p:sldId id="359" r:id="rId29"/>
    <p:sldId id="361" r:id="rId30"/>
    <p:sldId id="362" r:id="rId31"/>
    <p:sldId id="363" r:id="rId32"/>
    <p:sldId id="364" r:id="rId33"/>
    <p:sldId id="365" r:id="rId34"/>
    <p:sldId id="366" r:id="rId35"/>
    <p:sldId id="369" r:id="rId36"/>
    <p:sldId id="295" r:id="rId3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08" autoAdjust="0"/>
  </p:normalViewPr>
  <p:slideViewPr>
    <p:cSldViewPr>
      <p:cViewPr varScale="1">
        <p:scale>
          <a:sx n="64" d="100"/>
          <a:sy n="64" d="100"/>
        </p:scale>
        <p:origin x="698" y="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Puzzle Source: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32</a:t>
            </a:r>
          </a:p>
          <a:p>
            <a:endParaRPr lang="en-GB" sz="1200" kern="1200" baseline="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Images:</a:t>
            </a:r>
          </a:p>
          <a:p>
            <a:r>
              <a:rPr lang="en-GB" dirty="0" smtClean="0"/>
              <a:t>http://cliparting.com/free-boat-clipart-12408/</a:t>
            </a:r>
          </a:p>
          <a:p>
            <a:r>
              <a:rPr lang="en-GB" dirty="0" smtClean="0"/>
              <a:t>http://miam-images.centerblog.net/5797-cartoon-legume-chou-cabbage-clipart-kohl-png</a:t>
            </a:r>
          </a:p>
          <a:p>
            <a:r>
              <a:rPr lang="en-GB" dirty="0" smtClean="0"/>
              <a:t>http://clipart-library.com/clipart/rcLxdAn7i.htm</a:t>
            </a:r>
          </a:p>
          <a:p>
            <a:r>
              <a:rPr lang="en-GB" dirty="0" smtClean="0"/>
              <a:t>http://clipart-library.com/clipart/693819.htm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969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Puzzle</a:t>
            </a:r>
            <a:r>
              <a:rPr lang="en-GB" baseline="0" dirty="0" smtClean="0"/>
              <a:t> </a:t>
            </a:r>
            <a:r>
              <a:rPr lang="en-GB" dirty="0" smtClean="0"/>
              <a:t>Source: 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Levitin, A and Levitin, M (2011) </a:t>
            </a:r>
            <a:r>
              <a:rPr lang="en-GB" sz="1200" i="1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Algorithmic Puzzles</a:t>
            </a:r>
            <a:r>
              <a:rPr lang="en-GB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Oxford University Press,</a:t>
            </a:r>
            <a:r>
              <a:rPr lang="en-GB" sz="120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pp. 12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Image source: https://classroomclipart.com/clipart-view/Clipart/Emotions/smily-character-jealous-expression-clipart712_jpg.htm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9188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Image Source: http://www.dofactory.com/topic/1141/camelcase-pascalcase-vs-camelcase-pascalcase.aspx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5871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2128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0986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10/7/2020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Variables and Pseudocode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3: </a:t>
            </a:r>
            <a:r>
              <a:rPr lang="en-GB" dirty="0"/>
              <a:t>Analysing and Solving Problems (APS)</a:t>
            </a:r>
          </a:p>
          <a:p>
            <a:r>
              <a:rPr lang="en-GB" dirty="0" smtClean="0"/>
              <a:t>Sue Maw with content from Dr </a:t>
            </a:r>
            <a:r>
              <a:rPr lang="en-GB" dirty="0"/>
              <a:t>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 smtClean="0"/>
              <a:t>Date:</a:t>
            </a:r>
            <a:endParaRPr lang="en-US" dirty="0"/>
          </a:p>
          <a:p>
            <a:r>
              <a:rPr lang="en-US" dirty="0" smtClean="0"/>
              <a:t>07-Oct-2020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</a:p>
          <a:p>
            <a:r>
              <a:rPr lang="en-GB" dirty="0" smtClean="0"/>
              <a:t>Pseudocode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Puzzle 1: </a:t>
            </a:r>
            <a:br>
              <a:rPr lang="en-GB" dirty="0" smtClean="0"/>
            </a:br>
            <a:r>
              <a:rPr lang="en-GB" dirty="0" smtClean="0"/>
              <a:t>A Wolf, a Goat and a Cabbage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 man finds himself on a riverbank with a wolf, a goat, and a head of cabbage.</a:t>
            </a:r>
          </a:p>
          <a:p>
            <a:r>
              <a:rPr lang="en-GB" dirty="0" smtClean="0"/>
              <a:t>He needs to transport all three to the other side of the river in his boat.</a:t>
            </a:r>
          </a:p>
          <a:p>
            <a:r>
              <a:rPr lang="en-GB" dirty="0" smtClean="0"/>
              <a:t>However, the boat has room for only the man and one other item (either the wolf, goat or cabbage).</a:t>
            </a:r>
          </a:p>
          <a:p>
            <a:r>
              <a:rPr lang="en-GB" dirty="0" smtClean="0"/>
              <a:t>In his absence, the wolf would eat the goat, and the goat would eat the cabbage.</a:t>
            </a:r>
          </a:p>
          <a:p>
            <a:pPr lvl="1"/>
            <a:r>
              <a:rPr lang="en-GB" dirty="0" smtClean="0"/>
              <a:t>How can the man get </a:t>
            </a:r>
            <a:r>
              <a:rPr lang="en-GB" b="1" dirty="0" smtClean="0"/>
              <a:t>all “passengers”</a:t>
            </a:r>
            <a:r>
              <a:rPr lang="en-GB" dirty="0" smtClean="0"/>
              <a:t> to the other side safely?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5344" y="5580286"/>
            <a:ext cx="1980952" cy="127771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386" y="5505038"/>
            <a:ext cx="845206" cy="9310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4328" y="6219143"/>
            <a:ext cx="630381" cy="60355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4231" y="5681810"/>
            <a:ext cx="990476" cy="1074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42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Puzzle 2: Two Jealous Husbands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There are two married couples who need to cross a river.</a:t>
            </a:r>
          </a:p>
          <a:p>
            <a:r>
              <a:rPr lang="en-GB" dirty="0" smtClean="0"/>
              <a:t>They have a boat that can hold no more than two people at a time.</a:t>
            </a:r>
          </a:p>
          <a:p>
            <a:r>
              <a:rPr lang="en-GB" dirty="0" smtClean="0"/>
              <a:t>To complicate matters, both husbands are “very” jealous </a:t>
            </a:r>
            <a:r>
              <a:rPr lang="en-GB" dirty="0" smtClean="0">
                <a:sym typeface="Wingdings" panose="05000000000000000000" pitchFamily="2" charset="2"/>
              </a:rPr>
              <a:t> and require that no wife can be in the presence of the other man without her husband being present.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Can they </a:t>
            </a:r>
            <a:r>
              <a:rPr lang="en-GB" b="1" dirty="0" smtClean="0">
                <a:sym typeface="Wingdings" panose="05000000000000000000" pitchFamily="2" charset="2"/>
              </a:rPr>
              <a:t>all</a:t>
            </a:r>
            <a:r>
              <a:rPr lang="en-GB" dirty="0" smtClean="0">
                <a:sym typeface="Wingdings" panose="05000000000000000000" pitchFamily="2" charset="2"/>
              </a:rPr>
              <a:t> cross the river?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If yes, is there another way you can get them all across?</a:t>
            </a:r>
            <a:endParaRPr lang="en-GB" dirty="0"/>
          </a:p>
        </p:txBody>
      </p:sp>
      <p:pic>
        <p:nvPicPr>
          <p:cNvPr id="4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12714" y="404664"/>
            <a:ext cx="568889" cy="568889"/>
          </a:xfrm>
          <a:prstGeom prst="rect">
            <a:avLst/>
          </a:prstGeom>
        </p:spPr>
      </p:pic>
      <p:pic>
        <p:nvPicPr>
          <p:cNvPr id="5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81603" y="404664"/>
            <a:ext cx="568889" cy="568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988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68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Variables: Keeping Track of Things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Chances are that to help you keep track of who / what was crossing the river when, you used </a:t>
            </a:r>
            <a:r>
              <a:rPr lang="en-GB" b="1" i="1" dirty="0" smtClean="0"/>
              <a:t>words or letters</a:t>
            </a:r>
            <a:r>
              <a:rPr lang="en-GB" dirty="0" smtClean="0"/>
              <a:t> similar to the following </a:t>
            </a:r>
            <a:r>
              <a:rPr lang="en-GB" b="1" i="1" dirty="0" smtClean="0"/>
              <a:t>to represent the items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For the Wolf, Goat and Cabbage Puzzle</a:t>
            </a:r>
          </a:p>
          <a:p>
            <a:pPr lvl="2"/>
            <a:r>
              <a:rPr lang="en-GB" dirty="0" err="1" smtClean="0"/>
              <a:t>Man+Boat</a:t>
            </a:r>
            <a:r>
              <a:rPr lang="en-GB" dirty="0" smtClean="0"/>
              <a:t> (or M), Goat (or G)</a:t>
            </a:r>
          </a:p>
          <a:p>
            <a:pPr lvl="2"/>
            <a:r>
              <a:rPr lang="en-GB" dirty="0" smtClean="0"/>
              <a:t>Cabbage (or C) and Wolf (W)</a:t>
            </a:r>
          </a:p>
          <a:p>
            <a:pPr lvl="1"/>
            <a:r>
              <a:rPr lang="en-GB" dirty="0" smtClean="0"/>
              <a:t>For the Two Jealous Husbands Puzzle:</a:t>
            </a:r>
          </a:p>
          <a:p>
            <a:pPr lvl="2"/>
            <a:r>
              <a:rPr lang="en-GB" dirty="0" smtClean="0"/>
              <a:t>Husband1 (or H1), Wife1 (or W1) and</a:t>
            </a:r>
          </a:p>
          <a:p>
            <a:pPr lvl="2"/>
            <a:r>
              <a:rPr lang="en-GB" dirty="0" smtClean="0"/>
              <a:t>Husband2 (or H2), Wife2 (or W2)</a:t>
            </a:r>
          </a:p>
          <a:p>
            <a:r>
              <a:rPr lang="en-GB" dirty="0" smtClean="0"/>
              <a:t>You’ve just used Variables!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349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Just as you needed a way to represent an item so you could easily identify it/recall it later, computers also do the same thing.</a:t>
            </a:r>
          </a:p>
          <a:p>
            <a:r>
              <a:rPr lang="en-GB" dirty="0" smtClean="0"/>
              <a:t>Variables are used to represent </a:t>
            </a:r>
            <a:r>
              <a:rPr lang="en-GB" b="1" i="1" dirty="0" smtClean="0"/>
              <a:t>values that need to be used later in a program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value is stored in a variable in the computer’s memory so that it can easily locate that value when needed.</a:t>
            </a:r>
          </a:p>
          <a:p>
            <a:r>
              <a:rPr lang="en-GB" dirty="0" smtClean="0"/>
              <a:t>Think of a variable as a </a:t>
            </a:r>
            <a:r>
              <a:rPr lang="en-GB" b="1" dirty="0" smtClean="0"/>
              <a:t>name given to</a:t>
            </a:r>
            <a:r>
              <a:rPr lang="en-GB" dirty="0" smtClean="0"/>
              <a:t> a value, object or item in a computer problem solution.</a:t>
            </a:r>
          </a:p>
        </p:txBody>
      </p:sp>
    </p:spTree>
    <p:extLst>
      <p:ext uri="{BB962C8B-B14F-4D97-AF65-F5344CB8AC3E}">
        <p14:creationId xmlns:p14="http://schemas.microsoft.com/office/powerpoint/2010/main" val="2539701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Your inputs and outputs are good examples of values that need to be remembered and stored in variables.</a:t>
            </a:r>
          </a:p>
          <a:p>
            <a:r>
              <a:rPr lang="en-GB" dirty="0" smtClean="0"/>
              <a:t>Inputs need to be remembered to be used in some process e.g. a calculation.</a:t>
            </a:r>
          </a:p>
          <a:p>
            <a:r>
              <a:rPr lang="en-GB" dirty="0" smtClean="0"/>
              <a:t>Outputs need to be remembered so that they can be displayed to the user.</a:t>
            </a:r>
          </a:p>
          <a:p>
            <a:pPr lvl="1"/>
            <a:r>
              <a:rPr lang="en-GB" b="1" dirty="0" smtClean="0"/>
              <a:t>Note</a:t>
            </a:r>
            <a:r>
              <a:rPr lang="en-GB" dirty="0" smtClean="0"/>
              <a:t>: some outputs can be directly displayed without needing to store them in a variable.</a:t>
            </a:r>
          </a:p>
          <a:p>
            <a:pPr lvl="1"/>
            <a:r>
              <a:rPr lang="en-GB" dirty="0" smtClean="0"/>
              <a:t>It is mostly outputs that are involved in some calculation or process that get stored in a variable first.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44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Even though we are not programming </a:t>
            </a:r>
            <a:r>
              <a:rPr lang="en-GB" dirty="0" smtClean="0">
                <a:sym typeface="Wingdings" panose="05000000000000000000" pitchFamily="2" charset="2"/>
              </a:rPr>
              <a:t>, we will still follow the rules for specifying variables.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As mentioned previously, variables are names to identify values or items that need to be remembered.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Variable names: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Must be one word (</a:t>
            </a:r>
            <a:r>
              <a:rPr lang="en-GB" b="1" dirty="0" smtClean="0">
                <a:sym typeface="Wingdings" panose="05000000000000000000" pitchFamily="2" charset="2"/>
              </a:rPr>
              <a:t>no spaces</a:t>
            </a:r>
            <a:r>
              <a:rPr lang="en-GB" dirty="0" smtClean="0">
                <a:sym typeface="Wingdings" panose="05000000000000000000" pitchFamily="2" charset="2"/>
              </a:rPr>
              <a:t>!)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No punctuation characters (.,!’”, + etc.) </a:t>
            </a:r>
            <a:r>
              <a:rPr lang="en-GB" dirty="0" smtClean="0">
                <a:solidFill>
                  <a:srgbClr val="FF0000"/>
                </a:solidFill>
                <a:sym typeface="Wingdings" panose="05000000000000000000" pitchFamily="2" charset="2"/>
              </a:rPr>
              <a:t>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Some languages allow hyphens (-) and underscore (_)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first character </a:t>
            </a:r>
            <a:r>
              <a:rPr lang="en-GB" u="sng" dirty="0" smtClean="0">
                <a:sym typeface="Wingdings" panose="05000000000000000000" pitchFamily="2" charset="2"/>
              </a:rPr>
              <a:t>cannot</a:t>
            </a:r>
            <a:r>
              <a:rPr lang="en-GB" dirty="0" smtClean="0">
                <a:sym typeface="Wingdings" panose="05000000000000000000" pitchFamily="2" charset="2"/>
              </a:rPr>
              <a:t> be a number, but others can.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The name should be </a:t>
            </a:r>
            <a:r>
              <a:rPr lang="en-GB" b="1" i="1" dirty="0" smtClean="0">
                <a:sym typeface="Wingdings" panose="05000000000000000000" pitchFamily="2" charset="2"/>
              </a:rPr>
              <a:t>meaningful</a:t>
            </a:r>
            <a:r>
              <a:rPr lang="en-GB" dirty="0" smtClean="0">
                <a:sym typeface="Wingdings" panose="05000000000000000000" pitchFamily="2" charset="2"/>
              </a:rPr>
              <a:t> and related to what it represents.</a:t>
            </a:r>
            <a:endParaRPr lang="en-GB" dirty="0">
              <a:sym typeface="Wingdings" panose="05000000000000000000" pitchFamily="2" charset="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601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Variable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Using the rules on the previous slide, which of the following is not an acceptable variable 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One_name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1_Name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TheFirstName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4347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Variable Names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Which </a:t>
            </a:r>
            <a:r>
              <a:rPr lang="en-GB" dirty="0"/>
              <a:t>of the following is not an acceptable variable </a:t>
            </a:r>
            <a:r>
              <a:rPr lang="en-GB" dirty="0" smtClean="0"/>
              <a:t>name: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My Friend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Your_Friend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 err="1"/>
              <a:t>We_Are_All_Friends</a:t>
            </a:r>
            <a:endParaRPr lang="en-GB" dirty="0"/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all of the above are acceptable variable names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25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Names: Camel Case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 smtClean="0"/>
              <a:t>Remember, variable names must be one word and cannot contain spaces.</a:t>
            </a:r>
          </a:p>
          <a:p>
            <a:r>
              <a:rPr lang="en-GB" dirty="0" smtClean="0"/>
              <a:t>Thus, a common practice is to use: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C</a:t>
            </a:r>
            <a:r>
              <a:rPr lang="en-GB" dirty="0" smtClean="0"/>
              <a:t>apital letter to denote the start of a new word when combining words to make a variable name.</a:t>
            </a:r>
          </a:p>
          <a:p>
            <a:pPr lvl="1"/>
            <a:r>
              <a:rPr lang="en-GB" dirty="0" smtClean="0"/>
              <a:t>The first word is usually started with a small letter.</a:t>
            </a:r>
          </a:p>
          <a:p>
            <a:pPr marL="365760" lvl="1" indent="0">
              <a:buNone/>
            </a:pPr>
            <a:r>
              <a:rPr lang="en-GB" i="1" dirty="0" smtClean="0"/>
              <a:t>This is known as </a:t>
            </a:r>
            <a:r>
              <a:rPr lang="en-GB" b="1" i="1" dirty="0" smtClean="0"/>
              <a:t>camel case</a:t>
            </a:r>
            <a:r>
              <a:rPr lang="en-GB" dirty="0" smtClean="0"/>
              <a:t> – </a:t>
            </a:r>
            <a:r>
              <a:rPr lang="en-GB" dirty="0" err="1" smtClean="0"/>
              <a:t>camel</a:t>
            </a:r>
            <a:r>
              <a:rPr lang="en-GB" b="1" dirty="0" err="1" smtClean="0"/>
              <a:t>C</a:t>
            </a:r>
            <a:r>
              <a:rPr lang="en-GB" dirty="0" err="1" smtClean="0"/>
              <a:t>ase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Think </a:t>
            </a:r>
            <a:r>
              <a:rPr lang="en-GB" dirty="0"/>
              <a:t>of the </a:t>
            </a:r>
            <a:r>
              <a:rPr lang="en-GB" dirty="0" smtClean="0"/>
              <a:t>humps </a:t>
            </a:r>
            <a:r>
              <a:rPr lang="en-GB" dirty="0"/>
              <a:t>on a camel’s </a:t>
            </a:r>
            <a:r>
              <a:rPr lang="en-GB" dirty="0" smtClean="0"/>
              <a:t>back</a:t>
            </a:r>
          </a:p>
          <a:p>
            <a:pPr lvl="2"/>
            <a:r>
              <a:rPr lang="en-GB" dirty="0" smtClean="0"/>
              <a:t>The Capitalised letters in the middle of the words represent the humps.</a:t>
            </a:r>
          </a:p>
          <a:p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V="1">
            <a:off x="5724128" y="4869160"/>
            <a:ext cx="432048" cy="6480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Image resul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3849" y="116632"/>
            <a:ext cx="1905000" cy="1571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2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Variable Names: Pascal Case &amp; Others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Pascal case is an alternative common practice used when naming variables.</a:t>
            </a:r>
          </a:p>
          <a:p>
            <a:pPr lvl="1"/>
            <a:r>
              <a:rPr lang="en-GB" dirty="0" smtClean="0"/>
              <a:t>A </a:t>
            </a:r>
            <a:r>
              <a:rPr lang="en-GB" b="1" dirty="0" smtClean="0"/>
              <a:t>C</a:t>
            </a:r>
            <a:r>
              <a:rPr lang="en-GB" dirty="0" smtClean="0"/>
              <a:t>apital letter is used to denote the start of all new words when combining words to make a variable name.</a:t>
            </a:r>
          </a:p>
          <a:p>
            <a:pPr lvl="1"/>
            <a:r>
              <a:rPr lang="en-GB" dirty="0" smtClean="0"/>
              <a:t>This is known as Pascal Case or Upper Camel Case – </a:t>
            </a:r>
            <a:r>
              <a:rPr lang="en-GB" b="1" dirty="0" err="1" smtClean="0"/>
              <a:t>P</a:t>
            </a:r>
            <a:r>
              <a:rPr lang="en-GB" dirty="0" err="1" smtClean="0"/>
              <a:t>ascal</a:t>
            </a:r>
            <a:r>
              <a:rPr lang="en-GB" b="1" dirty="0" err="1" smtClean="0"/>
              <a:t>C</a:t>
            </a:r>
            <a:r>
              <a:rPr lang="en-GB" dirty="0" err="1" smtClean="0"/>
              <a:t>ase</a:t>
            </a:r>
            <a:r>
              <a:rPr lang="en-GB" dirty="0" smtClean="0"/>
              <a:t> or </a:t>
            </a:r>
            <a:r>
              <a:rPr lang="en-GB" b="1" dirty="0" err="1" smtClean="0"/>
              <a:t>U</a:t>
            </a:r>
            <a:r>
              <a:rPr lang="en-GB" dirty="0" err="1" smtClean="0"/>
              <a:t>pper</a:t>
            </a:r>
            <a:r>
              <a:rPr lang="en-GB" b="1" dirty="0" err="1" smtClean="0"/>
              <a:t>C</a:t>
            </a:r>
            <a:r>
              <a:rPr lang="en-GB" dirty="0" err="1" smtClean="0"/>
              <a:t>amel</a:t>
            </a:r>
            <a:r>
              <a:rPr lang="en-GB" b="1" dirty="0" err="1" smtClean="0"/>
              <a:t>C</a:t>
            </a:r>
            <a:r>
              <a:rPr lang="en-GB" dirty="0" err="1" smtClean="0"/>
              <a:t>ase</a:t>
            </a:r>
            <a:r>
              <a:rPr lang="en-GB" dirty="0" smtClean="0"/>
              <a:t>.</a:t>
            </a:r>
          </a:p>
          <a:p>
            <a:r>
              <a:rPr lang="en-GB" dirty="0" smtClean="0"/>
              <a:t>Some people also use underscores to separate multiple words e.g. </a:t>
            </a:r>
            <a:r>
              <a:rPr lang="en-GB" dirty="0" err="1" smtClean="0"/>
              <a:t>pascal_case</a:t>
            </a:r>
            <a:r>
              <a:rPr lang="en-GB" dirty="0" smtClean="0"/>
              <a:t> or </a:t>
            </a:r>
            <a:r>
              <a:rPr lang="en-GB" dirty="0" err="1" smtClean="0"/>
              <a:t>upper_camel_case</a:t>
            </a:r>
            <a:endParaRPr lang="en-GB" dirty="0" smtClean="0"/>
          </a:p>
          <a:p>
            <a:r>
              <a:rPr lang="en-GB" dirty="0" smtClean="0"/>
              <a:t>You can use any format, but </a:t>
            </a:r>
            <a:r>
              <a:rPr lang="en-GB" b="1" dirty="0" smtClean="0"/>
              <a:t>be consistent</a:t>
            </a:r>
            <a:r>
              <a:rPr lang="en-GB" dirty="0" smtClean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66297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Variables: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283691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Referring to our tip calculator from the last </a:t>
            </a:r>
            <a:r>
              <a:rPr lang="en-GB" dirty="0" smtClean="0"/>
              <a:t>exercise: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tip rate (percentage). The calculator will then calculate the tip amount and display both the tip amount and the final, total bill amount</a:t>
            </a:r>
            <a:r>
              <a:rPr lang="en-GB" dirty="0" smtClean="0">
                <a:solidFill>
                  <a:prstClr val="black"/>
                </a:solidFill>
              </a:rPr>
              <a:t>.</a:t>
            </a:r>
            <a:endParaRPr lang="en-GB" dirty="0"/>
          </a:p>
          <a:p>
            <a:r>
              <a:rPr lang="en-GB" dirty="0" smtClean="0"/>
              <a:t>We </a:t>
            </a:r>
            <a:r>
              <a:rPr lang="en-GB" dirty="0"/>
              <a:t>may come up with the following </a:t>
            </a:r>
            <a:r>
              <a:rPr lang="en-GB" dirty="0" smtClean="0"/>
              <a:t>variables: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6618417"/>
              </p:ext>
            </p:extLst>
          </p:nvPr>
        </p:nvGraphicFramePr>
        <p:xfrm>
          <a:off x="1043608" y="4437112"/>
          <a:ext cx="6096000" cy="24282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1"/>
                      <a:r>
                        <a:rPr lang="en-GB" dirty="0" smtClean="0"/>
                        <a:t>Camel</a:t>
                      </a:r>
                      <a:r>
                        <a:rPr lang="en-GB" baseline="0" dirty="0" smtClean="0"/>
                        <a:t> Case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1"/>
                      <a:r>
                        <a:rPr lang="en-GB" dirty="0" smtClean="0"/>
                        <a:t>Pascal Case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bill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tip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total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ate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ip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640080" marR="0" lvl="1" indent="-27432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550"/>
                        </a:spcBef>
                        <a:spcAft>
                          <a:spcPts val="0"/>
                        </a:spcAft>
                        <a:buClr>
                          <a:srgbClr val="2DA2BF"/>
                        </a:buClr>
                        <a:buSzPct val="70000"/>
                        <a:buFont typeface="Wingdings 2"/>
                        <a:buChar char=""/>
                        <a:tabLst/>
                        <a:defRPr/>
                      </a:pP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otal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ill</a:t>
                      </a:r>
                      <a:r>
                        <a:rPr kumimoji="0" lang="en-GB" sz="2400" b="1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r>
                        <a:rPr kumimoji="0" lang="en-GB" sz="24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mount</a:t>
                      </a:r>
                      <a:endParaRPr kumimoji="0" lang="en-GB" sz="2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404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variables will you use for the following problem?</a:t>
            </a:r>
          </a:p>
          <a:p>
            <a:pPr marL="640080" lvl="2" indent="0">
              <a:buNone/>
            </a:pPr>
            <a:r>
              <a:rPr lang="en-GB" dirty="0" smtClean="0"/>
              <a:t>You have been asked for a calculator for a shop to calculate the total bill price after applying the standard VAT rate, 20%, to the price of the items purchased.</a:t>
            </a:r>
          </a:p>
          <a:p>
            <a:pPr lvl="1"/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2318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Variables can be constant, that is, their values do not change.</a:t>
            </a:r>
          </a:p>
          <a:p>
            <a:r>
              <a:rPr lang="en-GB" dirty="0"/>
              <a:t>Such variables are called </a:t>
            </a:r>
            <a:r>
              <a:rPr lang="en-GB" b="1" dirty="0" smtClean="0"/>
              <a:t>Constants</a:t>
            </a:r>
            <a:r>
              <a:rPr lang="en-GB" dirty="0" smtClean="0"/>
              <a:t>, </a:t>
            </a:r>
            <a:r>
              <a:rPr lang="en-GB" dirty="0"/>
              <a:t>because their </a:t>
            </a:r>
            <a:r>
              <a:rPr lang="en-GB" dirty="0" smtClean="0"/>
              <a:t>values remain </a:t>
            </a:r>
            <a:r>
              <a:rPr lang="en-GB" dirty="0"/>
              <a:t>constant </a:t>
            </a:r>
            <a:r>
              <a:rPr lang="en-GB" dirty="0" smtClean="0"/>
              <a:t>(</a:t>
            </a:r>
            <a:r>
              <a:rPr lang="en-GB" dirty="0"/>
              <a:t>do not </a:t>
            </a:r>
            <a:r>
              <a:rPr lang="en-GB" dirty="0" smtClean="0"/>
              <a:t>change).</a:t>
            </a:r>
            <a:endParaRPr lang="en-GB" dirty="0"/>
          </a:p>
          <a:p>
            <a:r>
              <a:rPr lang="en-GB" dirty="0" smtClean="0"/>
              <a:t>In the previous example, the </a:t>
            </a:r>
            <a:r>
              <a:rPr lang="en-GB" b="1" dirty="0" err="1" smtClean="0"/>
              <a:t>vatRate</a:t>
            </a:r>
            <a:r>
              <a:rPr lang="en-GB" dirty="0" smtClean="0"/>
              <a:t> variable will be an example of a constant.</a:t>
            </a:r>
          </a:p>
          <a:p>
            <a:pPr lvl="1"/>
            <a:r>
              <a:rPr lang="en-GB" dirty="0" smtClean="0"/>
              <a:t>Its value is always 20%.</a:t>
            </a:r>
          </a:p>
          <a:p>
            <a:r>
              <a:rPr lang="en-GB" dirty="0" smtClean="0"/>
              <a:t>Variables whose values change or have values that are not predefined (e.g. based on input) are simply known as </a:t>
            </a:r>
            <a:r>
              <a:rPr lang="en-GB" b="1" dirty="0" smtClean="0"/>
              <a:t>Variables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5087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Variable 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In programming, it is also common to distinguish variable types based on the type of data they store.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Text variables</a:t>
            </a:r>
          </a:p>
          <a:p>
            <a:pPr lvl="1"/>
            <a:r>
              <a:rPr lang="en-GB" dirty="0" smtClean="0"/>
              <a:t>Number variables</a:t>
            </a:r>
          </a:p>
          <a:p>
            <a:pPr lvl="1"/>
            <a:r>
              <a:rPr lang="en-GB" dirty="0" smtClean="0"/>
              <a:t>True/False variables</a:t>
            </a:r>
          </a:p>
          <a:p>
            <a:pPr lvl="1"/>
            <a:r>
              <a:rPr lang="en-GB" dirty="0" smtClean="0"/>
              <a:t>Collections and Groups of things</a:t>
            </a:r>
          </a:p>
          <a:p>
            <a:pPr lvl="1"/>
            <a:r>
              <a:rPr lang="en-GB" dirty="0" smtClean="0"/>
              <a:t>Loads more.</a:t>
            </a:r>
          </a:p>
          <a:p>
            <a:r>
              <a:rPr lang="en-GB" dirty="0" smtClean="0"/>
              <a:t>We will not </a:t>
            </a:r>
            <a:r>
              <a:rPr lang="en-GB" b="1" i="1" dirty="0" smtClean="0"/>
              <a:t>really</a:t>
            </a:r>
            <a:r>
              <a:rPr lang="en-GB" dirty="0" smtClean="0"/>
              <a:t> be doing this in this module.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099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Exercise: Variables and Constants</a:t>
            </a:r>
            <a:br>
              <a:rPr lang="en-GB" dirty="0" smtClean="0"/>
            </a:br>
            <a:r>
              <a:rPr lang="en-GB" dirty="0" smtClean="0"/>
              <a:t>The Music Purchase Program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You have been asked to provide a solution to:</a:t>
            </a:r>
          </a:p>
          <a:p>
            <a:pPr marL="640080" lvl="2" indent="0">
              <a:buNone/>
            </a:pPr>
            <a:r>
              <a:rPr lang="en-GB" dirty="0" smtClean="0"/>
              <a:t>Create a calculator for a website that allows users to download music tracks at a cost of 0.99p. The user simply enters how many music tracks they wish to download and it calculates the total price.</a:t>
            </a:r>
          </a:p>
          <a:p>
            <a:r>
              <a:rPr lang="en-GB" dirty="0" smtClean="0"/>
              <a:t>What </a:t>
            </a:r>
            <a:r>
              <a:rPr lang="en-GB" dirty="0"/>
              <a:t>will be the variables and constant(s</a:t>
            </a:r>
            <a:r>
              <a:rPr lang="en-GB" dirty="0" smtClean="0"/>
              <a:t>), if any, </a:t>
            </a:r>
            <a:r>
              <a:rPr lang="en-GB" dirty="0"/>
              <a:t>for this solution?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37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Exercise: Variables and Constants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You have been asked to provide a solution to:</a:t>
            </a:r>
          </a:p>
          <a:p>
            <a:pPr lvl="1"/>
            <a:r>
              <a:rPr lang="en-GB" dirty="0" smtClean="0"/>
              <a:t>Calculate the total price for a user to pay on checking out the items in their shopping basket.</a:t>
            </a:r>
          </a:p>
          <a:p>
            <a:pPr lvl="1"/>
            <a:r>
              <a:rPr lang="en-GB" dirty="0" smtClean="0"/>
              <a:t>The total price should include:</a:t>
            </a:r>
          </a:p>
          <a:p>
            <a:pPr lvl="2"/>
            <a:r>
              <a:rPr lang="en-GB" dirty="0" smtClean="0"/>
              <a:t>The sum of all items, but assume that the VAT rate has been included as part of an item price.</a:t>
            </a:r>
          </a:p>
          <a:p>
            <a:pPr lvl="2"/>
            <a:r>
              <a:rPr lang="en-GB" dirty="0" smtClean="0"/>
              <a:t>The delivery charge which is a flat rate of £3.99.</a:t>
            </a:r>
          </a:p>
          <a:p>
            <a:pPr lvl="1"/>
            <a:r>
              <a:rPr lang="en-GB" dirty="0" smtClean="0"/>
              <a:t>The shop has </a:t>
            </a:r>
            <a:r>
              <a:rPr lang="en-GB" dirty="0"/>
              <a:t>also </a:t>
            </a:r>
            <a:r>
              <a:rPr lang="en-GB" dirty="0" smtClean="0"/>
              <a:t>promoted a discount code called DISC10, which has a value of 10%, which shoppers may apply.</a:t>
            </a:r>
          </a:p>
          <a:p>
            <a:r>
              <a:rPr lang="en-GB" dirty="0" smtClean="0"/>
              <a:t>What will be the variables and constant(s) for this solution?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90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0481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 informal language that is used to help plan out the logic (algorithm) for a problem.</a:t>
            </a:r>
          </a:p>
          <a:p>
            <a:r>
              <a:rPr lang="en-GB" dirty="0" smtClean="0"/>
              <a:t>It is written in </a:t>
            </a:r>
            <a:r>
              <a:rPr lang="en-GB" b="1" dirty="0" smtClean="0"/>
              <a:t>plain English</a:t>
            </a:r>
            <a:r>
              <a:rPr lang="en-GB" dirty="0" smtClean="0"/>
              <a:t> using short statements.</a:t>
            </a:r>
          </a:p>
          <a:p>
            <a:r>
              <a:rPr lang="en-GB" dirty="0" smtClean="0"/>
              <a:t>It is another method used to break a problem down into:</a:t>
            </a:r>
          </a:p>
          <a:p>
            <a:pPr lvl="1"/>
            <a:r>
              <a:rPr lang="en-GB" dirty="0" smtClean="0"/>
              <a:t>more manageable and easily understandable steps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nd in a way that is easily understandable by a programmer to convert it to a computer solution.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402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Today, we are interested in pseudocode statements for:</a:t>
            </a:r>
          </a:p>
          <a:p>
            <a:pPr lvl="1"/>
            <a:r>
              <a:rPr lang="en-GB" dirty="0"/>
              <a:t>Prompting for </a:t>
            </a:r>
            <a:r>
              <a:rPr lang="en-GB" dirty="0" smtClean="0"/>
              <a:t>input.</a:t>
            </a:r>
            <a:endParaRPr lang="en-GB" dirty="0"/>
          </a:p>
          <a:p>
            <a:pPr lvl="1"/>
            <a:r>
              <a:rPr lang="en-GB" dirty="0"/>
              <a:t>Setting variable </a:t>
            </a:r>
            <a:r>
              <a:rPr lang="en-GB" dirty="0" smtClean="0"/>
              <a:t>values – remember variables are used to store some value or item.</a:t>
            </a:r>
            <a:endParaRPr lang="en-GB" dirty="0"/>
          </a:p>
          <a:p>
            <a:pPr lvl="1"/>
            <a:r>
              <a:rPr lang="en-GB" dirty="0"/>
              <a:t>Displaying </a:t>
            </a:r>
            <a:r>
              <a:rPr lang="en-GB" dirty="0" smtClean="0"/>
              <a:t>output.</a:t>
            </a:r>
            <a:endParaRPr lang="en-GB" dirty="0"/>
          </a:p>
          <a:p>
            <a:pPr lvl="1"/>
            <a:r>
              <a:rPr lang="en-GB" dirty="0"/>
              <a:t>Simple calculations and </a:t>
            </a:r>
            <a:r>
              <a:rPr lang="en-GB" dirty="0" smtClean="0"/>
              <a:t>processes.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366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Prompting for Input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Input operations get data into programs.</a:t>
            </a:r>
          </a:p>
          <a:p>
            <a:r>
              <a:rPr lang="en-GB" dirty="0" smtClean="0"/>
              <a:t>You have to prompt users for input, so you need to </a:t>
            </a:r>
            <a:r>
              <a:rPr lang="en-GB" b="1" i="1" dirty="0" smtClean="0"/>
              <a:t>display</a:t>
            </a:r>
            <a:r>
              <a:rPr lang="en-GB" dirty="0" smtClean="0"/>
              <a:t> a message for the user to know what to input.</a:t>
            </a:r>
          </a:p>
          <a:p>
            <a:pPr lvl="1"/>
            <a:r>
              <a:rPr lang="en-GB" dirty="0" smtClean="0"/>
              <a:t>The word “</a:t>
            </a:r>
            <a:r>
              <a:rPr lang="en-GB" b="1" dirty="0" smtClean="0"/>
              <a:t>Display</a:t>
            </a:r>
            <a:r>
              <a:rPr lang="en-GB" dirty="0" smtClean="0"/>
              <a:t>”, “</a:t>
            </a:r>
            <a:r>
              <a:rPr lang="en-GB" b="1" dirty="0" smtClean="0"/>
              <a:t>Write</a:t>
            </a:r>
            <a:r>
              <a:rPr lang="en-GB" dirty="0" smtClean="0"/>
              <a:t>” or “</a:t>
            </a:r>
            <a:r>
              <a:rPr lang="en-GB" b="1" dirty="0" smtClean="0"/>
              <a:t>Output</a:t>
            </a:r>
            <a:r>
              <a:rPr lang="en-GB" dirty="0" smtClean="0"/>
              <a:t>” are commonly used in pseudocode to display/write messages to the screen.</a:t>
            </a:r>
          </a:p>
          <a:p>
            <a:pPr lvl="1"/>
            <a:r>
              <a:rPr lang="en-GB" dirty="0" smtClean="0"/>
              <a:t>The actual message is written in quotes </a:t>
            </a:r>
            <a:r>
              <a:rPr lang="en-GB" b="1" dirty="0" smtClean="0"/>
              <a:t>“…message…”.</a:t>
            </a:r>
          </a:p>
          <a:p>
            <a:r>
              <a:rPr lang="en-GB" dirty="0" smtClean="0"/>
              <a:t>Then you have to wait for the user to respond with the input.</a:t>
            </a:r>
          </a:p>
          <a:p>
            <a:pPr lvl="1"/>
            <a:r>
              <a:rPr lang="en-GB" dirty="0" smtClean="0"/>
              <a:t>The word “</a:t>
            </a:r>
            <a:r>
              <a:rPr lang="en-GB" b="1" dirty="0" smtClean="0"/>
              <a:t>Input</a:t>
            </a:r>
            <a:r>
              <a:rPr lang="en-GB" dirty="0" smtClean="0"/>
              <a:t>” followed by a </a:t>
            </a:r>
            <a:r>
              <a:rPr lang="en-GB" b="1" dirty="0" smtClean="0"/>
              <a:t>variable name</a:t>
            </a:r>
            <a:r>
              <a:rPr lang="en-GB" dirty="0" smtClean="0"/>
              <a:t> is used in pseudocode.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421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Prompting for Input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For example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The pseudocode prompts the user for input by displaying a helpful message first.</a:t>
            </a:r>
          </a:p>
          <a:p>
            <a:r>
              <a:rPr lang="en-GB" dirty="0" smtClean="0"/>
              <a:t>The user’s input is stored in a variable called </a:t>
            </a:r>
            <a:r>
              <a:rPr lang="en-GB" b="1" dirty="0" smtClean="0"/>
              <a:t>age</a:t>
            </a:r>
            <a:r>
              <a:rPr lang="en-GB" dirty="0" smtClean="0"/>
              <a:t>.</a:t>
            </a:r>
          </a:p>
          <a:p>
            <a:pPr lvl="1"/>
            <a:r>
              <a:rPr lang="en-GB" b="1" dirty="0" smtClean="0"/>
              <a:t>Note</a:t>
            </a:r>
            <a:r>
              <a:rPr lang="en-GB" dirty="0" smtClean="0"/>
              <a:t>: variables are </a:t>
            </a:r>
            <a:r>
              <a:rPr lang="en-GB" b="1" u="sng" dirty="0" smtClean="0"/>
              <a:t>not</a:t>
            </a:r>
            <a:r>
              <a:rPr lang="en-GB" dirty="0" smtClean="0"/>
              <a:t> written in quotes.</a:t>
            </a:r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9338218"/>
              </p:ext>
            </p:extLst>
          </p:nvPr>
        </p:nvGraphicFramePr>
        <p:xfrm>
          <a:off x="1030018" y="2132856"/>
          <a:ext cx="7722440" cy="16510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Pseudocode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0" dirty="0" smtClean="0"/>
                        <a:t>Explanation</a:t>
                      </a:r>
                      <a:endParaRPr lang="en-GB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Display “What is your age”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Message</a:t>
                      </a:r>
                      <a:r>
                        <a:rPr lang="en-GB" i="1" baseline="0" dirty="0" smtClean="0"/>
                        <a:t> p</a:t>
                      </a:r>
                      <a:r>
                        <a:rPr lang="en-GB" i="1" dirty="0" smtClean="0"/>
                        <a:t>rompting the user for input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Input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Waiting for input</a:t>
                      </a:r>
                      <a:r>
                        <a:rPr lang="en-GB" i="1" baseline="0" dirty="0" smtClean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770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Pseudocode: Displaying Output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So what words do you think are used to display output to users in pseudocode?</a:t>
            </a:r>
          </a:p>
          <a:p>
            <a:r>
              <a:rPr lang="en-GB" dirty="0"/>
              <a:t>We have actually already used </a:t>
            </a:r>
            <a:r>
              <a:rPr lang="en-GB" dirty="0" smtClean="0"/>
              <a:t>this already: </a:t>
            </a:r>
          </a:p>
          <a:p>
            <a:pPr lvl="1"/>
            <a:r>
              <a:rPr lang="en-GB" dirty="0" smtClean="0"/>
              <a:t>“</a:t>
            </a:r>
            <a:r>
              <a:rPr lang="en-GB" dirty="0"/>
              <a:t>Display” or “Write” or “Output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My examples use “</a:t>
            </a:r>
            <a:r>
              <a:rPr lang="en-GB" b="1" dirty="0" smtClean="0"/>
              <a:t>Display</a:t>
            </a:r>
            <a:r>
              <a:rPr lang="en-GB" dirty="0" smtClean="0"/>
              <a:t>”.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3774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Input and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Extending </a:t>
            </a:r>
            <a:r>
              <a:rPr lang="en-GB" dirty="0"/>
              <a:t>the previous </a:t>
            </a:r>
            <a:r>
              <a:rPr lang="en-GB" dirty="0" smtClean="0"/>
              <a:t>example, Pseudocode: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Display “What is your age?”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Input age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/>
              <a:t>Display “Here is the value you entered</a:t>
            </a:r>
            <a:r>
              <a:rPr lang="en-GB" dirty="0" smtClean="0"/>
              <a:t>:”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dirty="0" smtClean="0"/>
              <a:t>Display age</a:t>
            </a:r>
            <a:endParaRPr lang="en-GB" dirty="0"/>
          </a:p>
          <a:p>
            <a:r>
              <a:rPr lang="en-GB" dirty="0"/>
              <a:t>The result of the pseudocode in the example when converted to a program may be:</a:t>
            </a:r>
          </a:p>
          <a:p>
            <a:pPr marL="320040" lvl="1" indent="0">
              <a:buNone/>
            </a:pPr>
            <a:r>
              <a:rPr lang="en-GB" b="1" dirty="0" smtClean="0"/>
              <a:t>Program Output (Input shown in bold)</a:t>
            </a:r>
            <a:endParaRPr lang="en-GB" b="1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r="5725"/>
          <a:stretch/>
        </p:blipFill>
        <p:spPr>
          <a:xfrm>
            <a:off x="1017757" y="5538857"/>
            <a:ext cx="7658700" cy="11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98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Input and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If we extend the previous example:</a:t>
            </a:r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0793354"/>
              </p:ext>
            </p:extLst>
          </p:nvPr>
        </p:nvGraphicFramePr>
        <p:xfrm>
          <a:off x="612648" y="2348880"/>
          <a:ext cx="7722440" cy="32054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4046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640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Pseudocode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Explanation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Display “What is your age”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Message</a:t>
                      </a:r>
                      <a:r>
                        <a:rPr lang="en-GB" i="1" baseline="0" dirty="0" smtClean="0"/>
                        <a:t> p</a:t>
                      </a:r>
                      <a:r>
                        <a:rPr lang="en-GB" i="1" dirty="0" smtClean="0"/>
                        <a:t>rompting the user for input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Input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Waiting for input</a:t>
                      </a:r>
                      <a:r>
                        <a:rPr lang="en-GB" i="1" baseline="0" dirty="0" smtClean="0"/>
                        <a:t> to be stored in variable, age.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Display “Here is the value you entered:”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smtClean="0"/>
                        <a:t>Output message to show user what</a:t>
                      </a:r>
                      <a:r>
                        <a:rPr lang="en-GB" i="1" baseline="0" dirty="0" smtClean="0"/>
                        <a:t> they input and so they know what is being displayed.</a:t>
                      </a:r>
                      <a:endParaRPr lang="en-GB" i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Display age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Displaying the value stored in the variable,</a:t>
                      </a:r>
                      <a:r>
                        <a:rPr lang="en-GB" baseline="0" dirty="0" smtClean="0"/>
                        <a:t> 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40982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Pseudocode:</a:t>
            </a:r>
            <a:br>
              <a:rPr lang="en-GB" dirty="0" smtClean="0"/>
            </a:br>
            <a:r>
              <a:rPr lang="en-GB" dirty="0" smtClean="0"/>
              <a:t>Setting Variables and Calculations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Variables are not always set through input.</a:t>
            </a:r>
          </a:p>
          <a:p>
            <a:pPr lvl="1"/>
            <a:r>
              <a:rPr lang="en-GB" dirty="0" smtClean="0"/>
              <a:t>They can be set to an initial value</a:t>
            </a:r>
          </a:p>
          <a:p>
            <a:pPr lvl="1"/>
            <a:r>
              <a:rPr lang="en-GB" dirty="0" smtClean="0"/>
              <a:t>They can be set through a calculation</a:t>
            </a:r>
          </a:p>
          <a:p>
            <a:r>
              <a:rPr lang="en-GB" dirty="0" smtClean="0"/>
              <a:t>To set a variable in pseudocode, you use the word “</a:t>
            </a:r>
            <a:r>
              <a:rPr lang="en-GB" b="1" dirty="0" smtClean="0"/>
              <a:t>Set</a:t>
            </a:r>
            <a:r>
              <a:rPr lang="en-GB" dirty="0" smtClean="0"/>
              <a:t>”.</a:t>
            </a:r>
            <a:endParaRPr lang="en-GB" dirty="0"/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 smtClean="0"/>
              <a:t>Set price = 20</a:t>
            </a:r>
          </a:p>
          <a:p>
            <a:pPr lvl="2"/>
            <a:r>
              <a:rPr lang="en-GB" dirty="0" smtClean="0"/>
              <a:t>Setting the variable to a constant value</a:t>
            </a:r>
          </a:p>
          <a:p>
            <a:pPr lvl="1"/>
            <a:r>
              <a:rPr lang="en-GB" dirty="0" smtClean="0"/>
              <a:t>Set sum = number1 + number2</a:t>
            </a:r>
          </a:p>
          <a:p>
            <a:pPr lvl="2"/>
            <a:r>
              <a:rPr lang="en-GB" dirty="0" smtClean="0"/>
              <a:t>Setting the variable based on a calculation using other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8543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Pseudocode: Calculations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Calculations are performed using math operators.</a:t>
            </a:r>
          </a:p>
          <a:p>
            <a:r>
              <a:rPr lang="en-GB" dirty="0" smtClean="0"/>
              <a:t>We will only be looking at simple ones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</a:p>
          <a:p>
            <a:endParaRPr lang="en-GB" dirty="0" smtClean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The resulting value of the calculation is normally stored in variables. 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0466237"/>
              </p:ext>
            </p:extLst>
          </p:nvPr>
        </p:nvGraphicFramePr>
        <p:xfrm>
          <a:off x="971600" y="2813980"/>
          <a:ext cx="7794448" cy="264160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0081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164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74577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Symbol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Operator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Description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Examples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+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Addition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Adds two</a:t>
                      </a:r>
                      <a:r>
                        <a:rPr lang="en-GB" sz="1600" baseline="0" dirty="0" smtClean="0"/>
                        <a:t> numbers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2 + 3 = 5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-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Subtraction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Subtracts one number</a:t>
                      </a:r>
                      <a:r>
                        <a:rPr lang="en-GB" sz="1600" baseline="0" dirty="0" smtClean="0"/>
                        <a:t> from the 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7 –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*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Multiplication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Multiplies</a:t>
                      </a:r>
                      <a:r>
                        <a:rPr lang="en-GB" sz="1600" baseline="0" dirty="0" smtClean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5 * 4 = 20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/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Division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Divides</a:t>
                      </a:r>
                      <a:r>
                        <a:rPr lang="en-GB" sz="1600" baseline="0" dirty="0" smtClean="0"/>
                        <a:t> one number by another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12</a:t>
                      </a:r>
                      <a:r>
                        <a:rPr lang="en-GB" sz="1600" baseline="0" dirty="0" smtClean="0"/>
                        <a:t> / 3 = 4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%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Modulus</a:t>
                      </a:r>
                      <a:endParaRPr lang="en-GB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Divides one number by another</a:t>
                      </a:r>
                      <a:r>
                        <a:rPr lang="en-GB" sz="1600" baseline="0" dirty="0" smtClean="0"/>
                        <a:t> and give the </a:t>
                      </a:r>
                      <a:r>
                        <a:rPr lang="en-GB" sz="1600" b="1" baseline="0" dirty="0" smtClean="0"/>
                        <a:t>remainder</a:t>
                      </a:r>
                      <a:endParaRPr lang="en-GB" sz="1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 smtClean="0"/>
                        <a:t>14 % 3 =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578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About that dodgy % operator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modulus </a:t>
            </a:r>
            <a:r>
              <a:rPr lang="en-GB" dirty="0" smtClean="0"/>
              <a:t>operator, </a:t>
            </a:r>
            <a:r>
              <a:rPr lang="en-GB" b="1" dirty="0" smtClean="0"/>
              <a:t>%</a:t>
            </a:r>
            <a:r>
              <a:rPr lang="en-GB" dirty="0" smtClean="0"/>
              <a:t>, </a:t>
            </a:r>
            <a:r>
              <a:rPr lang="en-GB" dirty="0"/>
              <a:t>returns the remainder after dividing one number by another.</a:t>
            </a:r>
          </a:p>
          <a:p>
            <a:pPr lvl="1"/>
            <a:r>
              <a:rPr lang="en-GB" dirty="0" smtClean="0"/>
              <a:t>15 % 2 = </a:t>
            </a:r>
            <a:r>
              <a:rPr lang="en-GB" b="1" dirty="0" smtClean="0"/>
              <a:t>1</a:t>
            </a:r>
            <a:r>
              <a:rPr lang="en-GB" dirty="0" smtClean="0"/>
              <a:t>	15 </a:t>
            </a:r>
            <a:r>
              <a:rPr lang="en-GB" dirty="0" smtClean="0">
                <a:sym typeface="Symbol" panose="05050102010706020507" pitchFamily="18" charset="2"/>
              </a:rPr>
              <a:t> 2 = 7 remainder </a:t>
            </a:r>
            <a:r>
              <a:rPr lang="en-GB" b="1" dirty="0" smtClean="0">
                <a:sym typeface="Symbol" panose="05050102010706020507" pitchFamily="18" charset="2"/>
              </a:rPr>
              <a:t>1</a:t>
            </a:r>
          </a:p>
          <a:p>
            <a:pPr lvl="1"/>
            <a:r>
              <a:rPr lang="en-GB" dirty="0" smtClean="0"/>
              <a:t>39 % 4 </a:t>
            </a:r>
            <a:r>
              <a:rPr lang="en-GB" dirty="0"/>
              <a:t>= </a:t>
            </a:r>
            <a:r>
              <a:rPr lang="en-GB" b="1" dirty="0" smtClean="0"/>
              <a:t>3</a:t>
            </a:r>
            <a:r>
              <a:rPr lang="en-GB" dirty="0"/>
              <a:t>	</a:t>
            </a:r>
            <a:r>
              <a:rPr lang="en-GB" dirty="0" smtClean="0"/>
              <a:t>39 </a:t>
            </a:r>
            <a:r>
              <a:rPr lang="en-GB" dirty="0">
                <a:sym typeface="Symbol" panose="05050102010706020507" pitchFamily="18" charset="2"/>
              </a:rPr>
              <a:t> </a:t>
            </a:r>
            <a:r>
              <a:rPr lang="en-GB" dirty="0" smtClean="0">
                <a:sym typeface="Symbol" panose="05050102010706020507" pitchFamily="18" charset="2"/>
              </a:rPr>
              <a:t>4 </a:t>
            </a:r>
            <a:r>
              <a:rPr lang="en-GB" dirty="0">
                <a:sym typeface="Symbol" panose="05050102010706020507" pitchFamily="18" charset="2"/>
              </a:rPr>
              <a:t>= </a:t>
            </a:r>
            <a:r>
              <a:rPr lang="en-GB" dirty="0" smtClean="0">
                <a:sym typeface="Symbol" panose="05050102010706020507" pitchFamily="18" charset="2"/>
              </a:rPr>
              <a:t>9 </a:t>
            </a:r>
            <a:r>
              <a:rPr lang="en-GB" dirty="0">
                <a:sym typeface="Symbol" panose="05050102010706020507" pitchFamily="18" charset="2"/>
              </a:rPr>
              <a:t>remainder </a:t>
            </a:r>
            <a:r>
              <a:rPr lang="en-GB" b="1" dirty="0" smtClean="0">
                <a:sym typeface="Symbol" panose="05050102010706020507" pitchFamily="18" charset="2"/>
              </a:rPr>
              <a:t>3</a:t>
            </a:r>
            <a:endParaRPr lang="en-GB" b="1" dirty="0">
              <a:sym typeface="Symbol" panose="05050102010706020507" pitchFamily="18" charset="2"/>
            </a:endParaRPr>
          </a:p>
          <a:p>
            <a:pPr lvl="1"/>
            <a:r>
              <a:rPr lang="en-GB" dirty="0" smtClean="0"/>
              <a:t>21 </a:t>
            </a:r>
            <a:r>
              <a:rPr lang="en-GB" dirty="0"/>
              <a:t>% </a:t>
            </a:r>
            <a:r>
              <a:rPr lang="en-GB" dirty="0" smtClean="0"/>
              <a:t>7 </a:t>
            </a:r>
            <a:r>
              <a:rPr lang="en-GB" dirty="0"/>
              <a:t>= </a:t>
            </a:r>
            <a:r>
              <a:rPr lang="en-GB" b="1" dirty="0" smtClean="0"/>
              <a:t>0</a:t>
            </a:r>
            <a:r>
              <a:rPr lang="en-GB" dirty="0"/>
              <a:t>	</a:t>
            </a:r>
            <a:r>
              <a:rPr lang="en-GB" dirty="0" smtClean="0"/>
              <a:t>21 </a:t>
            </a:r>
            <a:r>
              <a:rPr lang="en-GB" dirty="0">
                <a:sym typeface="Symbol" panose="05050102010706020507" pitchFamily="18" charset="2"/>
              </a:rPr>
              <a:t> </a:t>
            </a:r>
            <a:r>
              <a:rPr lang="en-GB" dirty="0" smtClean="0">
                <a:sym typeface="Symbol" panose="05050102010706020507" pitchFamily="18" charset="2"/>
              </a:rPr>
              <a:t>7 </a:t>
            </a:r>
            <a:r>
              <a:rPr lang="en-GB" dirty="0">
                <a:sym typeface="Symbol" panose="05050102010706020507" pitchFamily="18" charset="2"/>
              </a:rPr>
              <a:t>= </a:t>
            </a:r>
            <a:r>
              <a:rPr lang="en-GB" dirty="0" smtClean="0">
                <a:sym typeface="Symbol" panose="05050102010706020507" pitchFamily="18" charset="2"/>
              </a:rPr>
              <a:t>3 </a:t>
            </a:r>
            <a:r>
              <a:rPr lang="en-GB" dirty="0">
                <a:sym typeface="Symbol" panose="05050102010706020507" pitchFamily="18" charset="2"/>
              </a:rPr>
              <a:t>remainder </a:t>
            </a:r>
            <a:r>
              <a:rPr lang="en-GB" b="1" dirty="0" smtClean="0">
                <a:sym typeface="Symbol" panose="05050102010706020507" pitchFamily="18" charset="2"/>
              </a:rPr>
              <a:t>0</a:t>
            </a:r>
            <a:endParaRPr lang="en-GB" dirty="0" smtClean="0"/>
          </a:p>
          <a:p>
            <a:r>
              <a:rPr lang="en-GB" dirty="0" smtClean="0"/>
              <a:t>The modulus operator has many uses which are not immediately obvious.</a:t>
            </a:r>
          </a:p>
          <a:p>
            <a:r>
              <a:rPr lang="en-GB" dirty="0" smtClean="0"/>
              <a:t>For example, to test for an even or odd number.</a:t>
            </a:r>
          </a:p>
          <a:p>
            <a:pPr lvl="1"/>
            <a:r>
              <a:rPr lang="en-GB" dirty="0" smtClean="0"/>
              <a:t>Let n represent any number</a:t>
            </a:r>
          </a:p>
          <a:p>
            <a:pPr lvl="2"/>
            <a:r>
              <a:rPr lang="en-GB" dirty="0" smtClean="0"/>
              <a:t>If n % 2 = 1, the number is odd</a:t>
            </a:r>
          </a:p>
          <a:p>
            <a:pPr lvl="2"/>
            <a:r>
              <a:rPr lang="en-GB" dirty="0" smtClean="0"/>
              <a:t>If n % 2 = 0, the number is even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184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Pseudocode: Input, Process &amp; Output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Returning to our tip calculator problem (slightly modified).</a:t>
            </a:r>
          </a:p>
          <a:p>
            <a:pPr marL="685800" lvl="2" indent="0">
              <a:buClr>
                <a:srgbClr val="DA1F28"/>
              </a:buClr>
              <a:buNone/>
            </a:pPr>
            <a:r>
              <a:rPr lang="en-GB" dirty="0">
                <a:solidFill>
                  <a:prstClr val="black"/>
                </a:solidFill>
              </a:rPr>
              <a:t>Create a simple tip calculator. It should prompt for a bill amount and a </a:t>
            </a:r>
            <a:r>
              <a:rPr lang="en-GB" dirty="0" smtClean="0">
                <a:solidFill>
                  <a:prstClr val="black"/>
                </a:solidFill>
              </a:rPr>
              <a:t>tip to pay. </a:t>
            </a:r>
            <a:r>
              <a:rPr lang="en-GB" dirty="0">
                <a:solidFill>
                  <a:prstClr val="black"/>
                </a:solidFill>
              </a:rPr>
              <a:t>The calculator will then calculate the tip amount and display both the tip amount and the final, total bill amount</a:t>
            </a:r>
            <a:r>
              <a:rPr lang="en-GB" dirty="0" smtClean="0">
                <a:solidFill>
                  <a:prstClr val="black"/>
                </a:solidFill>
              </a:rPr>
              <a:t>.</a:t>
            </a:r>
            <a:endParaRPr lang="en-GB" dirty="0" smtClean="0"/>
          </a:p>
          <a:p>
            <a:r>
              <a:rPr lang="en-GB" dirty="0" smtClean="0"/>
              <a:t>Write a solution for this problem using pseudocode.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388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Pseudocode: Tip Calculator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/>
              <a:t>Input</a:t>
            </a:r>
            <a:r>
              <a:rPr lang="en-GB" dirty="0" smtClean="0"/>
              <a:t> </a:t>
            </a:r>
            <a:r>
              <a:rPr lang="en-GB" dirty="0" err="1" smtClean="0"/>
              <a:t>billAmount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/>
              <a:t>Input</a:t>
            </a:r>
            <a:r>
              <a:rPr lang="en-GB" dirty="0" smtClean="0"/>
              <a:t> </a:t>
            </a:r>
            <a:r>
              <a:rPr lang="en-GB" dirty="0" err="1" smtClean="0"/>
              <a:t>tipAmount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i="1" dirty="0" smtClean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 smtClean="0"/>
              <a:t>totalBillAmount</a:t>
            </a:r>
            <a:r>
              <a:rPr lang="en-GB" dirty="0" smtClean="0"/>
              <a:t> = </a:t>
            </a:r>
            <a:r>
              <a:rPr lang="en-GB" dirty="0" err="1" smtClean="0"/>
              <a:t>billAmount</a:t>
            </a:r>
            <a:r>
              <a:rPr lang="en-GB" dirty="0" smtClean="0"/>
              <a:t> + </a:t>
            </a:r>
            <a:r>
              <a:rPr lang="en-GB" dirty="0" err="1" smtClean="0"/>
              <a:t>tipAmount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</a:t>
            </a:r>
            <a:r>
              <a:rPr lang="en-GB" dirty="0" err="1" smtClean="0"/>
              <a:t>tipAmount</a:t>
            </a: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</a:t>
            </a:r>
            <a:r>
              <a:rPr lang="en-GB" dirty="0" err="1" smtClean="0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9309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Pseudocode: Tip Calculator 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Pseudocode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Possible output (input shown in bold)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932040" y="4734342"/>
            <a:ext cx="3791423" cy="212365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 smtClean="0"/>
              <a:t>What </a:t>
            </a:r>
            <a:r>
              <a:rPr lang="en-GB" sz="1600" dirty="0"/>
              <a:t>is the Bill Amount</a:t>
            </a:r>
            <a:r>
              <a:rPr lang="en-GB" sz="1600" dirty="0" smtClean="0"/>
              <a:t>?</a:t>
            </a:r>
            <a:endParaRPr lang="en-GB" sz="1600" dirty="0"/>
          </a:p>
          <a:p>
            <a:r>
              <a:rPr lang="en-GB" sz="1600" b="1" dirty="0" smtClean="0"/>
              <a:t>500 [Enter]</a:t>
            </a:r>
            <a:endParaRPr lang="en-GB" sz="1600" b="1" dirty="0"/>
          </a:p>
          <a:p>
            <a:r>
              <a:rPr lang="en-GB" sz="1600" dirty="0" smtClean="0"/>
              <a:t>What </a:t>
            </a:r>
            <a:r>
              <a:rPr lang="en-GB" sz="1600" dirty="0"/>
              <a:t>tip amount would you like to give</a:t>
            </a:r>
            <a:r>
              <a:rPr lang="en-GB" sz="1600" dirty="0" smtClean="0"/>
              <a:t>?</a:t>
            </a:r>
            <a:endParaRPr lang="en-GB" sz="1600" dirty="0"/>
          </a:p>
          <a:p>
            <a:r>
              <a:rPr lang="en-GB" sz="1600" b="1" dirty="0" smtClean="0"/>
              <a:t>10 [Enter]</a:t>
            </a:r>
            <a:endParaRPr lang="en-GB" sz="1600" b="1" dirty="0"/>
          </a:p>
          <a:p>
            <a:r>
              <a:rPr lang="en-GB" sz="1600" dirty="0" smtClean="0"/>
              <a:t>You </a:t>
            </a:r>
            <a:r>
              <a:rPr lang="en-GB" sz="1600" dirty="0"/>
              <a:t>chose to pay the following tip</a:t>
            </a:r>
            <a:r>
              <a:rPr lang="en-GB" sz="1600" dirty="0" smtClean="0"/>
              <a:t>:</a:t>
            </a:r>
            <a:endParaRPr lang="en-GB" sz="1600" dirty="0"/>
          </a:p>
          <a:p>
            <a:r>
              <a:rPr lang="en-GB" sz="1600" dirty="0" smtClean="0"/>
              <a:t>10</a:t>
            </a:r>
          </a:p>
          <a:p>
            <a:r>
              <a:rPr lang="en-GB" sz="1600" dirty="0" smtClean="0"/>
              <a:t>Your </a:t>
            </a:r>
            <a:r>
              <a:rPr lang="en-GB" sz="1600" dirty="0"/>
              <a:t>final, total bill amount to pay is</a:t>
            </a:r>
            <a:r>
              <a:rPr lang="en-GB" sz="1600" dirty="0" smtClean="0"/>
              <a:t>:</a:t>
            </a:r>
            <a:endParaRPr lang="en-GB" sz="1600" dirty="0"/>
          </a:p>
          <a:p>
            <a:r>
              <a:rPr lang="en-GB" sz="1600" dirty="0" smtClean="0"/>
              <a:t>510</a:t>
            </a:r>
            <a:endParaRPr lang="en-GB" sz="1600" dirty="0"/>
          </a:p>
        </p:txBody>
      </p:sp>
      <p:sp>
        <p:nvSpPr>
          <p:cNvPr id="5" name="TextBox 4"/>
          <p:cNvSpPr txBox="1"/>
          <p:nvPr/>
        </p:nvSpPr>
        <p:spPr>
          <a:xfrm>
            <a:off x="3055949" y="1768019"/>
            <a:ext cx="5667514" cy="258532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Display</a:t>
            </a:r>
            <a:r>
              <a:rPr lang="en-GB" dirty="0" smtClean="0"/>
              <a:t> </a:t>
            </a:r>
            <a:r>
              <a:rPr lang="en-GB" dirty="0"/>
              <a:t>“What is the Bill Amount?”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billAmount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“What tip amount would you like to give?”</a:t>
            </a:r>
          </a:p>
          <a:p>
            <a:pPr marL="514350" indent="-514350">
              <a:buFont typeface="+mj-lt"/>
              <a:buAutoNum type="arabicPeriod"/>
            </a:pPr>
            <a:r>
              <a:rPr lang="en-GB" i="1" dirty="0"/>
              <a:t>Input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i="1" dirty="0">
                <a:solidFill>
                  <a:schemeClr val="bg2">
                    <a:lumMod val="50000"/>
                  </a:schemeClr>
                </a:solidFill>
              </a:rPr>
              <a:t>Set</a:t>
            </a:r>
            <a:r>
              <a:rPr lang="en-GB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dirty="0" err="1"/>
              <a:t>totalBillAmount</a:t>
            </a:r>
            <a:r>
              <a:rPr lang="en-GB" dirty="0"/>
              <a:t> = </a:t>
            </a:r>
            <a:r>
              <a:rPr lang="en-GB" dirty="0" err="1"/>
              <a:t>billAmount</a:t>
            </a:r>
            <a:r>
              <a:rPr lang="en-GB" dirty="0"/>
              <a:t> +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 chose to pay the following tip:”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/>
              <a:t>tipAmount</a:t>
            </a: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“Your final, total bill amount to pay is:”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Display</a:t>
            </a:r>
            <a:r>
              <a:rPr lang="en-GB" dirty="0"/>
              <a:t> </a:t>
            </a:r>
            <a:r>
              <a:rPr lang="en-GB" dirty="0" err="1" smtClean="0"/>
              <a:t>totalBillAmount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665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11200</TotalTime>
  <Words>2296</Words>
  <Application>Microsoft Office PowerPoint</Application>
  <PresentationFormat>On-screen Show (4:3)</PresentationFormat>
  <Paragraphs>292</Paragraphs>
  <Slides>34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Calibri</vt:lpstr>
      <vt:lpstr>Cambria</vt:lpstr>
      <vt:lpstr>Symbol</vt:lpstr>
      <vt:lpstr>Wingdings</vt:lpstr>
      <vt:lpstr>Wingdings 2</vt:lpstr>
      <vt:lpstr>Median</vt:lpstr>
      <vt:lpstr>Variables and Pseudocode</vt:lpstr>
      <vt:lpstr>Today’s Lecture</vt:lpstr>
      <vt:lpstr>Puzzle 1:  A Wolf, a Goat and a Cabbage</vt:lpstr>
      <vt:lpstr>Puzzle 2: Two Jealous Husbands</vt:lpstr>
      <vt:lpstr>Variables</vt:lpstr>
      <vt:lpstr>Variables: Keeping Track of Things</vt:lpstr>
      <vt:lpstr>Variables</vt:lpstr>
      <vt:lpstr>Variables</vt:lpstr>
      <vt:lpstr>Variable Names</vt:lpstr>
      <vt:lpstr>Exercise: Variable Names</vt:lpstr>
      <vt:lpstr>Exercise: Variable Names</vt:lpstr>
      <vt:lpstr>Variable Names: Camel Case</vt:lpstr>
      <vt:lpstr>Variable Names: Pascal Case &amp; Others</vt:lpstr>
      <vt:lpstr>Variables: Example</vt:lpstr>
      <vt:lpstr>Variable Types</vt:lpstr>
      <vt:lpstr>Variable Types</vt:lpstr>
      <vt:lpstr>Variable Types</vt:lpstr>
      <vt:lpstr>Exercise: Variables and Constants The Music Purchase Program</vt:lpstr>
      <vt:lpstr>Exercise: Variables and Constants</vt:lpstr>
      <vt:lpstr>Pseudocode</vt:lpstr>
      <vt:lpstr>Pseudocode</vt:lpstr>
      <vt:lpstr>Pseudocode</vt:lpstr>
      <vt:lpstr>Pseudocode: Prompting for Input</vt:lpstr>
      <vt:lpstr>Pseudocode: Prompting for Input</vt:lpstr>
      <vt:lpstr>Pseudocode: Displaying Output</vt:lpstr>
      <vt:lpstr>Pseudocode: Input and Output</vt:lpstr>
      <vt:lpstr>Pseudocode: Input and Output</vt:lpstr>
      <vt:lpstr>Pseudocode: Setting Variables and Calculations</vt:lpstr>
      <vt:lpstr>Pseudocode: Calculations</vt:lpstr>
      <vt:lpstr>About that dodgy % operator</vt:lpstr>
      <vt:lpstr>Pseudocode: Input, Process &amp; Output</vt:lpstr>
      <vt:lpstr>Pseudocode: Tip Calculator Problem</vt:lpstr>
      <vt:lpstr>Pseudocode: Tip Calculator Problem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Sue Maw</cp:lastModifiedBy>
  <cp:revision>1946</cp:revision>
  <cp:lastPrinted>2014-09-29T16:21:25Z</cp:lastPrinted>
  <dcterms:created xsi:type="dcterms:W3CDTF">2013-09-18T07:00:31Z</dcterms:created>
  <dcterms:modified xsi:type="dcterms:W3CDTF">2020-10-07T06:34:34Z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