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6"/>
  </p:notesMasterIdLst>
  <p:sldIdLst>
    <p:sldId id="269" r:id="rId5"/>
    <p:sldId id="320" r:id="rId6"/>
    <p:sldId id="382" r:id="rId7"/>
    <p:sldId id="309" r:id="rId8"/>
    <p:sldId id="397" r:id="rId9"/>
    <p:sldId id="341" r:id="rId10"/>
    <p:sldId id="385" r:id="rId11"/>
    <p:sldId id="389" r:id="rId12"/>
    <p:sldId id="390" r:id="rId13"/>
    <p:sldId id="391" r:id="rId14"/>
    <p:sldId id="392" r:id="rId15"/>
    <p:sldId id="387" r:id="rId16"/>
    <p:sldId id="388" r:id="rId17"/>
    <p:sldId id="282" r:id="rId18"/>
    <p:sldId id="328" r:id="rId19"/>
    <p:sldId id="322" r:id="rId20"/>
    <p:sldId id="314" r:id="rId21"/>
    <p:sldId id="283" r:id="rId22"/>
    <p:sldId id="399" r:id="rId23"/>
    <p:sldId id="342" r:id="rId24"/>
    <p:sldId id="404" r:id="rId25"/>
    <p:sldId id="257" r:id="rId26"/>
    <p:sldId id="261" r:id="rId27"/>
    <p:sldId id="406" r:id="rId28"/>
    <p:sldId id="380" r:id="rId29"/>
    <p:sldId id="279" r:id="rId30"/>
    <p:sldId id="290" r:id="rId31"/>
    <p:sldId id="259" r:id="rId32"/>
    <p:sldId id="381" r:id="rId33"/>
    <p:sldId id="281" r:id="rId34"/>
    <p:sldId id="343" r:id="rId35"/>
    <p:sldId id="401" r:id="rId36"/>
    <p:sldId id="267" r:id="rId37"/>
    <p:sldId id="344" r:id="rId38"/>
    <p:sldId id="275" r:id="rId39"/>
    <p:sldId id="393" r:id="rId40"/>
    <p:sldId id="402" r:id="rId41"/>
    <p:sldId id="403" r:id="rId42"/>
    <p:sldId id="339" r:id="rId43"/>
    <p:sldId id="396" r:id="rId44"/>
    <p:sldId id="301" r:id="rId45"/>
    <p:sldId id="268" r:id="rId46"/>
    <p:sldId id="315" r:id="rId47"/>
    <p:sldId id="289" r:id="rId48"/>
    <p:sldId id="288" r:id="rId49"/>
    <p:sldId id="318" r:id="rId50"/>
    <p:sldId id="395" r:id="rId51"/>
    <p:sldId id="398" r:id="rId52"/>
    <p:sldId id="324" r:id="rId53"/>
    <p:sldId id="265" r:id="rId54"/>
    <p:sldId id="311" r:id="rId55"/>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382"/>
            <p14:sldId id="309"/>
            <p14:sldId id="397"/>
            <p14:sldId id="341"/>
            <p14:sldId id="385"/>
            <p14:sldId id="389"/>
            <p14:sldId id="390"/>
            <p14:sldId id="391"/>
            <p14:sldId id="392"/>
            <p14:sldId id="387"/>
            <p14:sldId id="388"/>
            <p14:sldId id="282"/>
            <p14:sldId id="328"/>
            <p14:sldId id="322"/>
            <p14:sldId id="314"/>
            <p14:sldId id="283"/>
            <p14:sldId id="399"/>
            <p14:sldId id="342"/>
            <p14:sldId id="404"/>
            <p14:sldId id="257"/>
            <p14:sldId id="261"/>
            <p14:sldId id="406"/>
            <p14:sldId id="380"/>
            <p14:sldId id="279"/>
            <p14:sldId id="290"/>
            <p14:sldId id="259"/>
            <p14:sldId id="381"/>
            <p14:sldId id="281"/>
            <p14:sldId id="343"/>
            <p14:sldId id="401"/>
            <p14:sldId id="267"/>
            <p14:sldId id="344"/>
            <p14:sldId id="275"/>
            <p14:sldId id="393"/>
            <p14:sldId id="402"/>
            <p14:sldId id="403"/>
            <p14:sldId id="339"/>
            <p14:sldId id="396"/>
            <p14:sldId id="301"/>
            <p14:sldId id="268"/>
            <p14:sldId id="315"/>
            <p14:sldId id="289"/>
            <p14:sldId id="288"/>
            <p14:sldId id="318"/>
            <p14:sldId id="395"/>
            <p14:sldId id="398"/>
            <p14:sldId id="324"/>
            <p14:sldId id="265"/>
            <p14:sldId id="31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9BD5"/>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111" autoAdjust="0"/>
    <p:restoredTop sz="94660"/>
  </p:normalViewPr>
  <p:slideViewPr>
    <p:cSldViewPr snapToGrid="0">
      <p:cViewPr varScale="1">
        <p:scale>
          <a:sx n="57" d="100"/>
          <a:sy n="57" d="100"/>
        </p:scale>
        <p:origin x="67" y="37"/>
      </p:cViewPr>
      <p:guideLst/>
    </p:cSldViewPr>
  </p:slideViewPr>
  <p:notesTextViewPr>
    <p:cViewPr>
      <p:scale>
        <a:sx n="1" d="1"/>
        <a:sy n="1" d="1"/>
      </p:scale>
      <p:origin x="0" y="0"/>
    </p:cViewPr>
  </p:notesTextViewPr>
  <p:sorterViewPr>
    <p:cViewPr>
      <p:scale>
        <a:sx n="70" d="100"/>
        <a:sy n="70" d="100"/>
      </p:scale>
      <p:origin x="0" y="-13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8B7DCE6-3FC9-4CD6-A0B3-769C3540167A}"/>
    <pc:docChg chg="undo custSel addSld delSld modSld sldOrd modSection">
      <pc:chgData name="James Williams" userId="c957a50b-491f-4d94-b4bc-52aca3e2340d" providerId="ADAL" clId="{E8B7DCE6-3FC9-4CD6-A0B3-769C3540167A}" dt="2020-09-22T10:01:16.309" v="66"/>
      <pc:docMkLst>
        <pc:docMk/>
      </pc:docMkLst>
      <pc:sldChg chg="ord">
        <pc:chgData name="James Williams" userId="c957a50b-491f-4d94-b4bc-52aca3e2340d" providerId="ADAL" clId="{E8B7DCE6-3FC9-4CD6-A0B3-769C3540167A}" dt="2020-09-22T10:01:16.309" v="66"/>
        <pc:sldMkLst>
          <pc:docMk/>
          <pc:sldMk cId="2744674804" sldId="268"/>
        </pc:sldMkLst>
      </pc:sldChg>
      <pc:sldChg chg="del">
        <pc:chgData name="James Williams" userId="c957a50b-491f-4d94-b4bc-52aca3e2340d" providerId="ADAL" clId="{E8B7DCE6-3FC9-4CD6-A0B3-769C3540167A}" dt="2020-09-22T09:36:31.366" v="1" actId="2696"/>
        <pc:sldMkLst>
          <pc:docMk/>
          <pc:sldMk cId="3285734299" sldId="279"/>
        </pc:sldMkLst>
      </pc:sldChg>
      <pc:sldChg chg="modSp add del mod">
        <pc:chgData name="James Williams" userId="c957a50b-491f-4d94-b4bc-52aca3e2340d" providerId="ADAL" clId="{E8B7DCE6-3FC9-4CD6-A0B3-769C3540167A}" dt="2020-09-22T09:43:11.383" v="6"/>
        <pc:sldMkLst>
          <pc:docMk/>
          <pc:sldMk cId="1871085260" sldId="281"/>
        </pc:sldMkLst>
        <pc:spChg chg="mod">
          <ac:chgData name="James Williams" userId="c957a50b-491f-4d94-b4bc-52aca3e2340d" providerId="ADAL" clId="{E8B7DCE6-3FC9-4CD6-A0B3-769C3540167A}" dt="2020-09-22T09:43:11.383" v="6"/>
          <ac:spMkLst>
            <pc:docMk/>
            <pc:sldMk cId="1871085260" sldId="281"/>
            <ac:spMk id="4" creationId="{0833C173-4216-4B13-AEB2-DD282EBE7E44}"/>
          </ac:spMkLst>
        </pc:spChg>
      </pc:sldChg>
      <pc:sldChg chg="add del">
        <pc:chgData name="James Williams" userId="c957a50b-491f-4d94-b4bc-52aca3e2340d" providerId="ADAL" clId="{E8B7DCE6-3FC9-4CD6-A0B3-769C3540167A}" dt="2020-09-22T09:43:36.449" v="7" actId="2696"/>
        <pc:sldMkLst>
          <pc:docMk/>
          <pc:sldMk cId="503530117" sldId="296"/>
        </pc:sldMkLst>
      </pc:sldChg>
      <pc:sldChg chg="add">
        <pc:chgData name="James Williams" userId="c957a50b-491f-4d94-b4bc-52aca3e2340d" providerId="ADAL" clId="{E8B7DCE6-3FC9-4CD6-A0B3-769C3540167A}" dt="2020-09-22T09:36:27.902" v="0"/>
        <pc:sldMkLst>
          <pc:docMk/>
          <pc:sldMk cId="3367023721" sldId="299"/>
        </pc:sldMkLst>
      </pc:sldChg>
      <pc:sldChg chg="modSp add mod">
        <pc:chgData name="James Williams" userId="c957a50b-491f-4d94-b4bc-52aca3e2340d" providerId="ADAL" clId="{E8B7DCE6-3FC9-4CD6-A0B3-769C3540167A}" dt="2020-09-22T09:56:00.391" v="64" actId="403"/>
        <pc:sldMkLst>
          <pc:docMk/>
          <pc:sldMk cId="755997143" sldId="300"/>
        </pc:sldMkLst>
        <pc:spChg chg="mod">
          <ac:chgData name="James Williams" userId="c957a50b-491f-4d94-b4bc-52aca3e2340d" providerId="ADAL" clId="{E8B7DCE6-3FC9-4CD6-A0B3-769C3540167A}" dt="2020-09-22T09:56:00.391" v="64" actId="403"/>
          <ac:spMkLst>
            <pc:docMk/>
            <pc:sldMk cId="755997143" sldId="300"/>
            <ac:spMk id="4" creationId="{0833C173-4216-4B13-AEB2-DD282EBE7E4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ata4.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4472C4"/>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4472C4"/>
        </a:solidFill>
      </dgm:spPr>
      <dgm:t>
        <a:bodyPr/>
        <a:lstStyle/>
        <a:p>
          <a:r>
            <a:rPr lang="en-GB" b="0" i="0" dirty="0" err="1"/>
            <a:t>Wk</a:t>
          </a:r>
          <a:r>
            <a:rPr lang="en-GB" b="0" i="0" dirty="0"/>
            <a:t> 4: Assignment 1 Support and submission (14</a:t>
          </a:r>
          <a:r>
            <a:rPr lang="en-GB" b="0" i="0" baseline="30000" dirty="0"/>
            <a:t>th</a:t>
          </a:r>
          <a:r>
            <a:rPr lang="en-GB" b="0" i="0" dirty="0"/>
            <a:t> June).</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a:solidFill>
          <a:srgbClr val="FFC000"/>
        </a:solidFill>
      </dgm:spPr>
      <dgm:t>
        <a:bodyPr/>
        <a:lstStyle/>
        <a:p>
          <a:r>
            <a:rPr lang="en-GB" b="1" i="0" dirty="0" err="1"/>
            <a:t>Wk</a:t>
          </a:r>
          <a:r>
            <a:rPr lang="en-GB" b="1" i="0" dirty="0"/>
            <a:t> 5: A2T1&amp;2 = Project Design work.</a:t>
          </a:r>
          <a:endParaRPr lang="en-US" b="1"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dgm:t>
        <a:bodyPr/>
        <a:lstStyle/>
        <a:p>
          <a:r>
            <a:rPr lang="en-GB" b="0" i="0" dirty="0" err="1"/>
            <a:t>Wk</a:t>
          </a:r>
          <a:r>
            <a:rPr lang="en-GB" b="0" i="0" dirty="0"/>
            <a:t> 6: A2T3 = Project suitability &amp; Practical scope Q&amp;A.</a:t>
          </a:r>
          <a:endParaRPr lang="en-US"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dgm:t>
        <a:bodyPr/>
        <a:lstStyle/>
        <a:p>
          <a:r>
            <a:rPr lang="en-GB" b="0" i="0" dirty="0" err="1"/>
            <a:t>Wk</a:t>
          </a:r>
          <a:r>
            <a:rPr lang="en-GB" b="0" i="0" dirty="0"/>
            <a:t> 7: A2T3 = Open Source Technology.</a:t>
          </a:r>
          <a:endParaRPr lang="en-US"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dgm:t>
        <a:bodyPr/>
        <a:lstStyle/>
        <a:p>
          <a:r>
            <a:rPr lang="en-GB" b="0" i="0" dirty="0" err="1"/>
            <a:t>Wk</a:t>
          </a:r>
          <a:r>
            <a:rPr lang="en-GB" b="0" i="0" dirty="0"/>
            <a:t> 8: A2T3&amp;4 = Practical progress update (all) then Q&amp;A.</a:t>
          </a:r>
          <a:endParaRPr lang="en-US"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FF0000"/>
        </a:solidFill>
      </dgm:spPr>
      <dgm:t>
        <a:bodyPr/>
        <a:lstStyle/>
        <a:p>
          <a:r>
            <a:rPr lang="en-GB" b="0" i="0" dirty="0" err="1"/>
            <a:t>Wk</a:t>
          </a:r>
          <a:r>
            <a:rPr lang="en-GB" b="0" i="0" dirty="0"/>
            <a:t> 9: Assignment 2 Support and submission (15</a:t>
          </a:r>
          <a:r>
            <a:rPr lang="en-GB" b="0" i="0" baseline="30000" dirty="0"/>
            <a:t>th</a:t>
          </a:r>
          <a:r>
            <a:rPr lang="en-GB" b="0" i="0" dirty="0"/>
            <a:t> July).</a:t>
          </a:r>
          <a:endParaRPr lang="en-US"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549B6CC3-9085-4252-9C11-C09AA4677C47}">
      <dgm:prSet/>
      <dgm:spPr/>
      <dgm:t>
        <a:bodyPr/>
        <a:lstStyle/>
        <a:p>
          <a:pPr>
            <a:lnSpc>
              <a:spcPct val="100000"/>
            </a:lnSpc>
            <a:defRPr cap="all"/>
          </a:pPr>
          <a:r>
            <a:rPr lang="en-GB" dirty="0"/>
            <a:t>Tutor: Open and share.</a:t>
          </a:r>
          <a:endParaRPr lang="en-US" dirty="0"/>
        </a:p>
      </dgm:t>
    </dgm:pt>
    <dgm:pt modelId="{EB6F4414-5054-4940-90D4-3C4726F37305}" type="parTrans" cxnId="{295B8446-B0A4-49A3-AE49-F4C76DA68DFF}">
      <dgm:prSet/>
      <dgm:spPr/>
      <dgm:t>
        <a:bodyPr/>
        <a:lstStyle/>
        <a:p>
          <a:endParaRPr lang="en-US"/>
        </a:p>
      </dgm:t>
    </dgm:pt>
    <dgm:pt modelId="{F23143D5-29E4-4F05-9838-D024E28C6198}" type="sibTrans" cxnId="{295B8446-B0A4-49A3-AE49-F4C76DA68DFF}">
      <dgm:prSet/>
      <dgm:spPr/>
      <dgm:t>
        <a:bodyPr/>
        <a:lstStyle/>
        <a:p>
          <a:endParaRPr lang="en-US"/>
        </a:p>
      </dgm:t>
    </dgm:pt>
    <dgm:pt modelId="{6FE3DBE4-A099-40BA-98C4-0A22BEB08E79}">
      <dgm:prSet/>
      <dgm:spPr/>
      <dgm:t>
        <a:bodyPr/>
        <a:lstStyle/>
        <a:p>
          <a:pPr>
            <a:lnSpc>
              <a:spcPct val="100000"/>
            </a:lnSpc>
            <a:defRPr cap="all"/>
          </a:pPr>
          <a:r>
            <a:rPr lang="en-GB" dirty="0"/>
            <a:t>Note: Assignment available to download from Moodle.</a:t>
          </a:r>
          <a:endParaRPr lang="en-US"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5ADA312B-52B2-4C16-8D88-583D913BA29D}" type="pres">
      <dgm:prSet presAssocID="{73D35838-1D43-4388-9B25-ED4CD7CA1FE6}" presName="root" presStyleCnt="0">
        <dgm:presLayoutVars>
          <dgm:dir/>
          <dgm:resizeHandles val="exact"/>
        </dgm:presLayoutVars>
      </dgm:prSet>
      <dgm:spPr/>
    </dgm:pt>
    <dgm:pt modelId="{D0715252-BAAE-4519-9D1B-A87FE5BD6E4C}" type="pres">
      <dgm:prSet presAssocID="{549B6CC3-9085-4252-9C11-C09AA4677C47}" presName="compNode" presStyleCnt="0"/>
      <dgm:spPr/>
    </dgm:pt>
    <dgm:pt modelId="{FAAD0F31-0264-4B10-92B2-1EA717F23DBA}" type="pres">
      <dgm:prSet presAssocID="{549B6CC3-9085-4252-9C11-C09AA4677C47}" presName="iconBgRect" presStyleLbl="bgShp" presStyleIdx="0" presStyleCnt="2" custLinFactNeighborX="-5285" custLinFactNeighborY="29975"/>
      <dgm:spPr/>
    </dgm:pt>
    <dgm:pt modelId="{625D96D9-9F3C-4F5F-85A0-5E1A24586258}" type="pres">
      <dgm:prSet presAssocID="{549B6CC3-9085-4252-9C11-C09AA4677C47}" presName="iconRect" presStyleLbl="node1" presStyleIdx="0" presStyleCnt="2" custLinFactNeighborX="-14386" custLinFactNeighborY="558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D0EE845-F8C1-4614-82EA-912CEEB0FADB}" type="pres">
      <dgm:prSet presAssocID="{549B6CC3-9085-4252-9C11-C09AA4677C47}" presName="spaceRect" presStyleCnt="0"/>
      <dgm:spPr/>
    </dgm:pt>
    <dgm:pt modelId="{8BF54C1A-FEBF-46C6-8621-D1ADB368216B}" type="pres">
      <dgm:prSet presAssocID="{549B6CC3-9085-4252-9C11-C09AA4677C47}" presName="textRect" presStyleLbl="revTx" presStyleIdx="0" presStyleCnt="2" custLinFactNeighborX="-6293" custLinFactNeighborY="9293">
        <dgm:presLayoutVars>
          <dgm:chMax val="1"/>
          <dgm:chPref val="1"/>
        </dgm:presLayoutVars>
      </dgm:prSet>
      <dgm:spPr/>
    </dgm:pt>
    <dgm:pt modelId="{7CF0310A-2A63-4115-9F2D-38C13B6D22A1}" type="pres">
      <dgm:prSet presAssocID="{F23143D5-29E4-4F05-9838-D024E28C6198}" presName="sibTrans" presStyleCnt="0"/>
      <dgm:spPr/>
    </dgm:pt>
    <dgm:pt modelId="{B6012054-9D72-48BB-A02A-D19DBDC1E082}" type="pres">
      <dgm:prSet presAssocID="{6FE3DBE4-A099-40BA-98C4-0A22BEB08E79}" presName="compNode" presStyleCnt="0"/>
      <dgm:spPr/>
    </dgm:pt>
    <dgm:pt modelId="{A36D6523-9777-40F8-BE71-CB5EAFD0A14B}" type="pres">
      <dgm:prSet presAssocID="{6FE3DBE4-A099-40BA-98C4-0A22BEB08E79}" presName="iconBgRect" presStyleLbl="bgShp" presStyleIdx="1" presStyleCnt="2" custLinFactNeighborX="-10806" custLinFactNeighborY="26398"/>
      <dgm:spPr/>
    </dgm:pt>
    <dgm:pt modelId="{551896E1-C934-444C-9C20-F80BC72FBC6B}" type="pres">
      <dgm:prSet presAssocID="{6FE3DBE4-A099-40BA-98C4-0A22BEB08E79}" presName="iconRect" presStyleLbl="node1" presStyleIdx="1" presStyleCnt="2" custLinFactNeighborX="-19461" custLinFactNeighborY="452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34EE1787-41B5-424A-8F7D-F68346FE5253}" type="pres">
      <dgm:prSet presAssocID="{6FE3DBE4-A099-40BA-98C4-0A22BEB08E79}" presName="spaceRect" presStyleCnt="0"/>
      <dgm:spPr/>
    </dgm:pt>
    <dgm:pt modelId="{74D40051-D914-4785-A26A-0CF80FAAAE95}" type="pres">
      <dgm:prSet presAssocID="{6FE3DBE4-A099-40BA-98C4-0A22BEB08E79}" presName="textRect" presStyleLbl="revTx" presStyleIdx="1" presStyleCnt="2" custLinFactNeighborX="-5867" custLinFactNeighborY="140">
        <dgm:presLayoutVars>
          <dgm:chMax val="1"/>
          <dgm:chPref val="1"/>
        </dgm:presLayoutVars>
      </dgm:prSet>
      <dgm:spPr/>
    </dgm:pt>
  </dgm:ptLst>
  <dgm:cxnLst>
    <dgm:cxn modelId="{82EA8F2F-25F9-446C-A4D2-BCA8E895E840}" srcId="{73D35838-1D43-4388-9B25-ED4CD7CA1FE6}" destId="{6FE3DBE4-A099-40BA-98C4-0A22BEB08E79}" srcOrd="1" destOrd="0" parTransId="{2DFC1172-77A0-49E4-846A-987C3F8C21DE}" sibTransId="{32C078C2-D499-4234-A21D-3FD8EC847F82}"/>
    <dgm:cxn modelId="{39A27035-C01F-4866-A2AA-5B4DB97FE283}" type="presOf" srcId="{73D35838-1D43-4388-9B25-ED4CD7CA1FE6}" destId="{5ADA312B-52B2-4C16-8D88-583D913BA29D}" srcOrd="0" destOrd="0" presId="urn:microsoft.com/office/officeart/2018/5/layout/IconCircleLabelList"/>
    <dgm:cxn modelId="{295B8446-B0A4-49A3-AE49-F4C76DA68DFF}" srcId="{73D35838-1D43-4388-9B25-ED4CD7CA1FE6}" destId="{549B6CC3-9085-4252-9C11-C09AA4677C47}" srcOrd="0" destOrd="0" parTransId="{EB6F4414-5054-4940-90D4-3C4726F37305}" sibTransId="{F23143D5-29E4-4F05-9838-D024E28C6198}"/>
    <dgm:cxn modelId="{849BBB4A-C998-49F2-BBA1-507764643DB4}" type="presOf" srcId="{6FE3DBE4-A099-40BA-98C4-0A22BEB08E79}" destId="{74D40051-D914-4785-A26A-0CF80FAAAE95}" srcOrd="0" destOrd="0" presId="urn:microsoft.com/office/officeart/2018/5/layout/IconCircleLabelList"/>
    <dgm:cxn modelId="{EE632399-B155-4DF7-BF34-BFE912109DC9}" type="presOf" srcId="{549B6CC3-9085-4252-9C11-C09AA4677C47}" destId="{8BF54C1A-FEBF-46C6-8621-D1ADB368216B}" srcOrd="0" destOrd="0" presId="urn:microsoft.com/office/officeart/2018/5/layout/IconCircleLabelList"/>
    <dgm:cxn modelId="{C7E30547-C19A-42C9-AD6A-8D539921A0FA}" type="presParOf" srcId="{5ADA312B-52B2-4C16-8D88-583D913BA29D}" destId="{D0715252-BAAE-4519-9D1B-A87FE5BD6E4C}" srcOrd="0" destOrd="0" presId="urn:microsoft.com/office/officeart/2018/5/layout/IconCircleLabelList"/>
    <dgm:cxn modelId="{DCE472A4-79E9-47FD-B45B-3E1BF43D2707}" type="presParOf" srcId="{D0715252-BAAE-4519-9D1B-A87FE5BD6E4C}" destId="{FAAD0F31-0264-4B10-92B2-1EA717F23DBA}" srcOrd="0" destOrd="0" presId="urn:microsoft.com/office/officeart/2018/5/layout/IconCircleLabelList"/>
    <dgm:cxn modelId="{103AC7CB-55D7-475D-8687-A03F6AAC8F69}" type="presParOf" srcId="{D0715252-BAAE-4519-9D1B-A87FE5BD6E4C}" destId="{625D96D9-9F3C-4F5F-85A0-5E1A24586258}" srcOrd="1" destOrd="0" presId="urn:microsoft.com/office/officeart/2018/5/layout/IconCircleLabelList"/>
    <dgm:cxn modelId="{97F8FAEB-6D4B-4121-B29E-FD61EE5B8BC5}" type="presParOf" srcId="{D0715252-BAAE-4519-9D1B-A87FE5BD6E4C}" destId="{DD0EE845-F8C1-4614-82EA-912CEEB0FADB}" srcOrd="2" destOrd="0" presId="urn:microsoft.com/office/officeart/2018/5/layout/IconCircleLabelList"/>
    <dgm:cxn modelId="{60C69C62-7C51-4A16-A20A-F4916037EA47}" type="presParOf" srcId="{D0715252-BAAE-4519-9D1B-A87FE5BD6E4C}" destId="{8BF54C1A-FEBF-46C6-8621-D1ADB368216B}" srcOrd="3" destOrd="0" presId="urn:microsoft.com/office/officeart/2018/5/layout/IconCircleLabelList"/>
    <dgm:cxn modelId="{1163E67B-4D39-419A-960D-8A28242FE58F}" type="presParOf" srcId="{5ADA312B-52B2-4C16-8D88-583D913BA29D}" destId="{7CF0310A-2A63-4115-9F2D-38C13B6D22A1}" srcOrd="1" destOrd="0" presId="urn:microsoft.com/office/officeart/2018/5/layout/IconCircleLabelList"/>
    <dgm:cxn modelId="{9C9B8DA1-38A6-4E48-ACB2-3ED65E23562D}" type="presParOf" srcId="{5ADA312B-52B2-4C16-8D88-583D913BA29D}" destId="{B6012054-9D72-48BB-A02A-D19DBDC1E082}" srcOrd="2" destOrd="0" presId="urn:microsoft.com/office/officeart/2018/5/layout/IconCircleLabelList"/>
    <dgm:cxn modelId="{6C53FA9E-4C35-48B2-BBC5-4773162C6FC0}" type="presParOf" srcId="{B6012054-9D72-48BB-A02A-D19DBDC1E082}" destId="{A36D6523-9777-40F8-BE71-CB5EAFD0A14B}" srcOrd="0" destOrd="0" presId="urn:microsoft.com/office/officeart/2018/5/layout/IconCircleLabelList"/>
    <dgm:cxn modelId="{C87330A5-5F37-42D8-A06D-E471B4C60E5A}" type="presParOf" srcId="{B6012054-9D72-48BB-A02A-D19DBDC1E082}" destId="{551896E1-C934-444C-9C20-F80BC72FBC6B}" srcOrd="1" destOrd="0" presId="urn:microsoft.com/office/officeart/2018/5/layout/IconCircleLabelList"/>
    <dgm:cxn modelId="{B57B49B4-9961-40FC-9187-79803C0D643C}" type="presParOf" srcId="{B6012054-9D72-48BB-A02A-D19DBDC1E082}" destId="{34EE1787-41B5-424A-8F7D-F68346FE5253}" srcOrd="2" destOrd="0" presId="urn:microsoft.com/office/officeart/2018/5/layout/IconCircleLabelList"/>
    <dgm:cxn modelId="{A739EDF1-E4AE-4B89-B89D-6DE0F6C7D79A}" type="presParOf" srcId="{B6012054-9D72-48BB-A02A-D19DBDC1E082}" destId="{74D40051-D914-4785-A26A-0CF80FAAAE9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803383-CEED-4181-8D32-DA5927D6D1D9}"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15F7EB83-73C1-40B0-9D7E-55BAA8E14DDE}">
      <dgm:prSet custT="1"/>
      <dgm:spPr/>
      <dgm:t>
        <a:bodyPr/>
        <a:lstStyle/>
        <a:p>
          <a:r>
            <a:rPr lang="en-GB" sz="2000" b="1" dirty="0"/>
            <a:t>Example Design work: </a:t>
          </a:r>
          <a:r>
            <a:rPr lang="en-GB" sz="2000" dirty="0"/>
            <a:t>Requirements specification, MVP (Minimum viable product), Sketches/drawings/illustrations, storyboards, UI, wireframe diagrams, colour scheme, flow chart, data structures, network maps, circuit diagrams etc..</a:t>
          </a:r>
          <a:endParaRPr lang="en-US" sz="2000" dirty="0"/>
        </a:p>
      </dgm:t>
    </dgm:pt>
    <dgm:pt modelId="{DFFCFE26-D55E-436D-8522-87BA934EC5B9}" type="parTrans" cxnId="{A7818061-7058-48EC-87F7-7FF0C4D22F4B}">
      <dgm:prSet/>
      <dgm:spPr/>
      <dgm:t>
        <a:bodyPr/>
        <a:lstStyle/>
        <a:p>
          <a:endParaRPr lang="en-US" sz="2400"/>
        </a:p>
      </dgm:t>
    </dgm:pt>
    <dgm:pt modelId="{23965E74-23A5-497B-8275-616B91423EE3}" type="sibTrans" cxnId="{A7818061-7058-48EC-87F7-7FF0C4D22F4B}">
      <dgm:prSet/>
      <dgm:spPr/>
      <dgm:t>
        <a:bodyPr/>
        <a:lstStyle/>
        <a:p>
          <a:endParaRPr lang="en-US"/>
        </a:p>
      </dgm:t>
    </dgm:pt>
    <dgm:pt modelId="{57057CC9-AAD7-447F-AD82-80F9B3A6749C}">
      <dgm:prSet custT="1"/>
      <dgm:spPr/>
      <dgm:t>
        <a:bodyPr/>
        <a:lstStyle/>
        <a:p>
          <a:r>
            <a:rPr lang="en-GB" sz="2000" dirty="0"/>
            <a:t>The main focus of the project is ‘innovation’ and on allowing you to develop your skills using new technologies through practical implementation. </a:t>
          </a:r>
          <a:r>
            <a:rPr lang="en-GB" sz="2000" b="1" dirty="0">
              <a:highlight>
                <a:srgbClr val="FFFF00"/>
              </a:highlight>
            </a:rPr>
            <a:t>Time to progress onto the Design and Practical stages of the project.</a:t>
          </a:r>
          <a:endParaRPr lang="en-US" sz="2000" b="1" dirty="0">
            <a:highlight>
              <a:srgbClr val="FFFF00"/>
            </a:highlight>
          </a:endParaRPr>
        </a:p>
      </dgm:t>
    </dgm:pt>
    <dgm:pt modelId="{D737C60D-53D3-4B24-AF9A-878397B76D30}" type="parTrans" cxnId="{02E5D487-40A5-43B0-BF78-12D3518754AB}">
      <dgm:prSet/>
      <dgm:spPr/>
      <dgm:t>
        <a:bodyPr/>
        <a:lstStyle/>
        <a:p>
          <a:endParaRPr lang="en-US" sz="2400"/>
        </a:p>
      </dgm:t>
    </dgm:pt>
    <dgm:pt modelId="{5D5DD0CF-4FCD-4784-861B-E34E03FF52B1}" type="sibTrans" cxnId="{02E5D487-40A5-43B0-BF78-12D3518754AB}">
      <dgm:prSet/>
      <dgm:spPr/>
      <dgm:t>
        <a:bodyPr/>
        <a:lstStyle/>
        <a:p>
          <a:endParaRPr lang="en-US"/>
        </a:p>
      </dgm:t>
    </dgm:pt>
    <dgm:pt modelId="{8024D0A7-0321-4E8E-A280-93DB2DE49E04}">
      <dgm:prSet custT="1"/>
      <dgm:spPr/>
      <dgm:t>
        <a:bodyPr/>
        <a:lstStyle/>
        <a:p>
          <a:r>
            <a:rPr lang="en-GB" sz="2000" dirty="0"/>
            <a:t>The Design documents produced by different students will vary significantly and depend on your project area. You will all have different design documentation. And that’s ok.</a:t>
          </a:r>
          <a:endParaRPr lang="en-US" sz="2000" dirty="0"/>
        </a:p>
      </dgm:t>
    </dgm:pt>
    <dgm:pt modelId="{1EB08CED-A902-4AE3-9FED-1DC9B28FBC1E}" type="parTrans" cxnId="{8F599C71-D77B-4DE8-8C08-173FF6CD8FF9}">
      <dgm:prSet/>
      <dgm:spPr/>
      <dgm:t>
        <a:bodyPr/>
        <a:lstStyle/>
        <a:p>
          <a:endParaRPr lang="en-US" sz="2400"/>
        </a:p>
      </dgm:t>
    </dgm:pt>
    <dgm:pt modelId="{CA614BA4-B09A-42FB-82BC-B30BEB3A4846}" type="sibTrans" cxnId="{8F599C71-D77B-4DE8-8C08-173FF6CD8FF9}">
      <dgm:prSet/>
      <dgm:spPr/>
      <dgm:t>
        <a:bodyPr/>
        <a:lstStyle/>
        <a:p>
          <a:endParaRPr lang="en-US"/>
        </a:p>
      </dgm:t>
    </dgm:pt>
    <dgm:pt modelId="{9FD869CF-8C7A-4FD0-9F60-B695EE758D2A}" type="pres">
      <dgm:prSet presAssocID="{9B803383-CEED-4181-8D32-DA5927D6D1D9}" presName="root" presStyleCnt="0">
        <dgm:presLayoutVars>
          <dgm:dir/>
          <dgm:resizeHandles val="exact"/>
        </dgm:presLayoutVars>
      </dgm:prSet>
      <dgm:spPr/>
    </dgm:pt>
    <dgm:pt modelId="{C8E69A35-C38B-4064-83ED-4ED5DC3E978E}" type="pres">
      <dgm:prSet presAssocID="{15F7EB83-73C1-40B0-9D7E-55BAA8E14DDE}" presName="compNode" presStyleCnt="0"/>
      <dgm:spPr/>
    </dgm:pt>
    <dgm:pt modelId="{B2015CD1-1293-432A-AA20-283AEE42D872}" type="pres">
      <dgm:prSet presAssocID="{15F7EB83-73C1-40B0-9D7E-55BAA8E14DDE}" presName="bgRect" presStyleLbl="bgShp" presStyleIdx="0" presStyleCnt="3"/>
      <dgm:spPr/>
    </dgm:pt>
    <dgm:pt modelId="{A5DE5EC8-2940-40F5-ABB2-F6DD4C4D6179}" type="pres">
      <dgm:prSet presAssocID="{15F7EB83-73C1-40B0-9D7E-55BAA8E14D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19D0429-FB36-4ADC-843D-C37949215FE6}" type="pres">
      <dgm:prSet presAssocID="{15F7EB83-73C1-40B0-9D7E-55BAA8E14DDE}" presName="spaceRect" presStyleCnt="0"/>
      <dgm:spPr/>
    </dgm:pt>
    <dgm:pt modelId="{31A93EB0-BFC6-465B-9A66-6851C49356AA}" type="pres">
      <dgm:prSet presAssocID="{15F7EB83-73C1-40B0-9D7E-55BAA8E14DDE}" presName="parTx" presStyleLbl="revTx" presStyleIdx="0" presStyleCnt="3">
        <dgm:presLayoutVars>
          <dgm:chMax val="0"/>
          <dgm:chPref val="0"/>
        </dgm:presLayoutVars>
      </dgm:prSet>
      <dgm:spPr/>
    </dgm:pt>
    <dgm:pt modelId="{84BBE3D1-4F40-41F1-B0AF-B0D181FD8A26}" type="pres">
      <dgm:prSet presAssocID="{23965E74-23A5-497B-8275-616B91423EE3}" presName="sibTrans" presStyleCnt="0"/>
      <dgm:spPr/>
    </dgm:pt>
    <dgm:pt modelId="{B8EC9AE0-17EC-4C3D-84D9-082C3681E42D}" type="pres">
      <dgm:prSet presAssocID="{57057CC9-AAD7-447F-AD82-80F9B3A6749C}" presName="compNode" presStyleCnt="0"/>
      <dgm:spPr/>
    </dgm:pt>
    <dgm:pt modelId="{A82819EF-335D-4C98-92A4-DD17A98B056C}" type="pres">
      <dgm:prSet presAssocID="{57057CC9-AAD7-447F-AD82-80F9B3A6749C}" presName="bgRect" presStyleLbl="bgShp" presStyleIdx="1" presStyleCnt="3"/>
      <dgm:spPr/>
    </dgm:pt>
    <dgm:pt modelId="{018EFFB8-DF44-4465-84EE-34CB6AD0D2AF}" type="pres">
      <dgm:prSet presAssocID="{57057CC9-AAD7-447F-AD82-80F9B3A674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7C21D7C-F4AC-4376-9C04-2DD9CE07CBB0}" type="pres">
      <dgm:prSet presAssocID="{57057CC9-AAD7-447F-AD82-80F9B3A6749C}" presName="spaceRect" presStyleCnt="0"/>
      <dgm:spPr/>
    </dgm:pt>
    <dgm:pt modelId="{7502F539-7097-4FEC-B478-C976393608D8}" type="pres">
      <dgm:prSet presAssocID="{57057CC9-AAD7-447F-AD82-80F9B3A6749C}" presName="parTx" presStyleLbl="revTx" presStyleIdx="1" presStyleCnt="3">
        <dgm:presLayoutVars>
          <dgm:chMax val="0"/>
          <dgm:chPref val="0"/>
        </dgm:presLayoutVars>
      </dgm:prSet>
      <dgm:spPr/>
    </dgm:pt>
    <dgm:pt modelId="{1EF22ECE-6EE6-4461-9D07-ADAC2A6E1211}" type="pres">
      <dgm:prSet presAssocID="{5D5DD0CF-4FCD-4784-861B-E34E03FF52B1}" presName="sibTrans" presStyleCnt="0"/>
      <dgm:spPr/>
    </dgm:pt>
    <dgm:pt modelId="{0076B12E-7014-4239-AA86-1E39B4D63CA0}" type="pres">
      <dgm:prSet presAssocID="{8024D0A7-0321-4E8E-A280-93DB2DE49E04}" presName="compNode" presStyleCnt="0"/>
      <dgm:spPr/>
    </dgm:pt>
    <dgm:pt modelId="{AD8CD746-E6AA-4F8C-BE5B-06990FBC1D40}" type="pres">
      <dgm:prSet presAssocID="{8024D0A7-0321-4E8E-A280-93DB2DE49E04}" presName="bgRect" presStyleLbl="bgShp" presStyleIdx="2" presStyleCnt="3"/>
      <dgm:spPr/>
    </dgm:pt>
    <dgm:pt modelId="{834B5FC5-FF8E-4DAF-A3E5-F806762B5270}" type="pres">
      <dgm:prSet presAssocID="{8024D0A7-0321-4E8E-A280-93DB2DE49E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Illustrator"/>
        </a:ext>
      </dgm:extLst>
    </dgm:pt>
    <dgm:pt modelId="{D9A3041F-59DF-497B-9F68-350D1BDE9C6C}" type="pres">
      <dgm:prSet presAssocID="{8024D0A7-0321-4E8E-A280-93DB2DE49E04}" presName="spaceRect" presStyleCnt="0"/>
      <dgm:spPr/>
    </dgm:pt>
    <dgm:pt modelId="{6E9C4DE4-769F-44C6-AD33-69A83E5CCEEC}" type="pres">
      <dgm:prSet presAssocID="{8024D0A7-0321-4E8E-A280-93DB2DE49E04}" presName="parTx" presStyleLbl="revTx" presStyleIdx="2" presStyleCnt="3">
        <dgm:presLayoutVars>
          <dgm:chMax val="0"/>
          <dgm:chPref val="0"/>
        </dgm:presLayoutVars>
      </dgm:prSet>
      <dgm:spPr/>
    </dgm:pt>
  </dgm:ptLst>
  <dgm:cxnLst>
    <dgm:cxn modelId="{E16EA409-1CC3-41F2-82C3-94A25A44EDE1}" type="presOf" srcId="{9B803383-CEED-4181-8D32-DA5927D6D1D9}" destId="{9FD869CF-8C7A-4FD0-9F60-B695EE758D2A}" srcOrd="0" destOrd="0" presId="urn:microsoft.com/office/officeart/2018/2/layout/IconVerticalSolidList"/>
    <dgm:cxn modelId="{4C468022-6C0F-4138-BCD3-CD06CA7B07C8}" type="presOf" srcId="{57057CC9-AAD7-447F-AD82-80F9B3A6749C}" destId="{7502F539-7097-4FEC-B478-C976393608D8}" srcOrd="0" destOrd="0" presId="urn:microsoft.com/office/officeart/2018/2/layout/IconVerticalSolidList"/>
    <dgm:cxn modelId="{96A7E02D-EDCA-487C-803F-0792E82451BA}" type="presOf" srcId="{15F7EB83-73C1-40B0-9D7E-55BAA8E14DDE}" destId="{31A93EB0-BFC6-465B-9A66-6851C49356AA}" srcOrd="0" destOrd="0" presId="urn:microsoft.com/office/officeart/2018/2/layout/IconVerticalSolidList"/>
    <dgm:cxn modelId="{0E254E3E-5E38-42D7-8301-67A5F3769EB0}" type="presOf" srcId="{8024D0A7-0321-4E8E-A280-93DB2DE49E04}" destId="{6E9C4DE4-769F-44C6-AD33-69A83E5CCEEC}" srcOrd="0" destOrd="0" presId="urn:microsoft.com/office/officeart/2018/2/layout/IconVerticalSolidList"/>
    <dgm:cxn modelId="{A7818061-7058-48EC-87F7-7FF0C4D22F4B}" srcId="{9B803383-CEED-4181-8D32-DA5927D6D1D9}" destId="{15F7EB83-73C1-40B0-9D7E-55BAA8E14DDE}" srcOrd="0" destOrd="0" parTransId="{DFFCFE26-D55E-436D-8522-87BA934EC5B9}" sibTransId="{23965E74-23A5-497B-8275-616B91423EE3}"/>
    <dgm:cxn modelId="{8F599C71-D77B-4DE8-8C08-173FF6CD8FF9}" srcId="{9B803383-CEED-4181-8D32-DA5927D6D1D9}" destId="{8024D0A7-0321-4E8E-A280-93DB2DE49E04}" srcOrd="2" destOrd="0" parTransId="{1EB08CED-A902-4AE3-9FED-1DC9B28FBC1E}" sibTransId="{CA614BA4-B09A-42FB-82BC-B30BEB3A4846}"/>
    <dgm:cxn modelId="{02E5D487-40A5-43B0-BF78-12D3518754AB}" srcId="{9B803383-CEED-4181-8D32-DA5927D6D1D9}" destId="{57057CC9-AAD7-447F-AD82-80F9B3A6749C}" srcOrd="1" destOrd="0" parTransId="{D737C60D-53D3-4B24-AF9A-878397B76D30}" sibTransId="{5D5DD0CF-4FCD-4784-861B-E34E03FF52B1}"/>
    <dgm:cxn modelId="{682A8E3F-409A-4C73-A219-6AF1499E6E88}" type="presParOf" srcId="{9FD869CF-8C7A-4FD0-9F60-B695EE758D2A}" destId="{C8E69A35-C38B-4064-83ED-4ED5DC3E978E}" srcOrd="0" destOrd="0" presId="urn:microsoft.com/office/officeart/2018/2/layout/IconVerticalSolidList"/>
    <dgm:cxn modelId="{9BB29FF6-CFA0-4554-8105-8096BAA77807}" type="presParOf" srcId="{C8E69A35-C38B-4064-83ED-4ED5DC3E978E}" destId="{B2015CD1-1293-432A-AA20-283AEE42D872}" srcOrd="0" destOrd="0" presId="urn:microsoft.com/office/officeart/2018/2/layout/IconVerticalSolidList"/>
    <dgm:cxn modelId="{C19F297A-09F0-4C1E-BA83-18FAB201F6DF}" type="presParOf" srcId="{C8E69A35-C38B-4064-83ED-4ED5DC3E978E}" destId="{A5DE5EC8-2940-40F5-ABB2-F6DD4C4D6179}" srcOrd="1" destOrd="0" presId="urn:microsoft.com/office/officeart/2018/2/layout/IconVerticalSolidList"/>
    <dgm:cxn modelId="{E3D3DF29-086E-4F43-99A3-F702828A5E4C}" type="presParOf" srcId="{C8E69A35-C38B-4064-83ED-4ED5DC3E978E}" destId="{519D0429-FB36-4ADC-843D-C37949215FE6}" srcOrd="2" destOrd="0" presId="urn:microsoft.com/office/officeart/2018/2/layout/IconVerticalSolidList"/>
    <dgm:cxn modelId="{37E3E5A6-763A-4320-9782-67B7765C5486}" type="presParOf" srcId="{C8E69A35-C38B-4064-83ED-4ED5DC3E978E}" destId="{31A93EB0-BFC6-465B-9A66-6851C49356AA}" srcOrd="3" destOrd="0" presId="urn:microsoft.com/office/officeart/2018/2/layout/IconVerticalSolidList"/>
    <dgm:cxn modelId="{741C4D9A-E6BD-40B3-84C8-07387165A72C}" type="presParOf" srcId="{9FD869CF-8C7A-4FD0-9F60-B695EE758D2A}" destId="{84BBE3D1-4F40-41F1-B0AF-B0D181FD8A26}" srcOrd="1" destOrd="0" presId="urn:microsoft.com/office/officeart/2018/2/layout/IconVerticalSolidList"/>
    <dgm:cxn modelId="{831D3214-48DB-4781-BDCF-D2E4BE879378}" type="presParOf" srcId="{9FD869CF-8C7A-4FD0-9F60-B695EE758D2A}" destId="{B8EC9AE0-17EC-4C3D-84D9-082C3681E42D}" srcOrd="2" destOrd="0" presId="urn:microsoft.com/office/officeart/2018/2/layout/IconVerticalSolidList"/>
    <dgm:cxn modelId="{EFF918CF-2829-4D62-841C-E324108A9501}" type="presParOf" srcId="{B8EC9AE0-17EC-4C3D-84D9-082C3681E42D}" destId="{A82819EF-335D-4C98-92A4-DD17A98B056C}" srcOrd="0" destOrd="0" presId="urn:microsoft.com/office/officeart/2018/2/layout/IconVerticalSolidList"/>
    <dgm:cxn modelId="{3181050E-6319-4BF7-9B05-70B13FBE0816}" type="presParOf" srcId="{B8EC9AE0-17EC-4C3D-84D9-082C3681E42D}" destId="{018EFFB8-DF44-4465-84EE-34CB6AD0D2AF}" srcOrd="1" destOrd="0" presId="urn:microsoft.com/office/officeart/2018/2/layout/IconVerticalSolidList"/>
    <dgm:cxn modelId="{ADE3D981-96EE-446B-A5DB-E06BEE5029E1}" type="presParOf" srcId="{B8EC9AE0-17EC-4C3D-84D9-082C3681E42D}" destId="{97C21D7C-F4AC-4376-9C04-2DD9CE07CBB0}" srcOrd="2" destOrd="0" presId="urn:microsoft.com/office/officeart/2018/2/layout/IconVerticalSolidList"/>
    <dgm:cxn modelId="{DB66A886-4332-4347-88B7-65D735DA5A33}" type="presParOf" srcId="{B8EC9AE0-17EC-4C3D-84D9-082C3681E42D}" destId="{7502F539-7097-4FEC-B478-C976393608D8}" srcOrd="3" destOrd="0" presId="urn:microsoft.com/office/officeart/2018/2/layout/IconVerticalSolidList"/>
    <dgm:cxn modelId="{BD536143-B614-45BD-B534-D3C0A2672680}" type="presParOf" srcId="{9FD869CF-8C7A-4FD0-9F60-B695EE758D2A}" destId="{1EF22ECE-6EE6-4461-9D07-ADAC2A6E1211}" srcOrd="3" destOrd="0" presId="urn:microsoft.com/office/officeart/2018/2/layout/IconVerticalSolidList"/>
    <dgm:cxn modelId="{9E08038F-AA46-464F-A77D-EEF694874009}" type="presParOf" srcId="{9FD869CF-8C7A-4FD0-9F60-B695EE758D2A}" destId="{0076B12E-7014-4239-AA86-1E39B4D63CA0}" srcOrd="4" destOrd="0" presId="urn:microsoft.com/office/officeart/2018/2/layout/IconVerticalSolidList"/>
    <dgm:cxn modelId="{7FE27A22-E01D-47C5-AE4E-C155CBB3DE2C}" type="presParOf" srcId="{0076B12E-7014-4239-AA86-1E39B4D63CA0}" destId="{AD8CD746-E6AA-4F8C-BE5B-06990FBC1D40}" srcOrd="0" destOrd="0" presId="urn:microsoft.com/office/officeart/2018/2/layout/IconVerticalSolidList"/>
    <dgm:cxn modelId="{68A4ADBB-B2FE-4E21-9986-E76E603111E0}" type="presParOf" srcId="{0076B12E-7014-4239-AA86-1E39B4D63CA0}" destId="{834B5FC5-FF8E-4DAF-A3E5-F806762B5270}" srcOrd="1" destOrd="0" presId="urn:microsoft.com/office/officeart/2018/2/layout/IconVerticalSolidList"/>
    <dgm:cxn modelId="{8EED7140-83E3-4209-ADDC-EE9ABFE1238F}" type="presParOf" srcId="{0076B12E-7014-4239-AA86-1E39B4D63CA0}" destId="{D9A3041F-59DF-497B-9F68-350D1BDE9C6C}" srcOrd="2" destOrd="0" presId="urn:microsoft.com/office/officeart/2018/2/layout/IconVerticalSolidList"/>
    <dgm:cxn modelId="{D5BECA67-7B80-4708-8AF3-D95CED26D65A}" type="presParOf" srcId="{0076B12E-7014-4239-AA86-1E39B4D63CA0}" destId="{6E9C4DE4-769F-44C6-AD33-69A83E5CCE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400"/>
        </a:p>
      </dgm:t>
    </dgm:pt>
    <dgm:pt modelId="{EEBDF1D6-CF30-4C98-9701-9ED73B327715}" type="sibTrans" cxnId="{C8512C03-FB01-4B06-A6C3-B6B1FC17AA4F}">
      <dgm:prSet/>
      <dgm:spPr/>
      <dgm:t>
        <a:bodyPr/>
        <a:lstStyle/>
        <a:p>
          <a:endParaRPr lang="en-US" sz="24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400"/>
        </a:p>
      </dgm:t>
    </dgm:pt>
    <dgm:pt modelId="{B4956820-6CBC-4F47-8342-8973D7BFE626}" type="sibTrans" cxnId="{DCF2021B-4624-4A1A-A008-32890186271B}">
      <dgm:prSet/>
      <dgm:spPr/>
      <dgm:t>
        <a:bodyPr/>
        <a:lstStyle/>
        <a:p>
          <a:endParaRPr lang="en-US" sz="2400"/>
        </a:p>
      </dgm:t>
    </dgm:pt>
    <dgm:pt modelId="{2F20DD2C-26C9-4B05-8489-7619FF83DB10}">
      <dgm:prSet custT="1"/>
      <dgm:spPr/>
      <dgm:t>
        <a:bodyPr/>
        <a:lstStyle/>
        <a:p>
          <a:r>
            <a:rPr lang="en-GB" sz="2400" dirty="0"/>
            <a:t>Your project will need to have a positive purpose and add value to yourself / society in some way.</a:t>
          </a:r>
          <a:endParaRPr lang="en-US" sz="2400" dirty="0"/>
        </a:p>
      </dgm:t>
    </dgm:pt>
    <dgm:pt modelId="{482A0B00-F1D6-4F91-B2A9-CAE908DF7B47}" type="parTrans" cxnId="{C4C28DA5-2A86-476A-8B8D-EA13D07ECB9A}">
      <dgm:prSet/>
      <dgm:spPr/>
      <dgm:t>
        <a:bodyPr/>
        <a:lstStyle/>
        <a:p>
          <a:endParaRPr lang="en-US" sz="2400"/>
        </a:p>
      </dgm:t>
    </dgm:pt>
    <dgm:pt modelId="{99BB0756-B5AF-49E2-9D31-81F8F09FEDA9}" type="sibTrans" cxnId="{C4C28DA5-2A86-476A-8B8D-EA13D07ECB9A}">
      <dgm:prSet/>
      <dgm:spPr/>
      <dgm:t>
        <a:bodyPr/>
        <a:lstStyle/>
        <a:p>
          <a:endParaRPr lang="en-US" sz="2400"/>
        </a:p>
      </dgm:t>
    </dgm:pt>
    <dgm:pt modelId="{AFB1AC5B-913F-4A29-8F5D-61C2623B7A75}">
      <dgm:prSet custT="1"/>
      <dgm:spPr/>
      <dgm:t>
        <a:bodyPr/>
        <a:lstStyle/>
        <a:p>
          <a:r>
            <a:rPr lang="en-GB" sz="2400" dirty="0"/>
            <a:t>Due to the time limitations, be careful to limit the scope of your project.</a:t>
          </a:r>
          <a:endParaRPr lang="en-US" sz="2400" dirty="0"/>
        </a:p>
      </dgm:t>
    </dgm:pt>
    <dgm:pt modelId="{37C5C664-97C5-4557-BBB9-58CBC17AADEF}" type="parTrans" cxnId="{4D2E29CC-B81D-4241-8B2A-42EDB3B0028D}">
      <dgm:prSet/>
      <dgm:spPr/>
      <dgm:t>
        <a:bodyPr/>
        <a:lstStyle/>
        <a:p>
          <a:endParaRPr lang="en-US" sz="2400"/>
        </a:p>
      </dgm:t>
    </dgm:pt>
    <dgm:pt modelId="{306C3A29-657B-4109-9A33-697B32B0774F}" type="sibTrans" cxnId="{4D2E29CC-B81D-4241-8B2A-42EDB3B0028D}">
      <dgm:prSet/>
      <dgm:spPr/>
      <dgm:t>
        <a:bodyPr/>
        <a:lstStyle/>
        <a:p>
          <a:endParaRPr lang="en-US" sz="24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4540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1: A1T1 = Moodle Unit 1 Topic 1 and ideation.</a:t>
          </a:r>
          <a:endParaRPr lang="en-US" sz="2300" kern="1200" dirty="0"/>
        </a:p>
      </dsp:txBody>
      <dsp:txXfrm>
        <a:off x="26930" y="72331"/>
        <a:ext cx="7950875" cy="497795"/>
      </dsp:txXfrm>
    </dsp:sp>
    <dsp:sp modelId="{693D7AA0-BAF9-4129-B59C-D1B7AEBA0120}">
      <dsp:nvSpPr>
        <dsp:cNvPr id="0" name=""/>
        <dsp:cNvSpPr/>
      </dsp:nvSpPr>
      <dsp:spPr>
        <a:xfrm>
          <a:off x="0" y="663296"/>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Wk 2: A1T2 = Project ideation.</a:t>
          </a:r>
          <a:endParaRPr lang="en-US" sz="2300" kern="1200"/>
        </a:p>
      </dsp:txBody>
      <dsp:txXfrm>
        <a:off x="26930" y="690226"/>
        <a:ext cx="7950875" cy="497795"/>
      </dsp:txXfrm>
    </dsp:sp>
    <dsp:sp modelId="{2D4B1C51-9C89-4208-9F44-4D21B6BC49A3}">
      <dsp:nvSpPr>
        <dsp:cNvPr id="0" name=""/>
        <dsp:cNvSpPr/>
      </dsp:nvSpPr>
      <dsp:spPr>
        <a:xfrm>
          <a:off x="0" y="128119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3: A1T3 = Project Planning: Project Poster &amp; Chart.</a:t>
          </a:r>
          <a:endParaRPr lang="en-US" sz="2300" kern="1200" dirty="0"/>
        </a:p>
      </dsp:txBody>
      <dsp:txXfrm>
        <a:off x="26930" y="1308121"/>
        <a:ext cx="7950875" cy="497795"/>
      </dsp:txXfrm>
    </dsp:sp>
    <dsp:sp modelId="{B0C5C211-055E-401E-8DF7-F832199B7D06}">
      <dsp:nvSpPr>
        <dsp:cNvPr id="0" name=""/>
        <dsp:cNvSpPr/>
      </dsp:nvSpPr>
      <dsp:spPr>
        <a:xfrm>
          <a:off x="0" y="1899087"/>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4: Assignment 1 Support and submission (14</a:t>
          </a:r>
          <a:r>
            <a:rPr lang="en-GB" sz="2300" b="0" i="0" kern="1200" baseline="30000" dirty="0"/>
            <a:t>th</a:t>
          </a:r>
          <a:r>
            <a:rPr lang="en-GB" sz="2300" b="0" i="0" kern="1200" dirty="0"/>
            <a:t> June).</a:t>
          </a:r>
          <a:endParaRPr lang="en-US" sz="2300" kern="1200" dirty="0"/>
        </a:p>
      </dsp:txBody>
      <dsp:txXfrm>
        <a:off x="26930" y="1926017"/>
        <a:ext cx="7950875" cy="497795"/>
      </dsp:txXfrm>
    </dsp:sp>
    <dsp:sp modelId="{3DBB436A-992D-4D58-AE5C-D1F04376C143}">
      <dsp:nvSpPr>
        <dsp:cNvPr id="0" name=""/>
        <dsp:cNvSpPr/>
      </dsp:nvSpPr>
      <dsp:spPr>
        <a:xfrm>
          <a:off x="0" y="2516982"/>
          <a:ext cx="8004735" cy="55165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dirty="0" err="1"/>
            <a:t>Wk</a:t>
          </a:r>
          <a:r>
            <a:rPr lang="en-GB" sz="2300" b="1" i="0" kern="1200" dirty="0"/>
            <a:t> 5: A2T1&amp;2 = Project Design work.</a:t>
          </a:r>
          <a:endParaRPr lang="en-US" sz="2300" b="1" kern="1200" dirty="0"/>
        </a:p>
      </dsp:txBody>
      <dsp:txXfrm>
        <a:off x="26930" y="2543912"/>
        <a:ext cx="7950875" cy="497795"/>
      </dsp:txXfrm>
    </dsp:sp>
    <dsp:sp modelId="{6A553C07-9A04-48AA-BF37-4E49FE6E3B08}">
      <dsp:nvSpPr>
        <dsp:cNvPr id="0" name=""/>
        <dsp:cNvSpPr/>
      </dsp:nvSpPr>
      <dsp:spPr>
        <a:xfrm>
          <a:off x="0" y="313487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6: A2T3 = Project suitability &amp; Practical scope Q&amp;A.</a:t>
          </a:r>
          <a:endParaRPr lang="en-US" sz="2300" kern="1200" dirty="0"/>
        </a:p>
      </dsp:txBody>
      <dsp:txXfrm>
        <a:off x="26930" y="3161807"/>
        <a:ext cx="7950875" cy="497795"/>
      </dsp:txXfrm>
    </dsp:sp>
    <dsp:sp modelId="{617A8398-5129-4218-9183-D72E1FE57AEC}">
      <dsp:nvSpPr>
        <dsp:cNvPr id="0" name=""/>
        <dsp:cNvSpPr/>
      </dsp:nvSpPr>
      <dsp:spPr>
        <a:xfrm>
          <a:off x="0" y="3752772"/>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7: A2T3 = Open Source Technology.</a:t>
          </a:r>
          <a:endParaRPr lang="en-US" sz="2300" kern="1200" dirty="0"/>
        </a:p>
      </dsp:txBody>
      <dsp:txXfrm>
        <a:off x="26930" y="3779702"/>
        <a:ext cx="7950875" cy="497795"/>
      </dsp:txXfrm>
    </dsp:sp>
    <dsp:sp modelId="{80987124-1AAF-4559-A6C6-B1DBEA33679E}">
      <dsp:nvSpPr>
        <dsp:cNvPr id="0" name=""/>
        <dsp:cNvSpPr/>
      </dsp:nvSpPr>
      <dsp:spPr>
        <a:xfrm>
          <a:off x="0" y="437066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8: A2T3&amp;4 = Practical progress update (all) then Q&amp;A.</a:t>
          </a:r>
          <a:endParaRPr lang="en-US" sz="2300" kern="1200" dirty="0"/>
        </a:p>
      </dsp:txBody>
      <dsp:txXfrm>
        <a:off x="26930" y="4397597"/>
        <a:ext cx="7950875" cy="497795"/>
      </dsp:txXfrm>
    </dsp:sp>
    <dsp:sp modelId="{9EB02EB7-8EF7-4EAC-B03E-F0FAB5961C7E}">
      <dsp:nvSpPr>
        <dsp:cNvPr id="0" name=""/>
        <dsp:cNvSpPr/>
      </dsp:nvSpPr>
      <dsp:spPr>
        <a:xfrm>
          <a:off x="0" y="4988562"/>
          <a:ext cx="8004735" cy="551655"/>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9: Assignment 2 Support and submission (15</a:t>
          </a:r>
          <a:r>
            <a:rPr lang="en-GB" sz="2300" b="0" i="0" kern="1200" baseline="30000" dirty="0"/>
            <a:t>th</a:t>
          </a:r>
          <a:r>
            <a:rPr lang="en-GB" sz="2300" b="0" i="0" kern="1200" dirty="0"/>
            <a:t> July).</a:t>
          </a:r>
          <a:endParaRPr lang="en-US" sz="2300" kern="1200" dirty="0"/>
        </a:p>
      </dsp:txBody>
      <dsp:txXfrm>
        <a:off x="26930" y="5015492"/>
        <a:ext cx="7950875"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D0F31-0264-4B10-92B2-1EA717F23DBA}">
      <dsp:nvSpPr>
        <dsp:cNvPr id="0" name=""/>
        <dsp:cNvSpPr/>
      </dsp:nvSpPr>
      <dsp:spPr>
        <a:xfrm>
          <a:off x="366760" y="543655"/>
          <a:ext cx="1200937" cy="12009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D96D9-9F3C-4F5F-85A0-5E1A24586258}">
      <dsp:nvSpPr>
        <dsp:cNvPr id="0" name=""/>
        <dsp:cNvSpPr/>
      </dsp:nvSpPr>
      <dsp:spPr>
        <a:xfrm>
          <a:off x="587039" y="824763"/>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F54C1A-FEBF-46C6-8621-D1ADB368216B}">
      <dsp:nvSpPr>
        <dsp:cNvPr id="0" name=""/>
        <dsp:cNvSpPr/>
      </dsp:nvSpPr>
      <dsp:spPr>
        <a:xfrm>
          <a:off x="0" y="1825584"/>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Tutor: Open and share.</a:t>
          </a:r>
          <a:endParaRPr lang="en-US" sz="1400" kern="1200" dirty="0"/>
        </a:p>
      </dsp:txBody>
      <dsp:txXfrm>
        <a:off x="0" y="1825584"/>
        <a:ext cx="1968750" cy="720000"/>
      </dsp:txXfrm>
    </dsp:sp>
    <dsp:sp modelId="{A36D6523-9777-40F8-BE71-CB5EAFD0A14B}">
      <dsp:nvSpPr>
        <dsp:cNvPr id="0" name=""/>
        <dsp:cNvSpPr/>
      </dsp:nvSpPr>
      <dsp:spPr>
        <a:xfrm>
          <a:off x="2613738" y="500697"/>
          <a:ext cx="1200937" cy="1200937"/>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551896E1-C934-444C-9C20-F80BC72FBC6B}">
      <dsp:nvSpPr>
        <dsp:cNvPr id="0" name=""/>
        <dsp:cNvSpPr/>
      </dsp:nvSpPr>
      <dsp:spPr>
        <a:xfrm>
          <a:off x="2865350" y="751488"/>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40051-D914-4785-A26A-0CF80FAAAE95}">
      <dsp:nvSpPr>
        <dsp:cNvPr id="0" name=""/>
        <dsp:cNvSpPr/>
      </dsp:nvSpPr>
      <dsp:spPr>
        <a:xfrm>
          <a:off x="2244098" y="1759682"/>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Note: Assignment available to download from Moodle.</a:t>
          </a:r>
          <a:endParaRPr lang="en-US" sz="1400" kern="1200" dirty="0"/>
        </a:p>
      </dsp:txBody>
      <dsp:txXfrm>
        <a:off x="2244098" y="1759682"/>
        <a:ext cx="1968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15CD1-1293-432A-AA20-283AEE42D872}">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5EC8-2940-40F5-ABB2-F6DD4C4D617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93EB0-BFC6-465B-9A66-6851C49356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b="1" kern="1200" dirty="0"/>
            <a:t>Example Design work: </a:t>
          </a:r>
          <a:r>
            <a:rPr lang="en-GB" sz="2000" kern="1200" dirty="0"/>
            <a:t>Requirements specification, MVP (Minimum viable product), Sketches/drawings/illustrations, storyboards, UI, wireframe diagrams, colour scheme, flow chart, data structures, network maps, circuit diagrams etc..</a:t>
          </a:r>
          <a:endParaRPr lang="en-US" sz="2000" kern="1200" dirty="0"/>
        </a:p>
      </dsp:txBody>
      <dsp:txXfrm>
        <a:off x="1435590" y="531"/>
        <a:ext cx="9080009" cy="1242935"/>
      </dsp:txXfrm>
    </dsp:sp>
    <dsp:sp modelId="{A82819EF-335D-4C98-92A4-DD17A98B056C}">
      <dsp:nvSpPr>
        <dsp:cNvPr id="0" name=""/>
        <dsp:cNvSpPr/>
      </dsp:nvSpPr>
      <dsp:spPr>
        <a:xfrm>
          <a:off x="0" y="1554201"/>
          <a:ext cx="10515600" cy="1242935"/>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018EFFB8-DF44-4465-84EE-34CB6AD0D2A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F539-7097-4FEC-B478-C976393608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main focus of the project is ‘innovation’ and on allowing you to develop your skills using new technologies through practical implementation. </a:t>
          </a:r>
          <a:r>
            <a:rPr lang="en-GB" sz="2000" b="1" kern="1200" dirty="0">
              <a:highlight>
                <a:srgbClr val="FFFF00"/>
              </a:highlight>
            </a:rPr>
            <a:t>Time to progress onto the Design and Practical stages of the project.</a:t>
          </a:r>
          <a:endParaRPr lang="en-US" sz="2000" b="1" kern="1200" dirty="0">
            <a:highlight>
              <a:srgbClr val="FFFF00"/>
            </a:highlight>
          </a:endParaRPr>
        </a:p>
      </dsp:txBody>
      <dsp:txXfrm>
        <a:off x="1435590" y="1554201"/>
        <a:ext cx="9080009" cy="1242935"/>
      </dsp:txXfrm>
    </dsp:sp>
    <dsp:sp modelId="{AD8CD746-E6AA-4F8C-BE5B-06990FBC1D40}">
      <dsp:nvSpPr>
        <dsp:cNvPr id="0" name=""/>
        <dsp:cNvSpPr/>
      </dsp:nvSpPr>
      <dsp:spPr>
        <a:xfrm>
          <a:off x="0" y="3107870"/>
          <a:ext cx="10515600" cy="1242935"/>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834B5FC5-FF8E-4DAF-A3E5-F806762B527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4DE4-769F-44C6-AD33-69A83E5CCEE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Design documents produced by different students will vary significantly and depend on your project area. You will all have different design documentation. And that’s ok.</a:t>
          </a:r>
          <a:endParaRPr lang="en-US" sz="2000" kern="1200" dirty="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will need to have a positive purpose and add value to yourself /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Due to the time limitations, be careful to limit the scope of your project.</a:t>
          </a:r>
          <a:endParaRPr lang="en-US" sz="2400" kern="1200" dirty="0"/>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15/06/2021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boardofinnovation.com/blog/2017/07/18/lean-startup-versus-design-thinking/"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astera.com/type/blog/all-you-need-to-know-about-database-design/#:~:text=%20How%20to%20Design%20Database%3A%20Steps%20of%20Designing,that%20every%20data%20item%20becomes%20a...%20More%20"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315184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216831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2175994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65408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1919998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573004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526381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2063277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please click here: </a:t>
            </a:r>
            <a:r>
              <a:rPr lang="en-GB" dirty="0">
                <a:hlinkClick r:id="rId3"/>
              </a:rPr>
              <a:t>https://stackify.com/what-is-sdlc/</a:t>
            </a:r>
            <a:endParaRPr lang="en-GB" dirty="0"/>
          </a:p>
          <a:p>
            <a:r>
              <a:rPr lang="en-GB" dirty="0"/>
              <a:t>(i1)</a:t>
            </a:r>
            <a:r>
              <a:rPr lang="en-GB" baseline="0" dirty="0"/>
              <a:t> https://tinyurl.com/y2plpy56</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16</a:t>
            </a:fld>
            <a:endParaRPr lang="en-GB"/>
          </a:p>
        </p:txBody>
      </p:sp>
    </p:spTree>
    <p:extLst>
      <p:ext uri="{BB962C8B-B14F-4D97-AF65-F5344CB8AC3E}">
        <p14:creationId xmlns:p14="http://schemas.microsoft.com/office/powerpoint/2010/main" val="546750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(1) </a:t>
            </a:r>
            <a:r>
              <a:rPr lang="en-GB" sz="1200" dirty="0"/>
              <a:t>Based on </a:t>
            </a:r>
            <a:r>
              <a:rPr lang="en-GB" sz="1200" dirty="0">
                <a:hlinkClick r:id="rId3"/>
              </a:rPr>
              <a:t>Design Thinking for Start-ups</a:t>
            </a:r>
            <a:r>
              <a:rPr lang="en-GB" sz="1200" dirty="0"/>
              <a:t> by Nitin </a:t>
            </a:r>
            <a:r>
              <a:rPr lang="en-GB" sz="1200" dirty="0" err="1"/>
              <a:t>Sethi</a:t>
            </a:r>
            <a:r>
              <a:rPr lang="en-GB" sz="1200" dirty="0"/>
              <a:t>.</a:t>
            </a:r>
            <a:br>
              <a:rPr lang="en-GB" sz="1200" dirty="0"/>
            </a:br>
            <a:r>
              <a:rPr lang="en-GB" sz="1200" b="0" baseline="0" dirty="0"/>
              <a:t>(2)</a:t>
            </a:r>
            <a:r>
              <a:rPr lang="en-GB" sz="1200" b="0" dirty="0"/>
              <a:t> </a:t>
            </a:r>
            <a:r>
              <a:rPr lang="en-GB" sz="1200" b="0" dirty="0">
                <a:hlinkClick r:id="rId4"/>
              </a:rPr>
              <a:t>When to apply Lean </a:t>
            </a:r>
            <a:r>
              <a:rPr lang="en-GB" sz="1200" b="0" dirty="0" err="1">
                <a:hlinkClick r:id="rId4"/>
              </a:rPr>
              <a:t>Startup</a:t>
            </a:r>
            <a:r>
              <a:rPr lang="en-GB" sz="1200" b="0" dirty="0">
                <a:hlinkClick r:id="rId4"/>
              </a:rPr>
              <a:t> and/or Design Thinking</a:t>
            </a:r>
            <a:r>
              <a:rPr lang="en-GB" sz="1200" b="0" dirty="0"/>
              <a:t> </a:t>
            </a:r>
            <a:r>
              <a:rPr lang="en-GB" sz="1200" dirty="0"/>
              <a:t>by Lucas </a:t>
            </a:r>
            <a:r>
              <a:rPr lang="en-GB" sz="1200" dirty="0" err="1"/>
              <a:t>Tamboryn</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“Design thinking has been central to user-centered design and human-centered design—the dominant methods of designing human-computer interfaces—for over 40 years.(3) Design thinking is also central to recent conceptions of software development in general.(4)” Ref[1]</a:t>
            </a:r>
            <a:br>
              <a:rPr lang="en-GB" dirty="0"/>
            </a:br>
            <a:r>
              <a:rPr lang="en-GB" dirty="0"/>
              <a:t>(3)</a:t>
            </a:r>
            <a:r>
              <a:rPr lang="en-GB" baseline="0" dirty="0"/>
              <a:t> </a:t>
            </a:r>
            <a:r>
              <a:rPr lang="en-GB" sz="1200" b="0" i="0" kern="1200" dirty="0">
                <a:solidFill>
                  <a:schemeClr val="tx1"/>
                </a:solidFill>
                <a:effectLst/>
                <a:latin typeface="+mn-lt"/>
                <a:ea typeface="+mn-ea"/>
                <a:cs typeface="+mn-cs"/>
              </a:rPr>
              <a:t>Norman, Donald A. (1986). User Centered System Design. Taylor &amp; Francis.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Ralph, Paul (2015). "The </a:t>
            </a:r>
            <a:r>
              <a:rPr lang="en-GB" sz="1200" b="0" i="0" kern="1200" dirty="0" err="1">
                <a:solidFill>
                  <a:schemeClr val="tx1"/>
                </a:solidFill>
                <a:effectLst/>
                <a:latin typeface="+mn-lt"/>
                <a:ea typeface="+mn-ea"/>
                <a:cs typeface="+mn-cs"/>
              </a:rPr>
              <a:t>Sensemaking</a:t>
            </a:r>
            <a:r>
              <a:rPr lang="en-GB" sz="1200" b="0" i="0" kern="1200" dirty="0">
                <a:solidFill>
                  <a:schemeClr val="tx1"/>
                </a:solidFill>
                <a:effectLst/>
                <a:latin typeface="+mn-lt"/>
                <a:ea typeface="+mn-ea"/>
                <a:cs typeface="+mn-cs"/>
              </a:rPr>
              <a:t>-Coevolution-Implementation Theory of software design". </a:t>
            </a:r>
            <a:r>
              <a:rPr lang="en-GB" sz="1200" b="0" i="1" kern="1200" dirty="0">
                <a:solidFill>
                  <a:schemeClr val="tx1"/>
                </a:solidFill>
                <a:effectLst/>
                <a:latin typeface="+mn-lt"/>
                <a:ea typeface="+mn-ea"/>
                <a:cs typeface="+mn-cs"/>
              </a:rPr>
              <a:t>Science of Computer Programming</a:t>
            </a:r>
            <a:r>
              <a:rPr lang="en-GB" sz="1200" b="0" i="0" kern="1200" dirty="0">
                <a:solidFill>
                  <a:schemeClr val="tx1"/>
                </a:solidFill>
                <a:effectLst/>
                <a:latin typeface="+mn-lt"/>
                <a:ea typeface="+mn-ea"/>
                <a:cs typeface="+mn-cs"/>
              </a:rPr>
              <a:t>. 101: 21–41.</a:t>
            </a:r>
            <a:br>
              <a:rPr lang="en-GB" dirty="0"/>
            </a:br>
            <a:r>
              <a:rPr lang="en-GB" dirty="0">
                <a:solidFill>
                  <a:schemeClr val="bg1">
                    <a:lumMod val="85000"/>
                  </a:schemeClr>
                </a:solidFill>
              </a:rPr>
              <a:t>[1] https://tinyurl.com/y4ml6um.</a:t>
            </a:r>
          </a:p>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17</a:t>
            </a:fld>
            <a:endParaRPr lang="en-GB"/>
          </a:p>
        </p:txBody>
      </p:sp>
    </p:spTree>
    <p:extLst>
      <p:ext uri="{BB962C8B-B14F-4D97-AF65-F5344CB8AC3E}">
        <p14:creationId xmlns:p14="http://schemas.microsoft.com/office/powerpoint/2010/main" val="3079156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25</a:t>
            </a:fld>
            <a:endParaRPr lang="en-GB"/>
          </a:p>
        </p:txBody>
      </p:sp>
    </p:spTree>
    <p:extLst>
      <p:ext uri="{BB962C8B-B14F-4D97-AF65-F5344CB8AC3E}">
        <p14:creationId xmlns:p14="http://schemas.microsoft.com/office/powerpoint/2010/main" val="60015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dirty="0"/>
          </a:p>
          <a:p>
            <a:r>
              <a:rPr lang="en-GB" sz="1200" b="0" dirty="0"/>
              <a:t>- removed:.</a:t>
            </a:r>
          </a:p>
          <a:p>
            <a:r>
              <a:rPr lang="en-GB" sz="1200" b="1" dirty="0"/>
              <a:t>EIGP Archive: Team Roles: </a:t>
            </a:r>
            <a:r>
              <a:rPr lang="en-GB" sz="1200" dirty="0"/>
              <a:t>You</a:t>
            </a:r>
            <a:r>
              <a:rPr lang="en-GB" sz="1200" b="1" dirty="0"/>
              <a:t> </a:t>
            </a:r>
            <a:r>
              <a:rPr lang="en-GB" sz="1200" dirty="0"/>
              <a:t>can use whichever method suits your team e.g. </a:t>
            </a:r>
          </a:p>
          <a:p>
            <a:pPr marL="342900" indent="-342900">
              <a:buFont typeface="Arial" panose="020B0604020202020204" pitchFamily="34" charset="0"/>
              <a:buChar char="•"/>
            </a:pPr>
            <a:r>
              <a:rPr lang="en-GB" sz="1200" b="1" dirty="0"/>
              <a:t>Evolutionary Parallel Prototyping</a:t>
            </a:r>
            <a:r>
              <a:rPr lang="en-GB" sz="1200" dirty="0"/>
              <a:t>: Work on and develop all layers simultaneously by assigning them to different roles within the team. Or </a:t>
            </a:r>
          </a:p>
          <a:p>
            <a:pPr marL="342900" indent="-342900">
              <a:buFont typeface="Arial" panose="020B0604020202020204" pitchFamily="34" charset="0"/>
              <a:buChar char="•"/>
            </a:pPr>
            <a:r>
              <a:rPr lang="en-GB" sz="1200" b="1" dirty="0"/>
              <a:t>Evolutionary Extreme Prototyping</a:t>
            </a:r>
            <a:r>
              <a:rPr lang="en-GB" sz="1200" dirty="0"/>
              <a:t>: work on and develop the UI then Server/Client logic then Db.</a:t>
            </a:r>
          </a:p>
          <a:p>
            <a:endParaRPr lang="en-GB" dirty="0"/>
          </a:p>
          <a:p>
            <a:r>
              <a:rPr lang="en-GB" sz="1000" dirty="0"/>
              <a:t>Db design include E-R (Entity Relationship) Modelling: </a:t>
            </a:r>
            <a:r>
              <a:rPr lang="en-GB" sz="1000" dirty="0">
                <a:hlinkClick r:id="rId3"/>
              </a:rPr>
              <a:t>https://www.astera.com/type/blog/all-you-need-to-know-about-database-design/#:~:text=%20How%20to%20Design%20Database%3A%20Steps%20of%20Designing,that%20every%20data%20item%20becomes%20a...%20More%20</a:t>
            </a:r>
            <a:endParaRPr lang="en-GB" sz="1000" dirty="0"/>
          </a:p>
        </p:txBody>
      </p:sp>
      <p:sp>
        <p:nvSpPr>
          <p:cNvPr id="4" name="Slide Number Placeholder 3"/>
          <p:cNvSpPr>
            <a:spLocks noGrp="1"/>
          </p:cNvSpPr>
          <p:nvPr>
            <p:ph type="sldNum" sz="quarter" idx="10"/>
          </p:nvPr>
        </p:nvSpPr>
        <p:spPr/>
        <p:txBody>
          <a:bodyPr/>
          <a:lstStyle/>
          <a:p>
            <a:fld id="{B6192305-B3BF-4620-BF60-B9818CDCB1F9}" type="slidenum">
              <a:rPr lang="en-GB" smtClean="0"/>
              <a:t>26</a:t>
            </a:fld>
            <a:endParaRPr lang="en-GB"/>
          </a:p>
        </p:txBody>
      </p:sp>
    </p:spTree>
    <p:extLst>
      <p:ext uri="{BB962C8B-B14F-4D97-AF65-F5344CB8AC3E}">
        <p14:creationId xmlns:p14="http://schemas.microsoft.com/office/powerpoint/2010/main" val="1928974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27</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29</a:t>
            </a:fld>
            <a:endParaRPr lang="en-GB"/>
          </a:p>
        </p:txBody>
      </p:sp>
    </p:spTree>
    <p:extLst>
      <p:ext uri="{BB962C8B-B14F-4D97-AF65-F5344CB8AC3E}">
        <p14:creationId xmlns:p14="http://schemas.microsoft.com/office/powerpoint/2010/main" val="321173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30</a:t>
            </a:fld>
            <a:endParaRPr lang="en-GB"/>
          </a:p>
        </p:txBody>
      </p:sp>
    </p:spTree>
    <p:extLst>
      <p:ext uri="{BB962C8B-B14F-4D97-AF65-F5344CB8AC3E}">
        <p14:creationId xmlns:p14="http://schemas.microsoft.com/office/powerpoint/2010/main" val="2700096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33</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Complicated charts and diagrams are not required </a:t>
            </a:r>
            <a:r>
              <a:rPr lang="en-GB" dirty="0"/>
              <a:t>but can be created and included if you feel it necessary.</a:t>
            </a:r>
          </a:p>
        </p:txBody>
      </p:sp>
      <p:sp>
        <p:nvSpPr>
          <p:cNvPr id="4" name="Slide Number Placeholder 3"/>
          <p:cNvSpPr>
            <a:spLocks noGrp="1"/>
          </p:cNvSpPr>
          <p:nvPr>
            <p:ph type="sldNum" sz="quarter" idx="5"/>
          </p:nvPr>
        </p:nvSpPr>
        <p:spPr/>
        <p:txBody>
          <a:bodyPr/>
          <a:lstStyle/>
          <a:p>
            <a:fld id="{93445808-0A42-4057-92F6-5314E76B2A59}" type="slidenum">
              <a:rPr lang="en-GB" smtClean="0"/>
              <a:t>35</a:t>
            </a:fld>
            <a:endParaRPr lang="en-GB"/>
          </a:p>
        </p:txBody>
      </p:sp>
    </p:spTree>
    <p:extLst>
      <p:ext uri="{BB962C8B-B14F-4D97-AF65-F5344CB8AC3E}">
        <p14:creationId xmlns:p14="http://schemas.microsoft.com/office/powerpoint/2010/main" val="11534940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Based on:</a:t>
            </a:r>
          </a:p>
        </p:txBody>
      </p:sp>
      <p:sp>
        <p:nvSpPr>
          <p:cNvPr id="4" name="Slide Number Placeholder 3"/>
          <p:cNvSpPr>
            <a:spLocks noGrp="1"/>
          </p:cNvSpPr>
          <p:nvPr>
            <p:ph type="sldNum" sz="quarter" idx="10"/>
          </p:nvPr>
        </p:nvSpPr>
        <p:spPr/>
        <p:txBody>
          <a:bodyPr/>
          <a:lstStyle/>
          <a:p>
            <a:fld id="{1C35CAD1-3F5E-4915-8F80-D7A7B7F05EFE}" type="slidenum">
              <a:rPr lang="en-GB" smtClean="0"/>
              <a:t>36</a:t>
            </a:fld>
            <a:endParaRPr lang="en-GB"/>
          </a:p>
        </p:txBody>
      </p:sp>
    </p:spTree>
    <p:extLst>
      <p:ext uri="{BB962C8B-B14F-4D97-AF65-F5344CB8AC3E}">
        <p14:creationId xmlns:p14="http://schemas.microsoft.com/office/powerpoint/2010/main" val="10791967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Based on:</a:t>
            </a:r>
          </a:p>
        </p:txBody>
      </p:sp>
      <p:sp>
        <p:nvSpPr>
          <p:cNvPr id="4" name="Slide Number Placeholder 3"/>
          <p:cNvSpPr>
            <a:spLocks noGrp="1"/>
          </p:cNvSpPr>
          <p:nvPr>
            <p:ph type="sldNum" sz="quarter" idx="10"/>
          </p:nvPr>
        </p:nvSpPr>
        <p:spPr/>
        <p:txBody>
          <a:bodyPr/>
          <a:lstStyle/>
          <a:p>
            <a:fld id="{1C35CAD1-3F5E-4915-8F80-D7A7B7F05EFE}" type="slidenum">
              <a:rPr lang="en-GB" smtClean="0"/>
              <a:t>37</a:t>
            </a:fld>
            <a:endParaRPr lang="en-GB"/>
          </a:p>
        </p:txBody>
      </p:sp>
    </p:spTree>
    <p:extLst>
      <p:ext uri="{BB962C8B-B14F-4D97-AF65-F5344CB8AC3E}">
        <p14:creationId xmlns:p14="http://schemas.microsoft.com/office/powerpoint/2010/main" val="35340025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a:buNone/>
            </a:pPr>
            <a:r>
              <a:rPr lang="en-GB" sz="1200" b="1" dirty="0"/>
              <a:t>Requirements gathering confirmation and enhancement:</a:t>
            </a:r>
          </a:p>
          <a:p>
            <a:r>
              <a:rPr lang="en-GB" sz="1200" dirty="0"/>
              <a:t>You could survey potential users / customers, several people within the target market to acquire useful feedback on the feasibility of your idea.</a:t>
            </a:r>
          </a:p>
          <a:p>
            <a:r>
              <a:rPr lang="en-GB" sz="2200" dirty="0"/>
              <a:t>One or two team members could be tasked with this.</a:t>
            </a:r>
          </a:p>
          <a:p>
            <a:pPr lvl="1">
              <a:buFont typeface="Courier New" panose="02070309020205020404" pitchFamily="49" charset="0"/>
              <a:buChar char="o"/>
            </a:pPr>
            <a:r>
              <a:rPr lang="en-GB" sz="2200" dirty="0"/>
              <a:t>This can be repeated at incremental stages or after your prototype is complete.</a:t>
            </a:r>
          </a:p>
          <a:p>
            <a:pPr marL="457200" marR="0" lvl="1" indent="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2200" dirty="0"/>
              <a:t>Note: </a:t>
            </a:r>
            <a:r>
              <a:rPr lang="en-GB" sz="2200" b="1" dirty="0"/>
              <a:t>Prototype Proof of Concept </a:t>
            </a:r>
            <a:r>
              <a:rPr lang="en-GB" sz="2200" dirty="0"/>
              <a:t>= testing the prototype with users for feedback.</a:t>
            </a:r>
          </a:p>
          <a:p>
            <a:endParaRPr lang="en-GB" sz="1200" dirty="0"/>
          </a:p>
        </p:txBody>
      </p:sp>
      <p:sp>
        <p:nvSpPr>
          <p:cNvPr id="4" name="Slide Number Placeholder 3"/>
          <p:cNvSpPr>
            <a:spLocks noGrp="1"/>
          </p:cNvSpPr>
          <p:nvPr>
            <p:ph type="sldNum" sz="quarter" idx="10"/>
          </p:nvPr>
        </p:nvSpPr>
        <p:spPr/>
        <p:txBody>
          <a:bodyPr/>
          <a:lstStyle/>
          <a:p>
            <a:fld id="{1C35CAD1-3F5E-4915-8F80-D7A7B7F05EFE}" type="slidenum">
              <a:rPr lang="en-GB" smtClean="0"/>
              <a:t>38</a:t>
            </a:fld>
            <a:endParaRPr lang="en-GB"/>
          </a:p>
        </p:txBody>
      </p:sp>
    </p:spTree>
    <p:extLst>
      <p:ext uri="{BB962C8B-B14F-4D97-AF65-F5344CB8AC3E}">
        <p14:creationId xmlns:p14="http://schemas.microsoft.com/office/powerpoint/2010/main" val="27057731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comprehensive example: https://krazytech.com/projects/sample-software-requirements-specificationsrs-report-airline-database – but this detail is unlikely to be required.</a:t>
            </a:r>
          </a:p>
        </p:txBody>
      </p:sp>
      <p:sp>
        <p:nvSpPr>
          <p:cNvPr id="4" name="Slide Number Placeholder 3"/>
          <p:cNvSpPr>
            <a:spLocks noGrp="1"/>
          </p:cNvSpPr>
          <p:nvPr>
            <p:ph type="sldNum" sz="quarter" idx="10"/>
          </p:nvPr>
        </p:nvSpPr>
        <p:spPr/>
        <p:txBody>
          <a:bodyPr/>
          <a:lstStyle/>
          <a:p>
            <a:fld id="{1C35CAD1-3F5E-4915-8F80-D7A7B7F05EFE}" type="slidenum">
              <a:rPr lang="en-GB" smtClean="0"/>
              <a:t>50</a:t>
            </a:fld>
            <a:endParaRPr lang="en-GB"/>
          </a:p>
        </p:txBody>
      </p:sp>
    </p:spTree>
    <p:extLst>
      <p:ext uri="{BB962C8B-B14F-4D97-AF65-F5344CB8AC3E}">
        <p14:creationId xmlns:p14="http://schemas.microsoft.com/office/powerpoint/2010/main" val="3855617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svg"/><Relationship Id="rId7" Type="http://schemas.openxmlformats.org/officeDocument/2006/relationships/diagramColors" Target="../diagrams/colors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interaction-design.org/literature/article/design-thinking-get-a-quick-overview-of-the-histor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artarmonunited.com/how-to-develop-a-websites-design/"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itenterprise.co.uk/software-prototyping-methods/#:~:text=Extreme%20prototyping%20is%20used%20mostly%20for%20web-based%20applications,created%2C%20which%20is%20just%20a%20series%20of%20pages." TargetMode="Externa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reddit.com/r/bodyweightfitness/wiki/kb/recommended_routin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8" Type="http://schemas.openxmlformats.org/officeDocument/2006/relationships/hyperlink" Target="https://balsamiq.com/learn/" TargetMode="External"/><Relationship Id="rId13" Type="http://schemas.openxmlformats.org/officeDocument/2006/relationships/hyperlink" Target="http://ux.stackexchange.com/questions/93651/examples-of-login-forms-ux-concepts/93652" TargetMode="External"/><Relationship Id="rId3" Type="http://schemas.openxmlformats.org/officeDocument/2006/relationships/image" Target="../media/image26.png"/><Relationship Id="rId7" Type="http://schemas.openxmlformats.org/officeDocument/2006/relationships/hyperlink" Target="https://balsamiq.com/wireframes/" TargetMode="External"/><Relationship Id="rId12" Type="http://schemas.openxmlformats.org/officeDocument/2006/relationships/image" Target="../media/image29.png"/><Relationship Id="rId17" Type="http://schemas.openxmlformats.org/officeDocument/2006/relationships/hyperlink" Target="https://creativecommons.org/licenses/by-sa/3.0/" TargetMode="External"/><Relationship Id="rId2" Type="http://schemas.openxmlformats.org/officeDocument/2006/relationships/notesSlide" Target="../notesSlides/notesSlide14.xml"/><Relationship Id="rId16" Type="http://schemas.openxmlformats.org/officeDocument/2006/relationships/hyperlink" Target="https://creativecommons.org/licenses/by-nc-sa/3.0/" TargetMode="External"/><Relationship Id="rId1" Type="http://schemas.openxmlformats.org/officeDocument/2006/relationships/slideLayout" Target="../slideLayouts/slideLayout2.xml"/><Relationship Id="rId6" Type="http://schemas.openxmlformats.org/officeDocument/2006/relationships/hyperlink" Target="https://balsamiq.com/" TargetMode="External"/><Relationship Id="rId11" Type="http://schemas.openxmlformats.org/officeDocument/2006/relationships/image" Target="../media/image28.jpeg"/><Relationship Id="rId5" Type="http://schemas.openxmlformats.org/officeDocument/2006/relationships/hyperlink" Target="https://www.youtube.com/watch?time_continue=36&amp;v=0mYYqsJ-rE8" TargetMode="External"/><Relationship Id="rId15" Type="http://schemas.openxmlformats.org/officeDocument/2006/relationships/image" Target="../media/image24.svg"/><Relationship Id="rId10" Type="http://schemas.openxmlformats.org/officeDocument/2006/relationships/hyperlink" Target="http://ux.stackexchange.com/questions/37738/good-ux-for-a-form" TargetMode="External"/><Relationship Id="rId4" Type="http://schemas.openxmlformats.org/officeDocument/2006/relationships/hyperlink" Target="http://informatica4iesbaixpenedes.blogspot.com/" TargetMode="External"/><Relationship Id="rId9" Type="http://schemas.openxmlformats.org/officeDocument/2006/relationships/image" Target="../media/image27.png"/><Relationship Id="rId14" Type="http://schemas.openxmlformats.org/officeDocument/2006/relationships/image" Target="../media/image23.png"/></Relationships>
</file>

<file path=ppt/slides/_rels/slide2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hyperlink" Target="https://vimeo.com/101373355" TargetMode="External"/><Relationship Id="rId7" Type="http://schemas.openxmlformats.org/officeDocument/2006/relationships/image" Target="../media/image30.png"/><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hyperlink" Target="https://www.labcenter.com/" TargetMode="Externa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hyperlink" Target="https://vimeo.com/203837003" TargetMode="External"/><Relationship Id="rId3" Type="http://schemas.openxmlformats.org/officeDocument/2006/relationships/hyperlink" Target="https://uwtsd.ac.uk/it-exclusives/student-it-exclusives/" TargetMode="External"/><Relationship Id="rId7" Type="http://schemas.openxmlformats.org/officeDocument/2006/relationships/hyperlink" Target="https://www.youtube.com/results?search_query=Adobe+XD" TargetMode="External"/><Relationship Id="rId12" Type="http://schemas.openxmlformats.org/officeDocument/2006/relationships/image" Target="../media/image34.jpg"/><Relationship Id="rId17" Type="http://schemas.openxmlformats.org/officeDocument/2006/relationships/image" Target="../media/image7.svg"/><Relationship Id="rId2" Type="http://schemas.openxmlformats.org/officeDocument/2006/relationships/notesSlide" Target="../notesSlides/notesSlide15.xml"/><Relationship Id="rId16"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www.adobe.com/uk/products/xd/features.html" TargetMode="External"/><Relationship Id="rId11" Type="http://schemas.openxmlformats.org/officeDocument/2006/relationships/hyperlink" Target="http://multimedia.uoc.edu/blogs/labeines/es/prototipat/adobe-experience-design-cc-per-a-prototipat-de-pagines-web-i-aplicacions/" TargetMode="External"/><Relationship Id="rId5" Type="http://schemas.openxmlformats.org/officeDocument/2006/relationships/hyperlink" Target="https://www.adobe.com/products/xd.html" TargetMode="External"/><Relationship Id="rId15" Type="http://schemas.openxmlformats.org/officeDocument/2006/relationships/hyperlink" Target="https://creativecommons.org/licenses/by-nc-sa/3.0/" TargetMode="External"/><Relationship Id="rId10" Type="http://schemas.openxmlformats.org/officeDocument/2006/relationships/image" Target="../media/image33.jpg"/><Relationship Id="rId4" Type="http://schemas.openxmlformats.org/officeDocument/2006/relationships/hyperlink" Target="http://www.adobe-students.com/uk/creativecloud/buy/students.html?sdid=9WGN461L&amp;mv=search&amp;ef_id=394357bf87f215f1955d37075bbd23a5:G:s&amp;s_kwcid=AL!3085!10!79371108667606!79371240877815&amp;msclkid=394357bf87f215f1955d37075bbd23a5" TargetMode="External"/><Relationship Id="rId9" Type="http://schemas.openxmlformats.org/officeDocument/2006/relationships/hyperlink" Target="https://namu.moe/w/Adobe" TargetMode="External"/><Relationship Id="rId14" Type="http://schemas.openxmlformats.org/officeDocument/2006/relationships/hyperlink" Target="https://creativecommons.org/licenses/by-nc-nd/3.0/"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12"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11" Type="http://schemas.openxmlformats.org/officeDocument/2006/relationships/hyperlink" Target="https://creativecommons.org/licenses/by-nc/3.0/" TargetMode="External"/><Relationship Id="rId5" Type="http://schemas.openxmlformats.org/officeDocument/2006/relationships/hyperlink" Target="https://www.youtube.com/watch?v=SWYqp7iY_Tc" TargetMode="External"/><Relationship Id="rId10" Type="http://schemas.openxmlformats.org/officeDocument/2006/relationships/hyperlink" Target="https://pngimg.com/download/73352"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addictivetips.com/net-admin/best-network-security-tools/" TargetMode="External"/><Relationship Id="rId3" Type="http://schemas.openxmlformats.org/officeDocument/2006/relationships/hyperlink" Target="http://stackoverflow.com/questions/8118051/how-to-create-network-map-on-c" TargetMode="External"/><Relationship Id="rId7" Type="http://schemas.openxmlformats.org/officeDocument/2006/relationships/hyperlink" Target="https://www.capterra.com/sem-compare/network-security-software?utm_source=bing&amp;utm_medium=cpc" TargetMode="External"/><Relationship Id="rId12" Type="http://schemas.openxmlformats.org/officeDocument/2006/relationships/hyperlink" Target="https://creativecommons.org/licenses/by-sa/3.0/" TargetMode="Externa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hyperlink" Target="https://online.visual-paradigm.com/diagrams/solutions/free-network-diagram-software/" TargetMode="External"/><Relationship Id="rId11" Type="http://schemas.openxmlformats.org/officeDocument/2006/relationships/image" Target="../media/image38.svg"/><Relationship Id="rId5" Type="http://schemas.openxmlformats.org/officeDocument/2006/relationships/hyperlink" Target="https://www.comparitech.com/net-admin/network-topology-and-mapping/" TargetMode="External"/><Relationship Id="rId10" Type="http://schemas.openxmlformats.org/officeDocument/2006/relationships/image" Target="../media/image37.png"/><Relationship Id="rId4" Type="http://schemas.openxmlformats.org/officeDocument/2006/relationships/hyperlink" Target="https://www.dnsstuff.com/network-mapping-tools" TargetMode="External"/><Relationship Id="rId9" Type="http://schemas.openxmlformats.org/officeDocument/2006/relationships/hyperlink" Target="https://www.comparitech.com/net-admin/network-security-auditing-tools/"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8" Type="http://schemas.openxmlformats.org/officeDocument/2006/relationships/image" Target="../media/image45.jpg"/><Relationship Id="rId13" Type="http://schemas.openxmlformats.org/officeDocument/2006/relationships/hyperlink" Target="https://sketchfab.com/3d-models/animation-run-e05e53ab881b413ab921b693256b1847" TargetMode="External"/><Relationship Id="rId18" Type="http://schemas.openxmlformats.org/officeDocument/2006/relationships/hyperlink" Target="https://creativecommons.org/licenses/by-sa/3.0/" TargetMode="External"/><Relationship Id="rId3" Type="http://schemas.openxmlformats.org/officeDocument/2006/relationships/hyperlink" Target="http://www.quantumday.com/2013/01/video-games-are-now-tools-in-fighting.html" TargetMode="External"/><Relationship Id="rId7" Type="http://schemas.openxmlformats.org/officeDocument/2006/relationships/hyperlink" Target="https://wiki.synfig.org/Doc:Cut-out_Animation" TargetMode="External"/><Relationship Id="rId12" Type="http://schemas.openxmlformats.org/officeDocument/2006/relationships/image" Target="../media/image47.jpeg"/><Relationship Id="rId17" Type="http://schemas.openxmlformats.org/officeDocument/2006/relationships/hyperlink" Target="https://creativecommons.org/licenses/by/3.0/" TargetMode="External"/><Relationship Id="rId2" Type="http://schemas.openxmlformats.org/officeDocument/2006/relationships/image" Target="../media/image42.jpg"/><Relationship Id="rId16" Type="http://schemas.openxmlformats.org/officeDocument/2006/relationships/hyperlink" Target="https://creativecommons.org/licenses/by-nc-sa/3.0/" TargetMode="External"/><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hyperlink" Target="https://technofaq.org/posts/2019/02/exploring-the-realm-of-video-animation-top-stop-motion-animation-tools-and-applications/" TargetMode="External"/><Relationship Id="rId5" Type="http://schemas.openxmlformats.org/officeDocument/2006/relationships/hyperlink" Target="http://daryl-rhystaylor.blogspot.com/2011/03/crump-animation-work.html" TargetMode="External"/><Relationship Id="rId15" Type="http://schemas.openxmlformats.org/officeDocument/2006/relationships/image" Target="../media/image49.svg"/><Relationship Id="rId10" Type="http://schemas.openxmlformats.org/officeDocument/2006/relationships/image" Target="../media/image46.jpg"/><Relationship Id="rId19" Type="http://schemas.openxmlformats.org/officeDocument/2006/relationships/hyperlink" Target="https://creativecommons.org/licenses/by-nc-nd/3.0/" TargetMode="External"/><Relationship Id="rId4" Type="http://schemas.openxmlformats.org/officeDocument/2006/relationships/image" Target="../media/image43.jpeg"/><Relationship Id="rId9" Type="http://schemas.openxmlformats.org/officeDocument/2006/relationships/hyperlink" Target="http://amal-wbl.blogspot.com/2011/10/i-digital-animation-types.html" TargetMode="External"/><Relationship Id="rId14"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slides/_rels/slide3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5.svg"/></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55.svg"/></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5.sv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7.xml.rels><?xml version="1.0" encoding="UTF-8" standalone="yes"?>
<Relationships xmlns="http://schemas.openxmlformats.org/package/2006/relationships"><Relationship Id="rId3" Type="http://schemas.openxmlformats.org/officeDocument/2006/relationships/hyperlink" Target="https://wisc.pb.unizin.org/technicalpm/chapter/project-initiation-scope-and-structure/" TargetMode="External"/><Relationship Id="rId2" Type="http://schemas.openxmlformats.org/officeDocument/2006/relationships/image" Target="../media/image73.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www.youtube.com/watch?v=6QsSuQPxunk&amp;t=299s"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8.svg"/><Relationship Id="rId2" Type="http://schemas.openxmlformats.org/officeDocument/2006/relationships/image" Target="../media/image77.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0338" y="2921620"/>
            <a:ext cx="3993896" cy="12846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dirty="0"/>
              <a:t>Changemakers: </a:t>
            </a:r>
            <a:r>
              <a:rPr lang="en-US" sz="2400" b="1" dirty="0"/>
              <a:t>Creativity &amp; Value Creation.</a:t>
            </a:r>
            <a:endParaRPr lang="en-US" sz="4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523290"/>
          </a:xfrm>
        </p:spPr>
        <p:txBody>
          <a:bodyPr vert="horz" lIns="91440" tIns="45720" rIns="91440" bIns="45720" rtlCol="0">
            <a:normAutofit/>
          </a:bodyPr>
          <a:lstStyle/>
          <a:p>
            <a:pPr algn="l"/>
            <a:r>
              <a:rPr lang="en-US" dirty="0"/>
              <a:t>A2T12&amp;3: Project Design.</a:t>
            </a:r>
          </a:p>
        </p:txBody>
      </p:sp>
      <p:sp>
        <p:nvSpPr>
          <p:cNvPr id="5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234" t="10667" r="18325"/>
          <a:stretch/>
        </p:blipFill>
        <p:spPr>
          <a:xfrm>
            <a:off x="5018048" y="155522"/>
            <a:ext cx="7172429" cy="673221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13678" y="4206240"/>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1767" y="4409267"/>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767577" y="2092328"/>
            <a:ext cx="10656846" cy="4284618"/>
          </a:xfrm>
        </p:spPr>
        <p:txBody>
          <a:bodyPr>
            <a:normAutofit/>
          </a:bodyPr>
          <a:lstStyle/>
          <a:p>
            <a:pPr lvl="2">
              <a:spcBef>
                <a:spcPts val="600"/>
              </a:spcBef>
              <a:spcAft>
                <a:spcPts val="600"/>
              </a:spcAft>
            </a:pPr>
            <a:r>
              <a:rPr lang="en-GB" sz="3200" dirty="0"/>
              <a:t>Last week’s Activity: Assignment 1.</a:t>
            </a:r>
          </a:p>
          <a:p>
            <a:pPr lvl="2">
              <a:spcBef>
                <a:spcPts val="600"/>
              </a:spcBef>
              <a:spcAft>
                <a:spcPts val="600"/>
              </a:spcAft>
            </a:pPr>
            <a:r>
              <a:rPr lang="en-GB" sz="3000" b="1" dirty="0"/>
              <a:t>Assignment 2.</a:t>
            </a:r>
          </a:p>
          <a:p>
            <a:pPr lvl="2">
              <a:spcBef>
                <a:spcPts val="600"/>
              </a:spcBef>
              <a:spcAft>
                <a:spcPts val="600"/>
              </a:spcAft>
            </a:pPr>
            <a:r>
              <a:rPr lang="en-GB" sz="3000" b="1" dirty="0"/>
              <a:t>Practical Design work.</a:t>
            </a:r>
          </a:p>
          <a:p>
            <a:pPr lvl="2">
              <a:spcBef>
                <a:spcPts val="600"/>
              </a:spcBef>
              <a:spcAft>
                <a:spcPts val="600"/>
              </a:spcAft>
            </a:pPr>
            <a:r>
              <a:rPr lang="en-GB" sz="3000" b="1" dirty="0"/>
              <a:t>Feasibility </a:t>
            </a:r>
            <a:r>
              <a:rPr lang="en-GB" sz="3000" b="1" dirty="0" err="1"/>
              <a:t>PoC</a:t>
            </a:r>
            <a:r>
              <a:rPr lang="en-GB" sz="3000" b="1" dirty="0"/>
              <a:t> survey.</a:t>
            </a:r>
          </a:p>
          <a:p>
            <a:pPr lvl="2">
              <a:spcBef>
                <a:spcPts val="600"/>
              </a:spcBef>
              <a:spcAft>
                <a:spcPts val="600"/>
              </a:spcAft>
            </a:pPr>
            <a:r>
              <a:rPr lang="en-GB" sz="3200" dirty="0"/>
              <a:t>This week’s Activity focus: Assign. 2 Task 2 point 2.</a:t>
            </a:r>
          </a:p>
          <a:p>
            <a:pPr lvl="2">
              <a:spcBef>
                <a:spcPts val="600"/>
              </a:spcBef>
              <a:spcAft>
                <a:spcPts val="600"/>
              </a:spcAft>
            </a:pPr>
            <a:r>
              <a:rPr lang="en-GB" sz="2800" dirty="0"/>
              <a:t>Informal Q&amp;A support</a:t>
            </a:r>
            <a:r>
              <a:rPr lang="en-GB" dirty="0"/>
              <a:t>.</a:t>
            </a:r>
          </a:p>
          <a:p>
            <a:pPr>
              <a:spcBef>
                <a:spcPts val="600"/>
              </a:spcBef>
              <a:spcAft>
                <a:spcPts val="600"/>
              </a:spcAft>
            </a:pPr>
            <a:endParaRPr lang="en-GB" dirty="0"/>
          </a:p>
          <a:p>
            <a:pPr>
              <a:spcBef>
                <a:spcPts val="600"/>
              </a:spcBef>
              <a:spcAft>
                <a:spcPts val="600"/>
              </a:spcAft>
            </a:pPr>
            <a:endParaRPr lang="en-GB" dirty="0"/>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742950" indent="-742950">
              <a:buFont typeface="+mj-lt"/>
              <a:buAutoNum type="arabicPeriod"/>
            </a:pPr>
            <a:r>
              <a:rPr lang="en-US" sz="3600" b="1" dirty="0"/>
              <a:t>Finish off Assignment 1 Tasks 1, 2 &amp; 3.</a:t>
            </a:r>
          </a:p>
          <a:p>
            <a:pPr marL="742950" indent="-742950">
              <a:buFont typeface="+mj-lt"/>
              <a:buAutoNum type="arabicPeriod"/>
            </a:pPr>
            <a:r>
              <a:rPr lang="en-US" sz="3600" b="1" dirty="0"/>
              <a:t>Upload/link Task answers to e-portfolio.</a:t>
            </a:r>
          </a:p>
          <a:p>
            <a:pPr marL="742950" indent="-742950">
              <a:buFont typeface="+mj-lt"/>
              <a:buAutoNum type="arabicPeriod"/>
            </a:pPr>
            <a:r>
              <a:rPr lang="en-US" sz="3600" b="1" dirty="0"/>
              <a:t>Complete Assignment 1 Submission template.</a:t>
            </a:r>
          </a:p>
          <a:p>
            <a:pPr marL="742950" indent="-742950">
              <a:buFont typeface="+mj-lt"/>
              <a:buAutoNum type="arabicPeriod"/>
            </a:pPr>
            <a:r>
              <a:rPr lang="en-US" sz="3600" b="1" dirty="0"/>
              <a:t>Submit Assignment 1 to Turnitin link.</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5748818" cy="923330"/>
          </a:xfrm>
          <a:prstGeom prst="rect">
            <a:avLst/>
          </a:prstGeom>
          <a:noFill/>
        </p:spPr>
        <p:txBody>
          <a:bodyPr wrap="none" rtlCol="0">
            <a:spAutoFit/>
          </a:bodyPr>
          <a:lstStyle/>
          <a:p>
            <a:r>
              <a:rPr lang="en-US" sz="5400" b="1" u="sng" dirty="0">
                <a:solidFill>
                  <a:srgbClr val="FFFFFF"/>
                </a:solidFill>
                <a:latin typeface="+mj-lt"/>
                <a:ea typeface="+mj-ea"/>
                <a:cs typeface="+mj-cs"/>
              </a:rPr>
              <a:t>Last</a:t>
            </a:r>
            <a:r>
              <a:rPr lang="en-US" sz="5400" b="1" u="sng" kern="1200" dirty="0">
                <a:solidFill>
                  <a:srgbClr val="FFFFFF"/>
                </a:solidFill>
                <a:latin typeface="+mj-lt"/>
                <a:ea typeface="+mj-ea"/>
                <a:cs typeface="+mj-cs"/>
              </a:rPr>
              <a:t> week’s Activity:</a:t>
            </a:r>
            <a:endParaRPr lang="en-GB" sz="5400" u="sng" dirty="0"/>
          </a:p>
        </p:txBody>
      </p:sp>
      <p:cxnSp>
        <p:nvCxnSpPr>
          <p:cNvPr id="6" name="Straight Connector 5">
            <a:extLst>
              <a:ext uri="{FF2B5EF4-FFF2-40B4-BE49-F238E27FC236}">
                <a16:creationId xmlns:a16="http://schemas.microsoft.com/office/drawing/2014/main" id="{30805804-CC4F-40D1-9B30-07CCCE4C1053}"/>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7" name="Arc 6">
            <a:extLst>
              <a:ext uri="{FF2B5EF4-FFF2-40B4-BE49-F238E27FC236}">
                <a16:creationId xmlns:a16="http://schemas.microsoft.com/office/drawing/2014/main" id="{F8930F8D-FCC4-4269-91F5-4C6CEE07E29E}"/>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849881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441366096"/>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251878" y="3114318"/>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851517"/>
            <a:ext cx="6751445" cy="1461778"/>
          </a:xfrm>
        </p:spPr>
        <p:txBody>
          <a:bodyPr>
            <a:normAutofit/>
          </a:bodyPr>
          <a:lstStyle/>
          <a:p>
            <a:r>
              <a:rPr lang="en-GB" sz="4000" b="1" u="sng" dirty="0"/>
              <a:t>Content section 1: Assignment 2</a:t>
            </a:r>
          </a:p>
        </p:txBody>
      </p:sp>
      <p:sp>
        <p:nvSpPr>
          <p:cNvPr id="3" name="Content Placeholder 2"/>
          <p:cNvSpPr>
            <a:spLocks noGrp="1"/>
          </p:cNvSpPr>
          <p:nvPr>
            <p:ph idx="1"/>
          </p:nvPr>
        </p:nvSpPr>
        <p:spPr>
          <a:xfrm>
            <a:off x="965200" y="2470248"/>
            <a:ext cx="5011854" cy="3536236"/>
          </a:xfrm>
        </p:spPr>
        <p:txBody>
          <a:bodyPr>
            <a:normAutofit/>
          </a:bodyPr>
          <a:lstStyle/>
          <a:p>
            <a:r>
              <a:rPr lang="en-GB" dirty="0"/>
              <a:t>The following slides introduce:</a:t>
            </a:r>
          </a:p>
          <a:p>
            <a:pPr lvl="1"/>
            <a:r>
              <a:rPr lang="en-GB" sz="2800" dirty="0"/>
              <a:t>Assignment 2 tasks</a:t>
            </a:r>
          </a:p>
          <a:p>
            <a:pPr lvl="1"/>
            <a:r>
              <a:rPr lang="en-GB" sz="2800" dirty="0"/>
              <a:t>Production tips, and </a:t>
            </a:r>
          </a:p>
          <a:p>
            <a:pPr lvl="1"/>
            <a:r>
              <a:rPr lang="en-GB" sz="2800" dirty="0"/>
              <a:t>Submission process.</a:t>
            </a:r>
          </a:p>
        </p:txBody>
      </p:sp>
      <p:sp>
        <p:nvSpPr>
          <p:cNvPr id="20" name="Freeform: Shape 1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Presentation with media outline">
            <a:extLst>
              <a:ext uri="{FF2B5EF4-FFF2-40B4-BE49-F238E27FC236}">
                <a16:creationId xmlns:a16="http://schemas.microsoft.com/office/drawing/2014/main" id="{C5D8D492-4A6F-47B2-8CCC-7C9E5D5DD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535330" y="2105470"/>
            <a:ext cx="3217333" cy="3217333"/>
          </a:xfrm>
          <a:prstGeom prst="rect">
            <a:avLst/>
          </a:prstGeom>
        </p:spPr>
      </p:pic>
      <p:sp>
        <p:nvSpPr>
          <p:cNvPr id="13" name="Rectangle 12">
            <a:extLst>
              <a:ext uri="{FF2B5EF4-FFF2-40B4-BE49-F238E27FC236}">
                <a16:creationId xmlns:a16="http://schemas.microsoft.com/office/drawing/2014/main" id="{28AD784D-F25D-4BED-8D1F-291365BCDD07}"/>
              </a:ext>
            </a:extLst>
          </p:cNvPr>
          <p:cNvSpPr/>
          <p:nvPr/>
        </p:nvSpPr>
        <p:spPr>
          <a:xfrm>
            <a:off x="813898" y="12357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428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Task Description.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810320" y="2120738"/>
            <a:ext cx="10330512" cy="4204472"/>
          </a:xfrm>
        </p:spPr>
        <p:txBody>
          <a:bodyPr vert="horz" lIns="91440" tIns="45720" rIns="91440" bIns="45720" rtlCol="0">
            <a:normAutofit/>
          </a:bodyPr>
          <a:lstStyle/>
          <a:p>
            <a:pPr>
              <a:lnSpc>
                <a:spcPct val="100000"/>
              </a:lnSpc>
              <a:spcBef>
                <a:spcPts val="0"/>
              </a:spcBef>
            </a:pPr>
            <a:r>
              <a:rPr lang="en-GB" sz="2800" dirty="0">
                <a:effectLst/>
                <a:ea typeface="Calibri" panose="020F0502020204030204" pitchFamily="34" charset="0"/>
                <a:cs typeface="Times New Roman" panose="02020603050405020304" pitchFamily="18" charset="0"/>
              </a:rPr>
              <a:t>For Assignment 2 you are asked to:</a:t>
            </a:r>
          </a:p>
          <a:p>
            <a:pPr marL="285750" indent="-285750">
              <a:lnSpc>
                <a:spcPct val="100000"/>
              </a:lnSpc>
              <a:spcBef>
                <a:spcPts val="0"/>
              </a:spcBef>
              <a:buFont typeface="Arial" panose="020B0604020202020204" pitchFamily="34" charset="0"/>
              <a:buChar char="•"/>
            </a:pPr>
            <a:r>
              <a:rPr lang="en-GB" sz="2800" dirty="0">
                <a:effectLst/>
                <a:ea typeface="Calibri" panose="020F0502020204030204" pitchFamily="34" charset="0"/>
                <a:cs typeface="Times New Roman" panose="02020603050405020304" pitchFamily="18" charset="0"/>
              </a:rPr>
              <a:t>Create a </a:t>
            </a:r>
            <a:r>
              <a:rPr lang="en-GB" sz="2800" b="1" dirty="0">
                <a:effectLst/>
                <a:ea typeface="Calibri" panose="020F0502020204030204" pitchFamily="34" charset="0"/>
                <a:cs typeface="Times New Roman" panose="02020603050405020304" pitchFamily="18" charset="0"/>
              </a:rPr>
              <a:t>Video presentation </a:t>
            </a:r>
            <a:r>
              <a:rPr lang="en-GB" sz="2800" dirty="0">
                <a:effectLst/>
                <a:ea typeface="Calibri" panose="020F0502020204030204" pitchFamily="34" charset="0"/>
                <a:cs typeface="Times New Roman" panose="02020603050405020304" pitchFamily="18" charset="0"/>
              </a:rPr>
              <a:t>of no more than </a:t>
            </a:r>
            <a:r>
              <a:rPr lang="en-GB" sz="2800" b="1" dirty="0">
                <a:effectLst/>
                <a:ea typeface="Calibri" panose="020F0502020204030204" pitchFamily="34" charset="0"/>
                <a:cs typeface="Times New Roman" panose="02020603050405020304" pitchFamily="18" charset="0"/>
              </a:rPr>
              <a:t>4-5 minutes</a:t>
            </a:r>
            <a:r>
              <a:rPr lang="en-GB" sz="2800" b="1" dirty="0">
                <a:ea typeface="Calibri" panose="020F0502020204030204" pitchFamily="34" charset="0"/>
                <a:cs typeface="Times New Roman" panose="02020603050405020304" pitchFamily="18" charset="0"/>
              </a:rPr>
              <a:t>,</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that include your answers to the Assignment tasks.</a:t>
            </a:r>
            <a:endParaRPr lang="en-GB" sz="2800" b="1" dirty="0">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Introduction &amp; Ideation.</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Planning &amp; Design.</a:t>
            </a:r>
            <a:endParaRPr lang="en-GB" sz="28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Calibri" panose="020F0502020204030204" pitchFamily="34" charset="0"/>
                <a:cs typeface="Times New Roman" panose="02020603050405020304" pitchFamily="18" charset="0"/>
              </a:rPr>
              <a:t>Development &amp; Testing.</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mj-lt"/>
              <a:buAutoNum type="arabicPeriod"/>
            </a:pPr>
            <a:r>
              <a:rPr lang="en-GB" sz="2800" b="1" dirty="0">
                <a:effectLst/>
                <a:ea typeface="Times New Roman" panose="02020603050405020304" pitchFamily="18" charset="0"/>
                <a:cs typeface="Arial" panose="020B0604020202020204" pitchFamily="34" charset="0"/>
              </a:rPr>
              <a:t>Reflection &amp; Professional development.</a:t>
            </a:r>
            <a:endParaRPr lang="en-GB" sz="2800" b="1" dirty="0">
              <a:ea typeface="Times New Roman" panose="02020603050405020304" pitchFamily="18" charset="0"/>
              <a:cs typeface="Arial" panose="020B0604020202020204" pitchFamily="34" charset="0"/>
            </a:endParaRPr>
          </a:p>
          <a:p>
            <a:pPr lvl="0">
              <a:lnSpc>
                <a:spcPct val="100000"/>
              </a:lnSpc>
              <a:spcBef>
                <a:spcPts val="0"/>
              </a:spcBef>
            </a:pPr>
            <a:r>
              <a:rPr lang="en-GB" sz="2800" dirty="0">
                <a:effectLst/>
                <a:ea typeface="Calibri" panose="020F0502020204030204" pitchFamily="34" charset="0"/>
                <a:cs typeface="Arial" panose="020B0604020202020204" pitchFamily="34" charset="0"/>
              </a:rPr>
              <a:t>To</a:t>
            </a:r>
            <a:r>
              <a:rPr lang="en-GB" sz="2800" dirty="0">
                <a:effectLst/>
                <a:ea typeface="Calibri" panose="020F0502020204030204" pitchFamily="34" charset="0"/>
                <a:cs typeface="Times New Roman" panose="02020603050405020304" pitchFamily="18" charset="0"/>
              </a:rPr>
              <a:t> show your project work. </a:t>
            </a:r>
            <a:r>
              <a:rPr lang="en-GB" sz="2800" dirty="0">
                <a:ea typeface="Calibri" panose="020F0502020204030204" pitchFamily="34" charset="0"/>
                <a:cs typeface="Times New Roman" panose="02020603050405020304" pitchFamily="18" charset="0"/>
              </a:rPr>
              <a:t>Let’s look at each of these individually.</a:t>
            </a:r>
            <a:endParaRPr lang="en-GB" sz="2800" dirty="0">
              <a:effectLst/>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Ui Ux outline">
            <a:extLst>
              <a:ext uri="{FF2B5EF4-FFF2-40B4-BE49-F238E27FC236}">
                <a16:creationId xmlns:a16="http://schemas.microsoft.com/office/drawing/2014/main" id="{4C2A211B-CC0E-4574-9C67-34BA23B4C5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63179" y="2824434"/>
            <a:ext cx="2477972" cy="2477972"/>
          </a:xfrm>
          <a:prstGeom prst="rect">
            <a:avLst/>
          </a:prstGeom>
        </p:spPr>
      </p:pic>
    </p:spTree>
    <p:extLst>
      <p:ext uri="{BB962C8B-B14F-4D97-AF65-F5344CB8AC3E}">
        <p14:creationId xmlns:p14="http://schemas.microsoft.com/office/powerpoint/2010/main" val="868388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Task 1: Project Ideation.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51168" y="2215367"/>
            <a:ext cx="8055661" cy="3536236"/>
          </a:xfrm>
        </p:spPr>
        <p:txBody>
          <a:bodyPr vert="horz" lIns="91440" tIns="45720" rIns="91440" bIns="45720" rtlCol="0">
            <a:normAutofit lnSpcReduction="10000"/>
          </a:bodyPr>
          <a:lstStyle/>
          <a:p>
            <a:pPr marL="342900" lvl="0" indent="-342900">
              <a:lnSpc>
                <a:spcPct val="100000"/>
              </a:lnSpc>
              <a:spcBef>
                <a:spcPts val="600"/>
              </a:spcBef>
              <a:spcAft>
                <a:spcPts val="0"/>
              </a:spcAft>
              <a:buFont typeface="+mj-lt"/>
              <a:buAutoNum type="arabicPeriod"/>
            </a:pPr>
            <a:r>
              <a:rPr lang="en-GB" sz="2800" b="1" dirty="0">
                <a:effectLst/>
                <a:ea typeface="Calibri" panose="020F0502020204030204" pitchFamily="34" charset="0"/>
                <a:cs typeface="Times New Roman" panose="02020603050405020304" pitchFamily="18" charset="0"/>
              </a:rPr>
              <a:t>Introduction &amp; Ideation</a:t>
            </a:r>
            <a:endParaRPr lang="en-GB" sz="28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Font typeface="Symbol" panose="05050102010706020507" pitchFamily="18" charset="2"/>
              <a:buChar char=""/>
            </a:pPr>
            <a:r>
              <a:rPr lang="en-GB" sz="2800" b="1" dirty="0"/>
              <a:t>Introduction:</a:t>
            </a:r>
            <a:r>
              <a:rPr lang="en-GB" sz="2800" dirty="0"/>
              <a:t> Please state your name and course.</a:t>
            </a:r>
            <a:endParaRPr lang="en-GB" sz="2800" dirty="0">
              <a:effectLst/>
              <a:ea typeface="Calibri" panose="020F0502020204030204" pitchFamily="34" charset="0"/>
              <a:cs typeface="Times New Roman" panose="02020603050405020304" pitchFamily="18" charset="0"/>
            </a:endParaRPr>
          </a:p>
          <a:p>
            <a:pPr marL="342900" lvl="0" indent="-342900">
              <a:lnSpc>
                <a:spcPct val="100000"/>
              </a:lnSpc>
              <a:spcBef>
                <a:spcPts val="600"/>
              </a:spcBef>
              <a:spcAft>
                <a:spcPts val="0"/>
              </a:spcAft>
              <a:buFont typeface="Symbol" panose="05050102010706020507" pitchFamily="18" charset="2"/>
              <a:buChar char=""/>
            </a:pPr>
            <a:r>
              <a:rPr lang="en-GB" sz="2800" b="1" dirty="0">
                <a:effectLst/>
                <a:ea typeface="Calibri" panose="020F0502020204030204" pitchFamily="34" charset="0"/>
                <a:cs typeface="Times New Roman" panose="02020603050405020304" pitchFamily="18" charset="0"/>
              </a:rPr>
              <a:t>Ideation &amp; illustration:</a:t>
            </a:r>
            <a:r>
              <a:rPr lang="en-GB" sz="2800" dirty="0">
                <a:effectLst/>
                <a:ea typeface="Calibri" panose="020F0502020204030204" pitchFamily="34" charset="0"/>
                <a:cs typeface="Times New Roman" panose="02020603050405020304" pitchFamily="18" charset="0"/>
              </a:rPr>
              <a:t> Clearly state, describe and illustrate your project idea.</a:t>
            </a:r>
          </a:p>
          <a:p>
            <a:pPr lvl="0">
              <a:lnSpc>
                <a:spcPct val="100000"/>
              </a:lnSpc>
              <a:spcBef>
                <a:spcPts val="600"/>
              </a:spcBef>
              <a:spcAft>
                <a:spcPts val="0"/>
              </a:spcAft>
            </a:pPr>
            <a:endParaRPr lang="en-GB" sz="2800" dirty="0">
              <a:ea typeface="Calibri" panose="020F0502020204030204" pitchFamily="34" charset="0"/>
              <a:cs typeface="Times New Roman" panose="02020603050405020304" pitchFamily="18" charset="0"/>
            </a:endParaRPr>
          </a:p>
          <a:p>
            <a:pPr lvl="0">
              <a:lnSpc>
                <a:spcPct val="100000"/>
              </a:lnSpc>
              <a:spcBef>
                <a:spcPts val="600"/>
              </a:spcBef>
              <a:spcAft>
                <a:spcPts val="0"/>
              </a:spcAft>
            </a:pPr>
            <a:r>
              <a:rPr lang="en-GB" sz="2800" dirty="0">
                <a:ea typeface="Calibri" panose="020F0502020204030204" pitchFamily="34" charset="0"/>
                <a:cs typeface="Times New Roman" panose="02020603050405020304" pitchFamily="18" charset="0"/>
              </a:rPr>
              <a:t>Video note: Simply introduce yourself and include an easy project idea &amp; description re-cap from Assignment 1.</a:t>
            </a:r>
            <a:endParaRPr lang="en-GB" sz="2800" dirty="0">
              <a:effectLst/>
              <a:ea typeface="Calibri" panose="020F0502020204030204" pitchFamily="34" charset="0"/>
              <a:cs typeface="Times New Roman" panose="02020603050405020304" pitchFamily="18" charset="0"/>
            </a:endParaRPr>
          </a:p>
          <a:p>
            <a:pPr>
              <a:lnSpc>
                <a:spcPct val="100000"/>
              </a:lnSpc>
              <a:spcBef>
                <a:spcPts val="600"/>
              </a:spcBef>
            </a:pPr>
            <a:endParaRPr lang="en-US" sz="44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Light Bulb and Gear">
            <a:extLst>
              <a:ext uri="{FF2B5EF4-FFF2-40B4-BE49-F238E27FC236}">
                <a16:creationId xmlns:a16="http://schemas.microsoft.com/office/drawing/2014/main" id="{D2FD83A4-99C5-4E7C-950F-D4C88712CD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63481" y="2215367"/>
            <a:ext cx="3050100" cy="3050100"/>
          </a:xfrm>
          <a:prstGeom prst="rect">
            <a:avLst/>
          </a:prstGeom>
        </p:spPr>
      </p:pic>
    </p:spTree>
    <p:extLst>
      <p:ext uri="{BB962C8B-B14F-4D97-AF65-F5344CB8AC3E}">
        <p14:creationId xmlns:p14="http://schemas.microsoft.com/office/powerpoint/2010/main" val="3515392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2: Project Design.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088718"/>
            <a:ext cx="10738338" cy="3983673"/>
          </a:xfrm>
        </p:spPr>
        <p:txBody>
          <a:bodyPr vert="horz" lIns="91440" tIns="45720" rIns="91440" bIns="45720" rtlCol="0">
            <a:noAutofit/>
          </a:bodyPr>
          <a:lstStyle/>
          <a:p>
            <a:pPr marL="342900" lvl="0" indent="-342900">
              <a:lnSpc>
                <a:spcPct val="100000"/>
              </a:lnSpc>
              <a:spcBef>
                <a:spcPts val="0"/>
              </a:spcBef>
              <a:spcAft>
                <a:spcPts val="0"/>
              </a:spcAft>
              <a:buFont typeface="Symbol" panose="05050102010706020507" pitchFamily="18" charset="2"/>
              <a:buChar char=""/>
            </a:pPr>
            <a:r>
              <a:rPr lang="en-GB" sz="2200" b="1" dirty="0"/>
              <a:t>Planning</a:t>
            </a:r>
            <a:r>
              <a:rPr lang="en-GB" sz="2200" dirty="0"/>
              <a:t>: Include a brief overview of your project objectives, scope, limitations (e.g. time &amp; resources) and Project chart.</a:t>
            </a:r>
          </a:p>
          <a:p>
            <a:pPr marL="342900" lvl="0" indent="-342900">
              <a:lnSpc>
                <a:spcPct val="100000"/>
              </a:lnSpc>
              <a:spcBef>
                <a:spcPts val="0"/>
              </a:spcBef>
              <a:spcAft>
                <a:spcPts val="0"/>
              </a:spcAft>
              <a:buFont typeface="Symbol" panose="05050102010706020507" pitchFamily="18" charset="2"/>
              <a:buChar char=""/>
            </a:pPr>
            <a:r>
              <a:rPr lang="en-GB" sz="2200" b="1" dirty="0"/>
              <a:t>Design</a:t>
            </a:r>
            <a:r>
              <a:rPr lang="en-GB" sz="2200" dirty="0"/>
              <a:t>: Document and describe some project ‘Design’ work e.g. requirements, sketches/drawings, storyboards, wireframes, flow charts, diagrams, data structures).</a:t>
            </a:r>
          </a:p>
          <a:p>
            <a:pPr marL="742950" lvl="1" indent="-285750">
              <a:lnSpc>
                <a:spcPct val="100000"/>
              </a:lnSpc>
              <a:spcBef>
                <a:spcPts val="0"/>
              </a:spcBef>
              <a:spcAft>
                <a:spcPts val="0"/>
              </a:spcAft>
              <a:buFont typeface="Courier New" panose="02070309020205020404" pitchFamily="49" charset="0"/>
              <a:buChar char="o"/>
            </a:pPr>
            <a:r>
              <a:rPr lang="en-GB" sz="1800" b="1" dirty="0"/>
              <a:t>Tip</a:t>
            </a:r>
            <a:r>
              <a:rPr lang="en-GB" sz="1800" dirty="0"/>
              <a:t>: The main focus of this assignment is on innovation and allowing you to develop your skills using new technologies through practice/practical </a:t>
            </a:r>
            <a:r>
              <a:rPr lang="en-GB" sz="1800" dirty="0" err="1"/>
              <a:t>implmentation</a:t>
            </a:r>
            <a:r>
              <a:rPr lang="en-GB" sz="1800" dirty="0"/>
              <a:t>. </a:t>
            </a:r>
            <a:r>
              <a:rPr lang="en-GB" sz="1800" dirty="0">
                <a:solidFill>
                  <a:schemeClr val="bg1"/>
                </a:solidFill>
                <a:highlight>
                  <a:srgbClr val="FFFF00"/>
                </a:highlight>
              </a:rPr>
              <a:t>There needs to be some planning of course, but do not spend too much time in the planning stage.</a:t>
            </a:r>
          </a:p>
          <a:p>
            <a:pPr marL="742950" lvl="1" indent="-285750">
              <a:lnSpc>
                <a:spcPct val="100000"/>
              </a:lnSpc>
              <a:spcBef>
                <a:spcPts val="0"/>
              </a:spcBef>
              <a:spcAft>
                <a:spcPts val="0"/>
              </a:spcAft>
              <a:buFont typeface="Courier New" panose="02070309020205020404" pitchFamily="49" charset="0"/>
              <a:buChar char="o"/>
            </a:pPr>
            <a:r>
              <a:rPr lang="en-GB" sz="1800" b="1" dirty="0"/>
              <a:t>Note</a:t>
            </a:r>
            <a:r>
              <a:rPr lang="en-GB" sz="1800" dirty="0"/>
              <a:t>: </a:t>
            </a:r>
            <a:r>
              <a:rPr lang="en-GB" sz="1800" dirty="0">
                <a:solidFill>
                  <a:schemeClr val="bg1"/>
                </a:solidFill>
                <a:highlight>
                  <a:srgbClr val="FFFF00"/>
                </a:highlight>
              </a:rPr>
              <a:t>Design work between students will vary significantly </a:t>
            </a:r>
            <a:r>
              <a:rPr lang="en-GB" sz="1800" dirty="0"/>
              <a:t>and will depend on your project area. E.g. a student developing a Mobile Web or Cloud App or a Game, another developing a VR or Mixed Reality website, another implementing </a:t>
            </a:r>
            <a:r>
              <a:rPr lang="en-GB" sz="1800" dirty="0" err="1"/>
              <a:t>CyberSec</a:t>
            </a:r>
            <a:r>
              <a:rPr lang="en-GB" sz="1800" dirty="0"/>
              <a:t>. Tools / Networking Analysis &amp; Testing, another Cloud Management tools, a Data Vis. or electronics project all will have different design documentation. And that’s ok.</a:t>
            </a:r>
            <a:endParaRPr lang="en-GB" sz="2000" dirty="0"/>
          </a:p>
          <a:p>
            <a:pPr lvl="0">
              <a:lnSpc>
                <a:spcPct val="100000"/>
              </a:lnSpc>
              <a:spcBef>
                <a:spcPts val="0"/>
              </a:spcBef>
              <a:spcAft>
                <a:spcPts val="0"/>
              </a:spcAft>
            </a:pPr>
            <a:r>
              <a:rPr lang="en-GB" sz="2200" b="1" dirty="0">
                <a:ea typeface="Calibri" panose="020F0502020204030204" pitchFamily="34" charset="0"/>
                <a:cs typeface="Times New Roman" panose="02020603050405020304" pitchFamily="18" charset="0"/>
              </a:rPr>
              <a:t>Video note:</a:t>
            </a:r>
            <a:r>
              <a:rPr lang="en-GB" sz="2200" dirty="0">
                <a:ea typeface="Calibri" panose="020F0502020204030204" pitchFamily="34" charset="0"/>
                <a:cs typeface="Times New Roman" panose="02020603050405020304" pitchFamily="18" charset="0"/>
              </a:rPr>
              <a:t> For Task 2 point 1, you can simply include a re-cap from Assignment 1.</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pPr>
            <a:endParaRPr lang="en-US" sz="22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14355"/>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Ui Ux outline">
            <a:extLst>
              <a:ext uri="{FF2B5EF4-FFF2-40B4-BE49-F238E27FC236}">
                <a16:creationId xmlns:a16="http://schemas.microsoft.com/office/drawing/2014/main" id="{5968755E-832C-42A7-B3E7-7338517EF2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23733" y="607556"/>
            <a:ext cx="1429758" cy="1429758"/>
          </a:xfrm>
          <a:prstGeom prst="rect">
            <a:avLst/>
          </a:prstGeom>
        </p:spPr>
      </p:pic>
    </p:spTree>
    <p:extLst>
      <p:ext uri="{BB962C8B-B14F-4D97-AF65-F5344CB8AC3E}">
        <p14:creationId xmlns:p14="http://schemas.microsoft.com/office/powerpoint/2010/main" val="2504003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3: Project Practical work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133323"/>
            <a:ext cx="10738338" cy="3983673"/>
          </a:xfrm>
        </p:spPr>
        <p:txBody>
          <a:bodyPr vert="horz" lIns="91440" tIns="45720" rIns="91440" bIns="45720" rtlCol="0">
            <a:noAutofit/>
          </a:bodyPr>
          <a:lstStyle/>
          <a:p>
            <a:pPr lvl="0">
              <a:lnSpc>
                <a:spcPct val="100000"/>
              </a:lnSpc>
              <a:spcBef>
                <a:spcPts val="0"/>
              </a:spcBef>
              <a:spcAft>
                <a:spcPts val="0"/>
              </a:spcAft>
            </a:pPr>
            <a:r>
              <a:rPr lang="en-GB" sz="2400" b="1" dirty="0">
                <a:effectLst/>
                <a:ea typeface="Calibri" panose="020F0502020204030204" pitchFamily="34" charset="0"/>
                <a:cs typeface="Times New Roman" panose="02020603050405020304" pitchFamily="18" charset="0"/>
              </a:rPr>
              <a:t>3. Development &amp; Testing</a:t>
            </a:r>
            <a:endParaRPr lang="en-GB" sz="24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Showcase your project’s practical implementation/development work. </a:t>
            </a: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Clearly outline everything you have done and worked on for your project.</a:t>
            </a: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You can provide an overview of the development process e.g. Technologies used, key features, problem areas, solutions, code extracts and outcomes/outputs/results. </a:t>
            </a:r>
          </a:p>
          <a:p>
            <a:pPr marL="342900" lvl="0" indent="-342900">
              <a:lnSpc>
                <a:spcPct val="100000"/>
              </a:lnSpc>
              <a:spcBef>
                <a:spcPts val="0"/>
              </a:spcBef>
              <a:spcAft>
                <a:spcPts val="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Include screenshots / pictures, demos, text description and of course voice over to describe your practical project work.</a:t>
            </a:r>
            <a:endParaRPr lang="en-GB" sz="2400" dirty="0">
              <a:effectLst/>
              <a:ea typeface="Times New Roman" panose="02020603050405020304" pitchFamily="18" charset="0"/>
              <a:cs typeface="Times New Roman" panose="02020603050405020304" pitchFamily="18" charset="0"/>
            </a:endParaRPr>
          </a:p>
          <a:p>
            <a:pPr>
              <a:lnSpc>
                <a:spcPct val="100000"/>
              </a:lnSpc>
              <a:spcBef>
                <a:spcPts val="0"/>
              </a:spcBef>
            </a:pPr>
            <a:endParaRPr lang="en-US" sz="28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Single gear outline">
            <a:extLst>
              <a:ext uri="{FF2B5EF4-FFF2-40B4-BE49-F238E27FC236}">
                <a16:creationId xmlns:a16="http://schemas.microsoft.com/office/drawing/2014/main" id="{B5D5096C-BF3E-43B2-ACD1-1BA8C3DDD3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50517" y="700710"/>
            <a:ext cx="1362306" cy="1362306"/>
          </a:xfrm>
          <a:prstGeom prst="rect">
            <a:avLst/>
          </a:prstGeom>
        </p:spPr>
      </p:pic>
    </p:spTree>
    <p:extLst>
      <p:ext uri="{BB962C8B-B14F-4D97-AF65-F5344CB8AC3E}">
        <p14:creationId xmlns:p14="http://schemas.microsoft.com/office/powerpoint/2010/main" val="231044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Task 4: Project Practical work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74485" y="2133323"/>
            <a:ext cx="10738338" cy="3983673"/>
          </a:xfrm>
        </p:spPr>
        <p:txBody>
          <a:bodyPr vert="horz" lIns="91440" tIns="45720" rIns="91440" bIns="45720" rtlCol="0">
            <a:noAutofit/>
          </a:bodyPr>
          <a:lstStyle/>
          <a:p>
            <a:pPr lvl="0">
              <a:lnSpc>
                <a:spcPct val="100000"/>
              </a:lnSpc>
              <a:spcBef>
                <a:spcPts val="0"/>
              </a:spcBef>
              <a:spcAft>
                <a:spcPts val="0"/>
              </a:spcAft>
            </a:pPr>
            <a:r>
              <a:rPr lang="en-GB" sz="2800" b="1" dirty="0">
                <a:effectLst/>
                <a:ea typeface="Times New Roman" panose="02020603050405020304" pitchFamily="18" charset="0"/>
                <a:cs typeface="Arial" panose="020B0604020202020204" pitchFamily="34" charset="0"/>
              </a:rPr>
              <a:t>4. Reflection &amp; Professional development</a:t>
            </a:r>
            <a:endParaRPr lang="en-GB" sz="2800" dirty="0">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0"/>
              </a:spcAft>
              <a:buFont typeface="Symbol" panose="05050102010706020507" pitchFamily="18" charset="2"/>
              <a:buChar char=""/>
            </a:pPr>
            <a:r>
              <a:rPr lang="en-GB" sz="2800" dirty="0">
                <a:effectLst/>
                <a:ea typeface="Calibri" panose="020F0502020204030204" pitchFamily="34" charset="0"/>
                <a:cs typeface="Times New Roman" panose="02020603050405020304" pitchFamily="18" charset="0"/>
              </a:rPr>
              <a:t>Document and state how you have used this opportunity to develop </a:t>
            </a:r>
            <a:r>
              <a:rPr lang="en-GB" sz="2800" dirty="0">
                <a:solidFill>
                  <a:schemeClr val="bg1"/>
                </a:solidFill>
                <a:effectLst/>
                <a:highlight>
                  <a:srgbClr val="FFFF00"/>
                </a:highlight>
                <a:ea typeface="Calibri" panose="020F0502020204030204" pitchFamily="34" charset="0"/>
                <a:cs typeface="Times New Roman" panose="02020603050405020304" pitchFamily="18" charset="0"/>
              </a:rPr>
              <a:t>new technical and employability skills </a:t>
            </a:r>
            <a:r>
              <a:rPr lang="en-GB" sz="2800" dirty="0">
                <a:effectLst/>
                <a:ea typeface="Calibri" panose="020F0502020204030204" pitchFamily="34" charset="0"/>
                <a:cs typeface="Times New Roman" panose="02020603050405020304" pitchFamily="18" charset="0"/>
              </a:rPr>
              <a:t>and knowledge.</a:t>
            </a:r>
          </a:p>
          <a:p>
            <a:pPr marL="742950" lvl="1" indent="-285750">
              <a:lnSpc>
                <a:spcPct val="100000"/>
              </a:lnSpc>
              <a:spcBef>
                <a:spcPts val="0"/>
              </a:spcBef>
              <a:spcAft>
                <a:spcPts val="0"/>
              </a:spcAft>
              <a:buFont typeface="Symbol" panose="05050102010706020507" pitchFamily="18" charset="2"/>
              <a:buChar char=""/>
            </a:pPr>
            <a:r>
              <a:rPr lang="en-GB" sz="2800" dirty="0">
                <a:effectLst/>
                <a:ea typeface="Calibri" panose="020F0502020204030204" pitchFamily="34" charset="0"/>
                <a:cs typeface="Times New Roman" panose="02020603050405020304" pitchFamily="18" charset="0"/>
              </a:rPr>
              <a:t>Reflect and document how your new skills and project solution could have </a:t>
            </a:r>
            <a:r>
              <a:rPr lang="en-GB" sz="2800" dirty="0">
                <a:solidFill>
                  <a:schemeClr val="bg1"/>
                </a:solidFill>
                <a:effectLst/>
                <a:highlight>
                  <a:srgbClr val="FFFF00"/>
                </a:highlight>
                <a:ea typeface="Calibri" panose="020F0502020204030204" pitchFamily="34" charset="0"/>
                <a:cs typeface="Times New Roman" panose="02020603050405020304" pitchFamily="18" charset="0"/>
              </a:rPr>
              <a:t>a positive impact on and contribute to society</a:t>
            </a:r>
            <a:r>
              <a:rPr lang="en-GB" sz="2800" dirty="0">
                <a:effectLst/>
                <a:ea typeface="Calibri" panose="020F0502020204030204" pitchFamily="34" charset="0"/>
                <a:cs typeface="Times New Roman" panose="02020603050405020304" pitchFamily="18" charset="0"/>
              </a:rPr>
              <a:t>.</a:t>
            </a:r>
          </a:p>
          <a:p>
            <a:pPr lvl="0">
              <a:lnSpc>
                <a:spcPct val="100000"/>
              </a:lnSpc>
              <a:spcBef>
                <a:spcPts val="0"/>
              </a:spcBef>
              <a:spcAft>
                <a:spcPts val="0"/>
              </a:spcAft>
            </a:pPr>
            <a:endParaRPr lang="en-US" sz="28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Heart outline">
            <a:extLst>
              <a:ext uri="{FF2B5EF4-FFF2-40B4-BE49-F238E27FC236}">
                <a16:creationId xmlns:a16="http://schemas.microsoft.com/office/drawing/2014/main" id="{09A11B3B-61D7-4A8A-89F0-18EA4AC9AC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50517" y="672178"/>
            <a:ext cx="1362306" cy="1362306"/>
          </a:xfrm>
          <a:prstGeom prst="rect">
            <a:avLst/>
          </a:prstGeom>
        </p:spPr>
      </p:pic>
      <p:pic>
        <p:nvPicPr>
          <p:cNvPr id="9" name="Graphic 8" descr="Single gear outline">
            <a:extLst>
              <a:ext uri="{FF2B5EF4-FFF2-40B4-BE49-F238E27FC236}">
                <a16:creationId xmlns:a16="http://schemas.microsoft.com/office/drawing/2014/main" id="{442A83C1-D190-4AB2-AB52-8F2156B6C8B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342030" y="663755"/>
            <a:ext cx="1362306" cy="1362306"/>
          </a:xfrm>
          <a:prstGeom prst="rect">
            <a:avLst/>
          </a:prstGeom>
        </p:spPr>
      </p:pic>
    </p:spTree>
    <p:extLst>
      <p:ext uri="{BB962C8B-B14F-4D97-AF65-F5344CB8AC3E}">
        <p14:creationId xmlns:p14="http://schemas.microsoft.com/office/powerpoint/2010/main" val="2839278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solidFill>
                  <a:schemeClr val="tx2"/>
                </a:solidFill>
              </a:rPr>
              <a:t>Assignment 2 Submission</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35870" y="2120738"/>
            <a:ext cx="10738338" cy="3983673"/>
          </a:xfrm>
        </p:spPr>
        <p:txBody>
          <a:bodyPr vert="horz" lIns="91440" tIns="45720" rIns="91440" bIns="45720" rtlCol="0">
            <a:noAutofit/>
          </a:bodyPr>
          <a:lstStyle/>
          <a:p>
            <a:pPr marL="793115" indent="-342900">
              <a:lnSpc>
                <a:spcPct val="100000"/>
              </a:lnSpc>
              <a:spcBef>
                <a:spcPts val="0"/>
              </a:spcBef>
              <a:buFont typeface="Arial" panose="020B0604020202020204" pitchFamily="34" charset="0"/>
              <a:buChar char="•"/>
            </a:pPr>
            <a:r>
              <a:rPr lang="en-GB" sz="2400" b="1" dirty="0">
                <a:effectLst/>
                <a:ea typeface="Calibri" panose="020F0502020204030204" pitchFamily="34" charset="0"/>
                <a:cs typeface="Times New Roman" panose="02020603050405020304" pitchFamily="18" charset="0"/>
              </a:rPr>
              <a:t>Submit a working link to your Video presentation in a </a:t>
            </a:r>
            <a:r>
              <a:rPr lang="en-GB" sz="2400" b="1" u="sng" dirty="0">
                <a:effectLst/>
                <a:ea typeface="Calibri" panose="020F0502020204030204" pitchFamily="34" charset="0"/>
                <a:cs typeface="Times New Roman" panose="02020603050405020304" pitchFamily="18" charset="0"/>
              </a:rPr>
              <a:t>word document</a:t>
            </a:r>
            <a:r>
              <a:rPr lang="en-GB" sz="2400" b="1" dirty="0">
                <a:effectLst/>
                <a:ea typeface="Calibri" panose="020F0502020204030204" pitchFamily="34" charset="0"/>
                <a:cs typeface="Times New Roman" panose="02020603050405020304" pitchFamily="18" charset="0"/>
              </a:rPr>
              <a:t> to Turnitin by the assessment submission date.</a:t>
            </a:r>
          </a:p>
          <a:p>
            <a:pPr marL="1250315" lvl="1"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Note: Turnitin will only accept files that include at least 20 words. </a:t>
            </a:r>
          </a:p>
          <a:p>
            <a:pPr marL="1250315" lvl="1"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Recommended solution: Include a title page followed by a content page that includes a screenshot of </a:t>
            </a:r>
            <a:r>
              <a:rPr lang="en-GB" sz="2200" dirty="0">
                <a:ea typeface="Calibri" panose="020F0502020204030204" pitchFamily="34" charset="0"/>
                <a:cs typeface="Times New Roman" panose="02020603050405020304" pitchFamily="18" charset="0"/>
              </a:rPr>
              <a:t>and a link to your Video.</a:t>
            </a:r>
            <a:endParaRPr lang="en-GB" sz="2200" dirty="0">
              <a:effectLst/>
              <a:ea typeface="Calibri" panose="020F0502020204030204" pitchFamily="34" charset="0"/>
              <a:cs typeface="Times New Roman" panose="02020603050405020304" pitchFamily="18" charset="0"/>
            </a:endParaRPr>
          </a:p>
          <a:p>
            <a:pPr marL="793115" indent="-342900">
              <a:lnSpc>
                <a:spcPct val="100000"/>
              </a:lnSpc>
              <a:spcBef>
                <a:spcPts val="0"/>
              </a:spcBef>
              <a:buFont typeface="Arial" panose="020B0604020202020204" pitchFamily="34" charset="0"/>
              <a:buChar char="•"/>
            </a:pP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 IMPORTANT:</a:t>
            </a:r>
            <a:r>
              <a:rPr lang="en-GB" sz="2400" dirty="0">
                <a:solidFill>
                  <a:schemeClr val="bg1"/>
                </a:solidFill>
                <a:effectLst/>
                <a:highlight>
                  <a:srgbClr val="FFFF00"/>
                </a:highlight>
                <a:ea typeface="Calibri" panose="020F0502020204030204" pitchFamily="34" charset="0"/>
                <a:cs typeface="Times New Roman" panose="02020603050405020304" pitchFamily="18" charset="0"/>
              </a:rPr>
              <a:t> To receive marks for this assignment, you must make sure your tutor is able to view the video presentation online. E.g. If using YouTube make sure to make the video </a:t>
            </a: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public</a:t>
            </a:r>
            <a:r>
              <a:rPr lang="en-GB" sz="2400" dirty="0">
                <a:solidFill>
                  <a:schemeClr val="bg1"/>
                </a:solidFill>
                <a:effectLst/>
                <a:highlight>
                  <a:srgbClr val="FFFF00"/>
                </a:highlight>
                <a:ea typeface="Calibri" panose="020F0502020204030204" pitchFamily="34" charset="0"/>
                <a:cs typeface="Times New Roman" panose="02020603050405020304" pitchFamily="18" charset="0"/>
              </a:rPr>
              <a:t> but </a:t>
            </a:r>
            <a:r>
              <a:rPr lang="en-GB" sz="2400" b="1" dirty="0">
                <a:solidFill>
                  <a:schemeClr val="bg1"/>
                </a:solidFill>
                <a:effectLst/>
                <a:highlight>
                  <a:srgbClr val="FFFF00"/>
                </a:highlight>
                <a:ea typeface="Calibri" panose="020F0502020204030204" pitchFamily="34" charset="0"/>
                <a:cs typeface="Times New Roman" panose="02020603050405020304" pitchFamily="18" charset="0"/>
              </a:rPr>
              <a:t>unlisted.</a:t>
            </a:r>
            <a:endParaRPr lang="en-GB" sz="2400" dirty="0">
              <a:solidFill>
                <a:schemeClr val="bg1"/>
              </a:solidFill>
              <a:effectLst/>
              <a:ea typeface="Calibri" panose="020F0502020204030204" pitchFamily="34" charset="0"/>
              <a:cs typeface="Times New Roman" panose="02020603050405020304" pitchFamily="18" charset="0"/>
            </a:endParaRPr>
          </a:p>
          <a:p>
            <a:pPr lvl="0">
              <a:lnSpc>
                <a:spcPct val="100000"/>
              </a:lnSpc>
              <a:spcBef>
                <a:spcPts val="0"/>
              </a:spcBef>
            </a:pPr>
            <a:endParaRPr lang="en-US" sz="3600" dirty="0"/>
          </a:p>
        </p:txBody>
      </p:sp>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Presentation with media outline">
            <a:extLst>
              <a:ext uri="{FF2B5EF4-FFF2-40B4-BE49-F238E27FC236}">
                <a16:creationId xmlns:a16="http://schemas.microsoft.com/office/drawing/2014/main" id="{D7690147-B9ED-492E-9568-3E7D710AA4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06122" y="5064880"/>
            <a:ext cx="1449657" cy="1449657"/>
          </a:xfrm>
          <a:prstGeom prst="rect">
            <a:avLst/>
          </a:prstGeom>
        </p:spPr>
      </p:pic>
    </p:spTree>
    <p:extLst>
      <p:ext uri="{BB962C8B-B14F-4D97-AF65-F5344CB8AC3E}">
        <p14:creationId xmlns:p14="http://schemas.microsoft.com/office/powerpoint/2010/main" val="1057207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986692" y="495076"/>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t>Assignment 2: Video presentation guide.</a:t>
            </a:r>
            <a:endParaRPr lang="en-US" sz="4000" u="sng"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986691" y="1569481"/>
            <a:ext cx="10569655" cy="4382891"/>
          </a:xfrm>
        </p:spPr>
        <p:txBody>
          <a:bodyPr vert="horz" lIns="91440" tIns="45720" rIns="91440" bIns="45720" rtlCol="0">
            <a:noAutofit/>
          </a:bodyPr>
          <a:lstStyle/>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Title</a:t>
            </a:r>
            <a:r>
              <a:rPr lang="en-GB" sz="2000" dirty="0">
                <a:effectLst/>
                <a:ea typeface="Times New Roman" panose="02020603050405020304" pitchFamily="18" charset="0"/>
                <a:cs typeface="Arial" panose="020B0604020202020204" pitchFamily="34" charset="0"/>
              </a:rPr>
              <a:t>: Include a Title slide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Introduction</a:t>
            </a:r>
            <a:r>
              <a:rPr lang="en-GB" sz="2000" dirty="0">
                <a:effectLst/>
                <a:ea typeface="Times New Roman" panose="02020603050405020304" pitchFamily="18" charset="0"/>
                <a:cs typeface="Arial" panose="020B0604020202020204" pitchFamily="34" charset="0"/>
              </a:rPr>
              <a:t>: An introduction slide that provides a brief overview of the presentation including a content list.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Main body</a:t>
            </a:r>
            <a:r>
              <a:rPr lang="en-GB" sz="2000" dirty="0">
                <a:effectLst/>
                <a:ea typeface="Times New Roman" panose="02020603050405020304" pitchFamily="18" charset="0"/>
                <a:cs typeface="Arial" panose="020B0604020202020204" pitchFamily="34" charset="0"/>
              </a:rPr>
              <a:t>: slides should be clearly titled and answer the tasks above.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Theme</a:t>
            </a:r>
            <a:r>
              <a:rPr lang="en-GB" sz="2000" dirty="0">
                <a:effectLst/>
                <a:ea typeface="Times New Roman" panose="02020603050405020304" pitchFamily="18" charset="0"/>
                <a:cs typeface="Arial" panose="020B0604020202020204" pitchFamily="34" charset="0"/>
              </a:rPr>
              <a:t>: The design/theme of the presentation should be consistent.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Text font</a:t>
            </a:r>
            <a:r>
              <a:rPr lang="en-GB" sz="2000" dirty="0">
                <a:effectLst/>
                <a:ea typeface="Times New Roman" panose="02020603050405020304" pitchFamily="18" charset="0"/>
                <a:cs typeface="Arial" panose="020B0604020202020204" pitchFamily="34" charset="0"/>
              </a:rPr>
              <a:t>: should be an appropriate size, clear and consistent throughout.</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Voice</a:t>
            </a:r>
            <a:r>
              <a:rPr lang="en-GB" sz="2000" dirty="0">
                <a:effectLst/>
                <a:ea typeface="Times New Roman" panose="02020603050405020304" pitchFamily="18" charset="0"/>
                <a:cs typeface="Arial" panose="020B0604020202020204" pitchFamily="34" charset="0"/>
              </a:rPr>
              <a:t>: should be clearly spoken and at a good steady pace.</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Visuals</a:t>
            </a:r>
            <a:r>
              <a:rPr lang="en-GB" sz="2000" dirty="0">
                <a:effectLst/>
                <a:ea typeface="Times New Roman" panose="02020603050405020304" pitchFamily="18" charset="0"/>
                <a:cs typeface="Arial" panose="020B0604020202020204" pitchFamily="34" charset="0"/>
              </a:rPr>
              <a:t>: should be used to create a good balance between text and images.</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Animation/</a:t>
            </a:r>
            <a:r>
              <a:rPr lang="en-GB" sz="2000" b="1" dirty="0" err="1">
                <a:effectLst/>
                <a:ea typeface="Times New Roman" panose="02020603050405020304" pitchFamily="18" charset="0"/>
                <a:cs typeface="Arial" panose="020B0604020202020204" pitchFamily="34" charset="0"/>
              </a:rPr>
              <a:t>fx</a:t>
            </a:r>
            <a:r>
              <a:rPr lang="en-GB" sz="2000" b="1" dirty="0">
                <a:effectLst/>
                <a:ea typeface="Times New Roman" panose="02020603050405020304" pitchFamily="18" charset="0"/>
                <a:cs typeface="Arial" panose="020B0604020202020204" pitchFamily="34" charset="0"/>
              </a:rPr>
              <a:t>:</a:t>
            </a:r>
            <a:r>
              <a:rPr lang="en-GB" sz="2000" dirty="0">
                <a:effectLst/>
                <a:ea typeface="Times New Roman" panose="02020603050405020304" pitchFamily="18" charset="0"/>
                <a:cs typeface="Arial" panose="020B0604020202020204" pitchFamily="34" charset="0"/>
              </a:rPr>
              <a:t> can be used (but not overused) to create a professional and engaging presentation.</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Content</a:t>
            </a:r>
            <a:r>
              <a:rPr lang="en-GB" sz="2000" dirty="0">
                <a:effectLst/>
                <a:ea typeface="Times New Roman" panose="02020603050405020304" pitchFamily="18" charset="0"/>
                <a:cs typeface="Arial" panose="020B0604020202020204" pitchFamily="34" charset="0"/>
              </a:rPr>
              <a:t>: should be clearly documented and demonstrate good knowledge of the project area.</a:t>
            </a:r>
            <a:endParaRPr lang="en-GB" sz="2000"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solidFill>
                  <a:schemeClr val="bg1"/>
                </a:solidFill>
                <a:effectLst/>
                <a:highlight>
                  <a:srgbClr val="FFFF00"/>
                </a:highlight>
                <a:ea typeface="Times New Roman" panose="02020603050405020304" pitchFamily="18" charset="0"/>
                <a:cs typeface="Arial" panose="020B0604020202020204" pitchFamily="34" charset="0"/>
              </a:rPr>
              <a:t>Outcomes/Outputs:</a:t>
            </a:r>
            <a:r>
              <a:rPr lang="en-GB" sz="2000" dirty="0">
                <a:solidFill>
                  <a:schemeClr val="bg1"/>
                </a:solidFill>
                <a:effectLst/>
                <a:highlight>
                  <a:srgbClr val="FFFF00"/>
                </a:highlight>
                <a:ea typeface="Times New Roman" panose="02020603050405020304" pitchFamily="18" charset="0"/>
                <a:cs typeface="Arial" panose="020B0604020202020204" pitchFamily="34" charset="0"/>
              </a:rPr>
              <a:t> The final output of the project should be clearly illustrated and/or demonstrated.</a:t>
            </a:r>
            <a:endParaRPr lang="en-GB" sz="2000" dirty="0">
              <a:solidFill>
                <a:schemeClr val="bg1"/>
              </a:solidFill>
              <a:effectLst/>
              <a:highlight>
                <a:srgbClr val="FFFF00"/>
              </a:highlight>
              <a:ea typeface="Times New Roman" panose="02020603050405020304" pitchFamily="18" charset="0"/>
              <a:cs typeface="Times New Roman" panose="02020603050405020304" pitchFamily="18" charset="0"/>
            </a:endParaRPr>
          </a:p>
          <a:p>
            <a:pPr marL="342900" lvl="0" indent="-342900">
              <a:lnSpc>
                <a:spcPct val="100000"/>
              </a:lnSpc>
              <a:spcBef>
                <a:spcPts val="0"/>
              </a:spcBef>
              <a:buFont typeface="Arial" panose="020B0604020202020204" pitchFamily="34" charset="0"/>
              <a:buChar char="•"/>
            </a:pPr>
            <a:r>
              <a:rPr lang="en-GB" sz="2000" b="1" dirty="0">
                <a:effectLst/>
                <a:ea typeface="Times New Roman" panose="02020603050405020304" pitchFamily="18" charset="0"/>
                <a:cs typeface="Arial" panose="020B0604020202020204" pitchFamily="34" charset="0"/>
              </a:rPr>
              <a:t>Conclusion:</a:t>
            </a:r>
            <a:r>
              <a:rPr lang="en-GB" sz="2000" dirty="0">
                <a:effectLst/>
                <a:ea typeface="Times New Roman" panose="02020603050405020304" pitchFamily="18" charset="0"/>
                <a:cs typeface="Arial" panose="020B0604020202020204" pitchFamily="34" charset="0"/>
              </a:rPr>
              <a:t> a conclusion slide should provide a brief summary of the presentation.</a:t>
            </a:r>
            <a:endParaRPr lang="en-GB" sz="2000" dirty="0">
              <a:effectLst/>
              <a:ea typeface="Times New Roman" panose="02020603050405020304" pitchFamily="18" charset="0"/>
              <a:cs typeface="Times New Roman" panose="02020603050405020304" pitchFamily="18" charset="0"/>
            </a:endParaRPr>
          </a:p>
          <a:p>
            <a:pPr>
              <a:lnSpc>
                <a:spcPct val="100000"/>
              </a:lnSpc>
              <a:spcBef>
                <a:spcPts val="0"/>
              </a:spcBef>
            </a:pPr>
            <a:r>
              <a:rPr lang="en-GB" sz="2000" b="1" dirty="0">
                <a:effectLst/>
                <a:ea typeface="Calibri" panose="020F0502020204030204" pitchFamily="34" charset="0"/>
                <a:cs typeface="Arial" panose="020B0604020202020204" pitchFamily="34" charset="0"/>
              </a:rPr>
              <a:t>References: </a:t>
            </a:r>
            <a:r>
              <a:rPr lang="en-GB" sz="2000" dirty="0">
                <a:effectLst/>
                <a:ea typeface="Calibri" panose="020F0502020204030204" pitchFamily="34" charset="0"/>
                <a:cs typeface="Arial" panose="020B0604020202020204" pitchFamily="34" charset="0"/>
              </a:rPr>
              <a:t>a reference slide should be included at the end using an appropriate referencing standard (IEEE format). </a:t>
            </a:r>
            <a:r>
              <a:rPr lang="en-GB" sz="2000" b="1" dirty="0">
                <a:solidFill>
                  <a:schemeClr val="bg1"/>
                </a:solidFill>
                <a:effectLst/>
                <a:highlight>
                  <a:srgbClr val="FFFF00"/>
                </a:highlight>
                <a:ea typeface="Calibri" panose="020F0502020204030204" pitchFamily="34" charset="0"/>
                <a:cs typeface="Arial" panose="020B0604020202020204" pitchFamily="34" charset="0"/>
              </a:rPr>
              <a:t>Tip: Include 5 or more citations in the slide deck (worth 10 marks).</a:t>
            </a:r>
            <a:endParaRPr lang="en-GB" sz="2000" b="1" dirty="0">
              <a:solidFill>
                <a:schemeClr val="bg1"/>
              </a:solidFill>
              <a:effectLst/>
              <a:highlight>
                <a:srgbClr val="FFFF00"/>
              </a:highligh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141182" cy="64067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esentation with media outline">
            <a:extLst>
              <a:ext uri="{FF2B5EF4-FFF2-40B4-BE49-F238E27FC236}">
                <a16:creationId xmlns:a16="http://schemas.microsoft.com/office/drawing/2014/main" id="{591242B9-BDA9-4925-91DE-E84F37A13E8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55651" y="217969"/>
            <a:ext cx="1449657" cy="1449657"/>
          </a:xfrm>
          <a:prstGeom prst="rect">
            <a:avLst/>
          </a:prstGeom>
        </p:spPr>
      </p:pic>
    </p:spTree>
    <p:extLst>
      <p:ext uri="{BB962C8B-B14F-4D97-AF65-F5344CB8AC3E}">
        <p14:creationId xmlns:p14="http://schemas.microsoft.com/office/powerpoint/2010/main" val="79205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986692" y="435985"/>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000" u="sng" dirty="0"/>
              <a:t>Production: Video PowerPoint presentation</a:t>
            </a:r>
            <a:endParaRPr lang="en-US" sz="4000" u="sng" dirty="0"/>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93292" y="1653645"/>
            <a:ext cx="11656737" cy="4814065"/>
          </a:xfrm>
        </p:spPr>
        <p:txBody>
          <a:bodyPr vert="horz" lIns="91440" tIns="45720" rIns="91440" bIns="45720" rtlCol="0">
            <a:noAutofit/>
          </a:bodyPr>
          <a:lstStyle/>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PowerPoint and YouTube can be used.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Please note other technologies can be used if preferred (e.g. such as Adobe Spark).</a:t>
            </a:r>
            <a:r>
              <a:rPr lang="en-GB" sz="2200" dirty="0">
                <a:effectLst/>
                <a:ea typeface="Calibri" panose="020F0502020204030204" pitchFamily="34" charset="0"/>
                <a:cs typeface="Arial" panose="020B0604020202020204" pitchFamily="34" charset="0"/>
              </a:rPr>
              <a:t>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Whichever method is chosen to produce and display your video presentation, you will need to make sure your tutor can easily view the video online.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Please make sure the video is streamed over the cloud and </a:t>
            </a:r>
            <a:r>
              <a:rPr lang="en-GB" sz="2200" b="1" dirty="0">
                <a:effectLst/>
                <a:ea typeface="Calibri" panose="020F0502020204030204" pitchFamily="34" charset="0"/>
                <a:cs typeface="Times New Roman" panose="02020603050405020304" pitchFamily="18" charset="0"/>
              </a:rPr>
              <a:t>NOT</a:t>
            </a:r>
            <a:r>
              <a:rPr lang="en-GB" sz="2200" dirty="0">
                <a:effectLst/>
                <a:ea typeface="Calibri" panose="020F0502020204030204" pitchFamily="34" charset="0"/>
                <a:cs typeface="Times New Roman" panose="02020603050405020304" pitchFamily="18" charset="0"/>
              </a:rPr>
              <a:t> available via download as video file sizes can be very large. </a:t>
            </a:r>
          </a:p>
          <a:p>
            <a:pPr marL="800100" indent="-342900">
              <a:lnSpc>
                <a:spcPct val="100000"/>
              </a:lnSpc>
              <a:spcBef>
                <a:spcPts val="0"/>
              </a:spcBef>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The following step-by-step guide can help you to easily create a video presentation. Please also use online tutorials for further assistance.</a:t>
            </a:r>
          </a:p>
          <a:p>
            <a:pPr marL="907415" lvl="1">
              <a:lnSpc>
                <a:spcPct val="100000"/>
              </a:lnSpc>
              <a:spcBef>
                <a:spcPts val="0"/>
              </a:spcBef>
            </a:pPr>
            <a:r>
              <a:rPr lang="en-GB" sz="2000" dirty="0">
                <a:effectLst/>
                <a:ea typeface="Calibri" panose="020F0502020204030204" pitchFamily="34" charset="0"/>
                <a:cs typeface="Times New Roman" panose="02020603050405020304" pitchFamily="18" charset="0"/>
              </a:rPr>
              <a:t>1. Create PowerPoint slides.</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2. Voice over slides: Record yourself delivering the slides. </a:t>
            </a:r>
            <a:r>
              <a:rPr lang="en-GB" sz="2000" dirty="0" err="1">
                <a:effectLst/>
                <a:ea typeface="Calibri" panose="020F0502020204030204" pitchFamily="34" charset="0"/>
                <a:cs typeface="Times New Roman" panose="02020603050405020304" pitchFamily="18" charset="0"/>
              </a:rPr>
              <a:t>Goto</a:t>
            </a:r>
            <a:r>
              <a:rPr lang="en-GB" sz="2000" dirty="0">
                <a:effectLst/>
                <a:ea typeface="Calibri" panose="020F0502020204030204" pitchFamily="34" charset="0"/>
                <a:cs typeface="Times New Roman" panose="02020603050405020304" pitchFamily="18" charset="0"/>
              </a:rPr>
              <a:t>: Slide Show &gt; Record Slideshow.</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3. File &gt; Export: Create a Video.</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4. Upload to e.g. </a:t>
            </a:r>
            <a:r>
              <a:rPr lang="en-GB" sz="2000" dirty="0" err="1">
                <a:effectLst/>
                <a:ea typeface="Calibri" panose="020F0502020204030204" pitchFamily="34" charset="0"/>
                <a:cs typeface="Times New Roman" panose="02020603050405020304" pitchFamily="18" charset="0"/>
              </a:rPr>
              <a:t>Youtube</a:t>
            </a:r>
            <a:r>
              <a:rPr lang="en-GB" sz="2000" dirty="0">
                <a:effectLst/>
                <a:ea typeface="Calibri" panose="020F0502020204030204" pitchFamily="34" charset="0"/>
                <a:cs typeface="Times New Roman" panose="02020603050405020304" pitchFamily="18" charset="0"/>
              </a:rPr>
              <a:t> (</a:t>
            </a:r>
            <a:r>
              <a:rPr lang="en-GB" sz="2000" b="1" dirty="0">
                <a:effectLst/>
                <a:ea typeface="Calibri" panose="020F0502020204030204" pitchFamily="34" charset="0"/>
                <a:cs typeface="Times New Roman" panose="02020603050405020304" pitchFamily="18" charset="0"/>
              </a:rPr>
              <a:t>*</a:t>
            </a:r>
            <a:r>
              <a:rPr lang="en-GB" sz="2000" dirty="0">
                <a:effectLst/>
                <a:ea typeface="Calibri" panose="020F0502020204030204" pitchFamily="34" charset="0"/>
                <a:cs typeface="Times New Roman" panose="02020603050405020304" pitchFamily="18" charset="0"/>
              </a:rPr>
              <a:t> as </a:t>
            </a:r>
            <a:r>
              <a:rPr lang="en-GB" sz="2000" b="1" dirty="0">
                <a:effectLst/>
                <a:ea typeface="Calibri" panose="020F0502020204030204" pitchFamily="34" charset="0"/>
                <a:cs typeface="Times New Roman" panose="02020603050405020304" pitchFamily="18" charset="0"/>
              </a:rPr>
              <a:t>public</a:t>
            </a:r>
            <a:r>
              <a:rPr lang="en-GB" sz="2000" dirty="0">
                <a:effectLst/>
                <a:ea typeface="Calibri" panose="020F0502020204030204" pitchFamily="34" charset="0"/>
                <a:cs typeface="Times New Roman" panose="02020603050405020304" pitchFamily="18" charset="0"/>
              </a:rPr>
              <a:t> and </a:t>
            </a:r>
            <a:r>
              <a:rPr lang="en-GB" sz="2000" b="1" dirty="0">
                <a:effectLst/>
                <a:ea typeface="Calibri" panose="020F0502020204030204" pitchFamily="34" charset="0"/>
                <a:cs typeface="Times New Roman" panose="02020603050405020304" pitchFamily="18" charset="0"/>
              </a:rPr>
              <a:t>unlisted</a:t>
            </a:r>
            <a:r>
              <a:rPr lang="en-GB" sz="2000" dirty="0">
                <a:effectLst/>
                <a:ea typeface="Calibri" panose="020F0502020204030204" pitchFamily="34" charset="0"/>
                <a:cs typeface="Times New Roman" panose="02020603050405020304" pitchFamily="18" charset="0"/>
              </a:rPr>
              <a:t>), Vimeo or Other.</a:t>
            </a:r>
            <a:br>
              <a:rPr lang="en-GB" sz="2000" dirty="0">
                <a:effectLst/>
                <a:ea typeface="Calibri" panose="020F0502020204030204" pitchFamily="34" charset="0"/>
                <a:cs typeface="Times New Roman" panose="02020603050405020304" pitchFamily="18" charset="0"/>
              </a:rPr>
            </a:br>
            <a:r>
              <a:rPr lang="en-GB" sz="2000" dirty="0">
                <a:effectLst/>
                <a:ea typeface="Calibri" panose="020F0502020204030204" pitchFamily="34" charset="0"/>
                <a:cs typeface="Times New Roman" panose="02020603050405020304" pitchFamily="18" charset="0"/>
              </a:rPr>
              <a:t>5. Include a title page, video link and screenshot in a word document and submit to TURNITIN.</a:t>
            </a:r>
            <a:br>
              <a:rPr lang="en-GB" sz="2000" dirty="0">
                <a:effectLst/>
                <a:ea typeface="Calibri" panose="020F0502020204030204" pitchFamily="34" charset="0"/>
                <a:cs typeface="Times New Roman" panose="02020603050405020304" pitchFamily="18" charset="0"/>
              </a:rPr>
            </a:b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 IMPORTANT:</a:t>
            </a:r>
            <a:r>
              <a:rPr lang="en-GB" sz="2000" dirty="0">
                <a:solidFill>
                  <a:schemeClr val="bg1"/>
                </a:solidFill>
                <a:effectLst/>
                <a:highlight>
                  <a:srgbClr val="FFFF00"/>
                </a:highlight>
                <a:ea typeface="Calibri" panose="020F0502020204030204" pitchFamily="34" charset="0"/>
                <a:cs typeface="Times New Roman" panose="02020603050405020304" pitchFamily="18" charset="0"/>
              </a:rPr>
              <a:t> To receive marks for this assignment, you must make sure your tutor is able to view the video presentation online. Make sure to make the video </a:t>
            </a: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public</a:t>
            </a:r>
            <a:r>
              <a:rPr lang="en-GB" sz="2000" dirty="0">
                <a:solidFill>
                  <a:schemeClr val="bg1"/>
                </a:solidFill>
                <a:effectLst/>
                <a:highlight>
                  <a:srgbClr val="FFFF00"/>
                </a:highlight>
                <a:ea typeface="Calibri" panose="020F0502020204030204" pitchFamily="34" charset="0"/>
                <a:cs typeface="Times New Roman" panose="02020603050405020304" pitchFamily="18" charset="0"/>
              </a:rPr>
              <a:t> but </a:t>
            </a:r>
            <a:r>
              <a:rPr lang="en-GB" sz="2000" b="1" dirty="0">
                <a:solidFill>
                  <a:schemeClr val="bg1"/>
                </a:solidFill>
                <a:effectLst/>
                <a:highlight>
                  <a:srgbClr val="FFFF00"/>
                </a:highlight>
                <a:ea typeface="Calibri" panose="020F0502020204030204" pitchFamily="34" charset="0"/>
                <a:cs typeface="Times New Roman" panose="02020603050405020304" pitchFamily="18" charset="0"/>
              </a:rPr>
              <a:t>unlisted.</a:t>
            </a:r>
            <a:endParaRPr lang="en-GB" sz="2000" dirty="0">
              <a:solidFill>
                <a:schemeClr val="bg1"/>
              </a:solidFill>
              <a:effectLst/>
              <a:ea typeface="Calibri" panose="020F0502020204030204" pitchFamily="34" charset="0"/>
              <a:cs typeface="Times New Roman" panose="02020603050405020304" pitchFamily="18" charset="0"/>
            </a:endParaRPr>
          </a:p>
          <a:p>
            <a:pPr lvl="0" algn="just">
              <a:lnSpc>
                <a:spcPct val="100000"/>
              </a:lnSpc>
              <a:spcBef>
                <a:spcPts val="0"/>
              </a:spcBef>
            </a:pPr>
            <a:endParaRPr lang="en-GB" sz="2200" dirty="0">
              <a:effectLs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8026696-C5E5-40B1-814F-EB8A216573E7}"/>
              </a:ext>
            </a:extLst>
          </p:cNvPr>
          <p:cNvSpPr/>
          <p:nvPr/>
        </p:nvSpPr>
        <p:spPr>
          <a:xfrm>
            <a:off x="830642" y="697553"/>
            <a:ext cx="12874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esentation with media outline">
            <a:extLst>
              <a:ext uri="{FF2B5EF4-FFF2-40B4-BE49-F238E27FC236}">
                <a16:creationId xmlns:a16="http://schemas.microsoft.com/office/drawing/2014/main" id="{7C920107-E951-40D0-B779-9BD2AE1C20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8998" y="375217"/>
            <a:ext cx="1449657" cy="1449657"/>
          </a:xfrm>
          <a:prstGeom prst="rect">
            <a:avLst/>
          </a:prstGeom>
        </p:spPr>
      </p:pic>
    </p:spTree>
    <p:extLst>
      <p:ext uri="{BB962C8B-B14F-4D97-AF65-F5344CB8AC3E}">
        <p14:creationId xmlns:p14="http://schemas.microsoft.com/office/powerpoint/2010/main" val="2278101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935028" y="2022397"/>
            <a:ext cx="5947828" cy="1918331"/>
          </a:xfrm>
          <a:custGeom>
            <a:avLst/>
            <a:gdLst>
              <a:gd name="connsiteX0" fmla="*/ 0 w 7616171"/>
              <a:gd name="connsiteY0" fmla="*/ 0 h 2703287"/>
              <a:gd name="connsiteX1" fmla="*/ 7616171 w 7616171"/>
              <a:gd name="connsiteY1" fmla="*/ 0 h 2703287"/>
              <a:gd name="connsiteX2" fmla="*/ 7616171 w 7616171"/>
              <a:gd name="connsiteY2" fmla="*/ 2703287 h 2703287"/>
              <a:gd name="connsiteX3" fmla="*/ 0 w 7616171"/>
              <a:gd name="connsiteY3" fmla="*/ 2703287 h 2703287"/>
              <a:gd name="connsiteX4" fmla="*/ 0 w 7616171"/>
              <a:gd name="connsiteY4" fmla="*/ 0 h 270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6171" h="2703287" fill="none" extrusionOk="0">
                <a:moveTo>
                  <a:pt x="0" y="0"/>
                </a:moveTo>
                <a:cubicBezTo>
                  <a:pt x="3596702" y="-49533"/>
                  <a:pt x="6182405" y="-14809"/>
                  <a:pt x="7616171" y="0"/>
                </a:cubicBezTo>
                <a:cubicBezTo>
                  <a:pt x="7703810" y="351427"/>
                  <a:pt x="7543492" y="1427090"/>
                  <a:pt x="7616171" y="2703287"/>
                </a:cubicBezTo>
                <a:cubicBezTo>
                  <a:pt x="5695527" y="2655056"/>
                  <a:pt x="3804431" y="2787742"/>
                  <a:pt x="0" y="2703287"/>
                </a:cubicBezTo>
                <a:cubicBezTo>
                  <a:pt x="-38581" y="1996069"/>
                  <a:pt x="63341" y="1173368"/>
                  <a:pt x="0" y="0"/>
                </a:cubicBezTo>
                <a:close/>
              </a:path>
              <a:path w="7616171" h="2703287" stroke="0" extrusionOk="0">
                <a:moveTo>
                  <a:pt x="0" y="0"/>
                </a:moveTo>
                <a:cubicBezTo>
                  <a:pt x="3310909" y="118645"/>
                  <a:pt x="5139614" y="116012"/>
                  <a:pt x="7616171" y="0"/>
                </a:cubicBezTo>
                <a:cubicBezTo>
                  <a:pt x="7483289" y="619073"/>
                  <a:pt x="7701122" y="1520418"/>
                  <a:pt x="7616171" y="2703287"/>
                </a:cubicBezTo>
                <a:cubicBezTo>
                  <a:pt x="4471568" y="2837887"/>
                  <a:pt x="2614576" y="2546091"/>
                  <a:pt x="0" y="2703287"/>
                </a:cubicBezTo>
                <a:cubicBezTo>
                  <a:pt x="-20187" y="1656024"/>
                  <a:pt x="-152480" y="1067961"/>
                  <a:pt x="0" y="0"/>
                </a:cubicBezTo>
                <a:close/>
              </a:path>
            </a:pathLst>
          </a:custGeom>
        </p:spPr>
        <p:txBody>
          <a:bodyPr anchor="t">
            <a:normAutofit fontScale="90000"/>
          </a:bodyPr>
          <a:lstStyle/>
          <a:p>
            <a:r>
              <a:rPr lang="en-GB" sz="3200" b="1" dirty="0">
                <a:latin typeface="+mn-lt"/>
              </a:rPr>
              <a:t>1. L</a:t>
            </a:r>
            <a:r>
              <a:rPr lang="en-GB" sz="3200" dirty="0">
                <a:latin typeface="+mn-lt"/>
              </a:rPr>
              <a:t>ocation on Moodle.</a:t>
            </a:r>
            <a:br>
              <a:rPr lang="en-GB" sz="3200" dirty="0">
                <a:latin typeface="+mn-lt"/>
              </a:rPr>
            </a:br>
            <a:r>
              <a:rPr lang="en-GB" sz="3200" b="1" dirty="0">
                <a:latin typeface="+mn-lt"/>
              </a:rPr>
              <a:t>2. </a:t>
            </a:r>
            <a:r>
              <a:rPr lang="en-GB" sz="3200" dirty="0">
                <a:latin typeface="+mn-lt"/>
              </a:rPr>
              <a:t>Turnitin link.</a:t>
            </a:r>
            <a:br>
              <a:rPr lang="en-GB" sz="3200" dirty="0">
                <a:latin typeface="+mn-lt"/>
              </a:rPr>
            </a:br>
            <a:r>
              <a:rPr lang="en-GB" sz="3200" b="1" dirty="0">
                <a:latin typeface="+mn-lt"/>
              </a:rPr>
              <a:t>3. </a:t>
            </a:r>
            <a:r>
              <a:rPr lang="en-GB" sz="3200" dirty="0">
                <a:latin typeface="+mn-lt"/>
              </a:rPr>
              <a:t>Submission date.</a:t>
            </a:r>
            <a:br>
              <a:rPr lang="en-GB" sz="3200" dirty="0">
                <a:latin typeface="+mn-lt"/>
              </a:rPr>
            </a:br>
            <a:r>
              <a:rPr lang="en-GB" sz="3200" dirty="0">
                <a:latin typeface="+mn-lt"/>
              </a:rPr>
              <a:t>4. Tasks.</a:t>
            </a:r>
            <a:br>
              <a:rPr lang="en-GB" sz="3200" dirty="0">
                <a:latin typeface="+mn-lt"/>
              </a:rPr>
            </a:br>
            <a:r>
              <a:rPr lang="en-GB" sz="3200" dirty="0">
                <a:latin typeface="+mn-lt"/>
              </a:rPr>
              <a:t>5. Assessment criteria weighting.</a:t>
            </a:r>
          </a:p>
        </p:txBody>
      </p:sp>
      <p:sp>
        <p:nvSpPr>
          <p:cNvPr id="20"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2"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947011" y="2422740"/>
            <a:ext cx="2560931" cy="2560931"/>
          </a:xfrm>
          <a:prstGeom prst="rect">
            <a:avLst/>
          </a:prstGeom>
        </p:spPr>
      </p:pic>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4027195505"/>
              </p:ext>
            </p:extLst>
          </p:nvPr>
        </p:nvGraphicFramePr>
        <p:xfrm>
          <a:off x="3230390" y="3881844"/>
          <a:ext cx="4374679" cy="26623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B1D0E172-2D4C-476A-9A04-5F77D3D08751}"/>
              </a:ext>
            </a:extLst>
          </p:cNvPr>
          <p:cNvSpPr txBox="1"/>
          <p:nvPr/>
        </p:nvSpPr>
        <p:spPr>
          <a:xfrm>
            <a:off x="839122"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400" u="sng" dirty="0"/>
              <a:t>Assignment 2 on Moodle</a:t>
            </a:r>
            <a:endParaRPr lang="en-US" sz="4400" u="sng" kern="1200" dirty="0">
              <a:solidFill>
                <a:schemeClr val="tx1"/>
              </a:solidFill>
              <a:latin typeface="+mj-lt"/>
              <a:ea typeface="+mj-ea"/>
              <a:cs typeface="+mj-cs"/>
            </a:endParaRPr>
          </a:p>
        </p:txBody>
      </p:sp>
      <p:sp>
        <p:nvSpPr>
          <p:cNvPr id="16" name="Rectangle 15">
            <a:extLst>
              <a:ext uri="{FF2B5EF4-FFF2-40B4-BE49-F238E27FC236}">
                <a16:creationId xmlns:a16="http://schemas.microsoft.com/office/drawing/2014/main" id="{13D3B492-1292-423A-A785-E2FAFD5596C0}"/>
              </a:ext>
            </a:extLst>
          </p:cNvPr>
          <p:cNvSpPr/>
          <p:nvPr/>
        </p:nvSpPr>
        <p:spPr>
          <a:xfrm>
            <a:off x="797169" y="658960"/>
            <a:ext cx="10738339" cy="137835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AA679717-25D3-4691-91F3-F4B15DDDEA67}"/>
              </a:ext>
            </a:extLst>
          </p:cNvPr>
          <p:cNvSpPr/>
          <p:nvPr/>
        </p:nvSpPr>
        <p:spPr>
          <a:xfrm>
            <a:off x="676574" y="905628"/>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6927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851517"/>
            <a:ext cx="7271835" cy="1461778"/>
          </a:xfrm>
        </p:spPr>
        <p:txBody>
          <a:bodyPr>
            <a:normAutofit/>
          </a:bodyPr>
          <a:lstStyle/>
          <a:p>
            <a:r>
              <a:rPr lang="en-GB" sz="4000" b="1" u="sng" dirty="0"/>
              <a:t>Content section 2: Project Design</a:t>
            </a:r>
          </a:p>
        </p:txBody>
      </p:sp>
      <p:sp>
        <p:nvSpPr>
          <p:cNvPr id="3" name="Content Placeholder 2"/>
          <p:cNvSpPr>
            <a:spLocks noGrp="1"/>
          </p:cNvSpPr>
          <p:nvPr>
            <p:ph idx="1"/>
          </p:nvPr>
        </p:nvSpPr>
        <p:spPr>
          <a:xfrm>
            <a:off x="1024672" y="2254658"/>
            <a:ext cx="4863171" cy="3536236"/>
          </a:xfrm>
        </p:spPr>
        <p:txBody>
          <a:bodyPr>
            <a:normAutofit lnSpcReduction="10000"/>
          </a:bodyPr>
          <a:lstStyle/>
          <a:p>
            <a:r>
              <a:rPr lang="en-GB" dirty="0"/>
              <a:t>The following slides introduce foundational key terms and concepts commonly used in the design stage of Computing projects.</a:t>
            </a:r>
          </a:p>
          <a:p>
            <a:pPr lvl="1"/>
            <a:r>
              <a:rPr lang="en-GB" dirty="0"/>
              <a:t>Note: Many Project process models e.g. SDLC, PP (Prototyping Process), DT (Design Thinking), etc. have the same/very similar stages.</a:t>
            </a:r>
          </a:p>
        </p:txBody>
      </p:sp>
      <p:sp>
        <p:nvSpPr>
          <p:cNvPr id="20" name="Freeform: Shape 1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Ui Ux outline">
            <a:extLst>
              <a:ext uri="{FF2B5EF4-FFF2-40B4-BE49-F238E27FC236}">
                <a16:creationId xmlns:a16="http://schemas.microsoft.com/office/drawing/2014/main" id="{C5D8D492-4A6F-47B2-8CCC-7C9E5D5DD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
        <p:nvSpPr>
          <p:cNvPr id="13" name="Rectangle 12">
            <a:extLst>
              <a:ext uri="{FF2B5EF4-FFF2-40B4-BE49-F238E27FC236}">
                <a16:creationId xmlns:a16="http://schemas.microsoft.com/office/drawing/2014/main" id="{28AD784D-F25D-4BED-8D1F-291365BCDD07}"/>
              </a:ext>
            </a:extLst>
          </p:cNvPr>
          <p:cNvSpPr/>
          <p:nvPr/>
        </p:nvSpPr>
        <p:spPr>
          <a:xfrm>
            <a:off x="833312" y="11799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9500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5341734" cy="1200361"/>
          </a:xfrm>
        </p:spPr>
        <p:txBody>
          <a:bodyPr anchor="b">
            <a:normAutofit/>
          </a:bodyPr>
          <a:lstStyle/>
          <a:p>
            <a:r>
              <a:rPr lang="en-GB" sz="3600" b="1" dirty="0"/>
              <a:t>The Development Life Cycle</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5450934" cy="3511943"/>
          </a:xfrm>
        </p:spPr>
        <p:txBody>
          <a:bodyPr anchor="t">
            <a:normAutofit lnSpcReduction="10000"/>
          </a:bodyPr>
          <a:lstStyle/>
          <a:p>
            <a:pPr marL="0" indent="0">
              <a:buNone/>
            </a:pPr>
            <a:r>
              <a:rPr lang="en-GB" sz="2400" dirty="0"/>
              <a:t>The </a:t>
            </a:r>
            <a:r>
              <a:rPr lang="en-GB" sz="2400" b="1" dirty="0"/>
              <a:t>Dev. Life Cycle</a:t>
            </a:r>
            <a:r>
              <a:rPr lang="en-GB" sz="2400" dirty="0"/>
              <a:t> is used to describe a process for: </a:t>
            </a:r>
          </a:p>
          <a:p>
            <a:pPr>
              <a:buFont typeface="Courier New" panose="02070309020205020404" pitchFamily="49" charset="0"/>
              <a:buChar char="o"/>
            </a:pPr>
            <a:r>
              <a:rPr lang="en-GB" sz="2400" b="1" dirty="0"/>
              <a:t>Analysis</a:t>
            </a:r>
            <a:r>
              <a:rPr lang="en-GB" sz="2400" dirty="0"/>
              <a:t>, </a:t>
            </a:r>
            <a:r>
              <a:rPr lang="en-GB" sz="2400" b="1" dirty="0"/>
              <a:t>Design</a:t>
            </a:r>
            <a:r>
              <a:rPr lang="en-GB" sz="2400" dirty="0"/>
              <a:t>, </a:t>
            </a:r>
            <a:r>
              <a:rPr lang="en-GB" sz="2400" b="1" dirty="0"/>
              <a:t>Implementation</a:t>
            </a:r>
            <a:r>
              <a:rPr lang="en-GB" sz="2400" dirty="0"/>
              <a:t>, </a:t>
            </a:r>
            <a:r>
              <a:rPr lang="en-GB" sz="2400" b="1" dirty="0"/>
              <a:t>Test</a:t>
            </a:r>
            <a:r>
              <a:rPr lang="en-GB" sz="2400" dirty="0"/>
              <a:t>, and evolve/enhance a system.</a:t>
            </a:r>
          </a:p>
          <a:p>
            <a:pPr>
              <a:buFont typeface="Courier New" panose="02070309020205020404" pitchFamily="49" charset="0"/>
              <a:buChar char="o"/>
            </a:pPr>
            <a:r>
              <a:rPr lang="en-GB" sz="2400" dirty="0"/>
              <a:t>Traditionally used for software development it can be applied to all projects and variations are used in many different industries.</a:t>
            </a:r>
          </a:p>
          <a:p>
            <a:pPr>
              <a:buFont typeface="Courier New" panose="02070309020205020404" pitchFamily="49" charset="0"/>
              <a:buChar char="o"/>
            </a:pPr>
            <a:r>
              <a:rPr lang="en-GB" sz="2400" dirty="0"/>
              <a:t>It is sequential but also flexible and iterative.</a:t>
            </a:r>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p:cNvGrpSpPr/>
          <p:nvPr/>
        </p:nvGrpSpPr>
        <p:grpSpPr>
          <a:xfrm>
            <a:off x="6205203" y="650494"/>
            <a:ext cx="5193087" cy="5324142"/>
            <a:chOff x="6030269" y="639039"/>
            <a:chExt cx="5987729" cy="6092187"/>
          </a:xfrm>
        </p:grpSpPr>
        <p:pic>
          <p:nvPicPr>
            <p:cNvPr id="4" name="Picture 3" descr="Diagram&#10;&#10;Description automatically generated"/>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style>
            <a:lnRef idx="2">
              <a:schemeClr val="accent4"/>
            </a:lnRef>
            <a:fillRef idx="1">
              <a:schemeClr val="lt1"/>
            </a:fillRef>
            <a:effectRef idx="0">
              <a:schemeClr val="accent4"/>
            </a:effectRef>
            <a:fontRef idx="minor">
              <a:schemeClr val="dk1"/>
            </a:fontRef>
          </p:style>
        </p:pic>
        <p:sp>
          <p:nvSpPr>
            <p:cNvPr id="5" name="TextBox 4"/>
            <p:cNvSpPr txBox="1"/>
            <p:nvPr/>
          </p:nvSpPr>
          <p:spPr>
            <a:xfrm>
              <a:off x="10625907" y="6235906"/>
              <a:ext cx="692727" cy="253916"/>
            </a:xfrm>
            <a:prstGeom prst="rect">
              <a:avLst/>
            </a:prstGeom>
          </p:spPr>
          <p:style>
            <a:lnRef idx="2">
              <a:schemeClr val="accent4"/>
            </a:lnRef>
            <a:fillRef idx="1">
              <a:schemeClr val="lt1"/>
            </a:fillRef>
            <a:effectRef idx="0">
              <a:schemeClr val="accent4"/>
            </a:effectRef>
            <a:fontRef idx="minor">
              <a:schemeClr val="dk1"/>
            </a:fontRef>
          </p:style>
          <p:txBody>
            <a:bodyPr wrap="square" rtlCol="0">
              <a:normAutofit/>
            </a:bodyPr>
            <a:lstStyle/>
            <a:p>
              <a:pPr>
                <a:lnSpc>
                  <a:spcPct val="90000"/>
                </a:lnSpc>
                <a:spcAft>
                  <a:spcPts val="600"/>
                </a:spcAft>
              </a:pPr>
              <a:r>
                <a:rPr lang="en-GB" sz="900" dirty="0"/>
                <a:t>Ref: (i1)</a:t>
              </a:r>
            </a:p>
          </p:txBody>
        </p:sp>
      </p:grpSp>
      <p:sp>
        <p:nvSpPr>
          <p:cNvPr id="19" name="Rectangle 18">
            <a:extLst>
              <a:ext uri="{FF2B5EF4-FFF2-40B4-BE49-F238E27FC236}">
                <a16:creationId xmlns:a16="http://schemas.microsoft.com/office/drawing/2014/main" id="{53908370-B9F8-4378-9A04-D0B290FBA245}"/>
              </a:ext>
            </a:extLst>
          </p:cNvPr>
          <p:cNvSpPr/>
          <p:nvPr/>
        </p:nvSpPr>
        <p:spPr>
          <a:xfrm>
            <a:off x="495938" y="92135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8880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738290" y="4512209"/>
            <a:ext cx="10512219" cy="2265529"/>
          </a:xfrm>
          <a:prstGeom prst="rect">
            <a:avLst/>
          </a:prstGeom>
        </p:spPr>
      </p:pic>
      <p:sp>
        <p:nvSpPr>
          <p:cNvPr id="2" name="Title 1"/>
          <p:cNvSpPr>
            <a:spLocks noGrp="1"/>
          </p:cNvSpPr>
          <p:nvPr>
            <p:ph type="title"/>
          </p:nvPr>
        </p:nvSpPr>
        <p:spPr>
          <a:xfrm>
            <a:off x="609600" y="80262"/>
            <a:ext cx="10972800" cy="890144"/>
          </a:xfrm>
        </p:spPr>
        <p:txBody>
          <a:bodyPr>
            <a:normAutofit/>
          </a:bodyPr>
          <a:lstStyle/>
          <a:p>
            <a:r>
              <a:rPr lang="en-GB" b="1" u="sng" dirty="0"/>
              <a:t>Design Thinking Process</a:t>
            </a:r>
            <a:endParaRPr lang="en-GB" u="sng" dirty="0"/>
          </a:p>
        </p:txBody>
      </p:sp>
      <p:sp>
        <p:nvSpPr>
          <p:cNvPr id="4" name="AutoShape 2" descr="A framework for Design Thinking, from the Bootcamp Bootleg model by Stanford"/>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2"/>
          <p:cNvSpPr txBox="1">
            <a:spLocks/>
          </p:cNvSpPr>
          <p:nvPr/>
        </p:nvSpPr>
        <p:spPr>
          <a:xfrm>
            <a:off x="284454" y="834281"/>
            <a:ext cx="11623091" cy="37540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Similar to the SDLC Model, is the </a:t>
            </a:r>
            <a:r>
              <a:rPr lang="en-GB" sz="2400" b="1" dirty="0"/>
              <a:t>Design Thinking Process</a:t>
            </a:r>
            <a:r>
              <a:rPr lang="en-GB" sz="2400" dirty="0"/>
              <a:t>.</a:t>
            </a:r>
          </a:p>
          <a:p>
            <a:r>
              <a:rPr lang="en-GB" sz="2400" b="1" dirty="0"/>
              <a:t>Design Thinking is all about finding a problem worth solving</a:t>
            </a:r>
            <a:r>
              <a:rPr lang="en-GB" sz="2400" dirty="0"/>
              <a:t>. It is a systematic process to solving problems based on empathetic observation of people.</a:t>
            </a:r>
          </a:p>
          <a:p>
            <a:r>
              <a:rPr lang="en-GB" sz="2400" dirty="0"/>
              <a:t>It is a </a:t>
            </a:r>
            <a:r>
              <a:rPr lang="en-GB" sz="2400" b="1" dirty="0"/>
              <a:t>process of Innovation </a:t>
            </a:r>
            <a:r>
              <a:rPr lang="en-GB" sz="2400" dirty="0"/>
              <a:t>that many of you have already started with your projects.</a:t>
            </a:r>
          </a:p>
          <a:p>
            <a:r>
              <a:rPr lang="en-GB" sz="2400" dirty="0"/>
              <a:t>Today, </a:t>
            </a:r>
            <a:r>
              <a:rPr lang="en-GB" sz="2400" b="1" dirty="0"/>
              <a:t>Design Thinking</a:t>
            </a:r>
            <a:r>
              <a:rPr lang="en-GB" sz="2400" dirty="0"/>
              <a:t> is popular in most industries including Computing as a method of problem-solving and innovation. </a:t>
            </a:r>
          </a:p>
          <a:p>
            <a:r>
              <a:rPr lang="en-GB" sz="2400" dirty="0"/>
              <a:t>Similar to other process models of innovation it also generally includes 5 key stages.</a:t>
            </a:r>
          </a:p>
          <a:p>
            <a:r>
              <a:rPr lang="en-GB" sz="2400" dirty="0"/>
              <a:t>The DT process </a:t>
            </a:r>
            <a:r>
              <a:rPr lang="en-GB" sz="2400" b="1" dirty="0"/>
              <a:t>is also flexible and iterative and loops back around</a:t>
            </a:r>
            <a:r>
              <a:rPr lang="en-GB" sz="2400" dirty="0"/>
              <a:t>.</a:t>
            </a:r>
          </a:p>
          <a:p>
            <a:pPr lvl="1"/>
            <a:r>
              <a:rPr lang="en-GB" sz="1600" dirty="0"/>
              <a:t>For more information about Design </a:t>
            </a:r>
            <a:r>
              <a:rPr lang="en-GB" sz="1600" dirty="0" err="1"/>
              <a:t>Tinking</a:t>
            </a:r>
            <a:r>
              <a:rPr lang="en-GB" sz="1600" dirty="0"/>
              <a:t>, it’s History and origin please click </a:t>
            </a:r>
            <a:r>
              <a:rPr lang="en-GB" sz="1600" dirty="0">
                <a:hlinkClick r:id="rId4"/>
              </a:rPr>
              <a:t>here</a:t>
            </a:r>
            <a:r>
              <a:rPr lang="en-GB" sz="1600" dirty="0"/>
              <a:t>.</a:t>
            </a:r>
          </a:p>
        </p:txBody>
      </p:sp>
      <p:sp>
        <p:nvSpPr>
          <p:cNvPr id="6" name="Rectangle 5">
            <a:extLst>
              <a:ext uri="{FF2B5EF4-FFF2-40B4-BE49-F238E27FC236}">
                <a16:creationId xmlns:a16="http://schemas.microsoft.com/office/drawing/2014/main" id="{5A446A24-3AE7-4A83-9622-CDE033B22EF7}"/>
              </a:ext>
            </a:extLst>
          </p:cNvPr>
          <p:cNvSpPr/>
          <p:nvPr/>
        </p:nvSpPr>
        <p:spPr>
          <a:xfrm>
            <a:off x="489005" y="12284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c 7">
            <a:extLst>
              <a:ext uri="{FF2B5EF4-FFF2-40B4-BE49-F238E27FC236}">
                <a16:creationId xmlns:a16="http://schemas.microsoft.com/office/drawing/2014/main" id="{B5B8E679-95E7-4290-B178-82D33D03B09D}"/>
              </a:ext>
            </a:extLst>
          </p:cNvPr>
          <p:cNvSpPr/>
          <p:nvPr/>
        </p:nvSpPr>
        <p:spPr>
          <a:xfrm rot="6468648">
            <a:off x="8815157" y="3952908"/>
            <a:ext cx="3474095" cy="2328555"/>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683568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4634" y="525982"/>
            <a:ext cx="4282983" cy="1200361"/>
          </a:xfrm>
        </p:spPr>
        <p:txBody>
          <a:bodyPr anchor="b">
            <a:normAutofit/>
          </a:bodyPr>
          <a:lstStyle/>
          <a:p>
            <a:r>
              <a:rPr lang="en-GB" sz="3600" b="1" dirty="0"/>
              <a:t>Prototyping</a:t>
            </a:r>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5" y="2031101"/>
            <a:ext cx="5051725" cy="3651316"/>
          </a:xfrm>
        </p:spPr>
        <p:txBody>
          <a:bodyPr anchor="t">
            <a:normAutofit fontScale="77500" lnSpcReduction="20000"/>
          </a:bodyPr>
          <a:lstStyle/>
          <a:p>
            <a:pPr>
              <a:lnSpc>
                <a:spcPct val="110000"/>
              </a:lnSpc>
              <a:spcBef>
                <a:spcPts val="0"/>
              </a:spcBef>
            </a:pPr>
            <a:r>
              <a:rPr lang="en-GB" sz="3100" b="1" dirty="0"/>
              <a:t>Prototyping</a:t>
            </a:r>
            <a:r>
              <a:rPr lang="en-GB" sz="3100" dirty="0"/>
              <a:t> is the activity of </a:t>
            </a:r>
            <a:r>
              <a:rPr lang="en-GB" sz="3100" b="1" dirty="0"/>
              <a:t>creating incomplete and improving iterative versions</a:t>
            </a:r>
            <a:r>
              <a:rPr lang="en-GB" sz="3100" dirty="0"/>
              <a:t> of what is being developed. </a:t>
            </a:r>
          </a:p>
          <a:p>
            <a:pPr>
              <a:lnSpc>
                <a:spcPct val="110000"/>
              </a:lnSpc>
              <a:spcBef>
                <a:spcPts val="0"/>
              </a:spcBef>
            </a:pPr>
            <a:r>
              <a:rPr lang="en-GB" sz="3100" b="1" dirty="0"/>
              <a:t>Prototypes allow users to test and evaluate early on in the</a:t>
            </a:r>
            <a:r>
              <a:rPr lang="en-GB" sz="3100" dirty="0"/>
              <a:t> project. </a:t>
            </a:r>
          </a:p>
          <a:p>
            <a:pPr lvl="1">
              <a:lnSpc>
                <a:spcPct val="110000"/>
              </a:lnSpc>
              <a:spcBef>
                <a:spcPts val="0"/>
              </a:spcBef>
              <a:buFont typeface="Courier New" panose="02070309020205020404" pitchFamily="49" charset="0"/>
              <a:buChar char="o"/>
            </a:pPr>
            <a:r>
              <a:rPr lang="en-GB" sz="2800" b="1" dirty="0"/>
              <a:t>Note: Early feedback </a:t>
            </a:r>
            <a:r>
              <a:rPr lang="en-GB" sz="2800" dirty="0"/>
              <a:t>(at Analysis &amp; Design stage) improves requirement completion, implementation and user experience.</a:t>
            </a:r>
            <a:br>
              <a:rPr lang="en-GB" dirty="0"/>
            </a:br>
            <a:br>
              <a:rPr lang="en-GB" dirty="0"/>
            </a:br>
            <a:endParaRPr lang="en-GB" dirty="0"/>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F1CEA4-76F4-4482-8530-2FACA57659F7}"/>
              </a:ext>
            </a:extLst>
          </p:cNvPr>
          <p:cNvSpPr/>
          <p:nvPr/>
        </p:nvSpPr>
        <p:spPr>
          <a:xfrm>
            <a:off x="814039" y="95317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45DE30CE-4C49-4363-8DDA-07BC65F4F24D}"/>
              </a:ext>
            </a:extLst>
          </p:cNvPr>
          <p:cNvGrpSpPr/>
          <p:nvPr/>
        </p:nvGrpSpPr>
        <p:grpSpPr>
          <a:xfrm>
            <a:off x="5947448" y="1805540"/>
            <a:ext cx="5628020" cy="4324881"/>
            <a:chOff x="7025266" y="3814857"/>
            <a:chExt cx="3590914" cy="2759457"/>
          </a:xfrm>
        </p:grpSpPr>
        <p:pic>
          <p:nvPicPr>
            <p:cNvPr id="6" name="Picture 5" descr="A picture containing text, desk&#10;&#10;Description automatically generated">
              <a:extLst>
                <a:ext uri="{FF2B5EF4-FFF2-40B4-BE49-F238E27FC236}">
                  <a16:creationId xmlns:a16="http://schemas.microsoft.com/office/drawing/2014/main" id="{009FEEE3-BFE1-4C30-9A9F-D38591CDA0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5266" y="3814857"/>
              <a:ext cx="3590913" cy="2528601"/>
            </a:xfrm>
            <a:prstGeom prst="rect">
              <a:avLst/>
            </a:prstGeom>
          </p:spPr>
        </p:pic>
        <p:sp>
          <p:nvSpPr>
            <p:cNvPr id="7" name="TextBox 6">
              <a:extLst>
                <a:ext uri="{FF2B5EF4-FFF2-40B4-BE49-F238E27FC236}">
                  <a16:creationId xmlns:a16="http://schemas.microsoft.com/office/drawing/2014/main" id="{1CCDBFE4-0DDA-46D7-A2A1-75D5233E069F}"/>
                </a:ext>
              </a:extLst>
            </p:cNvPr>
            <p:cNvSpPr txBox="1"/>
            <p:nvPr/>
          </p:nvSpPr>
          <p:spPr>
            <a:xfrm>
              <a:off x="7025267" y="6389648"/>
              <a:ext cx="3590913" cy="184666"/>
            </a:xfrm>
            <a:prstGeom prst="rect">
              <a:avLst/>
            </a:prstGeom>
            <a:noFill/>
          </p:spPr>
          <p:txBody>
            <a:bodyPr wrap="square" rtlCol="0">
              <a:normAutofit/>
            </a:bodyPr>
            <a:lstStyle/>
            <a:p>
              <a:pPr>
                <a:lnSpc>
                  <a:spcPct val="90000"/>
                </a:lnSpc>
                <a:spcAft>
                  <a:spcPts val="600"/>
                </a:spcAft>
              </a:pPr>
              <a:r>
                <a:rPr lang="en-GB" sz="700" dirty="0">
                  <a:hlinkClick r:id="rId3" tooltip="https://www.artarmonunited.com/how-to-develop-a-websites-design/"/>
                </a:rPr>
                <a:t>This Photo</a:t>
              </a:r>
              <a:r>
                <a:rPr lang="en-GB" sz="700" dirty="0"/>
                <a:t> by Unknown Author is licensed under </a:t>
              </a:r>
              <a:r>
                <a:rPr lang="en-GB" sz="700" dirty="0">
                  <a:hlinkClick r:id="rId4" tooltip="https://creativecommons.org/licenses/by/3.0/"/>
                </a:rPr>
                <a:t>CC BY</a:t>
              </a:r>
              <a:endParaRPr lang="en-GB" sz="700" dirty="0"/>
            </a:p>
          </p:txBody>
        </p:sp>
      </p:grpSp>
    </p:spTree>
    <p:extLst>
      <p:ext uri="{BB962C8B-B14F-4D97-AF65-F5344CB8AC3E}">
        <p14:creationId xmlns:p14="http://schemas.microsoft.com/office/powerpoint/2010/main" val="1385132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5877381"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The Prototyping process</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364428" y="1445062"/>
            <a:ext cx="11463144" cy="436617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The process of prototyping involves the following steps:</a:t>
            </a:r>
          </a:p>
          <a:p>
            <a:pPr marL="457200" indent="-457200">
              <a:buFont typeface="+mj-lt"/>
              <a:buAutoNum type="arabicPeriod"/>
            </a:pPr>
            <a:r>
              <a:rPr lang="en-GB" sz="2400" b="1" dirty="0"/>
              <a:t>Identify requirements:</a:t>
            </a:r>
            <a:r>
              <a:rPr lang="en-GB" sz="2400" dirty="0"/>
              <a:t> Determine basic requirements including most important elements. Details at this initial point can be left for later consideration and iterative refinement.</a:t>
            </a:r>
          </a:p>
          <a:p>
            <a:pPr marL="457200" indent="-457200">
              <a:buFont typeface="+mj-lt"/>
              <a:buAutoNum type="arabicPeriod"/>
            </a:pPr>
            <a:r>
              <a:rPr lang="en-GB" sz="2400" b="1" dirty="0"/>
              <a:t>Implement the practical work / Develop the initial prototype.</a:t>
            </a:r>
            <a:r>
              <a:rPr lang="en-GB" sz="2400" dirty="0"/>
              <a:t> </a:t>
            </a:r>
          </a:p>
          <a:p>
            <a:pPr lvl="1"/>
            <a:r>
              <a:rPr lang="en-GB" sz="1600" dirty="0"/>
              <a:t>Bg. There are different </a:t>
            </a:r>
            <a:r>
              <a:rPr lang="en-GB" sz="1600" b="1" dirty="0"/>
              <a:t>prototyping methods</a:t>
            </a:r>
            <a:r>
              <a:rPr lang="en-GB" sz="1600" dirty="0"/>
              <a:t> such as: Incremental, Throwaway, Xtreme or Evolutionary prototyping or any method you like. For more information please </a:t>
            </a:r>
            <a:r>
              <a:rPr lang="en-GB" sz="1600" dirty="0">
                <a:hlinkClick r:id="rId2"/>
              </a:rPr>
              <a:t>click-here</a:t>
            </a:r>
            <a:r>
              <a:rPr lang="en-GB" sz="1600" dirty="0"/>
              <a:t>.</a:t>
            </a:r>
          </a:p>
          <a:p>
            <a:pPr marL="457200" indent="-457200">
              <a:buFont typeface="+mj-lt"/>
              <a:buAutoNum type="arabicPeriod"/>
            </a:pPr>
            <a:r>
              <a:rPr lang="en-GB" sz="2400" b="1" dirty="0"/>
              <a:t>Test &amp; Review: </a:t>
            </a:r>
            <a:r>
              <a:rPr lang="en-GB" sz="2400" dirty="0"/>
              <a:t>The stakeholders (e.g. Dev Team and end-users) examine the prototype and provide feedback on potential additions or changes.</a:t>
            </a:r>
          </a:p>
          <a:p>
            <a:pPr marL="457200" indent="-457200">
              <a:buFont typeface="+mj-lt"/>
              <a:buAutoNum type="arabicPeriod"/>
            </a:pPr>
            <a:r>
              <a:rPr lang="en-GB" sz="2400" b="1" dirty="0"/>
              <a:t>Revise and enhance the prototype: </a:t>
            </a:r>
            <a:r>
              <a:rPr lang="en-GB" sz="2400" dirty="0"/>
              <a:t>Using feedback, the specifications and the prototype can be improved. </a:t>
            </a:r>
          </a:p>
          <a:p>
            <a:pPr marL="457200" indent="-457200">
              <a:buFont typeface="+mj-lt"/>
              <a:buAutoNum type="arabicPeriod"/>
            </a:pPr>
            <a:r>
              <a:rPr lang="en-GB" sz="2400" b="1" dirty="0"/>
              <a:t>Repeat</a:t>
            </a:r>
            <a:r>
              <a:rPr lang="en-GB" sz="2400" dirty="0"/>
              <a:t>.</a:t>
            </a:r>
          </a:p>
          <a:p>
            <a:pPr marL="457200" lvl="1" indent="0">
              <a:buFont typeface="Arial" panose="020B0604020202020204" pitchFamily="34" charset="0"/>
              <a:buNone/>
            </a:pPr>
            <a:r>
              <a:rPr lang="en-GB" dirty="0"/>
              <a:t>Note: /\ Traditional ‘Software prototyping / prototyping’ process used in many different industry sectors.</a:t>
            </a:r>
          </a:p>
        </p:txBody>
      </p:sp>
      <p:pic>
        <p:nvPicPr>
          <p:cNvPr id="4" name="Graphic 3" descr="Programmer male outline">
            <a:extLst>
              <a:ext uri="{FF2B5EF4-FFF2-40B4-BE49-F238E27FC236}">
                <a16:creationId xmlns:a16="http://schemas.microsoft.com/office/drawing/2014/main" id="{DED68425-BEFA-449C-A3A6-2CA5E9F146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
        <p:nvSpPr>
          <p:cNvPr id="6" name="Rectangle 5">
            <a:extLst>
              <a:ext uri="{FF2B5EF4-FFF2-40B4-BE49-F238E27FC236}">
                <a16:creationId xmlns:a16="http://schemas.microsoft.com/office/drawing/2014/main" id="{F55190A8-8545-4D01-9B2A-62B0FD0F0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7474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a:xfrm>
            <a:off x="767860" y="153040"/>
            <a:ext cx="10515600" cy="1325563"/>
          </a:xfrm>
        </p:spPr>
        <p:txBody>
          <a:bodyPr/>
          <a:lstStyle/>
          <a:p>
            <a:r>
              <a:rPr lang="en-GB" b="1" u="sng" dirty="0"/>
              <a:t>Design tips:</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665284" y="1232424"/>
            <a:ext cx="10861431" cy="5472536"/>
          </a:xfrm>
        </p:spPr>
        <p:txBody>
          <a:bodyPr>
            <a:normAutofit fontScale="92500" lnSpcReduction="10000"/>
          </a:bodyPr>
          <a:lstStyle/>
          <a:p>
            <a:pPr marL="0" indent="0">
              <a:buNone/>
            </a:pPr>
            <a:r>
              <a:rPr lang="en-GB" sz="2400" dirty="0"/>
              <a:t>The following slides listed below, contain tips that may be useful for the Design section of your project. Due to the varying project types the following will not be covered in detail and you certainly do not need to include all of these. Aim to include approx. 2 types of design work, which may or may not be listed below. The following slides will cover:</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a:t>
            </a:r>
          </a:p>
          <a:p>
            <a:pPr marL="0" indent="0">
              <a:buNone/>
            </a:pPr>
            <a:r>
              <a:rPr lang="en-GB" sz="2400" dirty="0"/>
              <a:t>* Included within Academic &amp; Employability Skills, or Computational Thinking or Database Design &amp; Systems Analysis type module. Games Design &amp; Computer Animation in another design/illustration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1491213223"/>
              </p:ext>
            </p:extLst>
          </p:nvPr>
        </p:nvGraphicFramePr>
        <p:xfrm>
          <a:off x="1577013" y="2439914"/>
          <a:ext cx="9219226" cy="1828800"/>
        </p:xfrm>
        <a:graphic>
          <a:graphicData uri="http://schemas.openxmlformats.org/drawingml/2006/table">
            <a:tbl>
              <a:tblPr firstRow="1" bandRow="1">
                <a:tableStyleId>{D27102A9-8310-4765-A935-A1911B00CA55}</a:tableStyleId>
              </a:tblPr>
              <a:tblGrid>
                <a:gridCol w="4609613">
                  <a:extLst>
                    <a:ext uri="{9D8B030D-6E8A-4147-A177-3AD203B41FA5}">
                      <a16:colId xmlns:a16="http://schemas.microsoft.com/office/drawing/2014/main" val="4197429196"/>
                    </a:ext>
                  </a:extLst>
                </a:gridCol>
                <a:gridCol w="4609613">
                  <a:extLst>
                    <a:ext uri="{9D8B030D-6E8A-4147-A177-3AD203B41FA5}">
                      <a16:colId xmlns:a16="http://schemas.microsoft.com/office/drawing/2014/main" val="1928782411"/>
                    </a:ext>
                  </a:extLst>
                </a:gridCol>
              </a:tblGrid>
              <a:tr h="369326">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3-Tier Design considerations.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Requirements Specification.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Prototyping on Paper (</a:t>
                      </a:r>
                      <a:r>
                        <a:rPr lang="en-GB" sz="2400" dirty="0" err="1"/>
                        <a:t>PoP</a:t>
                      </a:r>
                      <a:r>
                        <a:rPr lang="en-GB" sz="24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4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
        <p:nvSpPr>
          <p:cNvPr id="5" name="Rectangle 4">
            <a:extLst>
              <a:ext uri="{FF2B5EF4-FFF2-40B4-BE49-F238E27FC236}">
                <a16:creationId xmlns:a16="http://schemas.microsoft.com/office/drawing/2014/main" id="{734D55A5-F7A7-48FC-85F5-443E83C0B5DA}"/>
              </a:ext>
            </a:extLst>
          </p:cNvPr>
          <p:cNvSpPr/>
          <p:nvPr/>
        </p:nvSpPr>
        <p:spPr>
          <a:xfrm>
            <a:off x="676574" y="37780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c 5">
            <a:extLst>
              <a:ext uri="{FF2B5EF4-FFF2-40B4-BE49-F238E27FC236}">
                <a16:creationId xmlns:a16="http://schemas.microsoft.com/office/drawing/2014/main" id="{44FDECF1-5DD7-42E1-8E33-F0029E1AC93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55342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8437742"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Prototype Specifications &amp; Prioritisation</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364428" y="1510071"/>
            <a:ext cx="11463144" cy="436617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b="1" dirty="0"/>
              <a:t>Requirements specifications</a:t>
            </a:r>
            <a:r>
              <a:rPr lang="en-GB" dirty="0"/>
              <a:t>: Are suitable for the creation of new Computing projects and prototypes, particularly software.</a:t>
            </a:r>
          </a:p>
          <a:p>
            <a:pPr marL="514350" indent="-514350">
              <a:buFont typeface="+mj-lt"/>
              <a:buAutoNum type="arabicPeriod"/>
            </a:pPr>
            <a:r>
              <a:rPr lang="en-GB" b="1" dirty="0"/>
              <a:t>Product specifications</a:t>
            </a:r>
            <a:r>
              <a:rPr lang="en-GB" dirty="0"/>
              <a:t>: Suitable for the creation of new </a:t>
            </a:r>
            <a:r>
              <a:rPr lang="en-GB" b="1" dirty="0"/>
              <a:t>hardware</a:t>
            </a:r>
            <a:r>
              <a:rPr lang="en-GB" dirty="0"/>
              <a:t> products e.g. a component list.</a:t>
            </a:r>
          </a:p>
          <a:p>
            <a:r>
              <a:rPr lang="en-GB" dirty="0"/>
              <a:t>Prototype </a:t>
            </a:r>
            <a:r>
              <a:rPr lang="en-GB" b="1" dirty="0"/>
              <a:t>requirements</a:t>
            </a:r>
            <a:r>
              <a:rPr lang="en-GB" dirty="0"/>
              <a:t> / </a:t>
            </a:r>
            <a:r>
              <a:rPr lang="en-GB" b="1" dirty="0"/>
              <a:t>features</a:t>
            </a:r>
            <a:r>
              <a:rPr lang="en-GB" dirty="0"/>
              <a:t> (hardware or software) should be </a:t>
            </a:r>
            <a:r>
              <a:rPr lang="en-GB" b="1" dirty="0"/>
              <a:t>prioritised</a:t>
            </a:r>
            <a:r>
              <a:rPr lang="en-GB" dirty="0"/>
              <a:t>. This will help you to focus on what is most important (e.g. MVP Minimum Viable Product).</a:t>
            </a:r>
          </a:p>
          <a:p>
            <a:r>
              <a:rPr lang="en-GB" dirty="0"/>
              <a:t>There are many methods that can be used to </a:t>
            </a:r>
            <a:r>
              <a:rPr lang="en-GB" b="1" dirty="0"/>
              <a:t>prioritise </a:t>
            </a:r>
            <a:r>
              <a:rPr lang="en-GB" dirty="0"/>
              <a:t>your list e.g. By number (1, 2, 3, etc..), Top Med. High, </a:t>
            </a:r>
            <a:r>
              <a:rPr lang="en-GB" dirty="0" err="1"/>
              <a:t>MoSCoW</a:t>
            </a:r>
            <a:r>
              <a:rPr lang="en-GB" dirty="0"/>
              <a:t>* method.</a:t>
            </a:r>
          </a:p>
          <a:p>
            <a:pPr lvl="1">
              <a:buFont typeface="Courier New" panose="02070309020205020404" pitchFamily="49" charset="0"/>
              <a:buChar char="o"/>
            </a:pPr>
            <a:r>
              <a:rPr lang="en-GB" dirty="0"/>
              <a:t>* M for Must haves, S for Should haves, C for Could haves and W for Won’t haves.</a:t>
            </a:r>
            <a:endParaRPr lang="en-GB" sz="2000" dirty="0"/>
          </a:p>
        </p:txBody>
      </p:sp>
      <p:sp>
        <p:nvSpPr>
          <p:cNvPr id="6" name="Rectangle 5">
            <a:extLst>
              <a:ext uri="{FF2B5EF4-FFF2-40B4-BE49-F238E27FC236}">
                <a16:creationId xmlns:a16="http://schemas.microsoft.com/office/drawing/2014/main" id="{F55190A8-8545-4D01-9B2A-62B0FD0F0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ogrammer male outline">
            <a:extLst>
              <a:ext uri="{FF2B5EF4-FFF2-40B4-BE49-F238E27FC236}">
                <a16:creationId xmlns:a16="http://schemas.microsoft.com/office/drawing/2014/main" id="{6E1F71C3-AFB9-4BD8-AD49-6CAFCCCB6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10832" y="206465"/>
            <a:ext cx="1113715" cy="1113715"/>
          </a:xfrm>
          <a:prstGeom prst="rect">
            <a:avLst/>
          </a:prstGeom>
        </p:spPr>
      </p:pic>
      <p:pic>
        <p:nvPicPr>
          <p:cNvPr id="9" name="Graphic 8" descr="Single gear outline">
            <a:extLst>
              <a:ext uri="{FF2B5EF4-FFF2-40B4-BE49-F238E27FC236}">
                <a16:creationId xmlns:a16="http://schemas.microsoft.com/office/drawing/2014/main" id="{AE307454-56CA-49F8-B378-755FBF7637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84733" y="155404"/>
            <a:ext cx="1354667" cy="1354667"/>
          </a:xfrm>
          <a:prstGeom prst="rect">
            <a:avLst/>
          </a:prstGeom>
        </p:spPr>
      </p:pic>
    </p:spTree>
    <p:extLst>
      <p:ext uri="{BB962C8B-B14F-4D97-AF65-F5344CB8AC3E}">
        <p14:creationId xmlns:p14="http://schemas.microsoft.com/office/powerpoint/2010/main" val="3261488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5983" y="1536895"/>
            <a:ext cx="10714149" cy="4419258"/>
          </a:xfrm>
        </p:spPr>
        <p:txBody>
          <a:bodyPr>
            <a:noAutofit/>
          </a:bodyPr>
          <a:lstStyle/>
          <a:p>
            <a:r>
              <a:rPr lang="en-GB" sz="2200" dirty="0"/>
              <a:t>A Requirements specification is a description of the </a:t>
            </a:r>
            <a:r>
              <a:rPr lang="en-GB" sz="2200" b="1" dirty="0"/>
              <a:t>features</a:t>
            </a:r>
            <a:r>
              <a:rPr lang="en-GB" sz="2200" dirty="0"/>
              <a:t> for a proposed prototype to be developed. It </a:t>
            </a:r>
            <a:r>
              <a:rPr lang="en-GB" sz="2200" dirty="0">
                <a:solidFill>
                  <a:schemeClr val="bg1"/>
                </a:solidFill>
                <a:highlight>
                  <a:srgbClr val="FFFF00"/>
                </a:highlight>
              </a:rPr>
              <a:t>outlines the </a:t>
            </a:r>
            <a:r>
              <a:rPr lang="en-GB" sz="2200" b="1" dirty="0">
                <a:solidFill>
                  <a:schemeClr val="bg1"/>
                </a:solidFill>
                <a:highlight>
                  <a:srgbClr val="FFFF00"/>
                </a:highlight>
              </a:rPr>
              <a:t>SCOPE</a:t>
            </a:r>
            <a:r>
              <a:rPr lang="en-GB" sz="2200" dirty="0">
                <a:solidFill>
                  <a:schemeClr val="bg1"/>
                </a:solidFill>
                <a:highlight>
                  <a:srgbClr val="FFFF00"/>
                </a:highlight>
              </a:rPr>
              <a:t> of the prototype</a:t>
            </a:r>
            <a:r>
              <a:rPr lang="en-GB" sz="2200" dirty="0"/>
              <a:t>.</a:t>
            </a:r>
          </a:p>
          <a:p>
            <a:r>
              <a:rPr lang="en-GB" sz="2200" dirty="0"/>
              <a:t>A Requirements specification item can </a:t>
            </a:r>
            <a:r>
              <a:rPr lang="en-GB" sz="2200" b="1" dirty="0">
                <a:solidFill>
                  <a:schemeClr val="bg1"/>
                </a:solidFill>
                <a:highlight>
                  <a:srgbClr val="FFFF00"/>
                </a:highlight>
              </a:rPr>
              <a:t>start with a number and statement</a:t>
            </a:r>
            <a:r>
              <a:rPr lang="en-GB" sz="2200" b="1" dirty="0">
                <a:solidFill>
                  <a:schemeClr val="bg1"/>
                </a:solidFill>
              </a:rPr>
              <a:t> </a:t>
            </a:r>
            <a:r>
              <a:rPr lang="en-GB" sz="2200" dirty="0"/>
              <a:t>that briefly describes the </a:t>
            </a:r>
            <a:r>
              <a:rPr lang="en-GB" sz="2200" b="1" dirty="0"/>
              <a:t>purpose</a:t>
            </a:r>
            <a:r>
              <a:rPr lang="en-GB" sz="2200" dirty="0"/>
              <a:t> of the requirement.</a:t>
            </a:r>
          </a:p>
          <a:p>
            <a:r>
              <a:rPr lang="en-GB" sz="2200" dirty="0"/>
              <a:t>A Requirements specification often lays out </a:t>
            </a:r>
            <a:r>
              <a:rPr lang="en-GB" sz="2200" b="1" dirty="0"/>
              <a:t>Functional</a:t>
            </a:r>
            <a:r>
              <a:rPr lang="en-GB" sz="2200" dirty="0"/>
              <a:t> (Fr) and N</a:t>
            </a:r>
            <a:r>
              <a:rPr lang="en-GB" sz="2200" b="1" dirty="0"/>
              <a:t>on-functional</a:t>
            </a:r>
            <a:r>
              <a:rPr lang="en-GB" sz="2200" dirty="0"/>
              <a:t> requirements (</a:t>
            </a:r>
            <a:r>
              <a:rPr lang="en-GB" sz="2200" dirty="0" err="1"/>
              <a:t>NFr</a:t>
            </a:r>
            <a:r>
              <a:rPr lang="en-GB" sz="2200" dirty="0"/>
              <a:t>). </a:t>
            </a:r>
          </a:p>
          <a:p>
            <a:r>
              <a:rPr lang="en-GB" sz="2200" dirty="0"/>
              <a:t>You may have </a:t>
            </a:r>
            <a:r>
              <a:rPr lang="en-GB" sz="2200" b="1" dirty="0"/>
              <a:t>different types of Non-functional requirements </a:t>
            </a:r>
            <a:r>
              <a:rPr lang="en-GB" sz="2200" dirty="0"/>
              <a:t>and they can be grouped together/partitioned into e.g. Design requirements, Performance req., Security req. etc…</a:t>
            </a:r>
          </a:p>
          <a:p>
            <a:r>
              <a:rPr lang="en-GB" sz="2200" dirty="0"/>
              <a:t>As mentioned, Prototype </a:t>
            </a:r>
            <a:r>
              <a:rPr lang="en-GB" sz="2200" dirty="0">
                <a:solidFill>
                  <a:schemeClr val="bg1"/>
                </a:solidFill>
                <a:highlight>
                  <a:srgbClr val="FFFF00"/>
                </a:highlight>
              </a:rPr>
              <a:t>features can be </a:t>
            </a:r>
            <a:r>
              <a:rPr lang="en-GB" sz="2200" b="1" dirty="0">
                <a:solidFill>
                  <a:schemeClr val="bg1"/>
                </a:solidFill>
                <a:highlight>
                  <a:srgbClr val="FFFF00"/>
                </a:highlight>
              </a:rPr>
              <a:t>prioritised</a:t>
            </a:r>
            <a:r>
              <a:rPr lang="en-GB" sz="2200" dirty="0">
                <a:solidFill>
                  <a:schemeClr val="bg1"/>
                </a:solidFill>
              </a:rPr>
              <a:t> </a:t>
            </a:r>
            <a:r>
              <a:rPr lang="en-GB" sz="2200" dirty="0"/>
              <a:t>e.g. simply By Number, Top Med. High or </a:t>
            </a:r>
            <a:r>
              <a:rPr lang="en-GB" sz="2200" dirty="0" err="1"/>
              <a:t>MoSCoW</a:t>
            </a:r>
            <a:r>
              <a:rPr lang="en-GB" sz="2200" dirty="0"/>
              <a:t> method (</a:t>
            </a:r>
            <a:r>
              <a:rPr lang="en-GB" sz="2200" i="1" dirty="0"/>
              <a:t>Must have (</a:t>
            </a:r>
            <a:r>
              <a:rPr lang="en-GB" sz="2200" i="1" dirty="0" err="1"/>
              <a:t>Mh</a:t>
            </a:r>
            <a:r>
              <a:rPr lang="en-GB" sz="2200" i="1" dirty="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a:t>) or a combination. </a:t>
            </a:r>
            <a:r>
              <a:rPr lang="en-GB" sz="2200" b="1" dirty="0"/>
              <a:t>For example, each requirement can be defined as follows</a:t>
            </a:r>
            <a:r>
              <a:rPr lang="en-GB" sz="2200" dirty="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ext uri="{D42A27DB-BD31-4B8C-83A1-F6EECF244321}">
                <p14:modId xmlns:p14="http://schemas.microsoft.com/office/powerpoint/2010/main" val="4254741719"/>
              </p:ext>
            </p:extLst>
          </p:nvPr>
        </p:nvGraphicFramePr>
        <p:xfrm>
          <a:off x="1728580" y="5587853"/>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a:t>Unique</a:t>
                      </a:r>
                      <a:r>
                        <a:rPr lang="en-GB" baseline="0" dirty="0"/>
                        <a:t> number</a:t>
                      </a:r>
                      <a:endParaRPr lang="en-GB" dirty="0"/>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a:t>Priority</a:t>
                      </a:r>
                      <a:r>
                        <a:rPr lang="en-GB" baseline="0" dirty="0"/>
                        <a:t> status</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
        <p:nvSpPr>
          <p:cNvPr id="7" name="Title 1">
            <a:extLst>
              <a:ext uri="{FF2B5EF4-FFF2-40B4-BE49-F238E27FC236}">
                <a16:creationId xmlns:a16="http://schemas.microsoft.com/office/drawing/2014/main" id="{CB1BE92B-644A-4201-9786-B93DEEA6B03B}"/>
              </a:ext>
            </a:extLst>
          </p:cNvPr>
          <p:cNvSpPr txBox="1">
            <a:spLocks/>
          </p:cNvSpPr>
          <p:nvPr/>
        </p:nvSpPr>
        <p:spPr>
          <a:xfrm>
            <a:off x="790925" y="533547"/>
            <a:ext cx="8437742"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Prototype Specification list</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9" name="Rectangle 8">
            <a:extLst>
              <a:ext uri="{FF2B5EF4-FFF2-40B4-BE49-F238E27FC236}">
                <a16:creationId xmlns:a16="http://schemas.microsoft.com/office/drawing/2014/main" id="{2076D01D-2EED-4CD8-9142-EA9402CD29B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1878704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A Simple Requirement list (Keep it Simple)</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
        <p:nvSpPr>
          <p:cNvPr id="10" name="Arc 9">
            <a:extLst>
              <a:ext uri="{FF2B5EF4-FFF2-40B4-BE49-F238E27FC236}">
                <a16:creationId xmlns:a16="http://schemas.microsoft.com/office/drawing/2014/main" id="{54EC9ACB-70B8-4B1D-8376-D5F288F1D2F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10">
            <a:extLst>
              <a:ext uri="{FF2B5EF4-FFF2-40B4-BE49-F238E27FC236}">
                <a16:creationId xmlns:a16="http://schemas.microsoft.com/office/drawing/2014/main" id="{CA0EDB17-106D-461C-A90B-F2C80ABFDB0C}"/>
              </a:ext>
            </a:extLst>
          </p:cNvPr>
          <p:cNvSpPr/>
          <p:nvPr/>
        </p:nvSpPr>
        <p:spPr>
          <a:xfrm>
            <a:off x="676574" y="37780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9529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352" y="-36523"/>
            <a:ext cx="10846932" cy="1111843"/>
          </a:xfrm>
        </p:spPr>
        <p:txBody>
          <a:bodyPr vert="horz" lIns="91440" tIns="45720" rIns="91440" bIns="45720" rtlCol="0" anchor="ctr">
            <a:normAutofit/>
          </a:bodyPr>
          <a:lstStyle/>
          <a:p>
            <a:pPr algn="ctr"/>
            <a:r>
              <a:rPr lang="en-US" sz="4000" b="1" u="sng" dirty="0"/>
              <a:t>Example: Basic</a:t>
            </a:r>
            <a:r>
              <a:rPr lang="en-US" sz="4000" b="1" u="sng" kern="1200" dirty="0">
                <a:solidFill>
                  <a:schemeClr val="tx1"/>
                </a:solidFill>
                <a:latin typeface="+mj-lt"/>
                <a:ea typeface="+mj-ea"/>
                <a:cs typeface="+mj-cs"/>
              </a:rPr>
              <a:t> Requirement list </a:t>
            </a:r>
            <a:r>
              <a:rPr lang="en-US" sz="4000" b="1" u="sng" dirty="0"/>
              <a:t>for a small project</a:t>
            </a: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E1970A71-99FE-44A7-8F36-F4C854AD8D9B}"/>
              </a:ext>
            </a:extLst>
          </p:cNvPr>
          <p:cNvSpPr txBox="1"/>
          <p:nvPr/>
        </p:nvSpPr>
        <p:spPr>
          <a:xfrm>
            <a:off x="0" y="6574627"/>
            <a:ext cx="10175630" cy="283373"/>
          </a:xfrm>
          <a:prstGeom prst="rect">
            <a:avLst/>
          </a:prstGeom>
        </p:spPr>
        <p:txBody>
          <a:bodyPr vert="horz" lIns="91440" tIns="45720" rIns="91440" bIns="45720" rtlCol="0" anchor="t">
            <a:normAutofit/>
          </a:bodyPr>
          <a:lstStyle/>
          <a:p>
            <a:r>
              <a:rPr lang="en-US" sz="1000" dirty="0"/>
              <a:t>Ref.: Kai Harley Strand Regan.</a:t>
            </a:r>
          </a:p>
        </p:txBody>
      </p:sp>
      <p:graphicFrame>
        <p:nvGraphicFramePr>
          <p:cNvPr id="4" name="Table 3">
            <a:extLst>
              <a:ext uri="{FF2B5EF4-FFF2-40B4-BE49-F238E27FC236}">
                <a16:creationId xmlns:a16="http://schemas.microsoft.com/office/drawing/2014/main" id="{BDA643C6-66E9-4311-9017-FC049909CEAC}"/>
              </a:ext>
            </a:extLst>
          </p:cNvPr>
          <p:cNvGraphicFramePr/>
          <p:nvPr>
            <p:extLst>
              <p:ext uri="{D42A27DB-BD31-4B8C-83A1-F6EECF244321}">
                <p14:modId xmlns:p14="http://schemas.microsoft.com/office/powerpoint/2010/main" val="2518395950"/>
              </p:ext>
            </p:extLst>
          </p:nvPr>
        </p:nvGraphicFramePr>
        <p:xfrm>
          <a:off x="583068" y="974219"/>
          <a:ext cx="10423963" cy="5600408"/>
        </p:xfrm>
        <a:graphic>
          <a:graphicData uri="http://schemas.openxmlformats.org/drawingml/2006/table">
            <a:tbl>
              <a:tblPr firstRow="1" firstCol="1" bandRow="1">
                <a:noFill/>
                <a:tableStyleId>{5C22544A-7EE6-4342-B048-85BDC9FD1C3A}</a:tableStyleId>
              </a:tblPr>
              <a:tblGrid>
                <a:gridCol w="1273767">
                  <a:extLst>
                    <a:ext uri="{9D8B030D-6E8A-4147-A177-3AD203B41FA5}">
                      <a16:colId xmlns:a16="http://schemas.microsoft.com/office/drawing/2014/main" val="4284862040"/>
                    </a:ext>
                  </a:extLst>
                </a:gridCol>
                <a:gridCol w="4319629">
                  <a:extLst>
                    <a:ext uri="{9D8B030D-6E8A-4147-A177-3AD203B41FA5}">
                      <a16:colId xmlns:a16="http://schemas.microsoft.com/office/drawing/2014/main" val="2814701636"/>
                    </a:ext>
                  </a:extLst>
                </a:gridCol>
                <a:gridCol w="1103488">
                  <a:extLst>
                    <a:ext uri="{9D8B030D-6E8A-4147-A177-3AD203B41FA5}">
                      <a16:colId xmlns:a16="http://schemas.microsoft.com/office/drawing/2014/main" val="3562716029"/>
                    </a:ext>
                  </a:extLst>
                </a:gridCol>
                <a:gridCol w="3727079">
                  <a:extLst>
                    <a:ext uri="{9D8B030D-6E8A-4147-A177-3AD203B41FA5}">
                      <a16:colId xmlns:a16="http://schemas.microsoft.com/office/drawing/2014/main" val="1607797972"/>
                    </a:ext>
                  </a:extLst>
                </a:gridCol>
              </a:tblGrid>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Requirement ID</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Requirement Statement</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Must/Want</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Comments </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708654444"/>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The website will have a homepage which greets new users and introduces them to the different features the website offers.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a:solidFill>
                            <a:schemeClr val="tx1">
                              <a:lumMod val="75000"/>
                              <a:lumOff val="25000"/>
                            </a:schemeClr>
                          </a:solidFill>
                          <a:effectLst/>
                        </a:rPr>
                        <a:t>Must</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275169722"/>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 website will have a sign-up and log in function to allow users access to unique pages separate from visitors.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4828193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FR003</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Profile page will be added for users who have logged in.</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115775578"/>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FR004</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Exercise page that lays out a routine for users to follow.</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This can be found here - </a:t>
                      </a:r>
                      <a:r>
                        <a:rPr lang="en-GB" sz="1200" u="sng" strike="noStrike" cap="none" spc="0">
                          <a:solidFill>
                            <a:schemeClr val="tx1">
                              <a:lumMod val="75000"/>
                              <a:lumOff val="25000"/>
                            </a:schemeClr>
                          </a:solidFill>
                          <a:effectLst/>
                          <a:hlinkClick r:id="rId2">
                            <a:extLst>
                              <a:ext uri="{A12FA001-AC4F-418D-AE19-62706E023703}">
                                <ahyp:hlinkClr xmlns:ahyp="http://schemas.microsoft.com/office/drawing/2018/hyperlinkcolor" val="tx"/>
                              </a:ext>
                            </a:extLst>
                          </a:hlinkClick>
                        </a:rPr>
                        <a:t>https://www.reddit.com/r/bodyweightfitness/wiki/kb/recommended_routine</a:t>
                      </a: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504027089"/>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FR005</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Help page will be available for users to find answers to questions that are likely to be asked.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will be found from the reddit page that the exercises are sourced from.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568204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FR006</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A list of alternative exercises that will help users explore different types of fitness hobbies.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can include running, hiking, yoga and swimming.</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921777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FR007</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Food page that informs users on both weight loss and bulking.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Clearly include a disclaimer to state that the advice is not from a medical authority.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9555851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FR008</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Dynamic features for each element testing a range of screen sizes to make sure the content is appropriate for mobile, laptop and desktop users.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319017983"/>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FR009</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Gamification feature rewarding users for progression.</a:t>
                      </a:r>
                    </a:p>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97820067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FR010</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Easier routines for users who want to do less exercise.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8593306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Calendar for users to schedule workouts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63135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Notification feature to remind users to workout or to take a rest depending on time and day.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197420567"/>
                  </a:ext>
                </a:extLst>
              </a:tr>
            </a:tbl>
          </a:graphicData>
        </a:graphic>
      </p:graphicFrame>
      <p:sp>
        <p:nvSpPr>
          <p:cNvPr id="17" name="Arc 16">
            <a:extLst>
              <a:ext uri="{FF2B5EF4-FFF2-40B4-BE49-F238E27FC236}">
                <a16:creationId xmlns:a16="http://schemas.microsoft.com/office/drawing/2014/main" id="{C1D467F6-48C1-4FE3-B962-8E770B4DA052}"/>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Rectangle 17">
            <a:extLst>
              <a:ext uri="{FF2B5EF4-FFF2-40B4-BE49-F238E27FC236}">
                <a16:creationId xmlns:a16="http://schemas.microsoft.com/office/drawing/2014/main" id="{5A9FB166-51DE-4240-8183-557D7EA863FB}"/>
              </a:ext>
            </a:extLst>
          </p:cNvPr>
          <p:cNvSpPr/>
          <p:nvPr/>
        </p:nvSpPr>
        <p:spPr>
          <a:xfrm>
            <a:off x="522770" y="116906"/>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3772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697" y="206465"/>
            <a:ext cx="10515600" cy="1325563"/>
          </a:xfrm>
        </p:spPr>
        <p:txBody>
          <a:bodyPr/>
          <a:lstStyle/>
          <a:p>
            <a:r>
              <a:rPr lang="en-GB" b="1" u="sng" dirty="0">
                <a:latin typeface="+mn-lt"/>
              </a:rPr>
              <a:t>MVP - </a:t>
            </a:r>
            <a:r>
              <a:rPr lang="en-GB" b="1" u="sng" dirty="0"/>
              <a:t>Minimum Viable Product</a:t>
            </a:r>
            <a:endParaRPr lang="en-GB" b="1" u="sng" dirty="0">
              <a:latin typeface="+mn-lt"/>
            </a:endParaRPr>
          </a:p>
        </p:txBody>
      </p:sp>
      <p:sp>
        <p:nvSpPr>
          <p:cNvPr id="3" name="Content Placeholder 2"/>
          <p:cNvSpPr>
            <a:spLocks noGrp="1"/>
          </p:cNvSpPr>
          <p:nvPr>
            <p:ph idx="1"/>
          </p:nvPr>
        </p:nvSpPr>
        <p:spPr/>
        <p:txBody>
          <a:bodyPr>
            <a:normAutofit fontScale="92500" lnSpcReduction="10000"/>
          </a:bodyPr>
          <a:lstStyle/>
          <a:p>
            <a:r>
              <a:rPr lang="en-GB" b="1" dirty="0"/>
              <a:t>MVP</a:t>
            </a:r>
            <a:r>
              <a:rPr lang="en-GB" dirty="0"/>
              <a:t> </a:t>
            </a:r>
            <a:r>
              <a:rPr lang="en-GB" b="1" dirty="0"/>
              <a:t>Minimum Viable Product </a:t>
            </a:r>
            <a:r>
              <a:rPr lang="en-GB" dirty="0"/>
              <a:t>is a product with </a:t>
            </a:r>
            <a:r>
              <a:rPr lang="en-GB" b="1" dirty="0"/>
              <a:t>just enough features to satisfy early customers</a:t>
            </a:r>
            <a:r>
              <a:rPr lang="en-GB" dirty="0"/>
              <a:t>, and to provide feedback for future product development.</a:t>
            </a:r>
          </a:p>
          <a:p>
            <a:r>
              <a:rPr lang="en-GB" dirty="0"/>
              <a:t>What is your MVP? – consider your MVP to help you identify your top-level/high priority requirements.</a:t>
            </a:r>
          </a:p>
          <a:p>
            <a:pPr marL="0" indent="0">
              <a:buNone/>
            </a:pPr>
            <a:endParaRPr lang="en-GB" dirty="0"/>
          </a:p>
          <a:p>
            <a:pPr marL="0" indent="0">
              <a:buNone/>
            </a:pPr>
            <a:r>
              <a:rPr lang="en-GB" dirty="0" err="1"/>
              <a:t>Bg</a:t>
            </a:r>
            <a:r>
              <a:rPr lang="en-GB" dirty="0"/>
              <a:t>:</a:t>
            </a:r>
          </a:p>
          <a:p>
            <a:r>
              <a:rPr lang="en-GB" dirty="0"/>
              <a:t>MVP is a used </a:t>
            </a:r>
            <a:r>
              <a:rPr lang="en-GB" b="1" dirty="0"/>
              <a:t>Lean Start-Up method</a:t>
            </a:r>
            <a:r>
              <a:rPr lang="en-GB" dirty="0"/>
              <a:t>. Termed by early Tech Entrepreneurs based in Silicon Valley California and adopted by the most successful Tech companies such as Google e.g. Gmail launch.</a:t>
            </a:r>
          </a:p>
          <a:p>
            <a:r>
              <a:rPr lang="en-GB" dirty="0"/>
              <a:t>It is now used by Tech Start-Ups across the world.</a:t>
            </a:r>
          </a:p>
        </p:txBody>
      </p:sp>
      <p:sp>
        <p:nvSpPr>
          <p:cNvPr id="4" name="Rectangle 3">
            <a:extLst>
              <a:ext uri="{FF2B5EF4-FFF2-40B4-BE49-F238E27FC236}">
                <a16:creationId xmlns:a16="http://schemas.microsoft.com/office/drawing/2014/main" id="{B1274682-4615-4B00-9E98-B55132741DA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D7FF78F9-58BC-4460-9F1C-B5A89E3E9C8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Programmer male outline">
            <a:extLst>
              <a:ext uri="{FF2B5EF4-FFF2-40B4-BE49-F238E27FC236}">
                <a16:creationId xmlns:a16="http://schemas.microsoft.com/office/drawing/2014/main" id="{99A0F7C4-7E65-40E9-820D-957C00388E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1481574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40015"/>
            <a:ext cx="10515600" cy="1325563"/>
          </a:xfrm>
        </p:spPr>
        <p:txBody>
          <a:bodyPr>
            <a:normAutofit/>
          </a:bodyPr>
          <a:lstStyle/>
          <a:p>
            <a:r>
              <a:rPr lang="en-GB" b="1" u="sng" dirty="0"/>
              <a:t>Multi-tier / Full Stack Development Model</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2993" b="2961"/>
          <a:stretch/>
        </p:blipFill>
        <p:spPr>
          <a:xfrm>
            <a:off x="2032000" y="4180383"/>
            <a:ext cx="8127999" cy="2629623"/>
          </a:xfrm>
          <a:prstGeom prst="rect">
            <a:avLst/>
          </a:prstGeom>
        </p:spPr>
      </p:pic>
      <p:sp>
        <p:nvSpPr>
          <p:cNvPr id="6" name="Rectangle 5">
            <a:extLst>
              <a:ext uri="{FF2B5EF4-FFF2-40B4-BE49-F238E27FC236}">
                <a16:creationId xmlns:a16="http://schemas.microsoft.com/office/drawing/2014/main" id="{6A14DD31-E4F9-49CF-8DDA-B6D672D1BDD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8" name="Rectangle 7">
            <a:extLst>
              <a:ext uri="{FF2B5EF4-FFF2-40B4-BE49-F238E27FC236}">
                <a16:creationId xmlns:a16="http://schemas.microsoft.com/office/drawing/2014/main" id="{80809202-B90F-402D-ADC6-E419901D8942}"/>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rogrammer male outline">
            <a:extLst>
              <a:ext uri="{FF2B5EF4-FFF2-40B4-BE49-F238E27FC236}">
                <a16:creationId xmlns:a16="http://schemas.microsoft.com/office/drawing/2014/main" id="{4741F1FE-A1D7-42B2-9628-64B4C748B6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graphicFrame>
        <p:nvGraphicFramePr>
          <p:cNvPr id="4" name="Table 10">
            <a:extLst>
              <a:ext uri="{FF2B5EF4-FFF2-40B4-BE49-F238E27FC236}">
                <a16:creationId xmlns:a16="http://schemas.microsoft.com/office/drawing/2014/main" id="{4F35B3E3-2101-4ED5-8295-5DB4FB56FDFE}"/>
              </a:ext>
            </a:extLst>
          </p:cNvPr>
          <p:cNvGraphicFramePr>
            <a:graphicFrameLocks noGrp="1"/>
          </p:cNvGraphicFramePr>
          <p:nvPr>
            <p:extLst>
              <p:ext uri="{D42A27DB-BD31-4B8C-83A1-F6EECF244321}">
                <p14:modId xmlns:p14="http://schemas.microsoft.com/office/powerpoint/2010/main" val="76248916"/>
              </p:ext>
            </p:extLst>
          </p:nvPr>
        </p:nvGraphicFramePr>
        <p:xfrm>
          <a:off x="1133578" y="1863903"/>
          <a:ext cx="9534111" cy="2316480"/>
        </p:xfrm>
        <a:graphic>
          <a:graphicData uri="http://schemas.openxmlformats.org/drawingml/2006/table">
            <a:tbl>
              <a:tblPr firstRow="1" bandRow="1">
                <a:tableStyleId>{5940675A-B579-460E-94D1-54222C63F5DA}</a:tableStyleId>
              </a:tblPr>
              <a:tblGrid>
                <a:gridCol w="3178037">
                  <a:extLst>
                    <a:ext uri="{9D8B030D-6E8A-4147-A177-3AD203B41FA5}">
                      <a16:colId xmlns:a16="http://schemas.microsoft.com/office/drawing/2014/main" val="2982373765"/>
                    </a:ext>
                  </a:extLst>
                </a:gridCol>
                <a:gridCol w="3178037">
                  <a:extLst>
                    <a:ext uri="{9D8B030D-6E8A-4147-A177-3AD203B41FA5}">
                      <a16:colId xmlns:a16="http://schemas.microsoft.com/office/drawing/2014/main" val="239538441"/>
                    </a:ext>
                  </a:extLst>
                </a:gridCol>
                <a:gridCol w="3178037">
                  <a:extLst>
                    <a:ext uri="{9D8B030D-6E8A-4147-A177-3AD203B41FA5}">
                      <a16:colId xmlns:a16="http://schemas.microsoft.com/office/drawing/2014/main" val="3282441359"/>
                    </a:ext>
                  </a:extLst>
                </a:gridCol>
              </a:tblGrid>
              <a:tr h="243975">
                <a:tc>
                  <a:txBody>
                    <a:bodyPr/>
                    <a:lstStyle/>
                    <a:p>
                      <a:pPr marL="285750" indent="-285750">
                        <a:buFont typeface="Arial" panose="020B0604020202020204" pitchFamily="34" charset="0"/>
                        <a:buChar char="•"/>
                      </a:pPr>
                      <a:r>
                        <a:rPr lang="en-GB" sz="2000" dirty="0"/>
                        <a:t>Wireframe designs.</a:t>
                      </a:r>
                    </a:p>
                    <a:p>
                      <a:pPr marL="285750" indent="-285750">
                        <a:buFont typeface="Arial" panose="020B0604020202020204" pitchFamily="34" charset="0"/>
                        <a:buChar char="•"/>
                      </a:pPr>
                      <a:r>
                        <a:rPr lang="en-GB" sz="2000" dirty="0"/>
                        <a:t>Storyboard.</a:t>
                      </a:r>
                    </a:p>
                    <a:p>
                      <a:pPr marL="285750" indent="-285750">
                        <a:buFont typeface="Arial" panose="020B0604020202020204" pitchFamily="34" charset="0"/>
                        <a:buChar char="•"/>
                      </a:pPr>
                      <a:r>
                        <a:rPr lang="en-GB" sz="2000" dirty="0"/>
                        <a:t>Colour scheme.</a:t>
                      </a:r>
                    </a:p>
                    <a:p>
                      <a:pPr marL="285750" indent="-285750">
                        <a:buFont typeface="Arial" panose="020B0604020202020204" pitchFamily="34" charset="0"/>
                        <a:buChar char="•"/>
                      </a:pPr>
                      <a:r>
                        <a:rPr lang="en-GB" sz="2000" dirty="0"/>
                        <a:t>Font scheme.</a:t>
                      </a:r>
                    </a:p>
                    <a:p>
                      <a:pPr marL="285750" indent="-285750">
                        <a:buFont typeface="Arial" panose="020B0604020202020204" pitchFamily="34" charset="0"/>
                        <a:buChar char="•"/>
                      </a:pPr>
                      <a:r>
                        <a:rPr lang="en-GB" sz="2000" dirty="0"/>
                        <a:t>Branding (Logos etc).</a:t>
                      </a:r>
                    </a:p>
                  </a:txBody>
                  <a:tcPr/>
                </a:tc>
                <a:tc>
                  <a:txBody>
                    <a:bodyPr/>
                    <a:lstStyle/>
                    <a:p>
                      <a:pPr marL="285750" indent="-285750">
                        <a:buFont typeface="Arial" panose="020B0604020202020204" pitchFamily="34" charset="0"/>
                        <a:buChar char="•"/>
                      </a:pPr>
                      <a:r>
                        <a:rPr lang="en-GB" sz="2000" dirty="0"/>
                        <a:t>Feature list.</a:t>
                      </a:r>
                    </a:p>
                    <a:p>
                      <a:pPr marL="285750" indent="-285750">
                        <a:buFont typeface="Arial" panose="020B0604020202020204" pitchFamily="34" charset="0"/>
                        <a:buChar char="•"/>
                      </a:pPr>
                      <a:r>
                        <a:rPr lang="en-GB" sz="2000" dirty="0"/>
                        <a:t>Pseudo code.</a:t>
                      </a:r>
                    </a:p>
                    <a:p>
                      <a:pPr marL="285750" indent="-285750">
                        <a:buFont typeface="Arial" panose="020B0604020202020204" pitchFamily="34" charset="0"/>
                        <a:buChar char="•"/>
                      </a:pPr>
                      <a:r>
                        <a:rPr lang="en-GB" sz="2000" dirty="0"/>
                        <a:t>Flow chart.</a:t>
                      </a:r>
                    </a:p>
                    <a:p>
                      <a:pPr marL="285750" indent="-285750">
                        <a:buFont typeface="Arial" panose="020B0604020202020204" pitchFamily="34" charset="0"/>
                        <a:buChar char="•"/>
                      </a:pPr>
                      <a:r>
                        <a:rPr lang="en-GB" sz="2000" dirty="0"/>
                        <a:t>UML diagrams.</a:t>
                      </a:r>
                    </a:p>
                    <a:p>
                      <a:pPr marL="285750" indent="-285750">
                        <a:buFont typeface="Arial" panose="020B0604020202020204" pitchFamily="34" charset="0"/>
                        <a:buChar char="•"/>
                      </a:pPr>
                      <a:r>
                        <a:rPr lang="en-GB" sz="2000" dirty="0"/>
                        <a:t>Server-side/dev tools.</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Database Schema (Normalisation &amp; E-R Entity Relationship Model.</a:t>
                      </a:r>
                    </a:p>
                    <a:p>
                      <a:pPr marL="285750" indent="-285750">
                        <a:buFont typeface="Arial" panose="020B0604020202020204" pitchFamily="34" charset="0"/>
                        <a:buChar char="•"/>
                      </a:pPr>
                      <a:r>
                        <a:rPr lang="en-GB" sz="2000" dirty="0"/>
                        <a:t>Db Software.</a:t>
                      </a:r>
                    </a:p>
                  </a:txBody>
                  <a:tcPr/>
                </a:tc>
                <a:extLst>
                  <a:ext uri="{0D108BD9-81ED-4DB2-BD59-A6C34878D82A}">
                    <a16:rowId xmlns:a16="http://schemas.microsoft.com/office/drawing/2014/main" val="751869146"/>
                  </a:ext>
                </a:extLst>
              </a:tr>
              <a:tr h="243975">
                <a:tc gridSpan="3">
                  <a:txBody>
                    <a:bodyPr/>
                    <a:lstStyle/>
                    <a:p>
                      <a:pPr marL="285750" indent="-285750">
                        <a:buFont typeface="Arial" panose="020B0604020202020204" pitchFamily="34" charset="0"/>
                        <a:buChar char="•"/>
                      </a:pPr>
                      <a:r>
                        <a:rPr lang="en-GB" sz="2000" dirty="0"/>
                        <a:t>Hardware System/Architecture specification. * Network Map.</a:t>
                      </a:r>
                    </a:p>
                    <a:p>
                      <a:pPr marL="285750" indent="-285750">
                        <a:buFont typeface="Arial" panose="020B0604020202020204" pitchFamily="34" charset="0"/>
                        <a:buChar char="•"/>
                      </a:pPr>
                      <a:r>
                        <a:rPr lang="en-GB" sz="2000" dirty="0"/>
                        <a:t>Server &amp; Security Software requirements.</a:t>
                      </a:r>
                    </a:p>
                  </a:txBody>
                  <a:tcPr/>
                </a:tc>
                <a:tc hMerge="1">
                  <a:txBody>
                    <a:bodyPr/>
                    <a:lstStyle/>
                    <a:p>
                      <a:pPr marL="285750" indent="-285750">
                        <a:buFont typeface="Arial" panose="020B0604020202020204" pitchFamily="34" charset="0"/>
                        <a:buChar char="•"/>
                      </a:pPr>
                      <a:endParaRPr lang="en-GB" dirty="0"/>
                    </a:p>
                  </a:txBody>
                  <a:tcPr/>
                </a:tc>
                <a:tc hMerge="1">
                  <a:txBody>
                    <a:bodyPr/>
                    <a:lstStyle/>
                    <a:p>
                      <a:endParaRPr lang="en-GB" dirty="0"/>
                    </a:p>
                  </a:txBody>
                  <a:tcPr/>
                </a:tc>
                <a:extLst>
                  <a:ext uri="{0D108BD9-81ED-4DB2-BD59-A6C34878D82A}">
                    <a16:rowId xmlns:a16="http://schemas.microsoft.com/office/drawing/2014/main" val="4188273119"/>
                  </a:ext>
                </a:extLst>
              </a:tr>
            </a:tbl>
          </a:graphicData>
        </a:graphic>
      </p:graphicFrame>
      <p:sp>
        <p:nvSpPr>
          <p:cNvPr id="11" name="Content Placeholder 2">
            <a:extLst>
              <a:ext uri="{FF2B5EF4-FFF2-40B4-BE49-F238E27FC236}">
                <a16:creationId xmlns:a16="http://schemas.microsoft.com/office/drawing/2014/main" id="{B1A04B88-E763-4625-AC59-01291FF93624}"/>
              </a:ext>
            </a:extLst>
          </p:cNvPr>
          <p:cNvSpPr txBox="1">
            <a:spLocks/>
          </p:cNvSpPr>
          <p:nvPr/>
        </p:nvSpPr>
        <p:spPr>
          <a:xfrm>
            <a:off x="548056" y="1413078"/>
            <a:ext cx="10864406" cy="53529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The table below lists some traditional example design methods.</a:t>
            </a:r>
          </a:p>
        </p:txBody>
      </p:sp>
    </p:spTree>
    <p:extLst>
      <p:ext uri="{BB962C8B-B14F-4D97-AF65-F5344CB8AC3E}">
        <p14:creationId xmlns:p14="http://schemas.microsoft.com/office/powerpoint/2010/main" val="2712851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A2EB53C-CFB0-49CC-BA4A-3C1BDC4C0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197" y="499247"/>
            <a:ext cx="6561982" cy="5859509"/>
          </a:xfrm>
          <a:custGeom>
            <a:avLst/>
            <a:gdLst>
              <a:gd name="connsiteX0" fmla="*/ 505253 w 6561982"/>
              <a:gd name="connsiteY0" fmla="*/ 3748096 h 5859509"/>
              <a:gd name="connsiteX1" fmla="*/ 1267386 w 6561982"/>
              <a:gd name="connsiteY1" fmla="*/ 3748096 h 5859509"/>
              <a:gd name="connsiteX2" fmla="*/ 1376262 w 6561982"/>
              <a:gd name="connsiteY2" fmla="*/ 3810385 h 5859509"/>
              <a:gd name="connsiteX3" fmla="*/ 1757328 w 6561982"/>
              <a:gd name="connsiteY3" fmla="*/ 4481707 h 5859509"/>
              <a:gd name="connsiteX4" fmla="*/ 1757328 w 6561982"/>
              <a:gd name="connsiteY4" fmla="*/ 4610898 h 5859509"/>
              <a:gd name="connsiteX5" fmla="*/ 1376262 w 6561982"/>
              <a:gd name="connsiteY5" fmla="*/ 5282218 h 5859509"/>
              <a:gd name="connsiteX6" fmla="*/ 1267386 w 6561982"/>
              <a:gd name="connsiteY6" fmla="*/ 5344506 h 5859509"/>
              <a:gd name="connsiteX7" fmla="*/ 505253 w 6561982"/>
              <a:gd name="connsiteY7" fmla="*/ 5344506 h 5859509"/>
              <a:gd name="connsiteX8" fmla="*/ 396379 w 6561982"/>
              <a:gd name="connsiteY8" fmla="*/ 5282218 h 5859509"/>
              <a:gd name="connsiteX9" fmla="*/ 15311 w 6561982"/>
              <a:gd name="connsiteY9" fmla="*/ 4610898 h 5859509"/>
              <a:gd name="connsiteX10" fmla="*/ 15311 w 6561982"/>
              <a:gd name="connsiteY10" fmla="*/ 4481707 h 5859509"/>
              <a:gd name="connsiteX11" fmla="*/ 396379 w 6561982"/>
              <a:gd name="connsiteY11" fmla="*/ 3810385 h 5859509"/>
              <a:gd name="connsiteX12" fmla="*/ 505253 w 6561982"/>
              <a:gd name="connsiteY12" fmla="*/ 3748096 h 5859509"/>
              <a:gd name="connsiteX13" fmla="*/ 3345172 w 6561982"/>
              <a:gd name="connsiteY13" fmla="*/ 1393265 h 5859509"/>
              <a:gd name="connsiteX14" fmla="*/ 3478742 w 6561982"/>
              <a:gd name="connsiteY14" fmla="*/ 1393265 h 5859509"/>
              <a:gd name="connsiteX15" fmla="*/ 5112069 w 6561982"/>
              <a:gd name="connsiteY15" fmla="*/ 1393265 h 5859509"/>
              <a:gd name="connsiteX16" fmla="*/ 5425562 w 6561982"/>
              <a:gd name="connsiteY16" fmla="*/ 1567527 h 5859509"/>
              <a:gd name="connsiteX17" fmla="*/ 6522794 w 6561982"/>
              <a:gd name="connsiteY17" fmla="*/ 3445673 h 5859509"/>
              <a:gd name="connsiteX18" fmla="*/ 6522794 w 6561982"/>
              <a:gd name="connsiteY18" fmla="*/ 3807103 h 5859509"/>
              <a:gd name="connsiteX19" fmla="*/ 5425562 w 6561982"/>
              <a:gd name="connsiteY19" fmla="*/ 5685248 h 5859509"/>
              <a:gd name="connsiteX20" fmla="*/ 5112069 w 6561982"/>
              <a:gd name="connsiteY20" fmla="*/ 5859509 h 5859509"/>
              <a:gd name="connsiteX21" fmla="*/ 2917602 w 6561982"/>
              <a:gd name="connsiteY21" fmla="*/ 5859509 h 5859509"/>
              <a:gd name="connsiteX22" fmla="*/ 2604110 w 6561982"/>
              <a:gd name="connsiteY22" fmla="*/ 5685248 h 5859509"/>
              <a:gd name="connsiteX23" fmla="*/ 1506877 w 6561982"/>
              <a:gd name="connsiteY23" fmla="*/ 3807103 h 5859509"/>
              <a:gd name="connsiteX24" fmla="*/ 1506877 w 6561982"/>
              <a:gd name="connsiteY24" fmla="*/ 3445673 h 5859509"/>
              <a:gd name="connsiteX25" fmla="*/ 1700018 w 6561982"/>
              <a:gd name="connsiteY25" fmla="*/ 3115072 h 5859509"/>
              <a:gd name="connsiteX26" fmla="*/ 1782566 w 6561982"/>
              <a:gd name="connsiteY26" fmla="*/ 2973774 h 5859509"/>
              <a:gd name="connsiteX27" fmla="*/ 2820879 w 6561982"/>
              <a:gd name="connsiteY27" fmla="*/ 2973774 h 5859509"/>
              <a:gd name="connsiteX28" fmla="*/ 2981759 w 6561982"/>
              <a:gd name="connsiteY28" fmla="*/ 2884346 h 5859509"/>
              <a:gd name="connsiteX29" fmla="*/ 3544837 w 6561982"/>
              <a:gd name="connsiteY29" fmla="*/ 1920516 h 5859509"/>
              <a:gd name="connsiteX30" fmla="*/ 3544837 w 6561982"/>
              <a:gd name="connsiteY30" fmla="*/ 1735036 h 5859509"/>
              <a:gd name="connsiteX31" fmla="*/ 3361865 w 6561982"/>
              <a:gd name="connsiteY31" fmla="*/ 1421838 h 5859509"/>
              <a:gd name="connsiteX32" fmla="*/ 1756519 w 6561982"/>
              <a:gd name="connsiteY32" fmla="*/ 778062 h 5859509"/>
              <a:gd name="connsiteX33" fmla="*/ 2758795 w 6561982"/>
              <a:gd name="connsiteY33" fmla="*/ 778062 h 5859509"/>
              <a:gd name="connsiteX34" fmla="*/ 2901976 w 6561982"/>
              <a:gd name="connsiteY34" fmla="*/ 859976 h 5859509"/>
              <a:gd name="connsiteX35" fmla="*/ 3403112 w 6561982"/>
              <a:gd name="connsiteY35" fmla="*/ 1742826 h 5859509"/>
              <a:gd name="connsiteX36" fmla="*/ 3403112 w 6561982"/>
              <a:gd name="connsiteY36" fmla="*/ 1912724 h 5859509"/>
              <a:gd name="connsiteX37" fmla="*/ 2901976 w 6561982"/>
              <a:gd name="connsiteY37" fmla="*/ 2795573 h 5859509"/>
              <a:gd name="connsiteX38" fmla="*/ 2758795 w 6561982"/>
              <a:gd name="connsiteY38" fmla="*/ 2877487 h 5859509"/>
              <a:gd name="connsiteX39" fmla="*/ 1756519 w 6561982"/>
              <a:gd name="connsiteY39" fmla="*/ 2877487 h 5859509"/>
              <a:gd name="connsiteX40" fmla="*/ 1613339 w 6561982"/>
              <a:gd name="connsiteY40" fmla="*/ 2795573 h 5859509"/>
              <a:gd name="connsiteX41" fmla="*/ 1112202 w 6561982"/>
              <a:gd name="connsiteY41" fmla="*/ 1912724 h 5859509"/>
              <a:gd name="connsiteX42" fmla="*/ 1112202 w 6561982"/>
              <a:gd name="connsiteY42" fmla="*/ 1742826 h 5859509"/>
              <a:gd name="connsiteX43" fmla="*/ 1613339 w 6561982"/>
              <a:gd name="connsiteY43" fmla="*/ 859976 h 5859509"/>
              <a:gd name="connsiteX44" fmla="*/ 1756519 w 6561982"/>
              <a:gd name="connsiteY44" fmla="*/ 778062 h 5859509"/>
              <a:gd name="connsiteX45" fmla="*/ 3339833 w 6561982"/>
              <a:gd name="connsiteY45" fmla="*/ 0 h 5859509"/>
              <a:gd name="connsiteX46" fmla="*/ 3952099 w 6561982"/>
              <a:gd name="connsiteY46" fmla="*/ 0 h 5859509"/>
              <a:gd name="connsiteX47" fmla="*/ 4039566 w 6561982"/>
              <a:gd name="connsiteY47" fmla="*/ 50040 h 5859509"/>
              <a:gd name="connsiteX48" fmla="*/ 4345699 w 6561982"/>
              <a:gd name="connsiteY48" fmla="*/ 589353 h 5859509"/>
              <a:gd name="connsiteX49" fmla="*/ 4345699 w 6561982"/>
              <a:gd name="connsiteY49" fmla="*/ 693138 h 5859509"/>
              <a:gd name="connsiteX50" fmla="*/ 4039566 w 6561982"/>
              <a:gd name="connsiteY50" fmla="*/ 1232450 h 5859509"/>
              <a:gd name="connsiteX51" fmla="*/ 3952099 w 6561982"/>
              <a:gd name="connsiteY51" fmla="*/ 1282490 h 5859509"/>
              <a:gd name="connsiteX52" fmla="*/ 3339833 w 6561982"/>
              <a:gd name="connsiteY52" fmla="*/ 1282490 h 5859509"/>
              <a:gd name="connsiteX53" fmla="*/ 3252368 w 6561982"/>
              <a:gd name="connsiteY53" fmla="*/ 1232450 h 5859509"/>
              <a:gd name="connsiteX54" fmla="*/ 2946235 w 6561982"/>
              <a:gd name="connsiteY54" fmla="*/ 693138 h 5859509"/>
              <a:gd name="connsiteX55" fmla="*/ 2946235 w 6561982"/>
              <a:gd name="connsiteY55" fmla="*/ 589353 h 5859509"/>
              <a:gd name="connsiteX56" fmla="*/ 3252368 w 6561982"/>
              <a:gd name="connsiteY56" fmla="*/ 50040 h 5859509"/>
              <a:gd name="connsiteX57" fmla="*/ 3339833 w 6561982"/>
              <a:gd name="connsiteY57" fmla="*/ 0 h 585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561982" h="5859509">
                <a:moveTo>
                  <a:pt x="505253" y="3748096"/>
                </a:moveTo>
                <a:cubicBezTo>
                  <a:pt x="1267386" y="3748096"/>
                  <a:pt x="1267386" y="3748096"/>
                  <a:pt x="1267386" y="3748096"/>
                </a:cubicBezTo>
                <a:cubicBezTo>
                  <a:pt x="1305947" y="3748096"/>
                  <a:pt x="1355848" y="3775781"/>
                  <a:pt x="1376262" y="3810385"/>
                </a:cubicBezTo>
                <a:cubicBezTo>
                  <a:pt x="1757328" y="4481707"/>
                  <a:pt x="1757328" y="4481707"/>
                  <a:pt x="1757328" y="4481707"/>
                </a:cubicBezTo>
                <a:cubicBezTo>
                  <a:pt x="1775475" y="4518618"/>
                  <a:pt x="1775475" y="4573985"/>
                  <a:pt x="1757328" y="4610898"/>
                </a:cubicBezTo>
                <a:cubicBezTo>
                  <a:pt x="1376262" y="5282218"/>
                  <a:pt x="1376262" y="5282218"/>
                  <a:pt x="1376262" y="5282218"/>
                </a:cubicBezTo>
                <a:cubicBezTo>
                  <a:pt x="1355848" y="5316825"/>
                  <a:pt x="1305947" y="5344506"/>
                  <a:pt x="1267386" y="5344506"/>
                </a:cubicBezTo>
                <a:lnTo>
                  <a:pt x="505253" y="5344506"/>
                </a:lnTo>
                <a:cubicBezTo>
                  <a:pt x="464425" y="5344506"/>
                  <a:pt x="414524" y="5316825"/>
                  <a:pt x="396379" y="5282218"/>
                </a:cubicBezTo>
                <a:cubicBezTo>
                  <a:pt x="15311" y="4610898"/>
                  <a:pt x="15311" y="4610898"/>
                  <a:pt x="15311" y="4610898"/>
                </a:cubicBezTo>
                <a:cubicBezTo>
                  <a:pt x="-5103" y="4573985"/>
                  <a:pt x="-5103" y="4518618"/>
                  <a:pt x="15311" y="4481707"/>
                </a:cubicBezTo>
                <a:cubicBezTo>
                  <a:pt x="396379" y="3810385"/>
                  <a:pt x="396379" y="3810385"/>
                  <a:pt x="396379" y="3810385"/>
                </a:cubicBezTo>
                <a:cubicBezTo>
                  <a:pt x="414524" y="3775781"/>
                  <a:pt x="464425" y="3748096"/>
                  <a:pt x="505253" y="3748096"/>
                </a:cubicBezTo>
                <a:close/>
                <a:moveTo>
                  <a:pt x="3345172" y="1393265"/>
                </a:moveTo>
                <a:lnTo>
                  <a:pt x="3478742" y="1393265"/>
                </a:lnTo>
                <a:cubicBezTo>
                  <a:pt x="5112069" y="1393265"/>
                  <a:pt x="5112069" y="1393265"/>
                  <a:pt x="5112069" y="1393265"/>
                </a:cubicBezTo>
                <a:cubicBezTo>
                  <a:pt x="5223096" y="1393265"/>
                  <a:pt x="5366783" y="1470716"/>
                  <a:pt x="5425562" y="1567527"/>
                </a:cubicBezTo>
                <a:cubicBezTo>
                  <a:pt x="6522794" y="3445673"/>
                  <a:pt x="6522794" y="3445673"/>
                  <a:pt x="6522794" y="3445673"/>
                </a:cubicBezTo>
                <a:cubicBezTo>
                  <a:pt x="6575045" y="3548938"/>
                  <a:pt x="6575045" y="3703836"/>
                  <a:pt x="6522794" y="3807103"/>
                </a:cubicBezTo>
                <a:cubicBezTo>
                  <a:pt x="5425562" y="5685248"/>
                  <a:pt x="5425562" y="5685248"/>
                  <a:pt x="5425562" y="5685248"/>
                </a:cubicBezTo>
                <a:cubicBezTo>
                  <a:pt x="5366783" y="5782062"/>
                  <a:pt x="5223096" y="5859509"/>
                  <a:pt x="5112069" y="5859509"/>
                </a:cubicBezTo>
                <a:lnTo>
                  <a:pt x="2917602" y="5859509"/>
                </a:lnTo>
                <a:cubicBezTo>
                  <a:pt x="2800043" y="5859509"/>
                  <a:pt x="2656358" y="5782062"/>
                  <a:pt x="2604110" y="5685248"/>
                </a:cubicBezTo>
                <a:cubicBezTo>
                  <a:pt x="1506877" y="3807103"/>
                  <a:pt x="1506877" y="3807103"/>
                  <a:pt x="1506877" y="3807103"/>
                </a:cubicBezTo>
                <a:cubicBezTo>
                  <a:pt x="1448094" y="3703836"/>
                  <a:pt x="1448094" y="3548938"/>
                  <a:pt x="1506877" y="3445673"/>
                </a:cubicBezTo>
                <a:cubicBezTo>
                  <a:pt x="1575454" y="3328288"/>
                  <a:pt x="1639745" y="3218241"/>
                  <a:pt x="1700018" y="3115072"/>
                </a:cubicBezTo>
                <a:lnTo>
                  <a:pt x="1782566" y="2973774"/>
                </a:lnTo>
                <a:lnTo>
                  <a:pt x="2820879" y="2973774"/>
                </a:lnTo>
                <a:cubicBezTo>
                  <a:pt x="2877856" y="2973774"/>
                  <a:pt x="2951594" y="2934029"/>
                  <a:pt x="2981759" y="2884346"/>
                </a:cubicBezTo>
                <a:cubicBezTo>
                  <a:pt x="2981759" y="2884346"/>
                  <a:pt x="2981759" y="2884346"/>
                  <a:pt x="3544837" y="1920516"/>
                </a:cubicBezTo>
                <a:cubicBezTo>
                  <a:pt x="3571651" y="1867522"/>
                  <a:pt x="3571651" y="1788031"/>
                  <a:pt x="3544837" y="1735036"/>
                </a:cubicBezTo>
                <a:cubicBezTo>
                  <a:pt x="3544837" y="1735036"/>
                  <a:pt x="3544837" y="1735036"/>
                  <a:pt x="3361865" y="1421838"/>
                </a:cubicBezTo>
                <a:close/>
                <a:moveTo>
                  <a:pt x="1756519" y="778062"/>
                </a:moveTo>
                <a:cubicBezTo>
                  <a:pt x="2758795" y="778062"/>
                  <a:pt x="2758795" y="778062"/>
                  <a:pt x="2758795" y="778062"/>
                </a:cubicBezTo>
                <a:cubicBezTo>
                  <a:pt x="2809505" y="778062"/>
                  <a:pt x="2875130" y="814468"/>
                  <a:pt x="2901976" y="859976"/>
                </a:cubicBezTo>
                <a:cubicBezTo>
                  <a:pt x="3403112" y="1742826"/>
                  <a:pt x="3403112" y="1742826"/>
                  <a:pt x="3403112" y="1742826"/>
                </a:cubicBezTo>
                <a:cubicBezTo>
                  <a:pt x="3426977" y="1791369"/>
                  <a:pt x="3426977" y="1864181"/>
                  <a:pt x="3403112" y="1912724"/>
                </a:cubicBezTo>
                <a:cubicBezTo>
                  <a:pt x="2901976" y="2795573"/>
                  <a:pt x="2901976" y="2795573"/>
                  <a:pt x="2901976" y="2795573"/>
                </a:cubicBezTo>
                <a:cubicBezTo>
                  <a:pt x="2875130" y="2841081"/>
                  <a:pt x="2809505" y="2877487"/>
                  <a:pt x="2758795" y="2877487"/>
                </a:cubicBezTo>
                <a:lnTo>
                  <a:pt x="1756519" y="2877487"/>
                </a:lnTo>
                <a:cubicBezTo>
                  <a:pt x="1702827" y="2877487"/>
                  <a:pt x="1637203" y="2841081"/>
                  <a:pt x="1613339" y="2795573"/>
                </a:cubicBezTo>
                <a:cubicBezTo>
                  <a:pt x="1112202" y="1912724"/>
                  <a:pt x="1112202" y="1912724"/>
                  <a:pt x="1112202" y="1912724"/>
                </a:cubicBezTo>
                <a:cubicBezTo>
                  <a:pt x="1085354" y="1864181"/>
                  <a:pt x="1085354" y="1791369"/>
                  <a:pt x="1112202" y="1742826"/>
                </a:cubicBezTo>
                <a:cubicBezTo>
                  <a:pt x="1613339" y="859976"/>
                  <a:pt x="1613339" y="859976"/>
                  <a:pt x="1613339" y="859976"/>
                </a:cubicBezTo>
                <a:cubicBezTo>
                  <a:pt x="1637203" y="814468"/>
                  <a:pt x="1702827" y="778062"/>
                  <a:pt x="1756519" y="778062"/>
                </a:cubicBezTo>
                <a:close/>
                <a:moveTo>
                  <a:pt x="3339833" y="0"/>
                </a:moveTo>
                <a:cubicBezTo>
                  <a:pt x="3952099" y="0"/>
                  <a:pt x="3952099" y="0"/>
                  <a:pt x="3952099" y="0"/>
                </a:cubicBezTo>
                <a:cubicBezTo>
                  <a:pt x="3983077" y="0"/>
                  <a:pt x="4023167" y="22241"/>
                  <a:pt x="4039566" y="50040"/>
                </a:cubicBezTo>
                <a:cubicBezTo>
                  <a:pt x="4345699" y="589353"/>
                  <a:pt x="4345699" y="589353"/>
                  <a:pt x="4345699" y="589353"/>
                </a:cubicBezTo>
                <a:cubicBezTo>
                  <a:pt x="4360277" y="619005"/>
                  <a:pt x="4360277" y="663484"/>
                  <a:pt x="4345699" y="693138"/>
                </a:cubicBezTo>
                <a:cubicBezTo>
                  <a:pt x="4039566" y="1232450"/>
                  <a:pt x="4039566" y="1232450"/>
                  <a:pt x="4039566" y="1232450"/>
                </a:cubicBezTo>
                <a:cubicBezTo>
                  <a:pt x="4023167" y="1260251"/>
                  <a:pt x="3983077" y="1282490"/>
                  <a:pt x="3952099" y="1282490"/>
                </a:cubicBezTo>
                <a:lnTo>
                  <a:pt x="3339833" y="1282490"/>
                </a:lnTo>
                <a:cubicBezTo>
                  <a:pt x="3307033" y="1282490"/>
                  <a:pt x="3266945" y="1260251"/>
                  <a:pt x="3252368" y="1232450"/>
                </a:cubicBezTo>
                <a:cubicBezTo>
                  <a:pt x="2946235" y="693138"/>
                  <a:pt x="2946235" y="693138"/>
                  <a:pt x="2946235" y="693138"/>
                </a:cubicBezTo>
                <a:cubicBezTo>
                  <a:pt x="2929834" y="663484"/>
                  <a:pt x="2929834" y="619005"/>
                  <a:pt x="2946235" y="589353"/>
                </a:cubicBezTo>
                <a:cubicBezTo>
                  <a:pt x="3252368" y="50040"/>
                  <a:pt x="3252368" y="50040"/>
                  <a:pt x="3252368" y="50040"/>
                </a:cubicBezTo>
                <a:cubicBezTo>
                  <a:pt x="3266945" y="22241"/>
                  <a:pt x="3307033" y="0"/>
                  <a:pt x="3339833"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68321836-86E8-4E6E-A494-A1B699775791}"/>
              </a:ext>
            </a:extLst>
          </p:cNvPr>
          <p:cNvSpPr txBox="1">
            <a:spLocks/>
          </p:cNvSpPr>
          <p:nvPr/>
        </p:nvSpPr>
        <p:spPr>
          <a:xfrm>
            <a:off x="787017" y="120627"/>
            <a:ext cx="7339258" cy="14617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u="sng" dirty="0"/>
              <a:t>UI Design: Balsamiq Wireframes</a:t>
            </a:r>
          </a:p>
        </p:txBody>
      </p:sp>
      <p:pic>
        <p:nvPicPr>
          <p:cNvPr id="9" name="Picture 8" descr="Logo&#10;&#10;Description automatically generated">
            <a:extLst>
              <a:ext uri="{FF2B5EF4-FFF2-40B4-BE49-F238E27FC236}">
                <a16:creationId xmlns:a16="http://schemas.microsoft.com/office/drawing/2014/main" id="{60D65402-D3D5-4E22-BA68-A1E65EC6F12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36431" y="978919"/>
            <a:ext cx="881451" cy="334951"/>
          </a:xfrm>
          <a:prstGeom prst="rect">
            <a:avLst/>
          </a:prstGeom>
        </p:spPr>
      </p:pic>
      <p:sp>
        <p:nvSpPr>
          <p:cNvPr id="3" name="Content Placeholder 2"/>
          <p:cNvSpPr>
            <a:spLocks noGrp="1"/>
          </p:cNvSpPr>
          <p:nvPr>
            <p:ph idx="1"/>
          </p:nvPr>
        </p:nvSpPr>
        <p:spPr>
          <a:xfrm>
            <a:off x="787016" y="1644846"/>
            <a:ext cx="4573003" cy="4637007"/>
          </a:xfrm>
        </p:spPr>
        <p:txBody>
          <a:bodyPr vert="horz" lIns="91440" tIns="45720" rIns="91440" bIns="45720" rtlCol="0">
            <a:noAutofit/>
          </a:bodyPr>
          <a:lstStyle/>
          <a:p>
            <a:r>
              <a:rPr lang="en-US" sz="2200" b="1" dirty="0"/>
              <a:t>Balsamiq Cloud: </a:t>
            </a:r>
            <a:r>
              <a:rPr lang="en-US" sz="2200" dirty="0"/>
              <a:t>User Interface (UI) Design Wireframe tool. </a:t>
            </a:r>
          </a:p>
          <a:p>
            <a:r>
              <a:rPr lang="en-US" sz="2200" dirty="0"/>
              <a:t>If you are building an App / Software / Web App etc.. you might find it useful at the Design stage.</a:t>
            </a:r>
          </a:p>
          <a:p>
            <a:pPr lvl="1"/>
            <a:r>
              <a:rPr lang="en-US" sz="1800" dirty="0"/>
              <a:t>1min Video intro: </a:t>
            </a:r>
            <a:r>
              <a:rPr lang="en-US" sz="1800" dirty="0">
                <a:hlinkClick r:id="rId5"/>
              </a:rPr>
              <a:t>click-here</a:t>
            </a:r>
            <a:r>
              <a:rPr lang="en-US" sz="1800" dirty="0"/>
              <a:t>.</a:t>
            </a:r>
          </a:p>
          <a:p>
            <a:pPr lvl="1"/>
            <a:r>
              <a:rPr lang="en-US" sz="1800" dirty="0"/>
              <a:t>Website: </a:t>
            </a:r>
            <a:r>
              <a:rPr lang="en-US" sz="1800" dirty="0">
                <a:hlinkClick r:id="rId6"/>
              </a:rPr>
              <a:t>https://balsamiq.com/</a:t>
            </a:r>
            <a:r>
              <a:rPr lang="en-US" sz="1800" dirty="0"/>
              <a:t>.</a:t>
            </a:r>
          </a:p>
          <a:p>
            <a:pPr lvl="1"/>
            <a:r>
              <a:rPr lang="en-US" sz="1800" dirty="0"/>
              <a:t>Cloud and desktop App: </a:t>
            </a:r>
            <a:r>
              <a:rPr lang="en-US" sz="1800" dirty="0">
                <a:hlinkClick r:id="rId7"/>
              </a:rPr>
              <a:t>https://balsamiq.com/wireframes/</a:t>
            </a:r>
            <a:endParaRPr lang="en-US" sz="1800" dirty="0"/>
          </a:p>
          <a:p>
            <a:pPr lvl="1"/>
            <a:r>
              <a:rPr lang="en-US" sz="1800" dirty="0"/>
              <a:t>Learn to Wireframe: </a:t>
            </a:r>
            <a:r>
              <a:rPr lang="en-US" sz="1800" dirty="0">
                <a:hlinkClick r:id="rId8"/>
              </a:rPr>
              <a:t>https://balsamiq.com/learn/</a:t>
            </a:r>
            <a:r>
              <a:rPr lang="en-US" sz="1800" dirty="0"/>
              <a:t>.</a:t>
            </a:r>
          </a:p>
          <a:p>
            <a:r>
              <a:rPr lang="en-US" sz="2200" dirty="0"/>
              <a:t>+ You can put it on fish and chips ;-).</a:t>
            </a:r>
          </a:p>
        </p:txBody>
      </p:sp>
      <p:pic>
        <p:nvPicPr>
          <p:cNvPr id="18" name="Picture 17" descr="Diagram&#10;&#10;Description automatically generated">
            <a:extLst>
              <a:ext uri="{FF2B5EF4-FFF2-40B4-BE49-F238E27FC236}">
                <a16:creationId xmlns:a16="http://schemas.microsoft.com/office/drawing/2014/main" id="{9592FD6C-BF09-44C5-A134-EC176C14D35C}"/>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704234" y="2021910"/>
            <a:ext cx="1426065" cy="673815"/>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3BFC1D22-AC71-45A0-B904-3F5F0C043A87}"/>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8128" y="4703184"/>
            <a:ext cx="1028677" cy="658353"/>
          </a:xfrm>
          <a:prstGeom prst="rect">
            <a:avLst/>
          </a:prstGeom>
        </p:spPr>
      </p:pic>
      <p:pic>
        <p:nvPicPr>
          <p:cNvPr id="15" name="Picture 14" descr="Graphical user interface, diagram&#10;&#10;Description automatically generated">
            <a:extLst>
              <a:ext uri="{FF2B5EF4-FFF2-40B4-BE49-F238E27FC236}">
                <a16:creationId xmlns:a16="http://schemas.microsoft.com/office/drawing/2014/main" id="{2282B78B-D5D1-4651-A644-97F1056506B5}"/>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579959" y="2972556"/>
            <a:ext cx="1865338" cy="2512241"/>
          </a:xfrm>
          <a:prstGeom prst="rect">
            <a:avLst/>
          </a:prstGeom>
        </p:spPr>
      </p:pic>
      <p:sp>
        <p:nvSpPr>
          <p:cNvPr id="5" name="Rectangle 4">
            <a:extLst>
              <a:ext uri="{FF2B5EF4-FFF2-40B4-BE49-F238E27FC236}">
                <a16:creationId xmlns:a16="http://schemas.microsoft.com/office/drawing/2014/main" id="{FB7F8B92-914F-44D0-8EE0-33B551FFDBFF}"/>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9E011D7-0975-4D89-AF21-7C03BEACD8B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rogrammer male outline">
            <a:extLst>
              <a:ext uri="{FF2B5EF4-FFF2-40B4-BE49-F238E27FC236}">
                <a16:creationId xmlns:a16="http://schemas.microsoft.com/office/drawing/2014/main" id="{26B27A3C-5EB5-438F-8B31-C6C9FB38465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10110832" y="206465"/>
            <a:ext cx="1113715" cy="1113715"/>
          </a:xfrm>
          <a:prstGeom prst="rect">
            <a:avLst/>
          </a:prstGeom>
        </p:spPr>
      </p:pic>
      <p:sp>
        <p:nvSpPr>
          <p:cNvPr id="10" name="TextBox 9">
            <a:extLst>
              <a:ext uri="{FF2B5EF4-FFF2-40B4-BE49-F238E27FC236}">
                <a16:creationId xmlns:a16="http://schemas.microsoft.com/office/drawing/2014/main" id="{7F30AFDD-E238-463E-94EB-FAC69F351B27}"/>
              </a:ext>
            </a:extLst>
          </p:cNvPr>
          <p:cNvSpPr txBox="1"/>
          <p:nvPr/>
        </p:nvSpPr>
        <p:spPr>
          <a:xfrm>
            <a:off x="9751908" y="687070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7C71A32-8D9F-4AAB-8988-E7B310723BA5}"/>
              </a:ext>
            </a:extLst>
          </p:cNvPr>
          <p:cNvSpPr txBox="1"/>
          <p:nvPr/>
        </p:nvSpPr>
        <p:spPr>
          <a:xfrm>
            <a:off x="729911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6" name="TextBox 15">
            <a:extLst>
              <a:ext uri="{FF2B5EF4-FFF2-40B4-BE49-F238E27FC236}">
                <a16:creationId xmlns:a16="http://schemas.microsoft.com/office/drawing/2014/main" id="{D6054B85-B933-41CB-B02A-C00284AB9F2C}"/>
              </a:ext>
            </a:extLst>
          </p:cNvPr>
          <p:cNvSpPr txBox="1"/>
          <p:nvPr/>
        </p:nvSpPr>
        <p:spPr>
          <a:xfrm>
            <a:off x="497937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ux.stackexchange.com/questions/93651/examples-of-login-forms-ux-concepts/9365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06EE9A7F-CEFB-4775-A9F9-3CF3F800F6CB}"/>
              </a:ext>
            </a:extLst>
          </p:cNvPr>
          <p:cNvSpPr txBox="1"/>
          <p:nvPr/>
        </p:nvSpPr>
        <p:spPr>
          <a:xfrm>
            <a:off x="2659633"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ux.stackexchange.com/questions/37738/good-ux-for-a-for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098798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17" y="583780"/>
            <a:ext cx="9091490" cy="1064043"/>
          </a:xfrm>
        </p:spPr>
        <p:txBody>
          <a:bodyPr>
            <a:noAutofit/>
          </a:bodyPr>
          <a:lstStyle/>
          <a:p>
            <a:r>
              <a:rPr lang="en-GB" u="sng" dirty="0">
                <a:latin typeface="Calibri" panose="020F0502020204030204" pitchFamily="34" charset="0"/>
                <a:cs typeface="Calibri" panose="020F0502020204030204" pitchFamily="34" charset="0"/>
              </a:rPr>
              <a:t>Prototype Design: POP &amp; Marvel Apps</a:t>
            </a:r>
            <a:br>
              <a:rPr lang="en-GB" u="sng" dirty="0">
                <a:latin typeface="Calibri" panose="020F0502020204030204" pitchFamily="34" charset="0"/>
                <a:cs typeface="Calibri" panose="020F0502020204030204" pitchFamily="34" charset="0"/>
              </a:rPr>
            </a:br>
            <a:endParaRPr lang="en-GB"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7" y="1535211"/>
            <a:ext cx="10892460" cy="4351338"/>
          </a:xfrm>
        </p:spPr>
        <p:txBody>
          <a:bodyPr>
            <a:normAutofit fontScale="92500" lnSpcReduction="10000"/>
          </a:bodyPr>
          <a:lstStyle/>
          <a:p>
            <a:r>
              <a:rPr lang="en-GB" dirty="0"/>
              <a:t>For initial </a:t>
            </a:r>
            <a:r>
              <a:rPr lang="en-GB" b="1" dirty="0"/>
              <a:t>App</a:t>
            </a:r>
            <a:r>
              <a:rPr lang="en-GB" dirty="0"/>
              <a:t> </a:t>
            </a:r>
            <a:r>
              <a:rPr lang="en-GB" b="1" dirty="0"/>
              <a:t>Prototype</a:t>
            </a:r>
            <a:r>
              <a:rPr lang="en-GB" dirty="0"/>
              <a:t> </a:t>
            </a:r>
            <a:r>
              <a:rPr lang="en-GB" b="1" dirty="0"/>
              <a:t>design,</a:t>
            </a:r>
            <a:r>
              <a:rPr lang="en-GB" dirty="0"/>
              <a:t> you could use the POP Prototyping on Paper App and the Rapid Prototyping ‘</a:t>
            </a:r>
            <a:r>
              <a:rPr lang="en-GB" dirty="0" err="1"/>
              <a:t>MarvelApp</a:t>
            </a:r>
            <a:r>
              <a:rPr lang="en-GB" dirty="0"/>
              <a:t>’.</a:t>
            </a:r>
          </a:p>
          <a:p>
            <a:r>
              <a:rPr lang="en-GB" dirty="0"/>
              <a:t>Key links:</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15sec Video Overview: </a:t>
            </a:r>
            <a:r>
              <a:rPr lang="en-GB" dirty="0">
                <a:hlinkClick r:id="rId3"/>
              </a:rPr>
              <a:t>https://vimeo.com/101373355</a:t>
            </a:r>
            <a:r>
              <a:rPr lang="en-GB" dirty="0"/>
              <a:t>.</a:t>
            </a:r>
          </a:p>
          <a:p>
            <a:pPr marL="914400" lvl="1" indent="-457200">
              <a:buFont typeface="+mj-lt"/>
              <a:buAutoNum type="arabicPeriod"/>
            </a:pPr>
            <a:r>
              <a:rPr lang="en-GB" b="1" dirty="0" err="1"/>
              <a:t>MarvelApp</a:t>
            </a:r>
            <a:r>
              <a:rPr lang="en-GB" b="1" dirty="0"/>
              <a:t>:</a:t>
            </a:r>
            <a:r>
              <a:rPr lang="en-GB" dirty="0"/>
              <a:t> for Prototyping from paper, pics, photos, e-drawing - </a:t>
            </a:r>
            <a:r>
              <a:rPr lang="en-GB" dirty="0">
                <a:hlinkClick r:id="rId4"/>
              </a:rPr>
              <a:t>https://marvelapp.com/</a:t>
            </a:r>
            <a:r>
              <a:rPr lang="en-GB" dirty="0"/>
              <a:t>.</a:t>
            </a:r>
          </a:p>
          <a:p>
            <a:pPr lvl="2">
              <a:buFont typeface="Wingdings" panose="05000000000000000000" pitchFamily="2" charset="2"/>
              <a:buChar char="Ø"/>
            </a:pPr>
            <a:r>
              <a:rPr lang="en-GB" dirty="0"/>
              <a:t> Bg. 6min Video Overview: </a:t>
            </a:r>
            <a:r>
              <a:rPr lang="en-GB" dirty="0">
                <a:hlinkClick r:id="rId5"/>
              </a:rPr>
              <a:t>click here</a:t>
            </a:r>
            <a:r>
              <a:rPr lang="en-GB" dirty="0"/>
              <a:t>.</a:t>
            </a:r>
          </a:p>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Adobe Illustrator, Photoshop or alternative. </a:t>
            </a:r>
          </a:p>
          <a:p>
            <a:pPr lvl="1">
              <a:buFont typeface="Courier New" panose="02070309020205020404" pitchFamily="49" charset="0"/>
              <a:buChar char="o"/>
            </a:pPr>
            <a:r>
              <a:rPr lang="en-GB" dirty="0"/>
              <a:t>For electronics you could use ‘</a:t>
            </a:r>
            <a:r>
              <a:rPr lang="en-GB" dirty="0">
                <a:hlinkClick r:id="rId6"/>
              </a:rPr>
              <a:t>Proteus Design Suite</a:t>
            </a:r>
            <a:r>
              <a:rPr lang="en-GB" dirty="0"/>
              <a:t>’ to create automate and test electronic circuit board schematics. </a:t>
            </a:r>
          </a:p>
          <a:p>
            <a:endParaRPr lang="en-GB" dirty="0"/>
          </a:p>
        </p:txBody>
      </p:sp>
      <p:sp>
        <p:nvSpPr>
          <p:cNvPr id="4" name="Rectangle 3">
            <a:extLst>
              <a:ext uri="{FF2B5EF4-FFF2-40B4-BE49-F238E27FC236}">
                <a16:creationId xmlns:a16="http://schemas.microsoft.com/office/drawing/2014/main" id="{99389668-6DBA-40AA-863D-B99824DA55E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1147647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1388" y="1554032"/>
            <a:ext cx="5597069" cy="4670835"/>
          </a:xfrm>
        </p:spPr>
        <p:txBody>
          <a:bodyPr>
            <a:noAutofit/>
          </a:bodyPr>
          <a:lstStyle/>
          <a:p>
            <a:r>
              <a:rPr lang="en-GB" sz="2000" b="1" dirty="0"/>
              <a:t>Adobe XD </a:t>
            </a:r>
            <a:r>
              <a:rPr lang="en-GB" sz="2000" dirty="0"/>
              <a:t>aka Adobe Experience Design is a vector-based User experience UX design tool for web and mobile apps.</a:t>
            </a:r>
          </a:p>
          <a:p>
            <a:r>
              <a:rPr lang="en-GB" sz="2000" dirty="0"/>
              <a:t> Adobe XD supports website wireframing and click-through prototypes.</a:t>
            </a:r>
          </a:p>
          <a:p>
            <a:r>
              <a:rPr lang="en-GB" sz="2000" dirty="0"/>
              <a:t>As a UWTSD Computing student, you are able to use the Adobe Creative Cloud suite including Adobe XD for free. Click here for more information: </a:t>
            </a:r>
            <a:r>
              <a:rPr lang="en-GB" sz="2000" dirty="0">
                <a:hlinkClick r:id="rId3"/>
              </a:rPr>
              <a:t>https://uwtsd.ac.uk/it-exclusives/student-it-exclusives/</a:t>
            </a:r>
            <a:r>
              <a:rPr lang="en-GB" sz="2000" dirty="0"/>
              <a:t>. </a:t>
            </a:r>
          </a:p>
          <a:p>
            <a:pPr lvl="1"/>
            <a:r>
              <a:rPr lang="en-GB" sz="1400" dirty="0"/>
              <a:t>Else: </a:t>
            </a:r>
            <a:r>
              <a:rPr lang="en-GB" sz="1400" dirty="0">
                <a:hlinkClick r:id="rId4"/>
              </a:rPr>
              <a:t>65% off for UK students</a:t>
            </a:r>
            <a:r>
              <a:rPr lang="en-GB" sz="1400" dirty="0"/>
              <a:t>*. *At time of writing.</a:t>
            </a:r>
          </a:p>
          <a:p>
            <a:r>
              <a:rPr lang="en-GB" sz="2000" dirty="0"/>
              <a:t>For more information click below for the:</a:t>
            </a:r>
          </a:p>
          <a:p>
            <a:pPr lvl="1"/>
            <a:r>
              <a:rPr lang="en-GB" sz="2000" dirty="0">
                <a:hlinkClick r:id="rId5"/>
              </a:rPr>
              <a:t>Adobe XD Homepage &amp; Overview</a:t>
            </a:r>
            <a:r>
              <a:rPr lang="en-GB" sz="2000" dirty="0"/>
              <a:t>.</a:t>
            </a:r>
          </a:p>
          <a:p>
            <a:pPr lvl="1"/>
            <a:r>
              <a:rPr lang="en-GB" sz="2000" dirty="0">
                <a:hlinkClick r:id="rId6"/>
              </a:rPr>
              <a:t>Adobe XD features</a:t>
            </a:r>
            <a:r>
              <a:rPr lang="en-GB" sz="2000" dirty="0"/>
              <a:t>.</a:t>
            </a:r>
          </a:p>
          <a:p>
            <a:r>
              <a:rPr lang="en-GB" sz="2000" dirty="0"/>
              <a:t>And here for </a:t>
            </a:r>
            <a:r>
              <a:rPr lang="en-GB" sz="2000" dirty="0">
                <a:hlinkClick r:id="rId7"/>
              </a:rPr>
              <a:t>Video overview and tutorials</a:t>
            </a:r>
            <a:r>
              <a:rPr lang="en-GB" sz="2000" dirty="0"/>
              <a:t>.</a:t>
            </a:r>
          </a:p>
        </p:txBody>
      </p:sp>
      <p:pic>
        <p:nvPicPr>
          <p:cNvPr id="8" name="Picture 7" descr="Icon&#10;&#10;Description automatically generated">
            <a:extLst>
              <a:ext uri="{FF2B5EF4-FFF2-40B4-BE49-F238E27FC236}">
                <a16:creationId xmlns:a16="http://schemas.microsoft.com/office/drawing/2014/main" id="{27A551AA-A15F-4F52-9252-2C4AC27D8F9F}"/>
              </a:ext>
            </a:extLst>
          </p:cNvPr>
          <p:cNvPicPr>
            <a:picLocks noChangeAspect="1"/>
          </p:cNvPicPr>
          <p:nvPr/>
        </p:nvPicPr>
        <p:blipFill rotWithShape="1">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3448" r="4" b="4099"/>
          <a:stretch/>
        </p:blipFill>
        <p:spPr>
          <a:xfrm>
            <a:off x="6146886" y="789709"/>
            <a:ext cx="2397514" cy="216123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Picture 4" descr="Graphical user interface, application&#10;&#10;Description automatically generated">
            <a:extLst>
              <a:ext uri="{FF2B5EF4-FFF2-40B4-BE49-F238E27FC236}">
                <a16:creationId xmlns:a16="http://schemas.microsoft.com/office/drawing/2014/main" id="{E68C6E6D-5563-40D9-9CCF-F20C92765F82}"/>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1040" r="12751"/>
          <a:stretch/>
        </p:blipFill>
        <p:spPr>
          <a:xfrm>
            <a:off x="6509864" y="1423024"/>
            <a:ext cx="5249321" cy="4597738"/>
          </a:xfrm>
          <a:custGeom>
            <a:avLst/>
            <a:gdLst/>
            <a:ahLst/>
            <a:cxnLst/>
            <a:rect l="l" t="t" r="r" b="b"/>
            <a:pathLst>
              <a:path w="5249321" h="4597738">
                <a:moveTo>
                  <a:pt x="1937803" y="0"/>
                </a:moveTo>
                <a:lnTo>
                  <a:pt x="2075306" y="0"/>
                </a:lnTo>
                <a:cubicBezTo>
                  <a:pt x="3756720" y="0"/>
                  <a:pt x="3756720" y="0"/>
                  <a:pt x="3756720" y="0"/>
                </a:cubicBezTo>
                <a:cubicBezTo>
                  <a:pt x="3871017" y="0"/>
                  <a:pt x="4018934" y="79730"/>
                  <a:pt x="4079444" y="179392"/>
                </a:cubicBezTo>
                <a:cubicBezTo>
                  <a:pt x="5208980" y="2112834"/>
                  <a:pt x="5208980" y="2112834"/>
                  <a:pt x="5208980" y="2112834"/>
                </a:cubicBezTo>
                <a:cubicBezTo>
                  <a:pt x="5262769" y="2219140"/>
                  <a:pt x="5262769" y="2378598"/>
                  <a:pt x="5208980" y="2484906"/>
                </a:cubicBezTo>
                <a:cubicBezTo>
                  <a:pt x="4079444" y="4418346"/>
                  <a:pt x="4079444" y="4418346"/>
                  <a:pt x="4079444" y="4418346"/>
                </a:cubicBezTo>
                <a:cubicBezTo>
                  <a:pt x="4018934" y="4518010"/>
                  <a:pt x="3871017" y="4597738"/>
                  <a:pt x="3756720" y="4597738"/>
                </a:cubicBezTo>
                <a:lnTo>
                  <a:pt x="1497645" y="4597738"/>
                </a:lnTo>
                <a:cubicBezTo>
                  <a:pt x="1376624" y="4597738"/>
                  <a:pt x="1228709" y="4518010"/>
                  <a:pt x="1174922" y="4418346"/>
                </a:cubicBezTo>
                <a:cubicBezTo>
                  <a:pt x="45385" y="2484906"/>
                  <a:pt x="45385" y="2484906"/>
                  <a:pt x="45385" y="2484906"/>
                </a:cubicBezTo>
                <a:cubicBezTo>
                  <a:pt x="-15128" y="2378598"/>
                  <a:pt x="-15128" y="2219140"/>
                  <a:pt x="45385" y="2112834"/>
                </a:cubicBezTo>
                <a:cubicBezTo>
                  <a:pt x="115981" y="1991994"/>
                  <a:pt x="182165" y="1878706"/>
                  <a:pt x="244212" y="1772499"/>
                </a:cubicBezTo>
                <a:lnTo>
                  <a:pt x="329190" y="1627041"/>
                </a:lnTo>
                <a:lnTo>
                  <a:pt x="1398074" y="1627041"/>
                </a:lnTo>
                <a:cubicBezTo>
                  <a:pt x="1456729" y="1627041"/>
                  <a:pt x="1532637" y="1586126"/>
                  <a:pt x="1563690" y="1534980"/>
                </a:cubicBezTo>
                <a:cubicBezTo>
                  <a:pt x="1563690" y="1534980"/>
                  <a:pt x="1563690" y="1534980"/>
                  <a:pt x="2143347" y="542774"/>
                </a:cubicBezTo>
                <a:cubicBezTo>
                  <a:pt x="2170950" y="488219"/>
                  <a:pt x="2170950" y="406388"/>
                  <a:pt x="2143347" y="351833"/>
                </a:cubicBezTo>
                <a:cubicBezTo>
                  <a:pt x="2143347" y="351833"/>
                  <a:pt x="2143347" y="351833"/>
                  <a:pt x="1954987" y="29414"/>
                </a:cubicBezTo>
                <a:close/>
              </a:path>
            </a:pathLst>
          </a:custGeom>
        </p:spPr>
      </p:pic>
      <p:pic>
        <p:nvPicPr>
          <p:cNvPr id="11" name="Picture 10" descr="Graphical user interface, application&#10;&#10;Description automatically generated">
            <a:extLst>
              <a:ext uri="{FF2B5EF4-FFF2-40B4-BE49-F238E27FC236}">
                <a16:creationId xmlns:a16="http://schemas.microsoft.com/office/drawing/2014/main" id="{2668C55F-9E11-456A-ACB5-711F37C86705}"/>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26555" r="11046" b="2"/>
          <a:stretch/>
        </p:blipFill>
        <p:spPr>
          <a:xfrm>
            <a:off x="5583646" y="3434735"/>
            <a:ext cx="3392472" cy="3058140"/>
          </a:xfrm>
          <a:custGeom>
            <a:avLst/>
            <a:gdLst/>
            <a:ahLst/>
            <a:cxnLst/>
            <a:rect l="l" t="t" r="r" b="b"/>
            <a:pathLst>
              <a:path w="1792581" h="1615920">
                <a:moveTo>
                  <a:pt x="511427" y="0"/>
                </a:moveTo>
                <a:cubicBezTo>
                  <a:pt x="1282876" y="0"/>
                  <a:pt x="1282876" y="0"/>
                  <a:pt x="1282876" y="0"/>
                </a:cubicBezTo>
                <a:cubicBezTo>
                  <a:pt x="1321907" y="0"/>
                  <a:pt x="1372419" y="28022"/>
                  <a:pt x="1393082" y="63050"/>
                </a:cubicBezTo>
                <a:cubicBezTo>
                  <a:pt x="1778805" y="742576"/>
                  <a:pt x="1778805" y="742576"/>
                  <a:pt x="1778805" y="742576"/>
                </a:cubicBezTo>
                <a:cubicBezTo>
                  <a:pt x="1797173" y="779939"/>
                  <a:pt x="1797173" y="835982"/>
                  <a:pt x="1778805" y="873345"/>
                </a:cubicBezTo>
                <a:cubicBezTo>
                  <a:pt x="1393082" y="1552872"/>
                  <a:pt x="1393082" y="1552872"/>
                  <a:pt x="1393082" y="1552872"/>
                </a:cubicBezTo>
                <a:cubicBezTo>
                  <a:pt x="1372419" y="1587899"/>
                  <a:pt x="1321907" y="1615920"/>
                  <a:pt x="1282876" y="1615920"/>
                </a:cubicBezTo>
                <a:lnTo>
                  <a:pt x="511427" y="1615920"/>
                </a:lnTo>
                <a:cubicBezTo>
                  <a:pt x="470101" y="1615920"/>
                  <a:pt x="419590" y="1587899"/>
                  <a:pt x="401222" y="1552872"/>
                </a:cubicBezTo>
                <a:cubicBezTo>
                  <a:pt x="15498" y="873345"/>
                  <a:pt x="15498" y="873345"/>
                  <a:pt x="15498" y="873345"/>
                </a:cubicBezTo>
                <a:cubicBezTo>
                  <a:pt x="-5166" y="835982"/>
                  <a:pt x="-5166" y="779939"/>
                  <a:pt x="15498" y="742576"/>
                </a:cubicBezTo>
                <a:cubicBezTo>
                  <a:pt x="401222" y="63050"/>
                  <a:pt x="401222" y="63050"/>
                  <a:pt x="401222" y="63050"/>
                </a:cubicBezTo>
                <a:cubicBezTo>
                  <a:pt x="419590" y="28022"/>
                  <a:pt x="470101" y="0"/>
                  <a:pt x="511427" y="0"/>
                </a:cubicBezTo>
                <a:close/>
              </a:path>
            </a:pathLst>
          </a:custGeom>
        </p:spPr>
      </p:pic>
      <p:sp>
        <p:nvSpPr>
          <p:cNvPr id="6" name="TextBox 5">
            <a:extLst>
              <a:ext uri="{FF2B5EF4-FFF2-40B4-BE49-F238E27FC236}">
                <a16:creationId xmlns:a16="http://schemas.microsoft.com/office/drawing/2014/main" id="{1A911B9C-3C64-4520-8F8E-D7F70CE7FBC2}"/>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multimedia.uoc.edu/blogs/labeines/es/prototipat/adobe-experience-design-cc-per-a-prototipat-de-pagines-web-i-aplicac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791E4216-0FD8-423E-ABE0-869AFD75C00C}"/>
              </a:ext>
            </a:extLst>
          </p:cNvPr>
          <p:cNvSpPr txBox="1"/>
          <p:nvPr/>
        </p:nvSpPr>
        <p:spPr>
          <a:xfrm>
            <a:off x="7279882"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namu.moe/w/Adob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2" name="TextBox 11">
            <a:extLst>
              <a:ext uri="{FF2B5EF4-FFF2-40B4-BE49-F238E27FC236}">
                <a16:creationId xmlns:a16="http://schemas.microsoft.com/office/drawing/2014/main" id="{B0F2BFFF-1459-489A-885E-E44F076EC5AE}"/>
              </a:ext>
            </a:extLst>
          </p:cNvPr>
          <p:cNvSpPr txBox="1"/>
          <p:nvPr/>
        </p:nvSpPr>
        <p:spPr>
          <a:xfrm>
            <a:off x="480785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vimeo.com/20383700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4" name="Title 13">
            <a:extLst>
              <a:ext uri="{FF2B5EF4-FFF2-40B4-BE49-F238E27FC236}">
                <a16:creationId xmlns:a16="http://schemas.microsoft.com/office/drawing/2014/main" id="{A808DDCF-8AA0-47BA-8145-4D2B0376BCB5}"/>
              </a:ext>
            </a:extLst>
          </p:cNvPr>
          <p:cNvSpPr>
            <a:spLocks noGrp="1"/>
          </p:cNvSpPr>
          <p:nvPr>
            <p:ph type="title"/>
          </p:nvPr>
        </p:nvSpPr>
        <p:spPr>
          <a:xfrm>
            <a:off x="838200" y="365125"/>
            <a:ext cx="10515600" cy="967755"/>
          </a:xfrm>
        </p:spPr>
        <p:txBody>
          <a:bodyPr/>
          <a:lstStyle/>
          <a:p>
            <a:r>
              <a:rPr lang="en-GB" dirty="0"/>
              <a:t>Adobe </a:t>
            </a:r>
            <a:r>
              <a:rPr lang="en-GB" dirty="0" err="1"/>
              <a:t>Xd</a:t>
            </a:r>
            <a:endParaRPr lang="en-GB" dirty="0"/>
          </a:p>
        </p:txBody>
      </p:sp>
      <p:sp>
        <p:nvSpPr>
          <p:cNvPr id="16" name="Rectangle 15">
            <a:extLst>
              <a:ext uri="{FF2B5EF4-FFF2-40B4-BE49-F238E27FC236}">
                <a16:creationId xmlns:a16="http://schemas.microsoft.com/office/drawing/2014/main" id="{CDAC7658-42E8-40EB-BAFC-DD4C3776C9D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8" name="Rectangle 17">
            <a:extLst>
              <a:ext uri="{FF2B5EF4-FFF2-40B4-BE49-F238E27FC236}">
                <a16:creationId xmlns:a16="http://schemas.microsoft.com/office/drawing/2014/main" id="{BD679E80-0A83-4EBF-82FC-94526179DE0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Ui Ux outline">
            <a:extLst>
              <a:ext uri="{FF2B5EF4-FFF2-40B4-BE49-F238E27FC236}">
                <a16:creationId xmlns:a16="http://schemas.microsoft.com/office/drawing/2014/main" id="{70A0DCC4-0723-4574-8D55-0A9362639F90}"/>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504193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8892" y="1651528"/>
            <a:ext cx="11378645" cy="4136712"/>
          </a:xfrm>
        </p:spPr>
        <p:txBody>
          <a:bodyPr>
            <a:noAutofit/>
          </a:bodyPr>
          <a:lstStyle/>
          <a:p>
            <a:pPr>
              <a:lnSpc>
                <a:spcPct val="100000"/>
              </a:lnSpc>
              <a:spcBef>
                <a:spcPts val="0"/>
              </a:spcBef>
            </a:pPr>
            <a:r>
              <a:rPr lang="en-GB" sz="2400" dirty="0">
                <a:hlinkClick r:id="rId3"/>
              </a:rPr>
              <a:t>GitHub.com</a:t>
            </a:r>
            <a:r>
              <a:rPr lang="en-GB" sz="2400" dirty="0"/>
              <a:t> is a web-based hosting service for software development projects.</a:t>
            </a:r>
          </a:p>
          <a:p>
            <a:pPr>
              <a:lnSpc>
                <a:spcPct val="100000"/>
              </a:lnSpc>
              <a:spcBef>
                <a:spcPts val="0"/>
              </a:spcBef>
            </a:pPr>
            <a:r>
              <a:rPr lang="en-GB" sz="2200" b="1" dirty="0"/>
              <a:t>Commonly </a:t>
            </a:r>
            <a:r>
              <a:rPr lang="en-GB" sz="2200" dirty="0"/>
              <a:t>used for </a:t>
            </a:r>
            <a:r>
              <a:rPr lang="en-GB" sz="2200" b="1" dirty="0"/>
              <a:t>source-code management (SCM), it has great version control</a:t>
            </a:r>
            <a:r>
              <a:rPr lang="en-GB" sz="2200" dirty="0"/>
              <a:t>.</a:t>
            </a:r>
          </a:p>
          <a:p>
            <a:pPr>
              <a:lnSpc>
                <a:spcPct val="100000"/>
              </a:lnSpc>
              <a:spcBef>
                <a:spcPts val="0"/>
              </a:spcBef>
            </a:pPr>
            <a:r>
              <a:rPr lang="en-GB" sz="2200" dirty="0"/>
              <a:t>A system for </a:t>
            </a:r>
            <a:r>
              <a:rPr lang="en-GB" sz="2200" b="1" dirty="0"/>
              <a:t>tracking changes in computer files </a:t>
            </a:r>
            <a:r>
              <a:rPr lang="en-GB" sz="2200" dirty="0"/>
              <a:t>and coordinating work on those files </a:t>
            </a:r>
            <a:r>
              <a:rPr lang="en-GB" sz="2200" b="1" dirty="0"/>
              <a:t>among multiple people / team members.</a:t>
            </a:r>
            <a:r>
              <a:rPr lang="en-GB" sz="2200" dirty="0"/>
              <a:t> </a:t>
            </a:r>
          </a:p>
          <a:p>
            <a:pPr>
              <a:lnSpc>
                <a:spcPct val="100000"/>
              </a:lnSpc>
              <a:spcBef>
                <a:spcPts val="0"/>
              </a:spcBef>
            </a:pPr>
            <a:r>
              <a:rPr lang="en-GB" sz="2200" dirty="0"/>
              <a:t>It is Commonly used to host </a:t>
            </a:r>
            <a:r>
              <a:rPr lang="en-GB" sz="2200" b="1" dirty="0"/>
              <a:t>open-source software projects</a:t>
            </a:r>
            <a:r>
              <a:rPr lang="en-GB" sz="2200" dirty="0"/>
              <a:t>. </a:t>
            </a:r>
          </a:p>
          <a:p>
            <a:pPr>
              <a:lnSpc>
                <a:spcPct val="100000"/>
              </a:lnSpc>
              <a:spcBef>
                <a:spcPts val="0"/>
              </a:spcBef>
            </a:pPr>
            <a:r>
              <a:rPr lang="en-GB" sz="2200" dirty="0"/>
              <a:t>Launched in 2008 it is the largest host of Open Source projects in the world. </a:t>
            </a:r>
          </a:p>
          <a:p>
            <a:pPr>
              <a:lnSpc>
                <a:spcPct val="100000"/>
              </a:lnSpc>
              <a:spcBef>
                <a:spcPts val="0"/>
              </a:spcBef>
            </a:pPr>
            <a:r>
              <a:rPr lang="en-GB" sz="2200" dirty="0"/>
              <a:t>Microsoft acquired GitHub in 2018 for US$7.5 billion. GitHub continues to operate independently as a community, platform and business.</a:t>
            </a:r>
          </a:p>
          <a:p>
            <a:pPr>
              <a:lnSpc>
                <a:spcPct val="100000"/>
              </a:lnSpc>
              <a:spcBef>
                <a:spcPts val="0"/>
              </a:spcBef>
            </a:pPr>
            <a:r>
              <a:rPr lang="en-GB" sz="2200" dirty="0">
                <a:hlinkClick r:id="rId4"/>
              </a:rPr>
              <a:t>GitHub Student Developer Pack </a:t>
            </a:r>
            <a:r>
              <a:rPr lang="en-GB" sz="2200" dirty="0"/>
              <a:t>= </a:t>
            </a:r>
            <a:r>
              <a:rPr lang="en-GB" sz="2200" b="1" dirty="0"/>
              <a:t>free student access </a:t>
            </a:r>
            <a:r>
              <a:rPr lang="en-GB" sz="2200" dirty="0"/>
              <a:t>to great developer tools.</a:t>
            </a:r>
          </a:p>
          <a:p>
            <a:pPr lvl="1">
              <a:lnSpc>
                <a:spcPct val="100000"/>
              </a:lnSpc>
              <a:spcBef>
                <a:spcPts val="0"/>
              </a:spcBef>
              <a:buFont typeface="Courier New" panose="02070309020205020404" pitchFamily="49" charset="0"/>
              <a:buChar char="o"/>
            </a:pPr>
            <a:r>
              <a:rPr lang="en-GB" sz="1800" dirty="0"/>
              <a:t>How to get started: </a:t>
            </a:r>
            <a:r>
              <a:rPr lang="en-GB" sz="1800" dirty="0" err="1"/>
              <a:t>Github</a:t>
            </a:r>
            <a:r>
              <a:rPr lang="en-GB" sz="1800" dirty="0"/>
              <a:t> for Beginners: Overview </a:t>
            </a:r>
            <a:r>
              <a:rPr lang="en-GB" sz="1800" dirty="0">
                <a:hlinkClick r:id="rId5"/>
              </a:rPr>
              <a:t>Video 1</a:t>
            </a:r>
            <a:r>
              <a:rPr lang="en-GB" sz="1800" dirty="0"/>
              <a:t>, </a:t>
            </a:r>
            <a:r>
              <a:rPr lang="en-GB" sz="1800" dirty="0">
                <a:hlinkClick r:id="rId6"/>
              </a:rPr>
              <a:t>Video 2</a:t>
            </a:r>
            <a:r>
              <a:rPr lang="en-GB" sz="1800" dirty="0"/>
              <a:t>.</a:t>
            </a:r>
          </a:p>
          <a:p>
            <a:pPr>
              <a:lnSpc>
                <a:spcPct val="100000"/>
              </a:lnSpc>
              <a:spcBef>
                <a:spcPts val="0"/>
              </a:spcBef>
            </a:pPr>
            <a:r>
              <a:rPr lang="en-GB" sz="2400" dirty="0"/>
              <a:t>You can use your own version control method/system, or use </a:t>
            </a:r>
            <a:r>
              <a:rPr lang="en-GB" sz="2400" dirty="0" err="1"/>
              <a:t>Github</a:t>
            </a:r>
            <a:r>
              <a:rPr lang="en-GB" sz="2400" dirty="0"/>
              <a:t> in VS or Unity. </a:t>
            </a:r>
          </a:p>
          <a:p>
            <a:pPr>
              <a:lnSpc>
                <a:spcPct val="100000"/>
              </a:lnSpc>
              <a:spcBef>
                <a:spcPts val="0"/>
              </a:spcBef>
            </a:pPr>
            <a:r>
              <a:rPr lang="en-GB" sz="2400" dirty="0"/>
              <a:t>For small personal projects, you may not need version control.</a:t>
            </a:r>
          </a:p>
          <a:p>
            <a:pPr lvl="1">
              <a:lnSpc>
                <a:spcPct val="100000"/>
              </a:lnSpc>
              <a:spcBef>
                <a:spcPts val="0"/>
              </a:spcBef>
              <a:buFont typeface="Courier New" panose="02070309020205020404" pitchFamily="49" charset="0"/>
              <a:buChar char="o"/>
            </a:pPr>
            <a:r>
              <a:rPr lang="en-GB" sz="1600" b="1" dirty="0"/>
              <a:t>VC AWS option</a:t>
            </a:r>
            <a:r>
              <a:rPr lang="en-GB" sz="1600" dirty="0"/>
              <a:t>: </a:t>
            </a:r>
            <a:r>
              <a:rPr lang="en-GB" sz="1600" dirty="0">
                <a:hlinkClick r:id="rId7"/>
              </a:rPr>
              <a:t>https://aws.amazon.com/codecommit/pricing/ </a:t>
            </a:r>
            <a:endParaRPr lang="en-GB" sz="1600" dirty="0"/>
          </a:p>
          <a:p>
            <a:pPr lvl="1">
              <a:lnSpc>
                <a:spcPct val="100000"/>
              </a:lnSpc>
              <a:spcBef>
                <a:spcPts val="0"/>
              </a:spcBef>
              <a:buFont typeface="Courier New" panose="02070309020205020404" pitchFamily="49" charset="0"/>
              <a:buChar char="o"/>
            </a:pPr>
            <a:r>
              <a:rPr lang="en-GB" sz="1600" b="1" dirty="0"/>
              <a:t>VC Azure 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a:t>.</a:t>
            </a:r>
          </a:p>
          <a:p>
            <a:pPr>
              <a:lnSpc>
                <a:spcPct val="100000"/>
              </a:lnSpc>
              <a:spcBef>
                <a:spcPts val="0"/>
              </a:spcBef>
            </a:pPr>
            <a:endParaRPr lang="en-GB" sz="2400" dirty="0"/>
          </a:p>
        </p:txBody>
      </p:sp>
      <p:sp>
        <p:nvSpPr>
          <p:cNvPr id="7" name="TextBox 6">
            <a:extLst>
              <a:ext uri="{FF2B5EF4-FFF2-40B4-BE49-F238E27FC236}">
                <a16:creationId xmlns:a16="http://schemas.microsoft.com/office/drawing/2014/main" id="{6BC77E1F-B992-45B3-AA64-B85327089D30}"/>
              </a:ext>
            </a:extLst>
          </p:cNvPr>
          <p:cNvSpPr txBox="1"/>
          <p:nvPr/>
        </p:nvSpPr>
        <p:spPr>
          <a:xfrm>
            <a:off x="10140579" y="4158237"/>
            <a:ext cx="1901109" cy="138499"/>
          </a:xfrm>
          <a:prstGeom prst="rect">
            <a:avLst/>
          </a:prstGeom>
          <a:noFill/>
        </p:spPr>
        <p:txBody>
          <a:bodyPr wrap="square" rtlCol="0">
            <a:spAutoFit/>
          </a:bodyPr>
          <a:lstStyle/>
          <a:p>
            <a:pPr algn="ctr"/>
            <a:r>
              <a:rPr lang="en-GB" sz="300" dirty="0">
                <a:hlinkClick r:id="rId10" tooltip="https://pngimg.com/download/73352"/>
              </a:rPr>
              <a:t>This Photo</a:t>
            </a:r>
            <a:r>
              <a:rPr lang="en-GB" sz="300" dirty="0"/>
              <a:t> by Unknown Author is licensed under </a:t>
            </a:r>
            <a:r>
              <a:rPr lang="en-GB" sz="300" dirty="0">
                <a:hlinkClick r:id="rId11" tooltip="https://creativecommons.org/licenses/by-nc/3.0/"/>
              </a:rPr>
              <a:t>CC BY-NC</a:t>
            </a:r>
            <a:endParaRPr lang="en-GB" sz="300" dirty="0"/>
          </a:p>
        </p:txBody>
      </p:sp>
      <p:sp>
        <p:nvSpPr>
          <p:cNvPr id="10" name="Title 13">
            <a:extLst>
              <a:ext uri="{FF2B5EF4-FFF2-40B4-BE49-F238E27FC236}">
                <a16:creationId xmlns:a16="http://schemas.microsoft.com/office/drawing/2014/main" id="{DF36A6B5-5FCB-491F-B3EB-333C22A9F722}"/>
              </a:ext>
            </a:extLst>
          </p:cNvPr>
          <p:cNvSpPr txBox="1">
            <a:spLocks/>
          </p:cNvSpPr>
          <p:nvPr/>
        </p:nvSpPr>
        <p:spPr>
          <a:xfrm>
            <a:off x="838200" y="365125"/>
            <a:ext cx="10515600" cy="967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err="1"/>
              <a:t>Github</a:t>
            </a:r>
            <a:r>
              <a:rPr lang="en-GB" b="1" u="sng" dirty="0"/>
              <a:t> Version Control &amp; Project Management</a:t>
            </a:r>
            <a:endParaRPr lang="en-GB" dirty="0"/>
          </a:p>
        </p:txBody>
      </p:sp>
      <p:sp>
        <p:nvSpPr>
          <p:cNvPr id="12" name="Rectangle 11">
            <a:extLst>
              <a:ext uri="{FF2B5EF4-FFF2-40B4-BE49-F238E27FC236}">
                <a16:creationId xmlns:a16="http://schemas.microsoft.com/office/drawing/2014/main" id="{F08A6AE0-5711-4760-ABAC-3AB0F4BA1897}"/>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3" name="Rectangle 12">
            <a:extLst>
              <a:ext uri="{FF2B5EF4-FFF2-40B4-BE49-F238E27FC236}">
                <a16:creationId xmlns:a16="http://schemas.microsoft.com/office/drawing/2014/main" id="{BDF30C6A-9118-4D99-B19A-00C07217DB2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Icon&#10;&#10;Description automatically generated">
            <a:extLst>
              <a:ext uri="{FF2B5EF4-FFF2-40B4-BE49-F238E27FC236}">
                <a16:creationId xmlns:a16="http://schemas.microsoft.com/office/drawing/2014/main" id="{D915C4B2-9F20-4E9D-912E-F10FD911533A}"/>
              </a:ext>
            </a:extLst>
          </p:cNvPr>
          <p:cNvPicPr>
            <a:picLocks noChangeAspect="1"/>
          </p:cNvPicPr>
          <p:nvPr/>
        </p:nvPicPr>
        <p:blipFill>
          <a:blip r:embed="rId12"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361228" y="2854712"/>
            <a:ext cx="1459813" cy="1318393"/>
          </a:xfrm>
          <a:prstGeom prst="rect">
            <a:avLst/>
          </a:prstGeom>
        </p:spPr>
      </p:pic>
    </p:spTree>
    <p:extLst>
      <p:ext uri="{BB962C8B-B14F-4D97-AF65-F5344CB8AC3E}">
        <p14:creationId xmlns:p14="http://schemas.microsoft.com/office/powerpoint/2010/main" val="2507492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hart&#10;&#10;Description automatically generated">
            <a:extLst>
              <a:ext uri="{FF2B5EF4-FFF2-40B4-BE49-F238E27FC236}">
                <a16:creationId xmlns:a16="http://schemas.microsoft.com/office/drawing/2014/main" id="{36BC4413-CFFC-4C4C-9A6E-A6425F77FC7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4080" y="3167671"/>
            <a:ext cx="3532602" cy="2651235"/>
          </a:xfrm>
          <a:prstGeom prst="rect">
            <a:avLst/>
          </a:prstGeom>
        </p:spPr>
      </p:pic>
      <p:sp>
        <p:nvSpPr>
          <p:cNvPr id="3" name="Content Placeholder 2"/>
          <p:cNvSpPr>
            <a:spLocks noGrp="1"/>
          </p:cNvSpPr>
          <p:nvPr>
            <p:ph idx="1"/>
          </p:nvPr>
        </p:nvSpPr>
        <p:spPr/>
        <p:txBody>
          <a:bodyPr>
            <a:normAutofit fontScale="92500" lnSpcReduction="20000"/>
          </a:bodyPr>
          <a:lstStyle/>
          <a:p>
            <a:r>
              <a:rPr lang="en-GB" dirty="0"/>
              <a:t>You can create network maps /charts or diagrams during the design, implementation and testing phase.</a:t>
            </a:r>
          </a:p>
          <a:p>
            <a:r>
              <a:rPr lang="en-GB" dirty="0"/>
              <a:t>Or </a:t>
            </a:r>
            <a:r>
              <a:rPr lang="en-GB" dirty="0" err="1"/>
              <a:t>CyberSec</a:t>
            </a:r>
            <a:r>
              <a:rPr lang="en-GB" dirty="0"/>
              <a:t>. graphs charts and maps using network and security mapping and monitoring software.</a:t>
            </a:r>
          </a:p>
          <a:p>
            <a:r>
              <a:rPr lang="en-GB" dirty="0"/>
              <a:t>Many tools are available, such as:</a:t>
            </a:r>
          </a:p>
          <a:p>
            <a:pPr lvl="1"/>
            <a:r>
              <a:rPr lang="en-GB" dirty="0">
                <a:hlinkClick r:id="rId4"/>
              </a:rPr>
              <a:t>Top 7 Network Mapping Tools</a:t>
            </a:r>
            <a:r>
              <a:rPr lang="en-GB" dirty="0"/>
              <a:t>.</a:t>
            </a:r>
            <a:endParaRPr lang="en-GB" dirty="0">
              <a:hlinkClick r:id="rId5"/>
            </a:endParaRPr>
          </a:p>
          <a:p>
            <a:pPr lvl="1"/>
            <a:r>
              <a:rPr lang="en-GB" dirty="0">
                <a:hlinkClick r:id="rId5"/>
              </a:rPr>
              <a:t>17 Best Network Mapping &amp; Topology Software (2021)</a:t>
            </a:r>
            <a:endParaRPr lang="en-GB" dirty="0"/>
          </a:p>
          <a:p>
            <a:pPr lvl="1"/>
            <a:r>
              <a:rPr lang="en-GB" dirty="0">
                <a:hlinkClick r:id="rId6"/>
              </a:rPr>
              <a:t>Visual Paradigm Online - Network Diagram software.</a:t>
            </a:r>
            <a:endParaRPr lang="en-GB" dirty="0"/>
          </a:p>
          <a:p>
            <a:pPr lvl="1"/>
            <a:r>
              <a:rPr lang="en-GB" b="0" i="0" dirty="0">
                <a:solidFill>
                  <a:srgbClr val="FFFFFF"/>
                </a:solidFill>
                <a:effectLst/>
                <a:latin typeface="system-ui"/>
                <a:hlinkClick r:id="rId7"/>
              </a:rPr>
              <a:t>Network Security Analysis &amp; Monitoring Software</a:t>
            </a:r>
            <a:r>
              <a:rPr lang="en-GB" b="0" i="0" dirty="0">
                <a:solidFill>
                  <a:srgbClr val="FFFFFF"/>
                </a:solidFill>
                <a:effectLst/>
                <a:latin typeface="system-ui"/>
              </a:rPr>
              <a:t>.</a:t>
            </a:r>
          </a:p>
          <a:p>
            <a:pPr lvl="1"/>
            <a:r>
              <a:rPr lang="en-GB" dirty="0">
                <a:hlinkClick r:id="rId8"/>
              </a:rPr>
              <a:t>14 Best Network Security Tools For Safer Environments</a:t>
            </a:r>
            <a:r>
              <a:rPr lang="en-GB" dirty="0"/>
              <a:t>.</a:t>
            </a:r>
          </a:p>
          <a:p>
            <a:pPr lvl="1"/>
            <a:r>
              <a:rPr lang="en-GB" dirty="0">
                <a:hlinkClick r:id="rId9"/>
              </a:rPr>
              <a:t>13 Best Network Security Auditing Tools.</a:t>
            </a:r>
            <a:endParaRPr lang="en-GB" dirty="0"/>
          </a:p>
          <a:p>
            <a:r>
              <a:rPr lang="en-GB" dirty="0"/>
              <a:t>Note: Please use the tools of your choice which </a:t>
            </a:r>
            <a:br>
              <a:rPr lang="en-GB" dirty="0"/>
            </a:br>
            <a:r>
              <a:rPr lang="en-GB" dirty="0"/>
              <a:t>may or may not be listed above.</a:t>
            </a:r>
          </a:p>
        </p:txBody>
      </p:sp>
      <p:sp>
        <p:nvSpPr>
          <p:cNvPr id="4" name="Title 13">
            <a:extLst>
              <a:ext uri="{FF2B5EF4-FFF2-40B4-BE49-F238E27FC236}">
                <a16:creationId xmlns:a16="http://schemas.microsoft.com/office/drawing/2014/main" id="{425E0C3F-C437-482B-AA50-F038BDBE37A5}"/>
              </a:ext>
            </a:extLst>
          </p:cNvPr>
          <p:cNvSpPr txBox="1">
            <a:spLocks/>
          </p:cNvSpPr>
          <p:nvPr/>
        </p:nvSpPr>
        <p:spPr>
          <a:xfrm>
            <a:off x="838200" y="365125"/>
            <a:ext cx="10515600" cy="967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Network Mapping Monitoring &amp; Analysis</a:t>
            </a:r>
            <a:endParaRPr lang="en-GB" dirty="0"/>
          </a:p>
        </p:txBody>
      </p:sp>
      <p:sp>
        <p:nvSpPr>
          <p:cNvPr id="5" name="Rectangle 4">
            <a:extLst>
              <a:ext uri="{FF2B5EF4-FFF2-40B4-BE49-F238E27FC236}">
                <a16:creationId xmlns:a16="http://schemas.microsoft.com/office/drawing/2014/main" id="{F3D28FF3-AECE-40BB-8CBE-5FDECE45255E}"/>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7CD07A1C-3DA8-4ED4-A793-FFDD42D0AF0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Network outline">
            <a:extLst>
              <a:ext uri="{FF2B5EF4-FFF2-40B4-BE49-F238E27FC236}">
                <a16:creationId xmlns:a16="http://schemas.microsoft.com/office/drawing/2014/main" id="{1F3B8A9F-6659-494B-92E5-3B249AD7B1D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0151325" y="243777"/>
            <a:ext cx="1089103" cy="1089103"/>
          </a:xfrm>
          <a:prstGeom prst="rect">
            <a:avLst/>
          </a:prstGeom>
        </p:spPr>
      </p:pic>
      <p:sp>
        <p:nvSpPr>
          <p:cNvPr id="8" name="TextBox 7">
            <a:extLst>
              <a:ext uri="{FF2B5EF4-FFF2-40B4-BE49-F238E27FC236}">
                <a16:creationId xmlns:a16="http://schemas.microsoft.com/office/drawing/2014/main" id="{F4A0FFF9-25DE-4C60-91B4-CF23B2305549}"/>
              </a:ext>
            </a:extLst>
          </p:cNvPr>
          <p:cNvSpPr txBox="1"/>
          <p:nvPr/>
        </p:nvSpPr>
        <p:spPr>
          <a:xfrm>
            <a:off x="8289143" y="5781131"/>
            <a:ext cx="3127212" cy="184666"/>
          </a:xfrm>
          <a:prstGeom prst="rect">
            <a:avLst/>
          </a:prstGeom>
          <a:noFill/>
        </p:spPr>
        <p:txBody>
          <a:bodyPr wrap="square" rtlCol="0">
            <a:spAutoFit/>
          </a:bodyPr>
          <a:lstStyle/>
          <a:p>
            <a:pPr algn="ctr"/>
            <a:r>
              <a:rPr lang="en-GB" sz="600" dirty="0">
                <a:hlinkClick r:id="rId3" tooltip="http://stackoverflow.com/questions/8118051/how-to-create-network-map-on-c"/>
              </a:rPr>
              <a:t>This Photo</a:t>
            </a:r>
            <a:r>
              <a:rPr lang="en-GB" sz="600" dirty="0"/>
              <a:t> by Unknown Author is licensed under </a:t>
            </a:r>
            <a:r>
              <a:rPr lang="en-GB" sz="600" dirty="0">
                <a:hlinkClick r:id="rId12" tooltip="https://creativecommons.org/licenses/by-sa/3.0/"/>
              </a:rPr>
              <a:t>CC BY-SA</a:t>
            </a:r>
            <a:endParaRPr lang="en-GB" sz="600" dirty="0"/>
          </a:p>
        </p:txBody>
      </p:sp>
    </p:spTree>
    <p:extLst>
      <p:ext uri="{BB962C8B-B14F-4D97-AF65-F5344CB8AC3E}">
        <p14:creationId xmlns:p14="http://schemas.microsoft.com/office/powerpoint/2010/main" val="2246053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793" y="1562110"/>
            <a:ext cx="4764622" cy="4351338"/>
          </a:xfrm>
        </p:spPr>
        <p:txBody>
          <a:bodyPr/>
          <a:lstStyle/>
          <a:p>
            <a:r>
              <a:rPr lang="en-GB" b="1" dirty="0"/>
              <a:t>Product design specifications</a:t>
            </a:r>
            <a:r>
              <a:rPr lang="en-GB" dirty="0"/>
              <a:t> </a:t>
            </a:r>
            <a:br>
              <a:rPr lang="en-GB" dirty="0"/>
            </a:br>
            <a:r>
              <a:rPr lang="en-GB" dirty="0"/>
              <a:t>are suitable for </a:t>
            </a:r>
            <a:r>
              <a:rPr lang="en-GB" b="1" dirty="0"/>
              <a:t>hardware / electronic </a:t>
            </a:r>
            <a:r>
              <a:rPr lang="en-GB" dirty="0"/>
              <a:t>prototypes, and usually include a diagram that documents the prototype’s proposed characteristics,  components and dimensions etc.</a:t>
            </a:r>
          </a:p>
        </p:txBody>
      </p:sp>
      <p:sp>
        <p:nvSpPr>
          <p:cNvPr id="4" name="Title 13">
            <a:extLst>
              <a:ext uri="{FF2B5EF4-FFF2-40B4-BE49-F238E27FC236}">
                <a16:creationId xmlns:a16="http://schemas.microsoft.com/office/drawing/2014/main" id="{60BE5A98-482C-44B4-A972-DAD7CEEDE8C3}"/>
              </a:ext>
            </a:extLst>
          </p:cNvPr>
          <p:cNvSpPr txBox="1">
            <a:spLocks/>
          </p:cNvSpPr>
          <p:nvPr/>
        </p:nvSpPr>
        <p:spPr>
          <a:xfrm>
            <a:off x="838200" y="365125"/>
            <a:ext cx="10515600" cy="967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Product Design Specs (PDS)</a:t>
            </a:r>
            <a:endParaRPr lang="en-GB" dirty="0"/>
          </a:p>
        </p:txBody>
      </p:sp>
      <p:sp>
        <p:nvSpPr>
          <p:cNvPr id="5" name="Rectangle 4">
            <a:extLst>
              <a:ext uri="{FF2B5EF4-FFF2-40B4-BE49-F238E27FC236}">
                <a16:creationId xmlns:a16="http://schemas.microsoft.com/office/drawing/2014/main" id="{9DD3C680-05EF-4E72-99CA-851E780215F3}"/>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677A2A8B-4150-4999-8C6D-C2844F9A10A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57653B7-CA76-4267-B2B5-F6C69722E593}"/>
              </a:ext>
            </a:extLst>
          </p:cNvPr>
          <p:cNvPicPr>
            <a:picLocks noChangeAspect="1"/>
          </p:cNvPicPr>
          <p:nvPr/>
        </p:nvPicPr>
        <p:blipFill rotWithShape="1">
          <a:blip r:embed="rId2">
            <a:extLst>
              <a:ext uri="{28A0092B-C50C-407E-A947-70E740481C1C}">
                <a14:useLocalDpi xmlns:a14="http://schemas.microsoft.com/office/drawing/2010/main" val="0"/>
              </a:ext>
            </a:extLst>
          </a:blip>
          <a:srcRect l="3064" r="14168" b="2004"/>
          <a:stretch/>
        </p:blipFill>
        <p:spPr>
          <a:xfrm>
            <a:off x="5315415" y="1444083"/>
            <a:ext cx="5974597" cy="5305429"/>
          </a:xfrm>
          <a:prstGeom prst="rect">
            <a:avLst/>
          </a:prstGeom>
        </p:spPr>
      </p:pic>
    </p:spTree>
    <p:extLst>
      <p:ext uri="{BB962C8B-B14F-4D97-AF65-F5344CB8AC3E}">
        <p14:creationId xmlns:p14="http://schemas.microsoft.com/office/powerpoint/2010/main" val="35070325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pic>
        <p:nvPicPr>
          <p:cNvPr id="8" name="Graphic 7" descr="Single gear outline">
            <a:extLst>
              <a:ext uri="{FF2B5EF4-FFF2-40B4-BE49-F238E27FC236}">
                <a16:creationId xmlns:a16="http://schemas.microsoft.com/office/drawing/2014/main" id="{23A9760E-942B-434D-8380-5757575E4E5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25939" y="0"/>
            <a:ext cx="1354667" cy="1354667"/>
          </a:xfrm>
          <a:prstGeom prst="rect">
            <a:avLst/>
          </a:prstGeom>
        </p:spPr>
      </p:pic>
    </p:spTree>
    <p:extLst>
      <p:ext uri="{BB962C8B-B14F-4D97-AF65-F5344CB8AC3E}">
        <p14:creationId xmlns:p14="http://schemas.microsoft.com/office/powerpoint/2010/main" val="167227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3">
            <a:extLst>
              <a:ext uri="{FF2B5EF4-FFF2-40B4-BE49-F238E27FC236}">
                <a16:creationId xmlns:a16="http://schemas.microsoft.com/office/drawing/2014/main" id="{AAE450B0-AFD9-4F83-83E5-7C24C34FFCB2}"/>
              </a:ext>
            </a:extLst>
          </p:cNvPr>
          <p:cNvSpPr txBox="1">
            <a:spLocks/>
          </p:cNvSpPr>
          <p:nvPr/>
        </p:nvSpPr>
        <p:spPr>
          <a:xfrm>
            <a:off x="785033" y="268907"/>
            <a:ext cx="4802249" cy="16715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kern="1200" dirty="0">
                <a:solidFill>
                  <a:schemeClr val="tx1"/>
                </a:solidFill>
                <a:latin typeface="+mj-lt"/>
                <a:ea typeface="+mj-ea"/>
                <a:cs typeface="+mj-cs"/>
              </a:rPr>
              <a:t>Games Des. Dev. &amp;/or Animation</a:t>
            </a:r>
            <a:endParaRPr lang="en-US" sz="4000" kern="1200" dirty="0">
              <a:solidFill>
                <a:schemeClr val="tx1"/>
              </a:solidFill>
              <a:latin typeface="+mj-lt"/>
              <a:ea typeface="+mj-ea"/>
              <a:cs typeface="+mj-cs"/>
            </a:endParaRPr>
          </a:p>
        </p:txBody>
      </p:sp>
      <p:pic>
        <p:nvPicPr>
          <p:cNvPr id="13" name="Picture 12">
            <a:extLst>
              <a:ext uri="{FF2B5EF4-FFF2-40B4-BE49-F238E27FC236}">
                <a16:creationId xmlns:a16="http://schemas.microsoft.com/office/drawing/2014/main" id="{A5E51589-6575-4E30-BC8D-454B0DB08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06" r="14267" b="-3"/>
          <a:stretch/>
        </p:blipFill>
        <p:spPr>
          <a:xfrm>
            <a:off x="5995436" y="1"/>
            <a:ext cx="3016307" cy="2223338"/>
          </a:xfrm>
          <a:prstGeom prst="rect">
            <a:avLst/>
          </a:prstGeom>
        </p:spPr>
      </p:pic>
      <p:pic>
        <p:nvPicPr>
          <p:cNvPr id="19" name="Picture 18" descr="Diagram&#10;&#10;Description automatically generated">
            <a:extLst>
              <a:ext uri="{FF2B5EF4-FFF2-40B4-BE49-F238E27FC236}">
                <a16:creationId xmlns:a16="http://schemas.microsoft.com/office/drawing/2014/main" id="{91A23F9B-51EC-4591-A398-35951FD4F0AF}"/>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467" r="3" b="9489"/>
          <a:stretch/>
        </p:blipFill>
        <p:spPr>
          <a:xfrm>
            <a:off x="9188878" y="10"/>
            <a:ext cx="3003123" cy="1679499"/>
          </a:xfrm>
          <a:prstGeom prst="rect">
            <a:avLst/>
          </a:prstGeom>
        </p:spPr>
      </p:pic>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a:xfrm>
            <a:off x="698062" y="2035834"/>
            <a:ext cx="4802249" cy="3744871"/>
          </a:xfrm>
        </p:spPr>
        <p:txBody>
          <a:bodyPr vert="horz" lIns="91440" tIns="45720" rIns="91440" bIns="45720" rtlCol="0">
            <a:normAutofit/>
          </a:bodyPr>
          <a:lstStyle/>
          <a:p>
            <a:r>
              <a:rPr lang="en-US" dirty="0"/>
              <a:t>If your project is Game or Animation based, please do include your initial design work such as character design, sketches, illustrations, models, storyboards etc.</a:t>
            </a:r>
          </a:p>
        </p:txBody>
      </p:sp>
      <p:pic>
        <p:nvPicPr>
          <p:cNvPr id="22" name="Picture 21" descr="Diagram&#10;&#10;Description automatically generated">
            <a:extLst>
              <a:ext uri="{FF2B5EF4-FFF2-40B4-BE49-F238E27FC236}">
                <a16:creationId xmlns:a16="http://schemas.microsoft.com/office/drawing/2014/main" id="{00AB2AA3-73ED-45B4-983D-F393B0AACDA7}"/>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69" r="6961" b="-3"/>
          <a:stretch/>
        </p:blipFill>
        <p:spPr>
          <a:xfrm>
            <a:off x="5995437" y="2384215"/>
            <a:ext cx="3016307" cy="2234180"/>
          </a:xfrm>
          <a:prstGeom prst="rect">
            <a:avLst/>
          </a:prstGeom>
        </p:spPr>
      </p:pic>
      <p:pic>
        <p:nvPicPr>
          <p:cNvPr id="28" name="Picture 27" descr="A picture containing graphical user interface&#10;&#10;Description automatically generated">
            <a:extLst>
              <a:ext uri="{FF2B5EF4-FFF2-40B4-BE49-F238E27FC236}">
                <a16:creationId xmlns:a16="http://schemas.microsoft.com/office/drawing/2014/main" id="{FBAEB074-8B14-44E9-8C8C-2F14E045677F}"/>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6653" r="-4" b="3954"/>
          <a:stretch/>
        </p:blipFill>
        <p:spPr>
          <a:xfrm>
            <a:off x="9188877" y="1843285"/>
            <a:ext cx="3003123" cy="2064985"/>
          </a:xfrm>
          <a:prstGeom prst="rect">
            <a:avLst/>
          </a:prstGeom>
        </p:spPr>
      </p:pic>
      <p:pic>
        <p:nvPicPr>
          <p:cNvPr id="25" name="Picture 24" descr="Graphical user interface&#10;&#10;Description automatically generated">
            <a:extLst>
              <a:ext uri="{FF2B5EF4-FFF2-40B4-BE49-F238E27FC236}">
                <a16:creationId xmlns:a16="http://schemas.microsoft.com/office/drawing/2014/main" id="{36E20C5C-C113-4292-8C58-9E7D7305BA9B}"/>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1842" r="12310" b="2"/>
          <a:stretch/>
        </p:blipFill>
        <p:spPr>
          <a:xfrm>
            <a:off x="5995436" y="4790113"/>
            <a:ext cx="3016307" cy="2067887"/>
          </a:xfrm>
          <a:prstGeom prst="rect">
            <a:avLst/>
          </a:prstGeom>
        </p:spPr>
      </p:pic>
      <p:pic>
        <p:nvPicPr>
          <p:cNvPr id="31" name="Picture 30" descr="A picture containing sport&#10;&#10;Description automatically generated">
            <a:extLst>
              <a:ext uri="{FF2B5EF4-FFF2-40B4-BE49-F238E27FC236}">
                <a16:creationId xmlns:a16="http://schemas.microsoft.com/office/drawing/2014/main" id="{6A615F10-D344-46A0-ADDE-C3D74333474D}"/>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23017" r="16176" b="2"/>
          <a:stretch/>
        </p:blipFill>
        <p:spPr>
          <a:xfrm>
            <a:off x="9188878" y="4079988"/>
            <a:ext cx="3003123" cy="2778013"/>
          </a:xfrm>
          <a:prstGeom prst="rect">
            <a:avLst/>
          </a:prstGeom>
        </p:spPr>
      </p:pic>
      <p:sp>
        <p:nvSpPr>
          <p:cNvPr id="5" name="Rectangle 4">
            <a:extLst>
              <a:ext uri="{FF2B5EF4-FFF2-40B4-BE49-F238E27FC236}">
                <a16:creationId xmlns:a16="http://schemas.microsoft.com/office/drawing/2014/main" id="{199F5B37-320E-4A36-BA46-8FADC9FF4585}"/>
              </a:ext>
            </a:extLst>
          </p:cNvPr>
          <p:cNvSpPr/>
          <p:nvPr/>
        </p:nvSpPr>
        <p:spPr>
          <a:xfrm>
            <a:off x="611091" y="268907"/>
            <a:ext cx="4976192" cy="157437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296E5898-FF19-44BE-96E3-EE7E9B65DE69}"/>
              </a:ext>
            </a:extLst>
          </p:cNvPr>
          <p:cNvSpPr/>
          <p:nvPr/>
        </p:nvSpPr>
        <p:spPr>
          <a:xfrm>
            <a:off x="550793" y="396356"/>
            <a:ext cx="125714" cy="108309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Game controller outline">
            <a:extLst>
              <a:ext uri="{FF2B5EF4-FFF2-40B4-BE49-F238E27FC236}">
                <a16:creationId xmlns:a16="http://schemas.microsoft.com/office/drawing/2014/main" id="{35035B88-1C73-4E55-92D5-D6A635DF121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455613" y="4518367"/>
            <a:ext cx="914400" cy="914400"/>
          </a:xfrm>
          <a:prstGeom prst="rect">
            <a:avLst/>
          </a:prstGeom>
        </p:spPr>
      </p:pic>
      <p:sp>
        <p:nvSpPr>
          <p:cNvPr id="14" name="TextBox 13">
            <a:extLst>
              <a:ext uri="{FF2B5EF4-FFF2-40B4-BE49-F238E27FC236}">
                <a16:creationId xmlns:a16="http://schemas.microsoft.com/office/drawing/2014/main" id="{25F8C1FF-A2D1-4B67-BB14-B74FC51719F0}"/>
              </a:ext>
            </a:extLst>
          </p:cNvPr>
          <p:cNvSpPr txBox="1"/>
          <p:nvPr/>
        </p:nvSpPr>
        <p:spPr>
          <a:xfrm>
            <a:off x="6571652" y="202328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quantumday.com/2013/01/video-games-are-now-tools-in-fight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0" name="TextBox 19">
            <a:extLst>
              <a:ext uri="{FF2B5EF4-FFF2-40B4-BE49-F238E27FC236}">
                <a16:creationId xmlns:a16="http://schemas.microsoft.com/office/drawing/2014/main" id="{E729514A-62BC-4D7B-B65D-37FDD06E3C35}"/>
              </a:ext>
            </a:extLst>
          </p:cNvPr>
          <p:cNvSpPr txBox="1"/>
          <p:nvPr/>
        </p:nvSpPr>
        <p:spPr>
          <a:xfrm>
            <a:off x="10005185" y="1479454"/>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daryl-rhystaylor.blogspot.com/2011/03/crump-animation-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3" name="TextBox 22">
            <a:extLst>
              <a:ext uri="{FF2B5EF4-FFF2-40B4-BE49-F238E27FC236}">
                <a16:creationId xmlns:a16="http://schemas.microsoft.com/office/drawing/2014/main" id="{64DF28F4-2B85-40F9-99AE-5DD657CF8A09}"/>
              </a:ext>
            </a:extLst>
          </p:cNvPr>
          <p:cNvSpPr txBox="1"/>
          <p:nvPr/>
        </p:nvSpPr>
        <p:spPr>
          <a:xfrm>
            <a:off x="6704702" y="441834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iki.synfig.org/Doc:Cut-out_Anim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6" name="TextBox 25">
            <a:extLst>
              <a:ext uri="{FF2B5EF4-FFF2-40B4-BE49-F238E27FC236}">
                <a16:creationId xmlns:a16="http://schemas.microsoft.com/office/drawing/2014/main" id="{58033301-A7E5-4EDB-8426-85851E98F175}"/>
              </a:ext>
            </a:extLst>
          </p:cNvPr>
          <p:cNvSpPr txBox="1"/>
          <p:nvPr/>
        </p:nvSpPr>
        <p:spPr>
          <a:xfrm>
            <a:off x="65716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technofaq.org/posts/2019/02/exploring-the-realm-of-video-animation-top-stop-motion-animation-tools-and-applic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9" name="TextBox 28">
            <a:extLst>
              <a:ext uri="{FF2B5EF4-FFF2-40B4-BE49-F238E27FC236}">
                <a16:creationId xmlns:a16="http://schemas.microsoft.com/office/drawing/2014/main" id="{16D66981-5C18-45AB-B28D-8A1A61447F91}"/>
              </a:ext>
            </a:extLst>
          </p:cNvPr>
          <p:cNvSpPr txBox="1"/>
          <p:nvPr/>
        </p:nvSpPr>
        <p:spPr>
          <a:xfrm>
            <a:off x="9732672" y="370821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amal-wbl.blogspot.com/2011/10/i-digital-animation-typ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2" name="TextBox 31">
            <a:extLst>
              <a:ext uri="{FF2B5EF4-FFF2-40B4-BE49-F238E27FC236}">
                <a16:creationId xmlns:a16="http://schemas.microsoft.com/office/drawing/2014/main" id="{B71C47FC-692B-49D7-8A01-E3281332C8F9}"/>
              </a:ext>
            </a:extLst>
          </p:cNvPr>
          <p:cNvSpPr txBox="1"/>
          <p:nvPr/>
        </p:nvSpPr>
        <p:spPr>
          <a:xfrm>
            <a:off x="10005185" y="6657946"/>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sketchfab.com/3d-models/animation-run-e05e53ab881b413ab921b693256b184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373524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1388" y="184089"/>
            <a:ext cx="9576776" cy="1304481"/>
          </a:xfrm>
        </p:spPr>
        <p:txBody>
          <a:bodyPr anchor="ctr">
            <a:normAutofit/>
          </a:bodyPr>
          <a:lstStyle/>
          <a:p>
            <a:r>
              <a:rPr lang="en-GB" b="1" u="sng" dirty="0"/>
              <a:t>Keep it Simple: Design &amp; System Modelling</a:t>
            </a:r>
          </a:p>
        </p:txBody>
      </p:sp>
      <p:pic>
        <p:nvPicPr>
          <p:cNvPr id="7" name="Graphic 6" descr="Design">
            <a:extLst>
              <a:ext uri="{FF2B5EF4-FFF2-40B4-BE49-F238E27FC236}">
                <a16:creationId xmlns:a16="http://schemas.microsoft.com/office/drawing/2014/main" id="{ABAF33B1-87D0-4FAA-84BC-CC6BDE49AD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48164" y="259479"/>
            <a:ext cx="1113714" cy="1113714"/>
          </a:xfrm>
          <a:prstGeom prst="rect">
            <a:avLst/>
          </a:prstGeom>
        </p:spPr>
      </p:pic>
      <p:sp>
        <p:nvSpPr>
          <p:cNvPr id="8" name="Content Placeholder 2"/>
          <p:cNvSpPr>
            <a:spLocks noGrp="1"/>
          </p:cNvSpPr>
          <p:nvPr>
            <p:ph idx="1"/>
          </p:nvPr>
        </p:nvSpPr>
        <p:spPr>
          <a:xfrm>
            <a:off x="770744" y="1757477"/>
            <a:ext cx="9477420" cy="2705504"/>
          </a:xfrm>
        </p:spPr>
        <p:txBody>
          <a:bodyPr>
            <a:normAutofit/>
          </a:bodyPr>
          <a:lstStyle/>
          <a:p>
            <a:r>
              <a:rPr lang="en-GB" sz="3200" dirty="0"/>
              <a:t>Keep the Design docs simple. </a:t>
            </a:r>
          </a:p>
          <a:p>
            <a:r>
              <a:rPr lang="en-GB" sz="3200" dirty="0"/>
              <a:t>For this module you do not need to go into detail with your Design planning &amp; documentation.</a:t>
            </a:r>
          </a:p>
          <a:p>
            <a:r>
              <a:rPr lang="en-GB" sz="3200" dirty="0"/>
              <a:t>Keep it </a:t>
            </a:r>
            <a:r>
              <a:rPr lang="en-GB" sz="3200" b="1" dirty="0"/>
              <a:t>Clean Lean </a:t>
            </a:r>
            <a:r>
              <a:rPr lang="en-GB" sz="3200" dirty="0"/>
              <a:t>&amp;</a:t>
            </a:r>
            <a:r>
              <a:rPr lang="en-GB" sz="3200" b="1" dirty="0"/>
              <a:t> Simple</a:t>
            </a:r>
            <a:r>
              <a:rPr lang="en-GB" sz="3200" dirty="0"/>
              <a:t>.</a:t>
            </a:r>
          </a:p>
          <a:p>
            <a:pPr lvl="1"/>
            <a:endParaRPr lang="en-GB" sz="3200" dirty="0"/>
          </a:p>
          <a:p>
            <a:endParaRPr lang="en-GB" sz="3200" dirty="0"/>
          </a:p>
        </p:txBody>
      </p:sp>
      <p:pic>
        <p:nvPicPr>
          <p:cNvPr id="9" name="Graphic 8" descr="Design">
            <a:extLst>
              <a:ext uri="{FF2B5EF4-FFF2-40B4-BE49-F238E27FC236}">
                <a16:creationId xmlns:a16="http://schemas.microsoft.com/office/drawing/2014/main" id="{44B6E508-AB85-4D40-856B-37B3A14CBF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41431" y="816337"/>
            <a:ext cx="5225327" cy="5225327"/>
          </a:xfrm>
          <a:prstGeom prst="rect">
            <a:avLst/>
          </a:prstGeom>
        </p:spPr>
      </p:pic>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9714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685" y="382210"/>
            <a:ext cx="8031316" cy="887105"/>
          </a:xfrm>
        </p:spPr>
        <p:txBody>
          <a:bodyPr>
            <a:noAutofit/>
          </a:bodyPr>
          <a:lstStyle/>
          <a:p>
            <a:r>
              <a:rPr lang="en-GB" b="1" u="sng" dirty="0"/>
              <a:t>Proof of Concept (</a:t>
            </a:r>
            <a:r>
              <a:rPr lang="en-GB" b="1" u="sng" dirty="0" err="1"/>
              <a:t>PoC</a:t>
            </a:r>
            <a:r>
              <a:rPr lang="en-GB" b="1" u="sng" dirty="0"/>
              <a:t>) &amp; Feasibility</a:t>
            </a:r>
            <a:endParaRPr lang="en-GB" dirty="0"/>
          </a:p>
        </p:txBody>
      </p:sp>
      <p:sp>
        <p:nvSpPr>
          <p:cNvPr id="3" name="Content Placeholder 2"/>
          <p:cNvSpPr>
            <a:spLocks noGrp="1"/>
          </p:cNvSpPr>
          <p:nvPr>
            <p:ph idx="1"/>
          </p:nvPr>
        </p:nvSpPr>
        <p:spPr>
          <a:xfrm>
            <a:off x="418658" y="1447524"/>
            <a:ext cx="10972800" cy="5014119"/>
          </a:xfrm>
        </p:spPr>
        <p:txBody>
          <a:bodyPr>
            <a:noAutofit/>
          </a:bodyPr>
          <a:lstStyle/>
          <a:p>
            <a:r>
              <a:rPr lang="en-GB" sz="2200" dirty="0"/>
              <a:t>A Proof of Concept is a small exercise focused on </a:t>
            </a:r>
            <a:r>
              <a:rPr lang="en-GB" sz="2200" b="1" dirty="0"/>
              <a:t>determining whether a project idea can be turned into reality</a:t>
            </a:r>
            <a:r>
              <a:rPr lang="en-GB" sz="2200" dirty="0"/>
              <a:t> </a:t>
            </a:r>
            <a:r>
              <a:rPr lang="en-GB" sz="2200" b="1" dirty="0"/>
              <a:t>considering project constraints </a:t>
            </a:r>
            <a:r>
              <a:rPr lang="en-GB" sz="2200" dirty="0"/>
              <a:t>such as time, cost, resources and skills.</a:t>
            </a:r>
          </a:p>
          <a:p>
            <a:r>
              <a:rPr lang="en-GB" sz="2200" b="1" dirty="0"/>
              <a:t>Feasibility: </a:t>
            </a:r>
            <a:r>
              <a:rPr lang="en-GB" sz="2200" dirty="0"/>
              <a:t>Can the Aim and requirements of your project be achieved considering the project constraints.</a:t>
            </a:r>
          </a:p>
          <a:p>
            <a:r>
              <a:rPr lang="en-GB" sz="2200" dirty="0"/>
              <a:t>An effective POC proves the </a:t>
            </a:r>
            <a:r>
              <a:rPr lang="en-GB" sz="2200" b="1" dirty="0"/>
              <a:t>Aim of a project is feasible and viable</a:t>
            </a:r>
            <a:r>
              <a:rPr lang="en-GB" sz="2200" dirty="0"/>
              <a:t>. The value of a POC is it can help a project manager identify gaps in planning &amp; processes early on that might interfere with project success.</a:t>
            </a:r>
          </a:p>
          <a:p>
            <a:r>
              <a:rPr lang="en-GB" sz="2200" dirty="0"/>
              <a:t>A </a:t>
            </a:r>
            <a:r>
              <a:rPr lang="en-GB" sz="2200" dirty="0" err="1"/>
              <a:t>PoC</a:t>
            </a:r>
            <a:r>
              <a:rPr lang="en-GB" sz="2200" dirty="0"/>
              <a:t> review helps to </a:t>
            </a:r>
            <a:r>
              <a:rPr lang="en-GB" sz="2200" b="1" dirty="0"/>
              <a:t>determine the feasibility </a:t>
            </a:r>
            <a:r>
              <a:rPr lang="en-GB" sz="2200" dirty="0"/>
              <a:t>of a project before moving forward into implementation / practical work.</a:t>
            </a:r>
          </a:p>
          <a:p>
            <a:pPr>
              <a:buFont typeface="Courier New" panose="02070309020205020404" pitchFamily="49" charset="0"/>
              <a:buChar char="o"/>
            </a:pPr>
            <a:r>
              <a:rPr lang="en-GB" sz="2200" dirty="0"/>
              <a:t>A </a:t>
            </a:r>
            <a:r>
              <a:rPr lang="en-GB" sz="2200" dirty="0" err="1"/>
              <a:t>PoC</a:t>
            </a:r>
            <a:r>
              <a:rPr lang="en-GB" sz="2200" dirty="0"/>
              <a:t> </a:t>
            </a:r>
            <a:r>
              <a:rPr lang="en-GB" sz="2200" b="1" dirty="0"/>
              <a:t>helps to identify potential issues e.g. technical issues</a:t>
            </a:r>
            <a:r>
              <a:rPr lang="en-GB" sz="2200" dirty="0"/>
              <a:t> that might interfere with development. It also provides the </a:t>
            </a:r>
            <a:r>
              <a:rPr lang="en-GB" sz="2200" b="1" dirty="0"/>
              <a:t>opportunity to acquire feedback from users / other relevant stakeholders.</a:t>
            </a:r>
            <a:endParaRPr lang="en-GB" sz="2200" dirty="0"/>
          </a:p>
          <a:p>
            <a:r>
              <a:rPr lang="en-GB" sz="2200" b="1" dirty="0"/>
              <a:t>Feedback</a:t>
            </a:r>
            <a:r>
              <a:rPr lang="en-GB" sz="2200" dirty="0"/>
              <a:t> during Analysis and Design phase is helpful </a:t>
            </a:r>
            <a:r>
              <a:rPr lang="en-GB" sz="2200" b="1" dirty="0"/>
              <a:t>to inform and prioritise requirements</a:t>
            </a:r>
            <a:r>
              <a:rPr lang="en-GB" sz="2200" dirty="0"/>
              <a:t>.</a:t>
            </a:r>
          </a:p>
          <a:p>
            <a:pPr lvl="1">
              <a:buFont typeface="Courier New" panose="02070309020205020404" pitchFamily="49" charset="0"/>
              <a:buChar char="o"/>
            </a:pPr>
            <a:r>
              <a:rPr lang="en-GB" sz="2200" b="1" dirty="0"/>
              <a:t>A </a:t>
            </a:r>
            <a:r>
              <a:rPr lang="en-GB" sz="2200" b="1" dirty="0" err="1"/>
              <a:t>PoC</a:t>
            </a:r>
            <a:r>
              <a:rPr lang="en-GB" sz="2200" b="1" dirty="0"/>
              <a:t>/feasibility survey</a:t>
            </a:r>
            <a:r>
              <a:rPr lang="en-GB" sz="2200" dirty="0"/>
              <a:t> with potential users can help to create the requirements specification.</a:t>
            </a:r>
          </a:p>
        </p:txBody>
      </p:sp>
      <p:pic>
        <p:nvPicPr>
          <p:cNvPr id="4" name="Graphic 3" descr="Meeting outline">
            <a:extLst>
              <a:ext uri="{FF2B5EF4-FFF2-40B4-BE49-F238E27FC236}">
                <a16:creationId xmlns:a16="http://schemas.microsoft.com/office/drawing/2014/main" id="{A652AC30-92F5-4208-96B0-28BEB127FC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238597" cy="1238597"/>
          </a:xfrm>
          <a:prstGeom prst="rect">
            <a:avLst/>
          </a:prstGeom>
        </p:spPr>
      </p:pic>
      <p:sp>
        <p:nvSpPr>
          <p:cNvPr id="5" name="Rectangle 4">
            <a:extLst>
              <a:ext uri="{FF2B5EF4-FFF2-40B4-BE49-F238E27FC236}">
                <a16:creationId xmlns:a16="http://schemas.microsoft.com/office/drawing/2014/main" id="{24D52C7D-6E92-4959-94A1-157F558F1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F3B20CD8-7F38-4D27-933C-7076E677DE1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c 6">
            <a:extLst>
              <a:ext uri="{FF2B5EF4-FFF2-40B4-BE49-F238E27FC236}">
                <a16:creationId xmlns:a16="http://schemas.microsoft.com/office/drawing/2014/main" id="{9E8C5CD1-D272-4F84-8AAF-37D9CEB28E04}"/>
              </a:ext>
            </a:extLst>
          </p:cNvPr>
          <p:cNvSpPr/>
          <p:nvPr/>
        </p:nvSpPr>
        <p:spPr>
          <a:xfrm rot="6468648">
            <a:off x="9100014" y="4316186"/>
            <a:ext cx="3388528" cy="1847527"/>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75541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685" y="382210"/>
            <a:ext cx="11096248" cy="887105"/>
          </a:xfrm>
        </p:spPr>
        <p:txBody>
          <a:bodyPr>
            <a:noAutofit/>
          </a:bodyPr>
          <a:lstStyle/>
          <a:p>
            <a:r>
              <a:rPr lang="en-GB" b="1" u="sng" dirty="0"/>
              <a:t>Project Feedback: </a:t>
            </a:r>
            <a:r>
              <a:rPr lang="en-GB" u="sng" dirty="0" err="1"/>
              <a:t>PoC</a:t>
            </a:r>
            <a:r>
              <a:rPr lang="en-GB" u="sng" dirty="0"/>
              <a:t> Feasibility &amp; Scope survey</a:t>
            </a:r>
            <a:endParaRPr lang="en-GB" b="1" dirty="0"/>
          </a:p>
        </p:txBody>
      </p:sp>
      <p:sp>
        <p:nvSpPr>
          <p:cNvPr id="3" name="Content Placeholder 2"/>
          <p:cNvSpPr>
            <a:spLocks noGrp="1"/>
          </p:cNvSpPr>
          <p:nvPr>
            <p:ph idx="1"/>
          </p:nvPr>
        </p:nvSpPr>
        <p:spPr>
          <a:xfrm>
            <a:off x="418658" y="1447524"/>
            <a:ext cx="10972800" cy="5014119"/>
          </a:xfrm>
        </p:spPr>
        <p:txBody>
          <a:bodyPr>
            <a:noAutofit/>
          </a:bodyPr>
          <a:lstStyle/>
          <a:p>
            <a:r>
              <a:rPr lang="en-GB" sz="2400" dirty="0"/>
              <a:t>Conduct a small survey to consider the project’s feasibility and scope. </a:t>
            </a:r>
          </a:p>
          <a:p>
            <a:r>
              <a:rPr lang="en-GB" sz="2400" dirty="0"/>
              <a:t>NOTE: Whereas you do not have the time to complete a Full Feasibility Survey and analysis, you can simply ask a few potential users (or other </a:t>
            </a:r>
            <a:r>
              <a:rPr lang="en-GB" sz="2400" dirty="0" err="1"/>
              <a:t>relevat</a:t>
            </a:r>
            <a:r>
              <a:rPr lang="en-GB" sz="2400" dirty="0"/>
              <a:t> stakeholder) for some feedback. </a:t>
            </a:r>
          </a:p>
          <a:p>
            <a:r>
              <a:rPr lang="en-GB" sz="2400" dirty="0"/>
              <a:t>This will help inform and </a:t>
            </a:r>
            <a:r>
              <a:rPr lang="en-GB" sz="2400" dirty="0" err="1"/>
              <a:t>enhnace</a:t>
            </a:r>
            <a:r>
              <a:rPr lang="en-GB" sz="2400" dirty="0"/>
              <a:t> your Requirements/Design before moving into the practical stage. </a:t>
            </a:r>
          </a:p>
          <a:p>
            <a:r>
              <a:rPr lang="en-GB" sz="2400" dirty="0"/>
              <a:t>Do not spend long doing this e.g. 1/2 days, after you complete your initial Requirements/Design. </a:t>
            </a:r>
          </a:p>
          <a:p>
            <a:r>
              <a:rPr lang="en-GB" sz="2400" dirty="0"/>
              <a:t>You can simply send the initial Requirements/Design work to a few people with a few questions and ask for feedback.</a:t>
            </a:r>
          </a:p>
        </p:txBody>
      </p:sp>
      <p:sp>
        <p:nvSpPr>
          <p:cNvPr id="5" name="Rectangle 4">
            <a:extLst>
              <a:ext uri="{FF2B5EF4-FFF2-40B4-BE49-F238E27FC236}">
                <a16:creationId xmlns:a16="http://schemas.microsoft.com/office/drawing/2014/main" id="{24D52C7D-6E92-4959-94A1-157F558F17FB}"/>
              </a:ext>
            </a:extLst>
          </p:cNvPr>
          <p:cNvSpPr/>
          <p:nvPr/>
        </p:nvSpPr>
        <p:spPr>
          <a:xfrm>
            <a:off x="611091" y="268907"/>
            <a:ext cx="1121684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F3B20CD8-7F38-4D27-933C-7076E677DE1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c 6">
            <a:extLst>
              <a:ext uri="{FF2B5EF4-FFF2-40B4-BE49-F238E27FC236}">
                <a16:creationId xmlns:a16="http://schemas.microsoft.com/office/drawing/2014/main" id="{9E8C5CD1-D272-4F84-8AAF-37D9CEB28E04}"/>
              </a:ext>
            </a:extLst>
          </p:cNvPr>
          <p:cNvSpPr/>
          <p:nvPr/>
        </p:nvSpPr>
        <p:spPr>
          <a:xfrm rot="7210471">
            <a:off x="8266628" y="3508908"/>
            <a:ext cx="4299678" cy="2471484"/>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8" name="Graphic 7" descr="Meeting outline">
            <a:extLst>
              <a:ext uri="{FF2B5EF4-FFF2-40B4-BE49-F238E27FC236}">
                <a16:creationId xmlns:a16="http://schemas.microsoft.com/office/drawing/2014/main" id="{84E3BDED-206E-4846-A310-F940945D11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5476701" y="4940025"/>
            <a:ext cx="1238597" cy="1238597"/>
          </a:xfrm>
          <a:prstGeom prst="rect">
            <a:avLst/>
          </a:prstGeom>
        </p:spPr>
      </p:pic>
    </p:spTree>
    <p:extLst>
      <p:ext uri="{BB962C8B-B14F-4D97-AF65-F5344CB8AC3E}">
        <p14:creationId xmlns:p14="http://schemas.microsoft.com/office/powerpoint/2010/main" val="2618500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685" y="382210"/>
            <a:ext cx="4229782" cy="887105"/>
          </a:xfrm>
        </p:spPr>
        <p:txBody>
          <a:bodyPr>
            <a:noAutofit/>
          </a:bodyPr>
          <a:lstStyle/>
          <a:p>
            <a:r>
              <a:rPr lang="en-GB" b="1" u="sng" dirty="0"/>
              <a:t>Project feedback</a:t>
            </a:r>
            <a:endParaRPr lang="en-GB" b="1" dirty="0"/>
          </a:p>
        </p:txBody>
      </p:sp>
      <p:sp>
        <p:nvSpPr>
          <p:cNvPr id="3" name="Content Placeholder 2"/>
          <p:cNvSpPr>
            <a:spLocks noGrp="1"/>
          </p:cNvSpPr>
          <p:nvPr>
            <p:ph idx="1"/>
          </p:nvPr>
        </p:nvSpPr>
        <p:spPr>
          <a:xfrm>
            <a:off x="418658" y="1447524"/>
            <a:ext cx="11341542" cy="5014119"/>
          </a:xfrm>
        </p:spPr>
        <p:txBody>
          <a:bodyPr>
            <a:noAutofit/>
          </a:bodyPr>
          <a:lstStyle/>
          <a:p>
            <a:r>
              <a:rPr lang="en-GB" sz="2200" dirty="0"/>
              <a:t>Send &amp;/or </a:t>
            </a:r>
            <a:r>
              <a:rPr lang="en-GB" sz="2200" b="1" dirty="0"/>
              <a:t>s</a:t>
            </a:r>
            <a:r>
              <a:rPr lang="en-GB" sz="2200" dirty="0"/>
              <a:t>how some potential users/stakeholder some initial Analysis/Design work such as </a:t>
            </a:r>
            <a:r>
              <a:rPr lang="en-GB" sz="2200" dirty="0" err="1"/>
              <a:t>intiial</a:t>
            </a:r>
            <a:r>
              <a:rPr lang="en-GB" sz="2200" dirty="0"/>
              <a:t> requirements/feature list and illustration to receive early feedback (this would happen at each key iteration, for this project it only needs to occur one time).</a:t>
            </a:r>
          </a:p>
          <a:p>
            <a:r>
              <a:rPr lang="en-GB" sz="2200" b="1" dirty="0"/>
              <a:t>E.g. Ask potential users </a:t>
            </a:r>
            <a:r>
              <a:rPr lang="en-GB" sz="2200" dirty="0"/>
              <a:t>what they like and don’t like about the proposed idea, basic requirements/design. And if they would like any additional features or features removed. Record the results. A short structured/semi-structured questionnaire of only a few questions can be used (this can be done informally via email or face-to-face). SurveyMonkey / Google forms or alternative is not required but can be used if desired.</a:t>
            </a:r>
            <a:endParaRPr lang="en-GB" sz="2200" b="1" dirty="0"/>
          </a:p>
          <a:p>
            <a:r>
              <a:rPr lang="en-GB" sz="2200" dirty="0"/>
              <a:t>This often generates useful information you haven’t thought of to inform your requirements.</a:t>
            </a:r>
          </a:p>
          <a:p>
            <a:r>
              <a:rPr lang="en-GB" sz="2200" dirty="0"/>
              <a:t>A simple questionnaire with only a few questions is required. For more industry-based projects the questions could be shared with some relevant users/stockholder.  For more informal projects they could be shared with a few family or friends face-to-face or online e.g. via email.</a:t>
            </a:r>
          </a:p>
          <a:p>
            <a:pPr lvl="1">
              <a:buFont typeface="Courier New" panose="02070309020205020404" pitchFamily="49" charset="0"/>
              <a:buChar char="o"/>
            </a:pPr>
            <a:r>
              <a:rPr lang="en-GB" sz="2200" dirty="0"/>
              <a:t>Example questions: Would you find this idea/solution useful?. Which features would you use?. What additional features would you need?. Are any features lacking?. Could we improve it in any other ways?.</a:t>
            </a:r>
          </a:p>
        </p:txBody>
      </p:sp>
      <p:sp>
        <p:nvSpPr>
          <p:cNvPr id="5" name="Rectangle 4">
            <a:extLst>
              <a:ext uri="{FF2B5EF4-FFF2-40B4-BE49-F238E27FC236}">
                <a16:creationId xmlns:a16="http://schemas.microsoft.com/office/drawing/2014/main" id="{24D52C7D-6E92-4959-94A1-157F558F17FB}"/>
              </a:ext>
            </a:extLst>
          </p:cNvPr>
          <p:cNvSpPr/>
          <p:nvPr/>
        </p:nvSpPr>
        <p:spPr>
          <a:xfrm>
            <a:off x="611091" y="268907"/>
            <a:ext cx="1121684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F3B20CD8-7F38-4D27-933C-7076E677DE1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c 6">
            <a:extLst>
              <a:ext uri="{FF2B5EF4-FFF2-40B4-BE49-F238E27FC236}">
                <a16:creationId xmlns:a16="http://schemas.microsoft.com/office/drawing/2014/main" id="{9E8C5CD1-D272-4F84-8AAF-37D9CEB28E04}"/>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8" name="Graphic 7" descr="Meeting outline">
            <a:extLst>
              <a:ext uri="{FF2B5EF4-FFF2-40B4-BE49-F238E27FC236}">
                <a16:creationId xmlns:a16="http://schemas.microsoft.com/office/drawing/2014/main" id="{84E3BDED-206E-4846-A310-F940945D11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416467" y="85835"/>
            <a:ext cx="1238597" cy="1238597"/>
          </a:xfrm>
          <a:prstGeom prst="rect">
            <a:avLst/>
          </a:prstGeom>
        </p:spPr>
      </p:pic>
    </p:spTree>
    <p:extLst>
      <p:ext uri="{BB962C8B-B14F-4D97-AF65-F5344CB8AC3E}">
        <p14:creationId xmlns:p14="http://schemas.microsoft.com/office/powerpoint/2010/main" val="9020707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fontScale="90000"/>
          </a:bodyPr>
          <a:lstStyle/>
          <a:p>
            <a:pPr algn="ctr"/>
            <a:r>
              <a:rPr lang="en-GB" sz="3600" dirty="0"/>
              <a:t>Computing Innovation Project: </a:t>
            </a:r>
            <a:br>
              <a:rPr lang="en-GB" sz="3600" dirty="0"/>
            </a:br>
            <a:r>
              <a:rPr lang="en-GB" sz="4900" b="1" dirty="0"/>
              <a:t>Design work</a:t>
            </a:r>
            <a:endParaRPr lang="en-GB" sz="3600" b="1" dirty="0"/>
          </a:p>
        </p:txBody>
      </p:sp>
      <p:graphicFrame>
        <p:nvGraphicFramePr>
          <p:cNvPr id="29" name="Content Placeholder 2">
            <a:extLst>
              <a:ext uri="{FF2B5EF4-FFF2-40B4-BE49-F238E27FC236}">
                <a16:creationId xmlns:a16="http://schemas.microsoft.com/office/drawing/2014/main" id="{9C820689-4921-4134-8C91-F5AC1D8154CA}"/>
              </a:ext>
            </a:extLst>
          </p:cNvPr>
          <p:cNvGraphicFramePr>
            <a:graphicFrameLocks noGrp="1"/>
          </p:cNvGraphicFramePr>
          <p:nvPr>
            <p:ph idx="1"/>
            <p:extLst>
              <p:ext uri="{D42A27DB-BD31-4B8C-83A1-F6EECF244321}">
                <p14:modId xmlns:p14="http://schemas.microsoft.com/office/powerpoint/2010/main" val="14194566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3672C1C4-EFA1-4AC7-9ECE-64CE765C7F47}"/>
              </a:ext>
            </a:extLst>
          </p:cNvPr>
          <p:cNvSpPr/>
          <p:nvPr/>
        </p:nvSpPr>
        <p:spPr>
          <a:xfrm>
            <a:off x="797169" y="495411"/>
            <a:ext cx="10738339" cy="119527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8873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9791833"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1428750" lvl="2" indent="-514350">
              <a:spcBef>
                <a:spcPts val="600"/>
              </a:spcBef>
              <a:spcAft>
                <a:spcPts val="600"/>
              </a:spcAft>
              <a:buFont typeface="+mj-lt"/>
              <a:buAutoNum type="arabicPeriod"/>
            </a:pPr>
            <a:r>
              <a:rPr lang="en-GB" sz="3600" b="1" dirty="0"/>
              <a:t>Assignment 2: </a:t>
            </a:r>
            <a:r>
              <a:rPr lang="en-GB" sz="3600" dirty="0"/>
              <a:t>Task 2 point 2 = </a:t>
            </a:r>
          </a:p>
          <a:p>
            <a:pPr marL="1485900" lvl="2" indent="-571500">
              <a:spcBef>
                <a:spcPts val="600"/>
              </a:spcBef>
              <a:spcAft>
                <a:spcPts val="600"/>
              </a:spcAft>
              <a:buFont typeface="Arial" panose="020B0604020202020204" pitchFamily="34" charset="0"/>
              <a:buChar char="•"/>
            </a:pPr>
            <a:r>
              <a:rPr lang="en-GB" sz="3600" b="1" dirty="0"/>
              <a:t>Project Design work.</a:t>
            </a:r>
          </a:p>
          <a:p>
            <a:pPr marL="1485900" lvl="2" indent="-571500">
              <a:spcBef>
                <a:spcPts val="600"/>
              </a:spcBef>
              <a:spcAft>
                <a:spcPts val="600"/>
              </a:spcAft>
              <a:buFont typeface="Arial" panose="020B0604020202020204" pitchFamily="34" charset="0"/>
              <a:buChar char="•"/>
            </a:pPr>
            <a:r>
              <a:rPr lang="en-GB" sz="3600" b="1" dirty="0"/>
              <a:t>If time: </a:t>
            </a:r>
            <a:r>
              <a:rPr lang="en-GB" sz="3600" dirty="0"/>
              <a:t>acquire some User/Stakeholder feedback.</a:t>
            </a:r>
          </a:p>
        </p:txBody>
      </p:sp>
      <p:sp>
        <p:nvSpPr>
          <p:cNvPr id="3" name="TextBox 2">
            <a:extLst>
              <a:ext uri="{FF2B5EF4-FFF2-40B4-BE49-F238E27FC236}">
                <a16:creationId xmlns:a16="http://schemas.microsoft.com/office/drawing/2014/main" id="{74C4A6F2-EF4E-4D1D-8853-9231B65E61D8}"/>
              </a:ext>
            </a:extLst>
          </p:cNvPr>
          <p:cNvSpPr txBox="1"/>
          <p:nvPr/>
        </p:nvSpPr>
        <p:spPr>
          <a:xfrm>
            <a:off x="558524" y="466658"/>
            <a:ext cx="5606599"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a:t>
            </a:r>
            <a:endParaRPr lang="en-GB" sz="5400" u="sng" dirty="0"/>
          </a:p>
        </p:txBody>
      </p:sp>
      <p:cxnSp>
        <p:nvCxnSpPr>
          <p:cNvPr id="6" name="Straight Connector 5">
            <a:extLst>
              <a:ext uri="{FF2B5EF4-FFF2-40B4-BE49-F238E27FC236}">
                <a16:creationId xmlns:a16="http://schemas.microsoft.com/office/drawing/2014/main" id="{30805804-CC4F-40D1-9B30-07CCCE4C1053}"/>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7" name="Arc 6">
            <a:extLst>
              <a:ext uri="{FF2B5EF4-FFF2-40B4-BE49-F238E27FC236}">
                <a16:creationId xmlns:a16="http://schemas.microsoft.com/office/drawing/2014/main" id="{F8930F8D-FCC4-4269-91F5-4C6CEE07E29E}"/>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37B03AC2-52DE-4F97-A02B-8407D0CF470D}"/>
              </a:ext>
            </a:extLst>
          </p:cNvPr>
          <p:cNvSpPr txBox="1"/>
          <p:nvPr/>
        </p:nvSpPr>
        <p:spPr>
          <a:xfrm>
            <a:off x="1411426" y="5323707"/>
            <a:ext cx="5438989" cy="707886"/>
          </a:xfrm>
          <a:prstGeom prst="rect">
            <a:avLst/>
          </a:prstGeom>
          <a:noFill/>
        </p:spPr>
        <p:txBody>
          <a:bodyPr wrap="none" rtlCol="0">
            <a:spAutoFit/>
          </a:bodyPr>
          <a:lstStyle/>
          <a:p>
            <a:r>
              <a:rPr lang="en-US" sz="4000" dirty="0">
                <a:solidFill>
                  <a:srgbClr val="FF0000"/>
                </a:solidFill>
                <a:highlight>
                  <a:srgbClr val="FFFF00"/>
                </a:highlight>
              </a:rPr>
              <a:t>Schedule in your diary /\.</a:t>
            </a:r>
          </a:p>
        </p:txBody>
      </p:sp>
    </p:spTree>
    <p:extLst>
      <p:ext uri="{BB962C8B-B14F-4D97-AF65-F5344CB8AC3E}">
        <p14:creationId xmlns:p14="http://schemas.microsoft.com/office/powerpoint/2010/main" val="33365450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p>
        </p:txBody>
      </p:sp>
    </p:spTree>
    <p:extLst>
      <p:ext uri="{BB962C8B-B14F-4D97-AF65-F5344CB8AC3E}">
        <p14:creationId xmlns:p14="http://schemas.microsoft.com/office/powerpoint/2010/main" val="3904857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b="1" u="sng" dirty="0"/>
              <a:t>Changemakers 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189561198"/>
              </p:ext>
            </p:extLst>
          </p:nvPr>
        </p:nvGraphicFramePr>
        <p:xfrm>
          <a:off x="841248" y="1352856"/>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1258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screenshot, businesscard&#10;&#10;Description automatically generated">
            <a:extLst>
              <a:ext uri="{FF2B5EF4-FFF2-40B4-BE49-F238E27FC236}">
                <a16:creationId xmlns:a16="http://schemas.microsoft.com/office/drawing/2014/main" id="{5557CD8D-D622-4DFC-B60B-B9FA236599A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80390"/>
            <a:ext cx="12192000" cy="6097219"/>
          </a:xfrm>
          <a:prstGeom prst="rect">
            <a:avLst/>
          </a:prstGeom>
        </p:spPr>
      </p:pic>
      <p:sp>
        <p:nvSpPr>
          <p:cNvPr id="3" name="TextBox 2">
            <a:extLst>
              <a:ext uri="{FF2B5EF4-FFF2-40B4-BE49-F238E27FC236}">
                <a16:creationId xmlns:a16="http://schemas.microsoft.com/office/drawing/2014/main" id="{4C5AE560-37DE-45C8-8032-F87A0B562E5B}"/>
              </a:ext>
            </a:extLst>
          </p:cNvPr>
          <p:cNvSpPr txBox="1"/>
          <p:nvPr/>
        </p:nvSpPr>
        <p:spPr>
          <a:xfrm>
            <a:off x="0" y="6477609"/>
            <a:ext cx="12192000" cy="230832"/>
          </a:xfrm>
          <a:prstGeom prst="rect">
            <a:avLst/>
          </a:prstGeom>
          <a:noFill/>
        </p:spPr>
        <p:txBody>
          <a:bodyPr wrap="square" rtlCol="0">
            <a:spAutoFit/>
          </a:bodyPr>
          <a:lstStyle/>
          <a:p>
            <a:r>
              <a:rPr lang="en-GB" sz="900">
                <a:hlinkClick r:id="rId3" tooltip="https://wisc.pb.unizin.org/technicalpm/chapter/project-initiation-scope-and-structur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432619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ackground pattern&#10;&#10;Description automatically generated">
            <a:hlinkClick r:id="rId2"/>
            <a:extLst>
              <a:ext uri="{FF2B5EF4-FFF2-40B4-BE49-F238E27FC236}">
                <a16:creationId xmlns:a16="http://schemas.microsoft.com/office/drawing/2014/main" id="{F64491A8-B7B9-4540-A88E-24E46693FE18}"/>
              </a:ext>
            </a:extLst>
          </p:cNvPr>
          <p:cNvPicPr>
            <a:picLocks noChangeAspect="1"/>
          </p:cNvPicPr>
          <p:nvPr/>
        </p:nvPicPr>
        <p:blipFill rotWithShape="1">
          <a:blip r:embed="rId3"/>
          <a:srcRect/>
          <a:stretch/>
        </p:blipFill>
        <p:spPr>
          <a:xfrm>
            <a:off x="20" y="10"/>
            <a:ext cx="12191980" cy="6857990"/>
          </a:xfrm>
          <a:prstGeom prst="rect">
            <a:avLst/>
          </a:prstGeom>
        </p:spPr>
      </p:pic>
      <p:sp>
        <p:nvSpPr>
          <p:cNvPr id="8"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71BAE78-0C27-4DA5-BE8D-12FB49B096D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u="sng">
                <a:solidFill>
                  <a:schemeClr val="tx1">
                    <a:lumMod val="85000"/>
                    <a:lumOff val="15000"/>
                  </a:schemeClr>
                </a:solidFill>
              </a:rPr>
              <a:t>Software Design Document (SDD)</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21074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1913468" y="365125"/>
            <a:ext cx="9440332" cy="1325563"/>
          </a:xfrm>
        </p:spPr>
        <p:txBody>
          <a:bodyPr>
            <a:normAutofit/>
          </a:bodyPr>
          <a:lstStyle/>
          <a:p>
            <a:r>
              <a:rPr lang="en-GB" sz="5400" b="1" u="sng" dirty="0"/>
              <a:t>Initial Project Planning</a:t>
            </a:r>
          </a:p>
        </p:txBody>
      </p:sp>
      <p:pic>
        <p:nvPicPr>
          <p:cNvPr id="13" name="Graphic 6" descr="Target">
            <a:extLst>
              <a:ext uri="{FF2B5EF4-FFF2-40B4-BE49-F238E27FC236}">
                <a16:creationId xmlns:a16="http://schemas.microsoft.com/office/drawing/2014/main" id="{61905F1A-582D-40E6-9E20-5DC975626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838200" y="1825625"/>
            <a:ext cx="10515600" cy="4351338"/>
          </a:xfrm>
        </p:spPr>
        <p:txBody>
          <a:bodyPr>
            <a:normAutofit/>
          </a:bodyPr>
          <a:lstStyle/>
          <a:p>
            <a:pPr marL="0" lvl="0" indent="0">
              <a:spcAft>
                <a:spcPts val="0"/>
              </a:spcAft>
              <a:buNone/>
            </a:pPr>
            <a:r>
              <a:rPr lang="en-GB" dirty="0"/>
              <a:t>Consider and state your project’s scope e.g.</a:t>
            </a:r>
          </a:p>
          <a:p>
            <a:pPr lvl="1"/>
            <a:r>
              <a:rPr lang="en-GB" dirty="0"/>
              <a:t>Aim and Objectives.</a:t>
            </a:r>
          </a:p>
          <a:p>
            <a:pPr lvl="2">
              <a:buFont typeface="Wingdings" panose="05000000000000000000" pitchFamily="2" charset="2"/>
              <a:buChar char="§"/>
            </a:pPr>
            <a:r>
              <a:rPr lang="en-GB" dirty="0"/>
              <a:t>Aim (1): E.g. To research design and develop a … or … To research test and evaluate a ….</a:t>
            </a:r>
          </a:p>
          <a:p>
            <a:pPr lvl="2">
              <a:buFont typeface="Wingdings" panose="05000000000000000000" pitchFamily="2" charset="2"/>
              <a:buChar char="§"/>
            </a:pPr>
            <a:r>
              <a:rPr lang="en-GB" dirty="0"/>
              <a:t>Objectives (3/4): The 1st objective could be to simply </a:t>
            </a:r>
            <a:r>
              <a:rPr lang="en-GB" b="1" dirty="0"/>
              <a:t>research</a:t>
            </a:r>
            <a:r>
              <a:rPr lang="en-GB" dirty="0"/>
              <a:t> appropriate technology to use. The 2</a:t>
            </a:r>
            <a:r>
              <a:rPr lang="en-GB" baseline="30000" dirty="0"/>
              <a:t>nd</a:t>
            </a:r>
            <a:r>
              <a:rPr lang="en-GB" dirty="0"/>
              <a:t> objective to </a:t>
            </a:r>
            <a:r>
              <a:rPr lang="en-GB" b="1" dirty="0"/>
              <a:t>design</a:t>
            </a:r>
            <a:r>
              <a:rPr lang="en-GB" dirty="0"/>
              <a:t> a potential solution. The 3</a:t>
            </a:r>
            <a:r>
              <a:rPr lang="en-GB" baseline="30000" dirty="0"/>
              <a:t>rd</a:t>
            </a:r>
            <a:r>
              <a:rPr lang="en-GB" dirty="0"/>
              <a:t> to </a:t>
            </a:r>
            <a:r>
              <a:rPr lang="en-GB" b="1" dirty="0"/>
              <a:t>develop</a:t>
            </a:r>
            <a:r>
              <a:rPr lang="en-GB" dirty="0"/>
              <a:t> a basic prototype. The 4</a:t>
            </a:r>
            <a:r>
              <a:rPr lang="en-GB" baseline="30000" dirty="0"/>
              <a:t>th</a:t>
            </a:r>
            <a:r>
              <a:rPr lang="en-GB" dirty="0"/>
              <a:t> to test, evaluate and provide recommendations.</a:t>
            </a:r>
          </a:p>
          <a:p>
            <a:pPr lvl="1"/>
            <a:r>
              <a:rPr lang="en-GB" dirty="0"/>
              <a:t>Deliverable / Prototype: What do you intend to create / build / test or simulate.</a:t>
            </a:r>
          </a:p>
          <a:p>
            <a:pPr lvl="1"/>
            <a:r>
              <a:rPr lang="en-GB" dirty="0"/>
              <a:t>Key milestones: State approx. dates for each project stage.</a:t>
            </a:r>
          </a:p>
          <a:p>
            <a:pPr lvl="1"/>
            <a:r>
              <a:rPr lang="en-GB" dirty="0"/>
              <a:t>Project constraints: State the project's limitations (time, resources etc..).</a:t>
            </a:r>
          </a:p>
        </p:txBody>
      </p:sp>
    </p:spTree>
    <p:extLst>
      <p:ext uri="{BB962C8B-B14F-4D97-AF65-F5344CB8AC3E}">
        <p14:creationId xmlns:p14="http://schemas.microsoft.com/office/powerpoint/2010/main" val="6446493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Requirements Specification List</a:t>
            </a:r>
            <a:endParaRPr lang="en-GB" dirty="0"/>
          </a:p>
        </p:txBody>
      </p:sp>
      <p:sp>
        <p:nvSpPr>
          <p:cNvPr id="3" name="Content Placeholder 2"/>
          <p:cNvSpPr>
            <a:spLocks noGrp="1"/>
          </p:cNvSpPr>
          <p:nvPr>
            <p:ph idx="1"/>
          </p:nvPr>
        </p:nvSpPr>
        <p:spPr/>
        <p:txBody>
          <a:bodyPr>
            <a:normAutofit lnSpcReduction="10000"/>
          </a:bodyPr>
          <a:lstStyle/>
          <a:p>
            <a:r>
              <a:rPr lang="en-GB" dirty="0"/>
              <a:t>For </a:t>
            </a:r>
            <a:r>
              <a:rPr lang="en-GB" b="1" dirty="0"/>
              <a:t>Software prototypes</a:t>
            </a:r>
            <a:r>
              <a:rPr lang="en-GB" dirty="0"/>
              <a:t>: Your Requirements list will likely have 2 sections</a:t>
            </a:r>
          </a:p>
          <a:p>
            <a:pPr lvl="1">
              <a:buFont typeface="Courier New" panose="02070309020205020404" pitchFamily="49" charset="0"/>
              <a:buChar char="o"/>
            </a:pPr>
            <a:r>
              <a:rPr lang="en-GB" dirty="0"/>
              <a:t> 1 section for </a:t>
            </a:r>
            <a:r>
              <a:rPr lang="en-GB" b="1" dirty="0"/>
              <a:t>Functional requirements</a:t>
            </a:r>
            <a:r>
              <a:rPr lang="en-GB" dirty="0"/>
              <a:t>; and a </a:t>
            </a:r>
          </a:p>
          <a:p>
            <a:pPr lvl="1">
              <a:buFont typeface="Courier New" panose="02070309020205020404" pitchFamily="49" charset="0"/>
              <a:buChar char="o"/>
            </a:pPr>
            <a:r>
              <a:rPr lang="en-GB" dirty="0"/>
              <a:t>2</a:t>
            </a:r>
            <a:r>
              <a:rPr lang="en-GB" baseline="30000" dirty="0"/>
              <a:t>nd</a:t>
            </a:r>
            <a:r>
              <a:rPr lang="en-GB" dirty="0"/>
              <a:t> section for </a:t>
            </a:r>
            <a:r>
              <a:rPr lang="en-GB" b="1" dirty="0"/>
              <a:t>Non-functional requirements</a:t>
            </a:r>
            <a:r>
              <a:rPr lang="en-GB" dirty="0"/>
              <a:t>.</a:t>
            </a:r>
          </a:p>
          <a:p>
            <a:pPr lvl="1"/>
            <a:endParaRPr lang="en-GB" dirty="0"/>
          </a:p>
          <a:p>
            <a:r>
              <a:rPr lang="en-GB" dirty="0"/>
              <a:t>For </a:t>
            </a:r>
            <a:r>
              <a:rPr lang="en-GB" b="1" dirty="0"/>
              <a:t>Hardware prototypes</a:t>
            </a:r>
            <a:r>
              <a:rPr lang="en-GB" dirty="0"/>
              <a:t>: Your Requirements list will likely have 3 sections:</a:t>
            </a:r>
          </a:p>
          <a:p>
            <a:pPr lvl="1">
              <a:buFont typeface="Courier New" panose="02070309020205020404" pitchFamily="49" charset="0"/>
              <a:buChar char="o"/>
            </a:pPr>
            <a:r>
              <a:rPr lang="en-GB" dirty="0"/>
              <a:t>1 section for </a:t>
            </a:r>
            <a:r>
              <a:rPr lang="en-GB" b="1" dirty="0"/>
              <a:t>Hardware</a:t>
            </a:r>
            <a:r>
              <a:rPr lang="en-GB" dirty="0"/>
              <a:t> requirements and component list;</a:t>
            </a:r>
          </a:p>
          <a:p>
            <a:pPr lvl="1">
              <a:buFont typeface="Courier New" panose="02070309020205020404" pitchFamily="49" charset="0"/>
              <a:buChar char="o"/>
            </a:pPr>
            <a:r>
              <a:rPr lang="en-GB" dirty="0"/>
              <a:t>1 section for </a:t>
            </a:r>
            <a:r>
              <a:rPr lang="en-GB" b="1" dirty="0"/>
              <a:t>Software</a:t>
            </a:r>
            <a:r>
              <a:rPr lang="en-GB" dirty="0"/>
              <a:t> requirements; including</a:t>
            </a:r>
          </a:p>
          <a:p>
            <a:pPr lvl="2"/>
            <a:r>
              <a:rPr lang="en-GB" dirty="0"/>
              <a:t>1 section for </a:t>
            </a:r>
            <a:r>
              <a:rPr lang="en-GB" b="1" dirty="0"/>
              <a:t>Functional requirements</a:t>
            </a:r>
            <a:r>
              <a:rPr lang="en-GB" dirty="0"/>
              <a:t>; and a</a:t>
            </a:r>
          </a:p>
          <a:p>
            <a:pPr lvl="2"/>
            <a:r>
              <a:rPr lang="en-GB" dirty="0"/>
              <a:t>2</a:t>
            </a:r>
            <a:r>
              <a:rPr lang="en-GB" baseline="30000" dirty="0"/>
              <a:t>nd</a:t>
            </a:r>
            <a:r>
              <a:rPr lang="en-GB" dirty="0"/>
              <a:t> section for </a:t>
            </a:r>
            <a:r>
              <a:rPr lang="en-GB" b="1" dirty="0"/>
              <a:t>Non-functional requirements</a:t>
            </a:r>
            <a:r>
              <a:rPr lang="en-GB" dirty="0"/>
              <a:t>.</a:t>
            </a:r>
          </a:p>
          <a:p>
            <a:endParaRPr lang="en-GB" b="1" dirty="0"/>
          </a:p>
        </p:txBody>
      </p:sp>
    </p:spTree>
    <p:extLst>
      <p:ext uri="{BB962C8B-B14F-4D97-AF65-F5344CB8AC3E}">
        <p14:creationId xmlns:p14="http://schemas.microsoft.com/office/powerpoint/2010/main" val="37920208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987213"/>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441665" y="1206058"/>
            <a:ext cx="4844965" cy="484496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248587" y="2412670"/>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try and make W</a:t>
            </a:r>
            <a:r>
              <a:rPr lang="en-US" sz="2800" b="1" dirty="0"/>
              <a:t>eekly progress. </a:t>
            </a:r>
          </a:p>
          <a:p>
            <a:pPr marL="457200" indent="-457200">
              <a:buFont typeface="Arial" panose="020B0604020202020204" pitchFamily="34" charset="0"/>
              <a:buChar char="•"/>
            </a:pPr>
            <a:r>
              <a:rPr lang="en-US" sz="2800" dirty="0"/>
              <a:t>You will not be able to leave it until the last minute.</a:t>
            </a:r>
          </a:p>
        </p:txBody>
      </p:sp>
    </p:spTree>
    <p:extLst>
      <p:ext uri="{BB962C8B-B14F-4D97-AF65-F5344CB8AC3E}">
        <p14:creationId xmlns:p14="http://schemas.microsoft.com/office/powerpoint/2010/main" val="31697484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135</TotalTime>
  <Words>5222</Words>
  <Application>Microsoft Office PowerPoint</Application>
  <PresentationFormat>Widescreen</PresentationFormat>
  <Paragraphs>444</Paragraphs>
  <Slides>51</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-apple-system</vt:lpstr>
      <vt:lpstr>Arial</vt:lpstr>
      <vt:lpstr>Calibri</vt:lpstr>
      <vt:lpstr>Calibri Light</vt:lpstr>
      <vt:lpstr>Courier New</vt:lpstr>
      <vt:lpstr>Symbol</vt:lpstr>
      <vt:lpstr>system-ui</vt:lpstr>
      <vt:lpstr>Wingdings</vt:lpstr>
      <vt:lpstr>Office Theme</vt:lpstr>
      <vt:lpstr>PowerPoint Presentation</vt:lpstr>
      <vt:lpstr>Introduction</vt:lpstr>
      <vt:lpstr>PowerPoint Presentation</vt:lpstr>
      <vt:lpstr>Pin: Indicative structure: </vt:lpstr>
      <vt:lpstr>Content section 1: Assignment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Location on Moodle. 2. Turnitin link. 3. Submission date. 4. Tasks. 5. Assessment criteria weighting.</vt:lpstr>
      <vt:lpstr>Content section 2: Project Design</vt:lpstr>
      <vt:lpstr>The Development Life Cycle</vt:lpstr>
      <vt:lpstr>Design Thinking Process</vt:lpstr>
      <vt:lpstr>Prototyping</vt:lpstr>
      <vt:lpstr>PowerPoint Presentation</vt:lpstr>
      <vt:lpstr>Design tips:</vt:lpstr>
      <vt:lpstr>PowerPoint Presentation</vt:lpstr>
      <vt:lpstr>PowerPoint Presentation</vt:lpstr>
      <vt:lpstr>A Simple Requirement list (Keep it Simple)</vt:lpstr>
      <vt:lpstr>Example: Basic Requirement list for a small project</vt:lpstr>
      <vt:lpstr>MVP - Minimum Viable Product</vt:lpstr>
      <vt:lpstr>Multi-tier / Full Stack Development Model</vt:lpstr>
      <vt:lpstr>PowerPoint Presentation</vt:lpstr>
      <vt:lpstr>Prototype Design: POP &amp; Marvel Apps </vt:lpstr>
      <vt:lpstr>Adobe Xd</vt:lpstr>
      <vt:lpstr>PowerPoint Presentation</vt:lpstr>
      <vt:lpstr>PowerPoint Presentation</vt:lpstr>
      <vt:lpstr>PowerPoint Presentation</vt:lpstr>
      <vt:lpstr>Example: Product Design &amp; Specification</vt:lpstr>
      <vt:lpstr>PowerPoint Presentation</vt:lpstr>
      <vt:lpstr>Keep it Simple: Design &amp; System Modelling</vt:lpstr>
      <vt:lpstr>Proof of Concept (PoC) &amp; Feasibility</vt:lpstr>
      <vt:lpstr>Project Feedback: PoC Feasibility &amp; Scope survey</vt:lpstr>
      <vt:lpstr>Project feedback</vt:lpstr>
      <vt:lpstr>Computing Innovation Project:  Design work</vt:lpstr>
      <vt:lpstr>PowerPoint Presentation</vt:lpstr>
      <vt:lpstr>Register.</vt:lpstr>
      <vt:lpstr> Questions.</vt:lpstr>
      <vt:lpstr>Student Social &amp; Peer Support (Chat &amp; Support each other)</vt:lpstr>
      <vt:lpstr>The End.</vt:lpstr>
      <vt:lpstr>Archive slides.</vt:lpstr>
      <vt:lpstr>Changemakers Computing Innovation Project</vt:lpstr>
      <vt:lpstr>PowerPoint Presentation</vt:lpstr>
      <vt:lpstr>Software Design Document (SDD)</vt:lpstr>
      <vt:lpstr>Initial Project Planning</vt:lpstr>
      <vt:lpstr>Requirements Specification List</vt:lpstr>
      <vt:lpstr>The Key to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25</cp:revision>
  <dcterms:created xsi:type="dcterms:W3CDTF">2021-06-14T11:18:33Z</dcterms:created>
  <dcterms:modified xsi:type="dcterms:W3CDTF">2021-06-15T11:06:24Z</dcterms:modified>
</cp:coreProperties>
</file>