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  <p:sldMasterId id="2147484243" r:id="rId5"/>
    <p:sldMasterId id="2147484255" r:id="rId6"/>
  </p:sldMasterIdLst>
  <p:notesMasterIdLst>
    <p:notesMasterId r:id="rId40"/>
  </p:notesMasterIdLst>
  <p:sldIdLst>
    <p:sldId id="401" r:id="rId7"/>
    <p:sldId id="402" r:id="rId8"/>
    <p:sldId id="388" r:id="rId9"/>
    <p:sldId id="389" r:id="rId10"/>
    <p:sldId id="390" r:id="rId11"/>
    <p:sldId id="391" r:id="rId12"/>
    <p:sldId id="392" r:id="rId13"/>
    <p:sldId id="400" r:id="rId14"/>
    <p:sldId id="393" r:id="rId15"/>
    <p:sldId id="394" r:id="rId16"/>
    <p:sldId id="395" r:id="rId17"/>
    <p:sldId id="396" r:id="rId18"/>
    <p:sldId id="399" r:id="rId19"/>
    <p:sldId id="367" r:id="rId20"/>
    <p:sldId id="376" r:id="rId21"/>
    <p:sldId id="378" r:id="rId22"/>
    <p:sldId id="377" r:id="rId23"/>
    <p:sldId id="365" r:id="rId24"/>
    <p:sldId id="374" r:id="rId25"/>
    <p:sldId id="373" r:id="rId26"/>
    <p:sldId id="403" r:id="rId27"/>
    <p:sldId id="368" r:id="rId28"/>
    <p:sldId id="343" r:id="rId29"/>
    <p:sldId id="344" r:id="rId30"/>
    <p:sldId id="345" r:id="rId31"/>
    <p:sldId id="354" r:id="rId32"/>
    <p:sldId id="355" r:id="rId33"/>
    <p:sldId id="356" r:id="rId34"/>
    <p:sldId id="357" r:id="rId35"/>
    <p:sldId id="358" r:id="rId36"/>
    <p:sldId id="359" r:id="rId37"/>
    <p:sldId id="360" r:id="rId38"/>
    <p:sldId id="379" r:id="rId3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A00FA-D1B1-4082-AC46-258DAD20E75B}" v="6" dt="2021-02-08T15:13:18.8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3"/>
    <p:restoredTop sz="94694"/>
  </p:normalViewPr>
  <p:slideViewPr>
    <p:cSldViewPr snapToGrid="0">
      <p:cViewPr varScale="1">
        <p:scale>
          <a:sx n="90" d="100"/>
          <a:sy n="90" d="100"/>
        </p:scale>
        <p:origin x="1603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38FE9-B6F1-4E2E-8551-4EC347A5F6F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7252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05943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90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62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0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071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08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694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655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13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945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150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2180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2782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505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80363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4253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48223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22539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3365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6524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3699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2984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1022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8973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  <p:sldLayoutId id="2147484257" r:id="rId2"/>
    <p:sldLayoutId id="2147484258" r:id="rId3"/>
    <p:sldLayoutId id="2147484259" r:id="rId4"/>
    <p:sldLayoutId id="2147484260" r:id="rId5"/>
    <p:sldLayoutId id="2147484261" r:id="rId6"/>
    <p:sldLayoutId id="2147484262" r:id="rId7"/>
    <p:sldLayoutId id="2147484263" r:id="rId8"/>
    <p:sldLayoutId id="2147484264" r:id="rId9"/>
    <p:sldLayoutId id="2147484265" r:id="rId10"/>
    <p:sldLayoutId id="2147484266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sa.edu.au/ltu/students/research/writing/academic.asp" TargetMode="External"/><Relationship Id="rId2" Type="http://schemas.openxmlformats.org/officeDocument/2006/relationships/hyperlink" Target="https://moodle.uwtsd.ac.uk/pluginfile.php/152215/mod_folder/content/0/Advanced%20Writing%20Guides/SfWP%20Complete%20Guide%20to%20Assignment%20Writ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032001"/>
            <a:ext cx="7772400" cy="3484216"/>
          </a:xfrm>
        </p:spPr>
        <p:txBody>
          <a:bodyPr/>
          <a:lstStyle/>
          <a:p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Academic &amp;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2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43672" y="714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3917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540750" cy="2905001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Todays Session</a:t>
            </a:r>
          </a:p>
          <a:p>
            <a:pPr marL="0" indent="0">
              <a:buNone/>
              <a:defRPr/>
            </a:pP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defRPr/>
            </a:pPr>
            <a:r>
              <a:rPr lang="en-GB" sz="3600" dirty="0"/>
              <a:t>Note-Taking</a:t>
            </a:r>
          </a:p>
          <a:p>
            <a:pPr>
              <a:defRPr/>
            </a:pPr>
            <a:r>
              <a:rPr lang="en-GB" sz="3600" dirty="0"/>
              <a:t>Academic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A8315E-A193-4633-90EA-6DF2636B230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712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261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Why take Notes?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194954"/>
            <a:ext cx="7980218" cy="43226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learn about the subject - processing and interpreting ideas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aid concentration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clarify understanding - getting at the meaning behind the lecturer's words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help with retention of information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Taking notes turns you from a passive into an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active listener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 notes are the starting place for: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Assignments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Revision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93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464" y="1472995"/>
            <a:ext cx="5881254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Notes should be: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Selective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Relevant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Brief and concise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 accurate summary of key points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Easy to make sense of in a month's time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8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7691" y="1472995"/>
            <a:ext cx="6608618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When you take notes, select: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Factual 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Main ideas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Concepts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Theories - note main principles; key names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Key points of an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43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Before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36597"/>
            <a:ext cx="7980218" cy="385628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Read ahead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Review the previous week's slides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Contextualise the session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links and associations: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fit in with sessions you have had so far?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relate to your own experience and knowledge?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 what you already know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a list of questions/key points/main ideas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61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9" y="1755435"/>
            <a:ext cx="7980218" cy="334713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in your own 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abbreviations - invent your own shorthand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 creative: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Use icons/symbols/pictures; </a:t>
            </a:r>
            <a:b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Create flow charts, mind maps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Leave room in the margin to add your own comments, questions and criticisms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94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B1755C-7A00-7D40-B1D4-3B6D73372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1943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your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Icon&#10;&#10;Description automatically generated with low confidence">
            <a:extLst>
              <a:ext uri="{FF2B5EF4-FFF2-40B4-BE49-F238E27FC236}">
                <a16:creationId xmlns:a16="http://schemas.microsoft.com/office/drawing/2014/main" id="{34166A0E-F5BD-2048-AE3E-EED0CF4300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450" y="2197100"/>
            <a:ext cx="6769100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490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Recording Sessions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allowed to record your class sessions (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always obtain your tutor’s permission first!)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 sure to back up your recording with written notes - this will also help you to concentrate.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After the lecture: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Listen to whole of the recording first;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Identify gaps in your written notes;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Listen through again and fill in the gaps.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35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To help you concentrate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Engage in a critical dialogue. Ask yourself questions: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Do I agree?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Is there evidence to support this argument?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What is the basis of this theory?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Leave plenty of space for: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Notes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Comments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Links to related topics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Listen out for the main ideas and get those down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visuals - icons, symbols, cartoons - to help you make associations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7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After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78790"/>
            <a:ext cx="7980218" cy="3700420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Review your notes to: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Check your understanding.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Edit your notes: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Fill in blanks - expand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Highlight main points/ideas - look for key words and phrases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Organise main ideas and related points into headings and sub-headings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themes, lines of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0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finally…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61917"/>
            <a:ext cx="7980218" cy="390761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Follow up references</a:t>
            </a: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any references you have missed from your Tutor, or a fellow student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Check spelling of specialist terms;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Start a glossary.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Represent notes visually: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diagrams, flow charts, mind maps and concept maps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99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6300-2FC8-1745-9AF0-D67154C14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77"/>
              </a:rPr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C5FE-F742-AF47-A6AE-83E7D2BB9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9450" y="1956335"/>
            <a:ext cx="5616341" cy="314505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Basic Signposting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Content and Grammar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Punctuation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Writing in 3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person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CD195-31EE-374D-98A7-249334822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21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606762"/>
            <a:ext cx="8011228" cy="3765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  <a:t>Signposting means using suitable linking words and phrases to help the writing flow. </a:t>
            </a:r>
            <a:b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1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  <a:t>The following comprehensive list of examples should be helpful when writing assignments, (UNISA, 2017).</a:t>
            </a:r>
            <a:endParaRPr lang="en-GB" sz="1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640320"/>
            <a:ext cx="8011228" cy="356552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Having examined..., it is now necessary to consider...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the above discussion....It is also important to examine/take account of/look at the evidence for...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As outlined above...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Issues related to this situation will now be considered, with a focus on...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This section will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277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819852"/>
            <a:ext cx="8229600" cy="34795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 recent study suggests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One important recent finding indicates that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Despite these reports, other writers have proposed that ….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spite of these findings, theorists believe that …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This view has been rejected by some authors who claim that.. 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33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258743"/>
            <a:ext cx="8011228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2" y="1679998"/>
            <a:ext cx="66689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t,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article suggests….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tli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 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sals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espi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s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wn.</a:t>
            </a:r>
            <a:r>
              <a:rPr lang="en-US" sz="24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9427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143000"/>
            <a:ext cx="7886700" cy="462032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Write in the third person as if writing a newspaper article, except when you are writing a personal reflective account</a:t>
            </a:r>
            <a:r>
              <a:rPr lang="en-US" sz="9600" i="1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Provide a short(!) introduction saying what you are going to talk about (required) and a conclusion (if it seems relevant and appropriate).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Use correct punctuation and don’t have endless sentences which are essentially a collection of phrases separated by commas.</a:t>
            </a:r>
            <a:b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Use ‘conjunctions’ (joining words) such as ‘</a:t>
            </a:r>
            <a:r>
              <a:rPr lang="en-US" sz="9600" i="1">
                <a:latin typeface="Calibri" panose="020F0502020204030204" pitchFamily="34" charset="0"/>
                <a:cs typeface="Calibri" panose="020F0502020204030204" pitchFamily="34" charset="0"/>
              </a:rPr>
              <a:t>and, but, also, because’ </a:t>
            </a: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instead of too many commas and consider using shorter sentences when appropriate.</a:t>
            </a:r>
          </a:p>
          <a:p>
            <a:pPr marL="0" indent="0">
              <a:buNone/>
            </a:pP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54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8952"/>
            <a:ext cx="7886700" cy="46203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Take care when using proper nouns (names of people, places or things). Use Capitals and spell Company and Product names correctly.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Examples include Apple, iPad, iPhone, Microsoft, Amazon, eBay etc.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(This also includes local businesses and places of course).</a:t>
            </a:r>
          </a:p>
          <a:p>
            <a:pPr marL="0" indent="0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Do not write in the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chatty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 familiar tone and language that you would use with friends. There is no need to be too formal and ‘stiff’ in your tone though.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969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566" y="125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  <a:b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Past Tense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2F2D65-C9DD-4A8E-807E-5D05974A7F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0983" y="1106784"/>
            <a:ext cx="7224766" cy="44801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Right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I/You/We/He/She/They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did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have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</a:t>
            </a:r>
          </a:p>
          <a:p>
            <a:pPr marL="0" indent="0">
              <a:buNone/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has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We/You/They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were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I/We/He/She/They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We/You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20</a:t>
            </a:fld>
            <a:endParaRPr lang="en-GB" altLang="en-US"/>
          </a:p>
        </p:txBody>
      </p:sp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E25C238F-B3C0-4E68-BAF7-066D359B6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50637" y="2303100"/>
            <a:ext cx="952698" cy="952698"/>
          </a:xfrm>
          <a:prstGeom prst="rect">
            <a:avLst/>
          </a:prstGeom>
        </p:spPr>
      </p:pic>
      <p:pic>
        <p:nvPicPr>
          <p:cNvPr id="12" name="Graphic 11" descr="Close">
            <a:extLst>
              <a:ext uri="{FF2B5EF4-FFF2-40B4-BE49-F238E27FC236}">
                <a16:creationId xmlns:a16="http://schemas.microsoft.com/office/drawing/2014/main" id="{AA370269-7CDB-41D0-B0AE-89069ED7E6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50637" y="4365370"/>
            <a:ext cx="862131" cy="86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897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85989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197687"/>
            <a:ext cx="8011228" cy="47911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Think of your assignment as a professional business report that you would produce for your Manager and use an appropriate tone and language. You will learn more about this during the course.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offering a personal opinion unless specifically requested to do so.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Try to remain detached and impartial in your writing, providing evidence of different viewpoints if relevant to the assignment brief.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Ensure you proofread your final submission for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readability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0029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35747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893378"/>
            <a:ext cx="7886700" cy="448557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Students often have a tendency to begin well but become more rushed towards the end and some sentences either don’t make sense or appear disjointed when read over again.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Have you used the same adjectives too many times in one paragraph, for example?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Avoid using words such as ‘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great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’ as a positive adjective. Substitute this with good, excellent, useful, helpful etc.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Read your sentences aloud to yourself.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 they make sense?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Have you repeated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Does it sound interesting?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Would you enjoy reading this assignment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 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353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Punctuation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54467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12263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880140"/>
            <a:ext cx="7886700" cy="472620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endParaRPr lang="en-GB" sz="34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An apostrophe denotes </a:t>
            </a:r>
            <a:r>
              <a:rPr lang="en-US" sz="51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possession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(belonging to) so only use an apostrophe if you are talking about possession, as in the following examples: </a:t>
            </a:r>
          </a:p>
          <a:p>
            <a:pPr marL="0" indent="0">
              <a:buNone/>
            </a:pPr>
            <a:endParaRPr lang="en-US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1463" indent="-271463"/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 The boy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dog barked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The teacher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book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The four teachers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 classes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One week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experience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Sarah and David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party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872026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642" y="-13963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092" y="826204"/>
            <a:ext cx="7886700" cy="48310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4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Plurals (more than one) DO NOT NEED Apostrophes!!</a:t>
            </a:r>
          </a:p>
          <a:p>
            <a:pPr marL="0" indent="0">
              <a:buNone/>
            </a:pP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Coffee’s        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this is actually saying something belongs to the two coffees!)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Coffees         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100’s of Free CD’s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100s of Free CDs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Graphic 4" descr="Checkmark">
            <a:extLst>
              <a:ext uri="{FF2B5EF4-FFF2-40B4-BE49-F238E27FC236}">
                <a16:creationId xmlns:a16="http://schemas.microsoft.com/office/drawing/2014/main" id="{7CCBCFF5-CE48-4469-A859-3659CC11D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9703" y="3954838"/>
            <a:ext cx="535868" cy="535868"/>
          </a:xfrm>
          <a:prstGeom prst="rect">
            <a:avLst/>
          </a:prstGeom>
        </p:spPr>
      </p:pic>
      <p:pic>
        <p:nvPicPr>
          <p:cNvPr id="6" name="Graphic 5" descr="Close">
            <a:extLst>
              <a:ext uri="{FF2B5EF4-FFF2-40B4-BE49-F238E27FC236}">
                <a16:creationId xmlns:a16="http://schemas.microsoft.com/office/drawing/2014/main" id="{2BDD274C-61D3-4CEA-8598-7C832A5A6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6048" y="4542509"/>
            <a:ext cx="535868" cy="535868"/>
          </a:xfrm>
          <a:prstGeom prst="rect">
            <a:avLst/>
          </a:prstGeom>
        </p:spPr>
      </p:pic>
      <p:pic>
        <p:nvPicPr>
          <p:cNvPr id="7" name="Graphic 6" descr="Close">
            <a:extLst>
              <a:ext uri="{FF2B5EF4-FFF2-40B4-BE49-F238E27FC236}">
                <a16:creationId xmlns:a16="http://schemas.microsoft.com/office/drawing/2014/main" id="{1A28CF08-E8FD-4FA0-B796-FC51FE7AB0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5180" y="2599859"/>
            <a:ext cx="587040" cy="587040"/>
          </a:xfrm>
          <a:prstGeom prst="rect">
            <a:avLst/>
          </a:prstGeom>
        </p:spPr>
      </p:pic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B8C4E15C-C148-4DB3-A031-4ADF2685FB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2621" y="5069551"/>
            <a:ext cx="535868" cy="53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6698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</a:t>
            </a:r>
            <a:b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Third Person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336212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231832"/>
            <a:ext cx="7886700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Don’t address the reader: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As a lawyer,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try to put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own feelings and viewpoints aside…”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Who is the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‘you’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referred to here?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 this case, ‘you’ is the lawyer.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 you can write it in the third person like this: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Lawyers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try to put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their.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388653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231832"/>
            <a:ext cx="7886700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Drop the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‘I’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If you worked at XXXX and want to comment on something that happened there and are trying NOT to say: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worked at XXXX and noticed the following….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u="heavy" dirty="0">
                <a:latin typeface="Calibri" panose="020F0502020204030204" pitchFamily="34" charset="0"/>
                <a:cs typeface="Calibri" panose="020F0502020204030204" pitchFamily="34" charset="0"/>
              </a:rPr>
              <a:t>Don’t say: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worked at XXXX and noticed the following…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816072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2988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8000" u="heavy" dirty="0">
                <a:latin typeface="Calibri" panose="020F0502020204030204" pitchFamily="34" charset="0"/>
                <a:cs typeface="Calibri" panose="020F0502020204030204" pitchFamily="34" charset="0"/>
              </a:rPr>
              <a:t>Why not?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Don’t use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author …”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as a substitute for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in your assignments.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This is because you might want to refer to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the author 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of a published work as a reference in your assignment and don’t want to confuse the reader by constantly referring to yourself as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“the author”.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author makes....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makes...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Smith (1999) makes....</a:t>
            </a:r>
            <a:endParaRPr lang="en-GB" sz="80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56351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311345"/>
            <a:ext cx="7886700" cy="41435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heavy" dirty="0">
                <a:latin typeface="Calibri" panose="020F0502020204030204" pitchFamily="34" charset="0"/>
                <a:cs typeface="Calibri" panose="020F0502020204030204" pitchFamily="34" charset="0"/>
              </a:rPr>
              <a:t>What to use instead?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Use something like: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Employees at XXXX noticed the following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was noticed by employees of XXXX that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…..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688563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1072806"/>
            <a:ext cx="7886700" cy="43505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Use of ‘One’ is best avoided: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thinks this author… = stilted and awkward</a:t>
            </a:r>
            <a:endParaRPr lang="en-GB" sz="6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would not say that this author’s point of view is not valid, but there is another way of looking at the question.</a:t>
            </a: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would not say that Jones’ (2018) point of view is not valid, but there is another way of looking at the question.</a:t>
            </a:r>
          </a:p>
          <a:p>
            <a:pPr marL="0" indent="0">
              <a:buNone/>
            </a:pPr>
            <a:r>
              <a:rPr lang="en-US" sz="6400" u="heavy" dirty="0">
                <a:latin typeface="Calibri" panose="020F0502020204030204" pitchFamily="34" charset="0"/>
                <a:cs typeface="Calibri" panose="020F0502020204030204" pitchFamily="34" charset="0"/>
              </a:rPr>
              <a:t>Better: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This author’s point of view is valid; however, there is another way of looking at the question.</a:t>
            </a: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 Jones’ point of view is valid; however, there is another way of looking at the question.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US" sz="64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 see </a:t>
            </a: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this author/Jones is trying to say/arguing: ....</a:t>
            </a:r>
            <a:endParaRPr lang="en-GB" sz="64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u="heavy" dirty="0">
                <a:latin typeface="Calibri" panose="020F0502020204030204" pitchFamily="34" charset="0"/>
                <a:cs typeface="Calibri" panose="020F0502020204030204" pitchFamily="34" charset="0"/>
              </a:rPr>
              <a:t>Better: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Jones’ (2018) argument is clear, however.... </a:t>
            </a: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The author’s argument is clear, however....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430315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401" y="854145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7200" u="heavy" dirty="0">
                <a:latin typeface="Calibri" panose="020F0502020204030204" pitchFamily="34" charset="0"/>
                <a:cs typeface="Calibri" panose="020F0502020204030204" pitchFamily="34" charset="0"/>
              </a:rPr>
              <a:t>How to say: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agree with....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I disagree with.... </a:t>
            </a:r>
            <a:r>
              <a:rPr lang="en-US" sz="72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Without using I</a:t>
            </a:r>
            <a:endParaRPr lang="en-GB" sz="7200" b="1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of....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This is because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 ……..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 a number of good reasons/sound reasons for agreeing with his views/argument. Firstly…….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disagreement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however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, there are a number of reasons for disagreeing with her view. Firstly....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 ,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but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her view is brought into question in the light of....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br>
              <a:rPr lang="en-US" sz="55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981454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727" y="1258743"/>
            <a:ext cx="8229599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1" y="1713814"/>
            <a:ext cx="7174923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SfWP (2018)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Complete Guide to Assignment Writing, [online] available at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https://moodle.uwtsd.ac.uk/pluginfile.php/152215/mod_folder/content/0/Advanced%20Writing%20Guides/SfWP%20Complete%20Guide%20to%20Assignment%20Writing.pdf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[login required]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accessed April 2018</a:t>
            </a: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UNISA (2017)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Research Writing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US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http://www.unisa.edu.au/ltu/students/research/writing/academic.asp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accessed April 2018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230505" lvl="0"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6212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purl.org/dc/terms/"/>
    <ds:schemaRef ds:uri="f66716c4-314f-46c1-b01e-5a44c61897d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908d394-d138-480e-87a3-ff44c37f991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3626</TotalTime>
  <Words>1925</Words>
  <Application>Microsoft Office PowerPoint</Application>
  <PresentationFormat>On-screen Show (4:3)</PresentationFormat>
  <Paragraphs>307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5" baseType="lpstr">
      <vt:lpstr>Arial</vt:lpstr>
      <vt:lpstr>Arial Rounded MT Bold</vt:lpstr>
      <vt:lpstr>Calibri</vt:lpstr>
      <vt:lpstr>Calibri Light</vt:lpstr>
      <vt:lpstr>Corbel</vt:lpstr>
      <vt:lpstr>Courier New</vt:lpstr>
      <vt:lpstr>Myriad Pro</vt:lpstr>
      <vt:lpstr>Trebuchet MS</vt:lpstr>
      <vt:lpstr>Wingdings</vt:lpstr>
      <vt:lpstr>SftWP July 15</vt:lpstr>
      <vt:lpstr>Custom Design</vt:lpstr>
      <vt:lpstr>20140311PresentationUWTSDTemplate</vt:lpstr>
      <vt:lpstr>  Academic &amp; Research Skills BMSK4008  Session 2  </vt:lpstr>
      <vt:lpstr>PowerPoint Presentation</vt:lpstr>
      <vt:lpstr>Why take Notes?</vt:lpstr>
      <vt:lpstr>Note Taking in Class </vt:lpstr>
      <vt:lpstr>Note Taking in Class </vt:lpstr>
      <vt:lpstr>Before a Class Session</vt:lpstr>
      <vt:lpstr>During a Class Session</vt:lpstr>
      <vt:lpstr>During a Class Session</vt:lpstr>
      <vt:lpstr>Recording Sessions</vt:lpstr>
      <vt:lpstr>To help you concentrate</vt:lpstr>
      <vt:lpstr>After a Class Session</vt:lpstr>
      <vt:lpstr>And finally…</vt:lpstr>
      <vt:lpstr>Academic Writing</vt:lpstr>
      <vt:lpstr>Basic Signposting</vt:lpstr>
      <vt:lpstr>Basic Signposting</vt:lpstr>
      <vt:lpstr>Basic Signposting</vt:lpstr>
      <vt:lpstr>Basic Signposting</vt:lpstr>
      <vt:lpstr>Content and Grammar</vt:lpstr>
      <vt:lpstr>Content and Grammar</vt:lpstr>
      <vt:lpstr>Content and Grammar Past Tense</vt:lpstr>
      <vt:lpstr>Content and Grammar</vt:lpstr>
      <vt:lpstr>Content and Grammar</vt:lpstr>
      <vt:lpstr>Punctuation</vt:lpstr>
      <vt:lpstr>Apostrophes</vt:lpstr>
      <vt:lpstr>Apostrophes</vt:lpstr>
      <vt:lpstr>Writing in the  Third Person</vt:lpstr>
      <vt:lpstr>Writing in the third person</vt:lpstr>
      <vt:lpstr>Writing in the third person</vt:lpstr>
      <vt:lpstr>Writing in the third person</vt:lpstr>
      <vt:lpstr>Writing in the third person</vt:lpstr>
      <vt:lpstr>Writing in the third person</vt:lpstr>
      <vt:lpstr>Writing in the third person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 Taking and Academic Writing Styles</dc:title>
  <dc:creator>Julia Ault</dc:creator>
  <cp:lastModifiedBy>Julia Ault</cp:lastModifiedBy>
  <cp:revision>66</cp:revision>
  <cp:lastPrinted>2021-01-19T13:50:38Z</cp:lastPrinted>
  <dcterms:modified xsi:type="dcterms:W3CDTF">2021-02-08T15:16:00Z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