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4"/>
  </p:sldMasterIdLst>
  <p:sldIdLst>
    <p:sldId id="256" r:id="rId5"/>
    <p:sldId id="257" r:id="rId6"/>
    <p:sldId id="259" r:id="rId7"/>
    <p:sldId id="261" r:id="rId8"/>
    <p:sldId id="262" r:id="rId9"/>
    <p:sldId id="263" r:id="rId10"/>
    <p:sldId id="267" r:id="rId11"/>
    <p:sldId id="265" r:id="rId12"/>
    <p:sldId id="258" r:id="rId13"/>
    <p:sldId id="260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383B49-AA15-46D4-A81C-AA838FAA5A93}" v="38" dt="2023-06-07T19:16:16.9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5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CD60141-EEBD-4EC1-8E34-0344C16A1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18308" y="0"/>
            <a:ext cx="6873692" cy="6858000"/>
          </a:xfrm>
          <a:custGeom>
            <a:avLst/>
            <a:gdLst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0 w 12192000"/>
              <a:gd name="connsiteY6" fmla="*/ 0 h 6858000"/>
              <a:gd name="connsiteX7" fmla="*/ 6700 w 12192000"/>
              <a:gd name="connsiteY7" fmla="*/ 0 h 6858000"/>
              <a:gd name="connsiteX8" fmla="*/ 6700 w 12192000"/>
              <a:gd name="connsiteY8" fmla="*/ 6858000 h 6858000"/>
              <a:gd name="connsiteX9" fmla="*/ 0 w 12192000"/>
              <a:gd name="connsiteY9" fmla="*/ 6858000 h 6858000"/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11328900 w 12192000"/>
              <a:gd name="connsiteY6" fmla="*/ 0 h 6858000"/>
              <a:gd name="connsiteX7" fmla="*/ 0 w 12192000"/>
              <a:gd name="connsiteY7" fmla="*/ 6858000 h 6858000"/>
              <a:gd name="connsiteX8" fmla="*/ 6700 w 12192000"/>
              <a:gd name="connsiteY8" fmla="*/ 0 h 6858000"/>
              <a:gd name="connsiteX9" fmla="*/ 6700 w 12192000"/>
              <a:gd name="connsiteY9" fmla="*/ 6858000 h 6858000"/>
              <a:gd name="connsiteX10" fmla="*/ 0 w 12192000"/>
              <a:gd name="connsiteY10" fmla="*/ 6858000 h 6858000"/>
              <a:gd name="connsiteX0" fmla="*/ 11322200 w 12185300"/>
              <a:gd name="connsiteY0" fmla="*/ 0 h 6858000"/>
              <a:gd name="connsiteX1" fmla="*/ 12185300 w 12185300"/>
              <a:gd name="connsiteY1" fmla="*/ 0 h 6858000"/>
              <a:gd name="connsiteX2" fmla="*/ 12185300 w 12185300"/>
              <a:gd name="connsiteY2" fmla="*/ 6858000 h 6858000"/>
              <a:gd name="connsiteX3" fmla="*/ 5311608 w 12185300"/>
              <a:gd name="connsiteY3" fmla="*/ 6858000 h 6858000"/>
              <a:gd name="connsiteX4" fmla="*/ 11322197 w 12185300"/>
              <a:gd name="connsiteY4" fmla="*/ 4 h 6858000"/>
              <a:gd name="connsiteX5" fmla="*/ 11322198 w 12185300"/>
              <a:gd name="connsiteY5" fmla="*/ 2 h 6858000"/>
              <a:gd name="connsiteX6" fmla="*/ 11322200 w 12185300"/>
              <a:gd name="connsiteY6" fmla="*/ 0 h 6858000"/>
              <a:gd name="connsiteX7" fmla="*/ 0 w 12185300"/>
              <a:gd name="connsiteY7" fmla="*/ 6858000 h 6858000"/>
              <a:gd name="connsiteX8" fmla="*/ 0 w 12185300"/>
              <a:gd name="connsiteY8" fmla="*/ 0 h 6858000"/>
              <a:gd name="connsiteX9" fmla="*/ 0 w 12185300"/>
              <a:gd name="connsiteY9" fmla="*/ 6858000 h 6858000"/>
              <a:gd name="connsiteX0" fmla="*/ 6010592 w 6873692"/>
              <a:gd name="connsiteY0" fmla="*/ 0 h 6858000"/>
              <a:gd name="connsiteX1" fmla="*/ 6873692 w 6873692"/>
              <a:gd name="connsiteY1" fmla="*/ 0 h 6858000"/>
              <a:gd name="connsiteX2" fmla="*/ 6873692 w 6873692"/>
              <a:gd name="connsiteY2" fmla="*/ 6858000 h 6858000"/>
              <a:gd name="connsiteX3" fmla="*/ 0 w 6873692"/>
              <a:gd name="connsiteY3" fmla="*/ 6858000 h 6858000"/>
              <a:gd name="connsiteX4" fmla="*/ 6010589 w 6873692"/>
              <a:gd name="connsiteY4" fmla="*/ 4 h 6858000"/>
              <a:gd name="connsiteX5" fmla="*/ 6010590 w 6873692"/>
              <a:gd name="connsiteY5" fmla="*/ 2 h 6858000"/>
              <a:gd name="connsiteX6" fmla="*/ 6010592 w 6873692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73692" h="6858000">
                <a:moveTo>
                  <a:pt x="6010592" y="0"/>
                </a:moveTo>
                <a:lnTo>
                  <a:pt x="6873692" y="0"/>
                </a:lnTo>
                <a:lnTo>
                  <a:pt x="687369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lnTo>
                  <a:pt x="6010592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FCBBA-905A-4FD1-BFBA-F3EE6DA26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81098"/>
            <a:ext cx="8986580" cy="2832404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8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DD287E-F1C8-463F-8429-D1B5B15825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463522"/>
            <a:ext cx="8986580" cy="65031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F44ED-7973-4A99-B2CA-A8962BCE0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F96F2-D6BE-49AC-A605-5AE87C3F2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7FC50-B13C-4B63-AE64-F71A6EDE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C75A547-BCD1-42BE-966E-53CA0AB93165}"/>
              </a:ext>
            </a:extLst>
          </p:cNvPr>
          <p:cNvCxnSpPr>
            <a:cxnSpLocks/>
          </p:cNvCxnSpPr>
          <p:nvPr/>
        </p:nvCxnSpPr>
        <p:spPr>
          <a:xfrm>
            <a:off x="1188357" y="5151666"/>
            <a:ext cx="98225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1283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CD6F3-88F1-4195-8395-57AA096BB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8D06C-EB08-40B3-AFB3-A62F44112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3962F-B413-4C4C-A490-724DDB9E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71813-4E87-4C04-835D-76246010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22BA3-033C-491E-A045-F0052AC19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918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E19AD-2EDD-4B4F-9F9E-46A444184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709738"/>
            <a:ext cx="8520952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EE5927-21D5-4EBA-A112-CAD1BD38B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4589466"/>
            <a:ext cx="8520952" cy="81326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0D16-9D87-4D76-A5A5-534E24B7D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5F387-5AAC-45D0-ABCE-B1CF4BC7E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AF6FE-0006-4F40-A7FB-E0FDBADF7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699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8AADE-587E-4574-B21B-7ABDE5A23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9DA5-4DFB-4211-A58A-FFD842C27A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0" y="2339501"/>
            <a:ext cx="4798979" cy="35505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A99F26-66AF-4614-91CE-C93A24BAC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0020" y="2339501"/>
            <a:ext cx="4798980" cy="355059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8F678E-59B5-4DF9-ABCB-506B9CB70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50A53-317B-444A-9BA2-F69CDBF5D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B269A1-B0FB-4C8F-B6AA-0718C92D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11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BBBF-42B2-4A5D-B145-46983A530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33272"/>
            <a:ext cx="9905999" cy="84630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4BE44-5271-4B5D-B649-35E3AF20B4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2999" y="2067127"/>
            <a:ext cx="4798980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D7891E-0C0A-4688-97DD-C0715E3221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1" y="2864795"/>
            <a:ext cx="4798978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EAF30-3412-49B0-93D1-596CC2695B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018" y="2067127"/>
            <a:ext cx="4798981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07B9B7-F41C-4314-9F0C-BB84547FB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019" y="2864795"/>
            <a:ext cx="4798982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1587F-6AFC-4906-86EB-6B0A86EEF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4BE2C5-583B-49BC-9864-B01EEF798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39B236-45F5-4CC6-8D53-A6903A1CC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922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B206-0678-4577-B79F-760526A5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9300" y="1322615"/>
            <a:ext cx="8175171" cy="42127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D5FCB8-AFD3-4801-BBD6-9548F4CF7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6DACF8-CBC0-416B-B28E-EE18C423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0C7421-FF49-4CE9-87D0-2B4FFE0E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292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19CBFE-15AA-4447-9F9C-D8B0BEB24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B48227-EC1E-4063-9682-891A2DB1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2C6A63-C3F4-4563-A542-9A41AC946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840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900C1-FE18-461C-801C-8626C7759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0"/>
            <a:ext cx="3932237" cy="1964986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4CFF3-3406-49E3-9D5A-1BE90FFA5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451" y="987425"/>
            <a:ext cx="5421548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3D14FF-9082-4BBA-BC7A-F4C5B7859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62464"/>
            <a:ext cx="3932237" cy="2206523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5A2726-EB8E-4DF7-9A1B-F03BD8C71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929BE-611C-4FE6-B0A5-E0FF9DF96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90B32-1D0E-4BCD-8850-59EA235F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002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A1460E-1069-4FCA-B04E-28F77C861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13614" y="987425"/>
            <a:ext cx="55353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138C1E-867B-4FE9-8783-9B1246AEB7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57601"/>
            <a:ext cx="3932236" cy="2211388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721568-4870-46F2-9F7E-F41070201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3CC65-0E73-45A1-9D4F-3F4559B3B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8C58CD-9BC3-431E-A7B4-D596A7F0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68F756-D171-474C-8B1A-C818032F6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1"/>
            <a:ext cx="3932236" cy="1959428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6226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A3BF2-BCE9-47D7-B1C0-1F0E4936B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722E9-C3E4-48AF-996A-495AE659F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9E516-382B-4845-93BF-20C16EE0D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96E16-F168-442A-843C-5D490D54B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61BEA-A969-437A-BD8B-CB1B709A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24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528449-3E11-45FF-BF3A-651867603E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572500" y="870625"/>
            <a:ext cx="2476499" cy="50292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C0EAB0-2DFA-4CBA-86B1-1826EF523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43000" y="870625"/>
            <a:ext cx="7324928" cy="50292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22F89-E1F5-45D7-945A-8A2886C4B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E7E82-5FB8-4289-AD0C-0BA788E14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A4046-1A2C-41F5-A177-1C3919C20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314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1C2F78B-DEE8-4195-A196-DFC51BDADFF9}"/>
              </a:ext>
            </a:extLst>
          </p:cNvPr>
          <p:cNvSpPr/>
          <p:nvPr/>
        </p:nvSpPr>
        <p:spPr>
          <a:xfrm>
            <a:off x="9749268" y="4070878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1D79D08-4BE8-4799-BE09-5078DFEE2256}"/>
              </a:ext>
            </a:extLst>
          </p:cNvPr>
          <p:cNvSpPr/>
          <p:nvPr/>
        </p:nvSpPr>
        <p:spPr>
          <a:xfrm rot="10800000">
            <a:off x="0" y="0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95D65A1-16CB-407F-993F-2A6D59BCC0C8}"/>
              </a:ext>
            </a:extLst>
          </p:cNvPr>
          <p:cNvCxnSpPr>
            <a:cxnSpLocks/>
          </p:cNvCxnSpPr>
          <p:nvPr/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A018A2-815D-41B0-A189-FDF7A5E88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872935"/>
            <a:ext cx="9905999" cy="1360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DFAE63-1276-4C7C-BFF5-F5DF1CDB2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332026"/>
            <a:ext cx="9905999" cy="3567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80268-2D73-487C-843B-51648AE181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8157" y="6356350"/>
            <a:ext cx="3093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3CADBD16-5BFB-4D9F-9646-C75D1B53BBB6}" type="datetimeFigureOut">
              <a:rPr lang="en-US" smtClean="0"/>
              <a:pPr/>
              <a:t>6/7/2023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61E6D-D51F-4BD7-B59D-19AF17917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43000" y="6356350"/>
            <a:ext cx="39591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701B1-1C93-41C2-AEE1-815DEA51B9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23186" y="6356350"/>
            <a:ext cx="625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3727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1" r:id="rId6"/>
    <p:sldLayoutId id="2147483727" r:id="rId7"/>
    <p:sldLayoutId id="2147483728" r:id="rId8"/>
    <p:sldLayoutId id="2147483729" r:id="rId9"/>
    <p:sldLayoutId id="2147483730" r:id="rId10"/>
    <p:sldLayoutId id="214748373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029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hcr.org/innovation/10-tweetable-quotes-that-will-spark-your-design-thinking%20Accessed%206/6/2023" TargetMode="External"/><Relationship Id="rId2" Type="http://schemas.openxmlformats.org/officeDocument/2006/relationships/hyperlink" Target="https://www.worldvision.org/sponsorship-news-stories/global-poverty-facts%20Accessed%205/6/2023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0105F5E-5B61-4F51-927C-5B28DB7DD9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6DEBE9-0BA2-0B3B-8063-6DF4F034B5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025" r="28860"/>
          <a:stretch/>
        </p:blipFill>
        <p:spPr>
          <a:xfrm>
            <a:off x="5318308" y="10"/>
            <a:ext cx="6873692" cy="6857990"/>
          </a:xfrm>
          <a:custGeom>
            <a:avLst/>
            <a:gdLst/>
            <a:ahLst/>
            <a:cxnLst/>
            <a:rect l="l" t="t" r="r" b="b"/>
            <a:pathLst>
              <a:path w="6873692" h="6858000">
                <a:moveTo>
                  <a:pt x="6010592" y="0"/>
                </a:moveTo>
                <a:lnTo>
                  <a:pt x="6873692" y="0"/>
                </a:lnTo>
                <a:lnTo>
                  <a:pt x="687369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AEA0B2A-2804-149F-EF0E-F3D552B8EC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0890" y="1061686"/>
            <a:ext cx="7518875" cy="3101751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600" dirty="0"/>
              <a:t>BMSK4010 Contemporary Challenges: Making a difference GAM 2- Part 2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967A52-9324-9CF3-2569-D0F3653A04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1" y="4883144"/>
            <a:ext cx="4175308" cy="941926"/>
          </a:xfrm>
        </p:spPr>
        <p:txBody>
          <a:bodyPr anchor="b">
            <a:normAutofit/>
          </a:bodyPr>
          <a:lstStyle/>
          <a:p>
            <a:r>
              <a:rPr lang="en-GB" sz="2400" dirty="0"/>
              <a:t>By Lyssa Muir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619996F-DCE1-8245-A9D7-32B9C0F527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78786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9"/>
    </mc:Choice>
    <mc:Fallback>
      <p:transition spd="slow" advTm="15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626F7-2E97-5DD4-CE77-FF0BA9418F7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65760" y="968375"/>
            <a:ext cx="9906000" cy="846138"/>
          </a:xfrm>
        </p:spPr>
        <p:txBody>
          <a:bodyPr/>
          <a:lstStyle/>
          <a:p>
            <a:r>
              <a:rPr lang="en-GB"/>
              <a:t>Wicked Problems, </a:t>
            </a:r>
            <a:r>
              <a:rPr lang="en-GB" dirty="0"/>
              <a:t>What are they?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89BB9-89A8-5FA9-728A-1CAEDE931F2C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519747" y="2288663"/>
            <a:ext cx="2940905" cy="3024187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Poverty                                    </a:t>
            </a:r>
          </a:p>
          <a:p>
            <a:r>
              <a:rPr lang="en-GB" dirty="0"/>
              <a:t>Homelessness</a:t>
            </a:r>
          </a:p>
          <a:p>
            <a:r>
              <a:rPr lang="en-GB" dirty="0"/>
              <a:t>Covid- 19</a:t>
            </a:r>
          </a:p>
          <a:p>
            <a:r>
              <a:rPr lang="en-GB" dirty="0"/>
              <a:t>Climate Change</a:t>
            </a:r>
          </a:p>
          <a:p>
            <a:r>
              <a:rPr lang="en-GB" dirty="0"/>
              <a:t>Sustainability</a:t>
            </a:r>
          </a:p>
          <a:p>
            <a:r>
              <a:rPr lang="en-GB" dirty="0"/>
              <a:t>Education</a:t>
            </a:r>
          </a:p>
          <a:p>
            <a:r>
              <a:rPr lang="en-GB" dirty="0"/>
              <a:t>Healthcare</a:t>
            </a:r>
          </a:p>
        </p:txBody>
      </p:sp>
      <p:pic>
        <p:nvPicPr>
          <p:cNvPr id="1026" name="Picture 2" descr="Pin on work pics">
            <a:extLst>
              <a:ext uri="{FF2B5EF4-FFF2-40B4-BE49-F238E27FC236}">
                <a16:creationId xmlns:a16="http://schemas.microsoft.com/office/drawing/2014/main" id="{B3EAF48C-8D7B-7AC9-D963-90DA33E34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629" y="1959461"/>
            <a:ext cx="5614131" cy="393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DA2E0A6-BFFE-D6A0-3009-4D6AEF33CD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24604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75"/>
    </mc:Choice>
    <mc:Fallback>
      <p:transition spd="slow" advTm="41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9B442-02B8-9B79-DB6A-3CDC615B6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744993"/>
            <a:ext cx="9905999" cy="1360898"/>
          </a:xfrm>
        </p:spPr>
        <p:txBody>
          <a:bodyPr/>
          <a:lstStyle/>
          <a:p>
            <a:r>
              <a:rPr lang="en-GB" dirty="0"/>
              <a:t>Global Poverty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2AE2A1-47DE-F3E8-8750-38080C0EF5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105891"/>
            <a:ext cx="9905999" cy="4184073"/>
          </a:xfrm>
        </p:spPr>
        <p:txBody>
          <a:bodyPr>
            <a:normAutofit fontScale="62500" lnSpcReduction="2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719 million people — 9.2% of the world’s population — are living on less than $2.15 a day.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Children and youth account for two-thirds of the world’s poor, and women represent a majority in most regions.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Extreme poverty is largely concentrated in sub-Saharan Africa.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24% of the world’s population, which equates to 1.9 billion people, live in fragile contexts, characterized by impoverished conditions and dire circumstances.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By 2030, more than half of the world’s poor will live in fragile contexts.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About 63% of people older than 15 who live in extreme poverty have no schooling or only some basic education.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1.2 billion people in 111 developing countries live in multidimensional poverty, accounting for 19% of the world’s population.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593 million children are experiencing multidimensional poverty.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600" b="0" i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Over 37 million people were living in poverty in the U.S. in 2021. Children account for 11.1 million of those.</a:t>
            </a:r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B638571-CBC9-55E7-7FAB-2B04F2D1F5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9484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736"/>
    </mc:Choice>
    <mc:Fallback>
      <p:transition spd="slow" advTm="73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2EFF7-8317-0C2C-C110-A220D0458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use of design thinking to tackle Poverty</a:t>
            </a:r>
          </a:p>
        </p:txBody>
      </p:sp>
      <p:pic>
        <p:nvPicPr>
          <p:cNvPr id="1026" name="Picture 2" descr="5 Stages in the Design Thinking Process">
            <a:extLst>
              <a:ext uri="{FF2B5EF4-FFF2-40B4-BE49-F238E27FC236}">
                <a16:creationId xmlns:a16="http://schemas.microsoft.com/office/drawing/2014/main" id="{62B2F519-088E-4EB2-7248-7803943A811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612" y="1966278"/>
            <a:ext cx="7849773" cy="220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1DD1ABC-CF03-6234-8B08-AC8808848D84}"/>
              </a:ext>
            </a:extLst>
          </p:cNvPr>
          <p:cNvSpPr txBox="1"/>
          <p:nvPr/>
        </p:nvSpPr>
        <p:spPr>
          <a:xfrm>
            <a:off x="1876118" y="4572000"/>
            <a:ext cx="8487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GB" b="0" i="1" dirty="0">
                <a:effectLst/>
                <a:latin typeface="proxima_nova"/>
              </a:rPr>
              <a:t>“It’s not ‘us versus them’ or even ‘us on behalf of them.’ For a design thinker it has to be ‘us with them'”</a:t>
            </a:r>
          </a:p>
          <a:p>
            <a:pPr algn="l" fontAlgn="base"/>
            <a:r>
              <a:rPr lang="en-GB" b="0" i="1" dirty="0">
                <a:effectLst/>
                <a:latin typeface="proxima_nova"/>
              </a:rPr>
              <a:t>– Tim Brown, CEO and President of IDEO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899F4A0-4BC9-BADC-D222-42B4F5E2D7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8440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845"/>
    </mc:Choice>
    <mc:Fallback>
      <p:transition spd="slow" advTm="88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B174B-D1DB-2F97-5D2C-01BFD5F82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a Multidisciplinary approach to tackle Global Poverty and the benefits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72656-19B5-A1AC-D15F-67C5F0DAA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332026"/>
            <a:ext cx="9905999" cy="390252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Roboto" panose="020B0604020202020204" pitchFamily="2" charset="0"/>
              </a:rPr>
              <a:t>Multidisciplinary</a:t>
            </a:r>
          </a:p>
          <a:p>
            <a:pPr marL="0" indent="0">
              <a:buNone/>
            </a:pPr>
            <a:r>
              <a:rPr lang="en-GB" b="0" i="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Roboto" panose="020B0604020202020204" pitchFamily="2" charset="0"/>
              </a:rPr>
              <a:t>combining or involving several academic disciplines or professional specializations in an approach to a topic or problem.</a:t>
            </a:r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r>
              <a:rPr lang="en-GB" i="1" dirty="0"/>
              <a:t>What are some of the benefits of using a Multidisciplinary approach?</a:t>
            </a:r>
          </a:p>
          <a:p>
            <a:r>
              <a:rPr lang="en-GB" dirty="0"/>
              <a:t>More people to help confront/ tackle the issue at hand.</a:t>
            </a:r>
          </a:p>
          <a:p>
            <a:r>
              <a:rPr lang="en-GB" dirty="0"/>
              <a:t>Knowledge, expertise and experience is different areas.</a:t>
            </a:r>
          </a:p>
          <a:p>
            <a:r>
              <a:rPr lang="en-GB" dirty="0"/>
              <a:t>Improved outcomes, better chance of reaching desired goal.</a:t>
            </a:r>
          </a:p>
          <a:p>
            <a:r>
              <a:rPr lang="en-GB" dirty="0"/>
              <a:t>Different opinions, feedback and outlook on the issue. </a:t>
            </a:r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274EDE5-BA1E-4FB9-0CB3-298BF574AD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70112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378"/>
    </mc:Choice>
    <mc:Fallback>
      <p:transition spd="slow" advTm="80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F5DB5-FDDB-D0BF-F612-B87B84215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Conflict and how to manage it, to reach a solution </a:t>
            </a:r>
          </a:p>
        </p:txBody>
      </p:sp>
      <p:pic>
        <p:nvPicPr>
          <p:cNvPr id="1028" name="Picture 4" descr="1.2 Levels and Types of Conflict – Conflict Management">
            <a:extLst>
              <a:ext uri="{FF2B5EF4-FFF2-40B4-BE49-F238E27FC236}">
                <a16:creationId xmlns:a16="http://schemas.microsoft.com/office/drawing/2014/main" id="{DA8DFBB0-0323-8CBC-598C-6E134F3725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157" y="1986001"/>
            <a:ext cx="3659591" cy="399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BAECD7D-CCE2-77B4-6ECD-51E38CE13B6F}"/>
              </a:ext>
            </a:extLst>
          </p:cNvPr>
          <p:cNvSpPr txBox="1"/>
          <p:nvPr/>
        </p:nvSpPr>
        <p:spPr>
          <a:xfrm>
            <a:off x="1440873" y="2673927"/>
            <a:ext cx="399010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Effective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Active Listening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Active participation when needed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Meetings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Informal discussions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Team building day/ exercises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Focus on the issue not the individual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Come up a with a plan to resolve the issue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2E61F00A-E2FB-58A2-FC0A-A8D9A9B3B6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6348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854"/>
    </mc:Choice>
    <mc:Fallback>
      <p:transition spd="slow" advTm="91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D7886-B4A4-DDD5-1230-4C1C7BC9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Negotiation and Diplomacy to encourage teams to agree to the proposed solution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DC606A-052C-EAFB-9729-F36FB55CBE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Negotiation</a:t>
            </a:r>
            <a:r>
              <a:rPr lang="en-GB" dirty="0"/>
              <a:t>- a strategic discussion where people may have varying ideas and opinions but will eventually lead to parties involved reaching an agreement/ decision, because someone has successfully voiced their concerns and opinions.</a:t>
            </a:r>
          </a:p>
          <a:p>
            <a:r>
              <a:rPr lang="en-GB" b="1" dirty="0"/>
              <a:t>Diplomacy- </a:t>
            </a:r>
            <a:r>
              <a:rPr lang="en-GB" dirty="0"/>
              <a:t>Is a tactful trait to use to influence and </a:t>
            </a:r>
            <a:r>
              <a:rPr lang="en-GB" dirty="0" err="1"/>
              <a:t>negotioate</a:t>
            </a:r>
            <a:r>
              <a:rPr lang="en-GB" dirty="0"/>
              <a:t> with others. It often comes with dealing with a difficult situation in a peaceful manner. A good leader requires many skills to be diplomatic. </a:t>
            </a:r>
            <a:endParaRPr lang="en-GB" b="1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091DB54-4324-69A9-E86E-7ADEFDAF91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0331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046"/>
    </mc:Choice>
    <mc:Fallback>
      <p:transition spd="slow" advTm="76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DE26B-B972-85BF-8080-CF1F5D63E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Decision Making Tools that could help Global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925FD9-BDEC-2547-EF6A-0979677127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Decisions Matrix                                                </a:t>
            </a:r>
          </a:p>
          <a:p>
            <a:r>
              <a:rPr lang="en-GB" dirty="0"/>
              <a:t>SWOT Analysis</a:t>
            </a:r>
          </a:p>
          <a:p>
            <a:r>
              <a:rPr lang="en-GB" dirty="0"/>
              <a:t>Decision Tree</a:t>
            </a:r>
          </a:p>
          <a:p>
            <a:r>
              <a:rPr lang="en-GB" dirty="0"/>
              <a:t>Force Field Analysis </a:t>
            </a:r>
          </a:p>
          <a:p>
            <a:r>
              <a:rPr lang="en-GB" dirty="0"/>
              <a:t>Mind Map</a:t>
            </a:r>
          </a:p>
          <a:p>
            <a:r>
              <a:rPr lang="en-GB" dirty="0"/>
              <a:t>Trial and Error</a:t>
            </a:r>
          </a:p>
          <a:p>
            <a:r>
              <a:rPr lang="en-GB" dirty="0"/>
              <a:t>Stakeholder analysis </a:t>
            </a:r>
          </a:p>
          <a:p>
            <a:r>
              <a:rPr lang="en-GB" dirty="0"/>
              <a:t>Root Cause Analysis</a:t>
            </a:r>
          </a:p>
          <a:p>
            <a:r>
              <a:rPr lang="en-GB" dirty="0"/>
              <a:t>Risk Analysis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261A8B-8145-8298-E3D0-305CDB3B0AF7}"/>
              </a:ext>
            </a:extLst>
          </p:cNvPr>
          <p:cNvSpPr txBox="1"/>
          <p:nvPr/>
        </p:nvSpPr>
        <p:spPr>
          <a:xfrm>
            <a:off x="5278582" y="2355273"/>
            <a:ext cx="577041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Team Consensus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Pros and Cons Lists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Weighted Scoring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/>
              <a:t>Brainstorming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16576FA-4F92-C5E9-6B54-878EBCBB65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37001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288"/>
    </mc:Choice>
    <mc:Fallback>
      <p:transition spd="slow" advTm="1292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FDCB-B713-5515-4E81-F63155E9E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C3ADE-E45E-BA4F-E42A-1AB8594DF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233833"/>
            <a:ext cx="9905999" cy="3751232"/>
          </a:xfrm>
        </p:spPr>
        <p:txBody>
          <a:bodyPr/>
          <a:lstStyle/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Community, M. of the T. (n.d.). </a:t>
            </a:r>
            <a:r>
              <a:rPr lang="en-GB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a wicked problem?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Go to the cover page of Tackling Wicked Problems. https://wicked-problem.press.plymouth.edu/chapter/what-is-a-wicked-problem/  </a:t>
            </a: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Accessed 5/6/2023 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James, P. (2021, August 3). </a:t>
            </a:r>
            <a:r>
              <a:rPr lang="en-GB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ageing workforce – A wicked problem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Career Life Transitions. https://www.careerlifetransitions.com.au/the-ageing-workforce-a-wicked-problem/ </a:t>
            </a: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Accessed 5/6/2023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Project, B. (2018, January 10). </a:t>
            </a:r>
            <a:r>
              <a:rPr lang="en-GB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global poverty? exploration and impact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The </a:t>
            </a:r>
            <a:r>
              <a:rPr lang="en-GB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Borgen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Project. https://borgenproject.org/what-is-poverty/ </a:t>
            </a: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Accessed 5/6/2023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2816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8B649D-A2A7-9AB3-536B-548F12C0FC44}"/>
              </a:ext>
            </a:extLst>
          </p:cNvPr>
          <p:cNvSpPr txBox="1"/>
          <p:nvPr/>
        </p:nvSpPr>
        <p:spPr>
          <a:xfrm>
            <a:off x="762000" y="692727"/>
            <a:ext cx="967047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McRae, I., </a:t>
            </a:r>
            <a:r>
              <a:rPr lang="en-GB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Westwater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H., &amp; Glover, E. (2023, April 27).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UK poverty: The facts, effects and solutions in a cost of living crisis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The Big Issue. https://bigissue.com/news/social-justice/uk-poverty-the-facts-figures-effects-solutions-cost-living-crisis/ 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Accessed 5/6/2023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Peer, A. (2023, April 5).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Global poverty: Facts, </a:t>
            </a:r>
            <a:r>
              <a:rPr lang="en-GB" sz="20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faqs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and how to help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World Vision. </a:t>
            </a:r>
            <a:r>
              <a:rPr lang="en-GB" sz="2000" dirty="0">
                <a:solidFill>
                  <a:srgbClr val="31947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https://www.worldvision.org/sponsorship-news-stories/global-poverty-facts </a:t>
            </a:r>
            <a:r>
              <a:rPr lang="en-GB" sz="2000" b="1" dirty="0">
                <a:solidFill>
                  <a:srgbClr val="31947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Accessed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5/6/2023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Design thinking-innovative approach towards product development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Salesforce Consulting Company. (2020a, August 5). https://www.mirketa.com/design-thinking-innovative-approach-towards-product-development/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Accessed 6/6/2023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McKinsey &amp; Company. (2023, March 6).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design thinking?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McKinsey &amp; Company. https://www.mckinsey.com/featured-insights/mckinsey-explainers/what-is-design-thinking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Accessed 6/6/2023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Parater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L. (2018, May 22).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10 quotes that will spark your design thinking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UNHCR Innovation. </a:t>
            </a:r>
            <a:r>
              <a:rPr lang="en-GB" sz="2000" dirty="0">
                <a:solidFill>
                  <a:srgbClr val="31947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https://www.unhcr.org/innovation/10-tweetable-quotes-that-will-spark-your-design-thinking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Accessed 6/6/2023</a:t>
            </a:r>
            <a:endParaRPr lang="en-GB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Project, B. (2020, April 4).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Design thinking - a powerful new way to end poverty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The </a:t>
            </a:r>
            <a:r>
              <a:rPr lang="en-GB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Borgen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Project. https://borgenproject.org/design-thinking-end-poverty/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Accessed 6/6/2023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0182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DD4BAE-E65A-A0E0-9D28-7CC04CB9E432}"/>
              </a:ext>
            </a:extLst>
          </p:cNvPr>
          <p:cNvSpPr txBox="1"/>
          <p:nvPr/>
        </p:nvSpPr>
        <p:spPr>
          <a:xfrm>
            <a:off x="969818" y="554182"/>
            <a:ext cx="1057101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Caldwell, W. (2015, November 23). Official Grad 5104 blog. https://blogs.lt.vt.edu/grad5104/multiintertrans-disciplinary-whats-the-difference/ 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Accessed 6/6/2023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Laura </a:t>
            </a:r>
            <a:r>
              <a:rPr lang="en-GB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Westmaas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B. (2022, August 22).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1.2 levels and types of conflict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Conflict Management. https://ecampusontario.pressbooks.pub/conflictmanagement/chapter/1-2-levels-and-types-of-conflict/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Accessed 7/6/2023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Pamela Reynolds -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Preventing and managing team conflict - professional development: Harvard DCE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Professional Development | Harvard DCE. https://professional.dce.harvard.edu/blog/preventing-and-managing-team-conflict/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Accessed 7/6/2023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Diplomatic skills in the workplace: Definition and examples. (n.d.). https://uk.indeed.com/career-advice/cvs-cover-letters/diplomatic-skills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Accessed 7/6/2023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Shonk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K. (2023, March 17).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negotiation?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PON. https://www.pon.harvard.edu/daily/negotiation-skills-daily/what-is-negotiation/ 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Accessed 7/6/2023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FutureLearn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(2022, August 26).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Exploring international relations: What is diplomacy?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FutureLearn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https://www.futurelearn.com/info/blog/what-is-diplomacy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Accessed 7/6/2023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822990"/>
      </p:ext>
    </p:extLst>
  </p:cSld>
  <p:clrMapOvr>
    <a:masterClrMapping/>
  </p:clrMapOvr>
</p:sld>
</file>

<file path=ppt/theme/theme1.xml><?xml version="1.0" encoding="utf-8"?>
<a:theme xmlns:a="http://schemas.openxmlformats.org/drawingml/2006/main" name="RegattaVTI">
  <a:themeElements>
    <a:clrScheme name="AnalogousFromRegularSeedRightStep">
      <a:dk1>
        <a:srgbClr val="000000"/>
      </a:dk1>
      <a:lt1>
        <a:srgbClr val="FFFFFF"/>
      </a:lt1>
      <a:dk2>
        <a:srgbClr val="313820"/>
      </a:dk2>
      <a:lt2>
        <a:srgbClr val="E2E8E6"/>
      </a:lt2>
      <a:accent1>
        <a:srgbClr val="E7296D"/>
      </a:accent1>
      <a:accent2>
        <a:srgbClr val="D52317"/>
      </a:accent2>
      <a:accent3>
        <a:srgbClr val="E78329"/>
      </a:accent3>
      <a:accent4>
        <a:srgbClr val="B6A414"/>
      </a:accent4>
      <a:accent5>
        <a:srgbClr val="84B220"/>
      </a:accent5>
      <a:accent6>
        <a:srgbClr val="42BC14"/>
      </a:accent6>
      <a:hlink>
        <a:srgbClr val="319471"/>
      </a:hlink>
      <a:folHlink>
        <a:srgbClr val="7F7F7F"/>
      </a:folHlink>
    </a:clrScheme>
    <a:fontScheme name="Walbaum Display">
      <a:majorFont>
        <a:latin typeface="Walbaum Display"/>
        <a:ea typeface=""/>
        <a:cs typeface=""/>
      </a:majorFont>
      <a:minorFont>
        <a:latin typeface="Walbaum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gattaVTI" id="{FFC3BCE5-6357-41D1-8E67-3F85B69D7E86}" vid="{893A6374-FE17-48E5-8B62-678C1B11AA1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82ff366-8b5f-4e68-9f1d-9bc90fbcbde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EA93FCFC434443B0AE604161AB70C3" ma:contentTypeVersion="10" ma:contentTypeDescription="Create a new document." ma:contentTypeScope="" ma:versionID="330d129fbcfb02c63ac39538f71ecb88">
  <xsd:schema xmlns:xsd="http://www.w3.org/2001/XMLSchema" xmlns:xs="http://www.w3.org/2001/XMLSchema" xmlns:p="http://schemas.microsoft.com/office/2006/metadata/properties" xmlns:ns3="c82ff366-8b5f-4e68-9f1d-9bc90fbcbde6" targetNamespace="http://schemas.microsoft.com/office/2006/metadata/properties" ma:root="true" ma:fieldsID="2ccc05c042e9e1945d62ef38178c9a3b" ns3:_="">
    <xsd:import namespace="c82ff366-8b5f-4e68-9f1d-9bc90fbcbde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2ff366-8b5f-4e68-9f1d-9bc90fbcbde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B90555-B3BB-4F46-BAF6-7C39875CA5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53B54D4-19B5-43DC-8168-4E30068F5C9A}">
  <ds:schemaRefs>
    <ds:schemaRef ds:uri="http://www.w3.org/XML/1998/namespace"/>
    <ds:schemaRef ds:uri="c82ff366-8b5f-4e68-9f1d-9bc90fbcbde6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679ACE5-D25E-4FAE-A10A-49DFA763C3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2ff366-8b5f-4e68-9f1d-9bc90fbcbde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1002</TotalTime>
  <Words>1040</Words>
  <Application>Microsoft Office PowerPoint</Application>
  <PresentationFormat>Widescreen</PresentationFormat>
  <Paragraphs>77</Paragraphs>
  <Slides>11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proxima_nova</vt:lpstr>
      <vt:lpstr>Roboto</vt:lpstr>
      <vt:lpstr>Walbaum Display</vt:lpstr>
      <vt:lpstr>RegattaVTI</vt:lpstr>
      <vt:lpstr>BMSK4010 Contemporary Challenges: Making a difference GAM 2- Part 2 </vt:lpstr>
      <vt:lpstr>Wicked Problems, What are they?  </vt:lpstr>
      <vt:lpstr>Global Poverty</vt:lpstr>
      <vt:lpstr>The use of design thinking to tackle Poverty</vt:lpstr>
      <vt:lpstr>Using a Multidisciplinary approach to tackle Global Poverty and the benefits</vt:lpstr>
      <vt:lpstr>Conflict and how to manage it, to reach a solution </vt:lpstr>
      <vt:lpstr>Negotiation and Diplomacy to encourage teams to agree to the proposed solution</vt:lpstr>
      <vt:lpstr>Decision Making Tools that could help Global Teams</vt:lpstr>
      <vt:lpstr>References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BMSK4010 Contemporary Challenges: Making a difference GAM 2- Part 2</dc:title>
  <dc:creator>Lyssa Muir (1917752)</dc:creator>
  <cp:lastModifiedBy>Lyssa Muir (1917752)</cp:lastModifiedBy>
  <cp:revision>2</cp:revision>
  <dcterms:created xsi:type="dcterms:W3CDTF">2023-06-05T16:29:55Z</dcterms:created>
  <dcterms:modified xsi:type="dcterms:W3CDTF">2023-06-07T19:16:24Z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0x01010051EA93FCFC434443B0AE604161AB70C3</vt:lpwstr>
  </property>
</Properties>
</file>