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12192000" cy="6858000"/>
  <p:notesSz cx="12192000" cy="6858000"/>
  <p:embeddedFontLst>
    <p:embeddedFont>
      <p:font typeface="Calibri" panose="020F0502020204030204" pitchFamily="34" charset="0"/>
      <p:regular r:id="rId29"/>
      <p:bold r:id="rId30"/>
      <p:italic r:id="rId31"/>
      <p:boldItalic r:id="rId32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68" y="13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2.fntdata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8318" y="590550"/>
            <a:ext cx="11175490" cy="6074651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76300" y="857250"/>
            <a:ext cx="558533" cy="312407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765791" y="857250"/>
            <a:ext cx="919732" cy="312406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572000" y="646938"/>
            <a:ext cx="2201417" cy="528827"/>
          </a:xfrm>
          <a:prstGeom prst="rect">
            <a:avLst/>
          </a:prstGeom>
        </p:spPr>
      </p:pic>
      <p:sp>
        <p:nvSpPr>
          <p:cNvPr id="20" name="bg object 20"/>
          <p:cNvSpPr/>
          <p:nvPr/>
        </p:nvSpPr>
        <p:spPr>
          <a:xfrm>
            <a:off x="4563998" y="641223"/>
            <a:ext cx="2218055" cy="541020"/>
          </a:xfrm>
          <a:custGeom>
            <a:avLst/>
            <a:gdLst/>
            <a:ahLst/>
            <a:cxnLst/>
            <a:rect l="l" t="t" r="r" b="b"/>
            <a:pathLst>
              <a:path w="2218054" h="541019">
                <a:moveTo>
                  <a:pt x="0" y="0"/>
                </a:moveTo>
                <a:lnTo>
                  <a:pt x="2217724" y="0"/>
                </a:lnTo>
                <a:lnTo>
                  <a:pt x="2217724" y="540727"/>
                </a:lnTo>
                <a:lnTo>
                  <a:pt x="0" y="540727"/>
                </a:lnTo>
                <a:lnTo>
                  <a:pt x="0" y="0"/>
                </a:lnTo>
                <a:close/>
              </a:path>
            </a:pathLst>
          </a:custGeom>
          <a:ln w="4152">
            <a:solidFill>
              <a:srgbClr val="5F94C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1" name="bg object 2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19861" y="1435608"/>
            <a:ext cx="10739615" cy="127633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663362" y="1759720"/>
            <a:ext cx="2865274" cy="5740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10/11/2022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2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10/11/2022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10/11/2022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10/11/2022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5354" y="782574"/>
            <a:ext cx="11175479" cy="607465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40486" y="1248155"/>
            <a:ext cx="558545" cy="312407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729977" y="1248156"/>
            <a:ext cx="919721" cy="312419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536186" y="1037844"/>
            <a:ext cx="2201417" cy="528827"/>
          </a:xfrm>
          <a:prstGeom prst="rect">
            <a:avLst/>
          </a:prstGeom>
        </p:spPr>
      </p:pic>
      <p:sp>
        <p:nvSpPr>
          <p:cNvPr id="20" name="bg object 20"/>
          <p:cNvSpPr/>
          <p:nvPr/>
        </p:nvSpPr>
        <p:spPr>
          <a:xfrm>
            <a:off x="4528184" y="1032129"/>
            <a:ext cx="2218055" cy="541020"/>
          </a:xfrm>
          <a:custGeom>
            <a:avLst/>
            <a:gdLst/>
            <a:ahLst/>
            <a:cxnLst/>
            <a:rect l="l" t="t" r="r" b="b"/>
            <a:pathLst>
              <a:path w="2218054" h="541019">
                <a:moveTo>
                  <a:pt x="0" y="0"/>
                </a:moveTo>
                <a:lnTo>
                  <a:pt x="2217724" y="0"/>
                </a:lnTo>
                <a:lnTo>
                  <a:pt x="2217724" y="540727"/>
                </a:lnTo>
                <a:lnTo>
                  <a:pt x="0" y="540727"/>
                </a:lnTo>
                <a:lnTo>
                  <a:pt x="0" y="0"/>
                </a:lnTo>
                <a:close/>
              </a:path>
            </a:pathLst>
          </a:custGeom>
          <a:ln w="4152">
            <a:solidFill>
              <a:srgbClr val="5F94C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1" name="bg object 2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84810" y="1827276"/>
            <a:ext cx="10739626" cy="1276337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10/11/2022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11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4.jp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01168" y="390906"/>
            <a:ext cx="11175479" cy="6074663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876300" y="857250"/>
            <a:ext cx="558533" cy="312407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9765791" y="857250"/>
            <a:ext cx="919732" cy="312406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4572000" y="646938"/>
            <a:ext cx="2201417" cy="528827"/>
          </a:xfrm>
          <a:prstGeom prst="rect">
            <a:avLst/>
          </a:prstGeom>
        </p:spPr>
      </p:pic>
      <p:sp>
        <p:nvSpPr>
          <p:cNvPr id="20" name="bg object 20"/>
          <p:cNvSpPr/>
          <p:nvPr/>
        </p:nvSpPr>
        <p:spPr>
          <a:xfrm>
            <a:off x="4563998" y="641222"/>
            <a:ext cx="2218055" cy="541020"/>
          </a:xfrm>
          <a:custGeom>
            <a:avLst/>
            <a:gdLst/>
            <a:ahLst/>
            <a:cxnLst/>
            <a:rect l="l" t="t" r="r" b="b"/>
            <a:pathLst>
              <a:path w="2218054" h="541019">
                <a:moveTo>
                  <a:pt x="0" y="0"/>
                </a:moveTo>
                <a:lnTo>
                  <a:pt x="2217724" y="0"/>
                </a:lnTo>
                <a:lnTo>
                  <a:pt x="2217724" y="540727"/>
                </a:lnTo>
                <a:lnTo>
                  <a:pt x="0" y="540727"/>
                </a:lnTo>
                <a:lnTo>
                  <a:pt x="0" y="0"/>
                </a:lnTo>
                <a:close/>
              </a:path>
            </a:pathLst>
          </a:custGeom>
          <a:ln w="4152">
            <a:solidFill>
              <a:srgbClr val="5F94C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1" name="bg object 21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419861" y="1435608"/>
            <a:ext cx="10739615" cy="127633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720733" y="1739299"/>
            <a:ext cx="1870709" cy="5740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14584" y="2210821"/>
            <a:ext cx="7272020" cy="35756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10/11/2022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3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4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76300" y="821436"/>
            <a:ext cx="10530205" cy="5770245"/>
            <a:chOff x="876300" y="821436"/>
            <a:chExt cx="10530205" cy="5770245"/>
          </a:xfrm>
        </p:grpSpPr>
        <p:sp>
          <p:nvSpPr>
            <p:cNvPr id="3" name="object 3"/>
            <p:cNvSpPr/>
            <p:nvPr/>
          </p:nvSpPr>
          <p:spPr>
            <a:xfrm>
              <a:off x="4876205" y="3108455"/>
              <a:ext cx="8255" cy="0"/>
            </a:xfrm>
            <a:custGeom>
              <a:avLst/>
              <a:gdLst/>
              <a:ahLst/>
              <a:cxnLst/>
              <a:rect l="l" t="t" r="r" b="b"/>
              <a:pathLst>
                <a:path w="8254">
                  <a:moveTo>
                    <a:pt x="0" y="0"/>
                  </a:moveTo>
                  <a:lnTo>
                    <a:pt x="3238" y="0"/>
                  </a:lnTo>
                  <a:lnTo>
                    <a:pt x="7924" y="0"/>
                  </a:lnTo>
                </a:path>
              </a:pathLst>
            </a:custGeom>
            <a:ln w="1799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76300" y="821436"/>
              <a:ext cx="10530065" cy="5769851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622298" y="1181861"/>
              <a:ext cx="526541" cy="29717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82040" y="1856232"/>
              <a:ext cx="10118597" cy="443941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089397" y="971550"/>
              <a:ext cx="2103869" cy="52425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993630" y="1181861"/>
              <a:ext cx="870953" cy="3032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316223" y="3062478"/>
              <a:ext cx="6076949" cy="2356103"/>
            </a:xfrm>
            <a:prstGeom prst="rect">
              <a:avLst/>
            </a:prstGeom>
          </p:spPr>
        </p:pic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2209800" y="3013796"/>
            <a:ext cx="7170955" cy="13664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95"/>
              </a:spcBef>
            </a:pPr>
            <a:r>
              <a:rPr lang="en-GB" sz="4400" b="0" spc="-160" dirty="0"/>
              <a:t>BMST5002</a:t>
            </a:r>
            <a:br>
              <a:rPr lang="en-GB" sz="4400" b="0" spc="-160" dirty="0"/>
            </a:br>
            <a:r>
              <a:rPr sz="4400" b="0" spc="-160" dirty="0">
                <a:latin typeface="Calibri"/>
                <a:cs typeface="Calibri"/>
              </a:rPr>
              <a:t> </a:t>
            </a:r>
            <a:r>
              <a:rPr sz="4400" b="0" dirty="0">
                <a:latin typeface="Calibri"/>
                <a:cs typeface="Calibri"/>
              </a:rPr>
              <a:t>Ankle</a:t>
            </a:r>
            <a:r>
              <a:rPr sz="4400" b="0" spc="-150" dirty="0">
                <a:latin typeface="Calibri"/>
                <a:cs typeface="Calibri"/>
              </a:rPr>
              <a:t> </a:t>
            </a:r>
            <a:r>
              <a:rPr sz="4400" b="0" spc="-20" dirty="0">
                <a:latin typeface="Calibri"/>
                <a:cs typeface="Calibri"/>
              </a:rPr>
              <a:t>Foot </a:t>
            </a:r>
            <a:r>
              <a:rPr sz="4400" b="0" spc="-10" dirty="0">
                <a:latin typeface="Calibri"/>
                <a:cs typeface="Calibri"/>
              </a:rPr>
              <a:t>Arthrokinematics</a:t>
            </a:r>
            <a:endParaRPr sz="4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508254" y="426720"/>
            <a:ext cx="11176000" cy="6075045"/>
            <a:chOff x="508254" y="426720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08254" y="426720"/>
              <a:ext cx="11175479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83386" y="893064"/>
              <a:ext cx="558545" cy="31165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072877" y="893064"/>
              <a:ext cx="919721" cy="31165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879098" y="681990"/>
              <a:ext cx="2201405" cy="52958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871084" y="677036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26947" y="1471422"/>
              <a:ext cx="10739626" cy="1276337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1182679" y="2806032"/>
            <a:ext cx="5231130" cy="2886075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Students</a:t>
            </a:r>
            <a:r>
              <a:rPr sz="220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should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be</a:t>
            </a:r>
            <a:r>
              <a:rPr sz="220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able</a:t>
            </a:r>
            <a:r>
              <a:rPr sz="22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35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endParaRPr sz="2200">
              <a:latin typeface="Calibri"/>
              <a:cs typeface="Calibri"/>
            </a:endParaRPr>
          </a:p>
          <a:p>
            <a:pPr marL="158750" marR="5080" indent="-74295">
              <a:lnSpc>
                <a:spcPct val="100000"/>
              </a:lnSpc>
              <a:spcBef>
                <a:spcPts val="204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Understand</a:t>
            </a:r>
            <a:r>
              <a:rPr sz="22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22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arthrokinematics</a:t>
            </a:r>
            <a:r>
              <a:rPr sz="22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22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normal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movement</a:t>
            </a:r>
            <a:r>
              <a:rPr sz="22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in</a:t>
            </a:r>
            <a:r>
              <a:rPr sz="2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endParaRPr sz="2200">
              <a:latin typeface="Calibri"/>
              <a:cs typeface="Calibri"/>
            </a:endParaRPr>
          </a:p>
          <a:p>
            <a:pPr marL="158115">
              <a:lnSpc>
                <a:spcPct val="100000"/>
              </a:lnSpc>
              <a:spcBef>
                <a:spcPts val="200"/>
              </a:spcBef>
            </a:pPr>
            <a:r>
              <a:rPr sz="160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Talocrural</a:t>
            </a:r>
            <a:endParaRPr sz="2200">
              <a:latin typeface="Calibri"/>
              <a:cs typeface="Calibri"/>
            </a:endParaRPr>
          </a:p>
          <a:p>
            <a:pPr marL="158115">
              <a:lnSpc>
                <a:spcPct val="100000"/>
              </a:lnSpc>
              <a:spcBef>
                <a:spcPts val="195"/>
              </a:spcBef>
            </a:pPr>
            <a:r>
              <a:rPr sz="1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Inferior</a:t>
            </a:r>
            <a:r>
              <a:rPr sz="2200" spc="-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Tibiofibular</a:t>
            </a:r>
            <a:endParaRPr sz="2200">
              <a:latin typeface="Calibri"/>
              <a:cs typeface="Calibri"/>
            </a:endParaRPr>
          </a:p>
          <a:p>
            <a:pPr marL="158115">
              <a:lnSpc>
                <a:spcPct val="100000"/>
              </a:lnSpc>
              <a:spcBef>
                <a:spcPts val="204"/>
              </a:spcBef>
            </a:pPr>
            <a:r>
              <a:rPr sz="160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Subtalar</a:t>
            </a:r>
            <a:endParaRPr sz="2200">
              <a:latin typeface="Calibri"/>
              <a:cs typeface="Calibri"/>
            </a:endParaRPr>
          </a:p>
          <a:p>
            <a:pPr marL="158115">
              <a:lnSpc>
                <a:spcPct val="100000"/>
              </a:lnSpc>
              <a:spcBef>
                <a:spcPts val="200"/>
              </a:spcBef>
            </a:pPr>
            <a:r>
              <a:rPr sz="160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Midtarsal</a:t>
            </a:r>
            <a:endParaRPr sz="2200">
              <a:latin typeface="Calibri"/>
              <a:cs typeface="Calibri"/>
            </a:endParaRPr>
          </a:p>
          <a:p>
            <a:pPr marL="158115">
              <a:lnSpc>
                <a:spcPct val="100000"/>
              </a:lnSpc>
              <a:spcBef>
                <a:spcPts val="195"/>
              </a:spcBef>
            </a:pPr>
            <a:r>
              <a:rPr sz="160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Hallux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 Metatarsophalangeal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512479" y="1833676"/>
            <a:ext cx="514223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By</a:t>
            </a:r>
            <a:r>
              <a:rPr spc="-55" dirty="0"/>
              <a:t> </a:t>
            </a:r>
            <a:r>
              <a:rPr dirty="0"/>
              <a:t>the</a:t>
            </a:r>
            <a:r>
              <a:rPr spc="-30" dirty="0"/>
              <a:t> </a:t>
            </a:r>
            <a:r>
              <a:rPr dirty="0"/>
              <a:t>end</a:t>
            </a:r>
            <a:r>
              <a:rPr spc="-20" dirty="0"/>
              <a:t> </a:t>
            </a:r>
            <a:r>
              <a:rPr dirty="0"/>
              <a:t>of</a:t>
            </a:r>
            <a:r>
              <a:rPr spc="-35" dirty="0"/>
              <a:t> </a:t>
            </a:r>
            <a:r>
              <a:rPr dirty="0"/>
              <a:t>this</a:t>
            </a:r>
            <a:r>
              <a:rPr spc="-40" dirty="0"/>
              <a:t> </a:t>
            </a:r>
            <a:r>
              <a:rPr spc="-10" dirty="0"/>
              <a:t>session…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04800" y="390906"/>
            <a:ext cx="11176000" cy="6075045"/>
            <a:chOff x="304800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4800" y="390906"/>
              <a:ext cx="11175490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79931" y="857250"/>
              <a:ext cx="558545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869436" y="857250"/>
              <a:ext cx="919720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675644" y="646938"/>
              <a:ext cx="2201405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667630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24268" y="1435608"/>
              <a:ext cx="10739614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1182679" y="2742785"/>
            <a:ext cx="4936490" cy="257175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Complex</a:t>
            </a:r>
            <a:r>
              <a:rPr sz="220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doesn’t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need</a:t>
            </a:r>
            <a:r>
              <a:rPr sz="220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220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be</a:t>
            </a:r>
            <a:r>
              <a:rPr sz="22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complex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28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irregularly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shaped</a:t>
            </a:r>
            <a:r>
              <a:rPr sz="22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bones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30</a:t>
            </a:r>
            <a:r>
              <a:rPr sz="22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+</a:t>
            </a:r>
            <a:r>
              <a:rPr sz="2200" spc="-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joints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9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32</a:t>
            </a:r>
            <a:r>
              <a:rPr sz="2200" spc="-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muscles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100+</a:t>
            </a:r>
            <a:r>
              <a:rPr sz="220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ligaments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High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requirements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139694" y="1754939"/>
            <a:ext cx="525589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The</a:t>
            </a:r>
            <a:r>
              <a:rPr spc="-50" dirty="0"/>
              <a:t> </a:t>
            </a:r>
            <a:r>
              <a:rPr dirty="0"/>
              <a:t>foot</a:t>
            </a:r>
            <a:r>
              <a:rPr spc="-4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ankle</a:t>
            </a:r>
            <a:r>
              <a:rPr spc="-85" dirty="0"/>
              <a:t> </a:t>
            </a:r>
            <a:r>
              <a:rPr spc="-10" dirty="0"/>
              <a:t>complex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25374" y="782574"/>
            <a:ext cx="11176000" cy="6075045"/>
            <a:chOff x="325374" y="782574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25374" y="782574"/>
              <a:ext cx="11175479" cy="60746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00506" y="1248155"/>
              <a:ext cx="558545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889997" y="1248156"/>
              <a:ext cx="919721" cy="31241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696218" y="1037844"/>
              <a:ext cx="2201405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688204" y="1032129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44068" y="1827276"/>
              <a:ext cx="10739626" cy="1276337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1182681" y="2919485"/>
            <a:ext cx="5664200" cy="3152775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Ankle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(talocrural</a:t>
            </a:r>
            <a:r>
              <a:rPr sz="22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joint)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165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Foot</a:t>
            </a:r>
            <a:endParaRPr sz="220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00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Rearfoot</a:t>
            </a:r>
            <a:r>
              <a:rPr sz="22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(subtalar</a:t>
            </a:r>
            <a:r>
              <a:rPr sz="2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joint:</a:t>
            </a:r>
            <a:r>
              <a:rPr sz="22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talus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calcaneus)</a:t>
            </a:r>
            <a:endParaRPr sz="220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100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Midfoot</a:t>
            </a:r>
            <a:r>
              <a:rPr sz="22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(midtarsal</a:t>
            </a:r>
            <a:r>
              <a:rPr sz="22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joint: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all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tarsal</a:t>
            </a:r>
            <a:r>
              <a:rPr sz="22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bones)</a:t>
            </a:r>
            <a:endParaRPr sz="220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00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Forefoot</a:t>
            </a:r>
            <a:r>
              <a:rPr sz="2200" spc="-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(metatarsals</a:t>
            </a:r>
            <a:r>
              <a:rPr sz="2200" spc="-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2200" spc="-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phalanges)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Movement</a:t>
            </a:r>
            <a:r>
              <a:rPr sz="220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220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220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foot</a:t>
            </a:r>
            <a:r>
              <a:rPr sz="220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ankle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is</a:t>
            </a:r>
            <a:r>
              <a:rPr sz="22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inter-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related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Action</a:t>
            </a:r>
            <a:r>
              <a:rPr sz="220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at</a:t>
            </a:r>
            <a:r>
              <a:rPr sz="22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one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single</a:t>
            </a:r>
            <a:r>
              <a:rPr sz="22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r>
              <a:rPr sz="22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will</a:t>
            </a:r>
            <a:r>
              <a:rPr sz="22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effect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other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joints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Coupled</a:t>
            </a:r>
            <a:r>
              <a:rPr sz="220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movements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139694" y="2210904"/>
            <a:ext cx="525589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The</a:t>
            </a:r>
            <a:r>
              <a:rPr spc="-50" dirty="0"/>
              <a:t> </a:t>
            </a:r>
            <a:r>
              <a:rPr dirty="0"/>
              <a:t>foot</a:t>
            </a:r>
            <a:r>
              <a:rPr spc="-45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ankle</a:t>
            </a:r>
            <a:r>
              <a:rPr spc="-85" dirty="0"/>
              <a:t> </a:t>
            </a:r>
            <a:r>
              <a:rPr spc="-10" dirty="0"/>
              <a:t>complex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65354" y="782574"/>
            <a:ext cx="11176000" cy="6075045"/>
            <a:chOff x="165354" y="782574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5354" y="782574"/>
              <a:ext cx="11175479" cy="60746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0486" y="1248155"/>
              <a:ext cx="558545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29977" y="1248156"/>
              <a:ext cx="919721" cy="31241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36186" y="1037844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28184" y="1032129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84810" y="1827276"/>
              <a:ext cx="10739626" cy="1276337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61725" y="3148217"/>
            <a:ext cx="6308090" cy="2482215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8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Distal end</a:t>
            </a:r>
            <a:r>
              <a:rPr sz="2200" spc="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expands</a:t>
            </a:r>
            <a:r>
              <a:rPr sz="2200" spc="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accommodate</a:t>
            </a:r>
            <a:r>
              <a:rPr sz="2200" spc="-10" dirty="0">
                <a:latin typeface="Calibri"/>
                <a:cs typeface="Calibri"/>
              </a:rPr>
              <a:t> loads</a:t>
            </a:r>
            <a:endParaRPr sz="220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7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More</a:t>
            </a:r>
            <a:r>
              <a:rPr sz="2200" spc="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prominent</a:t>
            </a:r>
            <a:r>
              <a:rPr sz="2200" spc="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on</a:t>
            </a:r>
            <a:r>
              <a:rPr sz="2200" spc="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medial</a:t>
            </a:r>
            <a:r>
              <a:rPr sz="2200" spc="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side</a:t>
            </a:r>
            <a:r>
              <a:rPr sz="2200" spc="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(medial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malleolus)</a:t>
            </a:r>
            <a:endParaRPr sz="220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70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Lateral side</a:t>
            </a:r>
            <a:r>
              <a:rPr sz="2200" spc="1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–</a:t>
            </a:r>
            <a:r>
              <a:rPr sz="2200" spc="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fibular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notch</a:t>
            </a:r>
            <a:endParaRPr sz="2200">
              <a:latin typeface="Calibri"/>
              <a:cs typeface="Calibri"/>
            </a:endParaRPr>
          </a:p>
          <a:p>
            <a:pPr marL="111125" marR="30480" indent="-73660">
              <a:lnSpc>
                <a:spcPct val="100000"/>
              </a:lnSpc>
              <a:spcBef>
                <a:spcPts val="69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Tibia rotates</a:t>
            </a:r>
            <a:r>
              <a:rPr sz="2200" spc="1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externally</a:t>
            </a:r>
            <a:r>
              <a:rPr sz="2200" spc="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by</a:t>
            </a:r>
            <a:r>
              <a:rPr sz="2200" spc="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20-30</a:t>
            </a:r>
            <a:r>
              <a:rPr sz="2175" baseline="22988" dirty="0">
                <a:latin typeface="Calibri"/>
                <a:cs typeface="Calibri"/>
              </a:rPr>
              <a:t>o</a:t>
            </a:r>
            <a:r>
              <a:rPr sz="2175" spc="44" baseline="22988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relative</a:t>
            </a:r>
            <a:r>
              <a:rPr sz="2200" spc="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to</a:t>
            </a:r>
            <a:r>
              <a:rPr sz="2200" spc="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proximal </a:t>
            </a:r>
            <a:r>
              <a:rPr sz="2200" spc="-25" dirty="0">
                <a:latin typeface="Calibri"/>
                <a:cs typeface="Calibri"/>
              </a:rPr>
              <a:t>end</a:t>
            </a:r>
            <a:endParaRPr sz="220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7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Lateral</a:t>
            </a:r>
            <a:r>
              <a:rPr sz="2200" spc="1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tibial</a:t>
            </a:r>
            <a:r>
              <a:rPr sz="2200" spc="1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torsion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993195" y="2177676"/>
            <a:ext cx="319087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0" dirty="0"/>
              <a:t>Talocrural</a:t>
            </a:r>
            <a:r>
              <a:rPr spc="-125" dirty="0"/>
              <a:t> </a:t>
            </a:r>
            <a:r>
              <a:rPr spc="-10" dirty="0"/>
              <a:t>(Tibia)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65354" y="782574"/>
            <a:ext cx="11176000" cy="6075045"/>
            <a:chOff x="165354" y="782574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5354" y="782574"/>
              <a:ext cx="11175479" cy="60746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0486" y="1248155"/>
              <a:ext cx="558545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29977" y="1248156"/>
              <a:ext cx="919721" cy="31241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36186" y="1037844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28184" y="1032129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84810" y="1827276"/>
              <a:ext cx="10739626" cy="1276337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1360327" y="3186913"/>
            <a:ext cx="4569460" cy="18808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86385">
              <a:lnSpc>
                <a:spcPct val="100000"/>
              </a:lnSpc>
              <a:spcBef>
                <a:spcPts val="100"/>
              </a:spcBef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Slender</a:t>
            </a:r>
            <a:r>
              <a:rPr sz="22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22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45" dirty="0">
                <a:solidFill>
                  <a:srgbClr val="404040"/>
                </a:solidFill>
                <a:latin typeface="Calibri"/>
                <a:cs typeface="Calibri"/>
              </a:rPr>
              <a:t>shall</a:t>
            </a:r>
            <a:r>
              <a:rPr sz="2200" spc="1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only</a:t>
            </a:r>
            <a:r>
              <a:rPr sz="22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transfer</a:t>
            </a:r>
            <a:r>
              <a:rPr sz="22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about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10%</a:t>
            </a:r>
            <a:r>
              <a:rPr sz="2200" spc="-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BW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22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malleolus</a:t>
            </a:r>
            <a:r>
              <a:rPr sz="220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is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longer</a:t>
            </a:r>
            <a:r>
              <a:rPr sz="22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that</a:t>
            </a:r>
            <a:r>
              <a:rPr sz="22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medial</a:t>
            </a:r>
            <a:endParaRPr sz="2200">
              <a:latin typeface="Calibri"/>
              <a:cs typeface="Calibri"/>
            </a:endParaRPr>
          </a:p>
          <a:p>
            <a:pPr marL="85725" marR="5080" indent="-73660">
              <a:lnSpc>
                <a:spcPct val="100000"/>
              </a:lnSpc>
              <a:spcBef>
                <a:spcPts val="7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Functions</a:t>
            </a:r>
            <a:r>
              <a:rPr sz="22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as</a:t>
            </a:r>
            <a:r>
              <a:rPr sz="220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</a:t>
            </a:r>
            <a:r>
              <a:rPr sz="220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pulley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for</a:t>
            </a:r>
            <a:r>
              <a:rPr sz="220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220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peroneus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longus</a:t>
            </a:r>
            <a:r>
              <a:rPr sz="22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brevis</a:t>
            </a:r>
            <a:r>
              <a:rPr sz="2200" spc="-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tendons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993195" y="2177676"/>
            <a:ext cx="341884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0" dirty="0"/>
              <a:t>Talocrural</a:t>
            </a:r>
            <a:r>
              <a:rPr spc="-125" dirty="0"/>
              <a:t> </a:t>
            </a:r>
            <a:r>
              <a:rPr spc="-10" dirty="0"/>
              <a:t>(Fibula)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65354" y="782574"/>
            <a:ext cx="11176000" cy="6075045"/>
            <a:chOff x="165354" y="782574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5354" y="782574"/>
              <a:ext cx="11175479" cy="60746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0486" y="1248155"/>
              <a:ext cx="558545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29977" y="1248156"/>
              <a:ext cx="919721" cy="31241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36186" y="1037844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28184" y="1032129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84810" y="1827276"/>
              <a:ext cx="10739626" cy="1276337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39983" y="3193560"/>
            <a:ext cx="9223375" cy="2850515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Wedge</a:t>
            </a:r>
            <a:r>
              <a:rPr sz="2200" spc="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shaped</a:t>
            </a:r>
            <a:r>
              <a:rPr sz="2200" spc="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(wide</a:t>
            </a:r>
            <a:r>
              <a:rPr sz="2200" spc="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at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front)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Dorsal</a:t>
            </a:r>
            <a:r>
              <a:rPr sz="2200" spc="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surface</a:t>
            </a:r>
            <a:r>
              <a:rPr sz="2200" spc="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domed</a:t>
            </a:r>
            <a:r>
              <a:rPr sz="2200" spc="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(convex</a:t>
            </a:r>
            <a:r>
              <a:rPr sz="2200" spc="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A-P</a:t>
            </a:r>
            <a:r>
              <a:rPr sz="2200" spc="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slightly</a:t>
            </a:r>
            <a:r>
              <a:rPr sz="2200" spc="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concave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M-</a:t>
            </a:r>
            <a:r>
              <a:rPr sz="2200" spc="-25" dirty="0">
                <a:latin typeface="Calibri"/>
                <a:cs typeface="Calibri"/>
              </a:rPr>
              <a:t>L)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Head</a:t>
            </a:r>
            <a:r>
              <a:rPr sz="2200" spc="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of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talus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Neck</a:t>
            </a:r>
            <a:r>
              <a:rPr sz="2200" spc="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of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talus</a:t>
            </a:r>
            <a:endParaRPr sz="2200">
              <a:latin typeface="Calibri"/>
              <a:cs typeface="Calibri"/>
            </a:endParaRPr>
          </a:p>
          <a:p>
            <a:pPr marL="12700" marR="5080" indent="-635">
              <a:lnSpc>
                <a:spcPct val="121600"/>
              </a:lnSpc>
              <a:spcBef>
                <a:spcPts val="3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Lined</a:t>
            </a:r>
            <a:r>
              <a:rPr sz="2200" spc="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with</a:t>
            </a:r>
            <a:r>
              <a:rPr sz="2200" spc="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3mm</a:t>
            </a:r>
            <a:r>
              <a:rPr sz="2200" spc="11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of</a:t>
            </a:r>
            <a:r>
              <a:rPr sz="2200" spc="8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articular</a:t>
            </a:r>
            <a:r>
              <a:rPr sz="2200" spc="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cartilage</a:t>
            </a:r>
            <a:r>
              <a:rPr sz="2200" spc="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which</a:t>
            </a:r>
            <a:r>
              <a:rPr sz="2200" spc="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compresses</a:t>
            </a:r>
            <a:r>
              <a:rPr sz="2200" spc="6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by</a:t>
            </a:r>
            <a:r>
              <a:rPr sz="2200" spc="7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30-40%</a:t>
            </a:r>
            <a:r>
              <a:rPr sz="2200" spc="-1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under</a:t>
            </a:r>
            <a:r>
              <a:rPr sz="2200" spc="60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peak </a:t>
            </a:r>
            <a:r>
              <a:rPr sz="2200" dirty="0">
                <a:latin typeface="Calibri"/>
                <a:cs typeface="Calibri"/>
              </a:rPr>
              <a:t>physiological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loading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9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Protects</a:t>
            </a:r>
            <a:r>
              <a:rPr sz="22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subchondral</a:t>
            </a:r>
            <a:r>
              <a:rPr sz="22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bone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993195" y="2177676"/>
            <a:ext cx="3225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0" dirty="0"/>
              <a:t>Talocrural</a:t>
            </a:r>
            <a:r>
              <a:rPr spc="-125" dirty="0"/>
              <a:t> </a:t>
            </a:r>
            <a:r>
              <a:rPr spc="-40" dirty="0"/>
              <a:t>(Talus)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39112" y="3357372"/>
            <a:ext cx="6982967" cy="298627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65354" y="782574"/>
            <a:ext cx="11176000" cy="6075045"/>
            <a:chOff x="165354" y="782574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5354" y="782574"/>
              <a:ext cx="11175479" cy="60746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40486" y="1248155"/>
              <a:ext cx="558545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29977" y="1248156"/>
              <a:ext cx="919721" cy="31241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36186" y="1037844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28184" y="1032129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84810" y="1827276"/>
              <a:ext cx="10739626" cy="1276337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75588" y="3321227"/>
            <a:ext cx="5218430" cy="2393315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13335">
              <a:lnSpc>
                <a:spcPct val="100000"/>
              </a:lnSpc>
              <a:spcBef>
                <a:spcPts val="800"/>
              </a:spcBef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Syndesmosis</a:t>
            </a:r>
            <a:r>
              <a:rPr sz="2200" spc="1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2200">
              <a:latin typeface="Calibri"/>
              <a:cs typeface="Calibri"/>
            </a:endParaRPr>
          </a:p>
          <a:p>
            <a:pPr marL="85725" marR="43815" indent="-73660">
              <a:lnSpc>
                <a:spcPct val="100000"/>
              </a:lnSpc>
              <a:spcBef>
                <a:spcPts val="7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Fibrous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synarthrodial</a:t>
            </a:r>
            <a:r>
              <a:rPr sz="22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r>
              <a:rPr sz="22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closely</a:t>
            </a:r>
            <a:r>
              <a:rPr sz="22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bound</a:t>
            </a:r>
            <a:r>
              <a:rPr sz="22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by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interosseous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membrane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Supported</a:t>
            </a:r>
            <a:r>
              <a:rPr sz="22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by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Anterior</a:t>
            </a:r>
            <a:r>
              <a:rPr sz="22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22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Posterior</a:t>
            </a:r>
            <a:r>
              <a:rPr sz="22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(Distal)</a:t>
            </a:r>
            <a:endParaRPr sz="2200">
              <a:latin typeface="Calibri"/>
              <a:cs typeface="Calibri"/>
            </a:endParaRPr>
          </a:p>
          <a:p>
            <a:pPr marL="85725">
              <a:lnSpc>
                <a:spcPct val="100000"/>
              </a:lnSpc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Tibiofibular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ligaments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9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Very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little</a:t>
            </a:r>
            <a:r>
              <a:rPr sz="2200" spc="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movement</a:t>
            </a:r>
            <a:r>
              <a:rPr sz="2200" spc="8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(2mm</a:t>
            </a:r>
            <a:r>
              <a:rPr sz="2200" spc="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in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FWB</a:t>
            </a:r>
            <a:r>
              <a:rPr sz="2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DF)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993195" y="2177676"/>
            <a:ext cx="371919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Inferior</a:t>
            </a:r>
            <a:r>
              <a:rPr spc="-155" dirty="0"/>
              <a:t> </a:t>
            </a:r>
            <a:r>
              <a:rPr spc="-10" dirty="0"/>
              <a:t>Tibiofibular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69186" y="3103626"/>
            <a:ext cx="8311132" cy="333754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40207" y="390906"/>
            <a:ext cx="11176000" cy="6075045"/>
            <a:chOff x="140207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40207" y="390906"/>
              <a:ext cx="11175479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15339" y="857250"/>
              <a:ext cx="558545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04831" y="857250"/>
              <a:ext cx="919721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11052" y="646938"/>
              <a:ext cx="2201405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03038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58901" y="1435608"/>
              <a:ext cx="10739626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1136021" y="2593350"/>
            <a:ext cx="7018020" cy="3101340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95"/>
              </a:spcBef>
            </a:pPr>
            <a:r>
              <a:rPr sz="14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Largest</a:t>
            </a:r>
            <a:r>
              <a:rPr sz="2200" spc="-1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tarsal</a:t>
            </a:r>
            <a:r>
              <a:rPr sz="2200" spc="-10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bone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14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Impact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at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heel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strike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95"/>
              </a:spcBef>
            </a:pPr>
            <a:r>
              <a:rPr sz="14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Roughened</a:t>
            </a:r>
            <a:r>
              <a:rPr sz="2200" spc="-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tuberosity</a:t>
            </a:r>
            <a:r>
              <a:rPr sz="2200" spc="-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for</a:t>
            </a:r>
            <a:r>
              <a:rPr sz="22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22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attachment</a:t>
            </a:r>
            <a:r>
              <a:rPr sz="2200" spc="-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22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Achilles</a:t>
            </a:r>
            <a:r>
              <a:rPr sz="2200" spc="-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Tendon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4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Articulation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with</a:t>
            </a:r>
            <a:r>
              <a:rPr sz="2200" spc="-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talus</a:t>
            </a:r>
            <a:endParaRPr sz="2200">
              <a:latin typeface="Calibri"/>
              <a:cs typeface="Calibri"/>
            </a:endParaRPr>
          </a:p>
          <a:p>
            <a:pPr marL="84455">
              <a:lnSpc>
                <a:spcPct val="100000"/>
              </a:lnSpc>
            </a:pPr>
            <a:r>
              <a:rPr sz="14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Calcaneus</a:t>
            </a:r>
            <a:r>
              <a:rPr sz="2200" spc="-10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is</a:t>
            </a:r>
            <a:r>
              <a:rPr sz="2200" spc="-1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convex</a:t>
            </a:r>
            <a:endParaRPr sz="2200">
              <a:latin typeface="Calibri"/>
              <a:cs typeface="Calibri"/>
            </a:endParaRPr>
          </a:p>
          <a:p>
            <a:pPr marL="84455">
              <a:lnSpc>
                <a:spcPct val="100000"/>
              </a:lnSpc>
              <a:spcBef>
                <a:spcPts val="95"/>
              </a:spcBef>
            </a:pPr>
            <a:r>
              <a:rPr sz="1400" spc="-25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Talus</a:t>
            </a:r>
            <a:r>
              <a:rPr sz="2200" spc="-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is</a:t>
            </a:r>
            <a:r>
              <a:rPr sz="2200" spc="-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concave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4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Sinus</a:t>
            </a:r>
            <a:r>
              <a:rPr sz="2200" spc="-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tarsi</a:t>
            </a:r>
            <a:r>
              <a:rPr sz="2200" spc="-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(canal)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145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Sustentaculum</a:t>
            </a:r>
            <a:r>
              <a:rPr sz="2200" spc="-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Tali</a:t>
            </a:r>
            <a:r>
              <a:rPr sz="22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(shelf</a:t>
            </a:r>
            <a:r>
              <a:rPr sz="2200" spc="-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for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2200" spc="-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talus)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765967" y="1720626"/>
            <a:ext cx="3886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Subtalar</a:t>
            </a:r>
            <a:r>
              <a:rPr spc="-114" dirty="0"/>
              <a:t> </a:t>
            </a:r>
            <a:r>
              <a:rPr spc="-10" dirty="0"/>
              <a:t>(Calcaneus)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39446" y="390906"/>
            <a:ext cx="11176000" cy="6075045"/>
            <a:chOff x="139446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39446" y="390906"/>
              <a:ext cx="11175490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14578" y="857250"/>
              <a:ext cx="559307" cy="31240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04831" y="857250"/>
              <a:ext cx="919721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10278" y="646938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03038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58901" y="1435608"/>
              <a:ext cx="10739626" cy="12763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213604" y="2711958"/>
              <a:ext cx="4491227" cy="3244583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856079" y="2745613"/>
            <a:ext cx="2773045" cy="3065145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0"/>
              </a:spcBef>
            </a:pPr>
            <a:r>
              <a:rPr sz="165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latin typeface="Calibri"/>
                <a:cs typeface="Calibri"/>
              </a:rPr>
              <a:t>Transverse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tarsal</a:t>
            </a:r>
            <a:r>
              <a:rPr sz="2200" spc="-75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joint</a:t>
            </a:r>
            <a:endParaRPr sz="220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04"/>
              </a:spcBef>
            </a:pPr>
            <a:r>
              <a:rPr sz="1600" spc="-1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latin typeface="Calibri"/>
                <a:cs typeface="Calibri"/>
              </a:rPr>
              <a:t>Talonavicular</a:t>
            </a:r>
            <a:endParaRPr sz="220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00"/>
              </a:spcBef>
            </a:pPr>
            <a:r>
              <a:rPr sz="1600" spc="-1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Calcaneocuboid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4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Distal</a:t>
            </a:r>
            <a:r>
              <a:rPr sz="22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intertarsal</a:t>
            </a:r>
            <a:r>
              <a:rPr sz="22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220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04"/>
              </a:spcBef>
            </a:pPr>
            <a:r>
              <a:rPr sz="1600" spc="-1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Cuneonavicular</a:t>
            </a:r>
            <a:endParaRPr sz="220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195"/>
              </a:spcBef>
            </a:pPr>
            <a:r>
              <a:rPr sz="1600" spc="-1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Cuboideonavicular</a:t>
            </a:r>
            <a:endParaRPr sz="220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00"/>
              </a:spcBef>
            </a:pPr>
            <a:r>
              <a:rPr sz="1600" spc="-1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Intercuneiform</a:t>
            </a:r>
            <a:endParaRPr sz="220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04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Cuneocuboid</a:t>
            </a:r>
            <a:r>
              <a:rPr sz="220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complex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4502882" y="1762738"/>
            <a:ext cx="187071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5" dirty="0"/>
              <a:t>MidTarsal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1168" y="390906"/>
            <a:ext cx="11176000" cy="6075045"/>
            <a:chOff x="201168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1168" y="390906"/>
              <a:ext cx="11175479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76300" y="857250"/>
              <a:ext cx="558533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65791" y="857250"/>
              <a:ext cx="919732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72000" y="646938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63998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19861" y="1435608"/>
              <a:ext cx="10739615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13335">
              <a:lnSpc>
                <a:spcPct val="100000"/>
              </a:lnSpc>
              <a:spcBef>
                <a:spcPts val="800"/>
              </a:spcBef>
            </a:pPr>
            <a:r>
              <a:rPr spc="-10" dirty="0"/>
              <a:t>Midtarsal</a:t>
            </a:r>
            <a:r>
              <a:rPr spc="-45" dirty="0"/>
              <a:t> </a:t>
            </a:r>
            <a:r>
              <a:rPr spc="-10" dirty="0"/>
              <a:t>(Navicular)</a:t>
            </a: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650" b="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b="0" dirty="0">
                <a:solidFill>
                  <a:srgbClr val="404040"/>
                </a:solidFill>
                <a:latin typeface="Calibri"/>
                <a:cs typeface="Calibri"/>
              </a:rPr>
              <a:t>Concave</a:t>
            </a:r>
            <a:r>
              <a:rPr b="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b="0" dirty="0">
                <a:solidFill>
                  <a:srgbClr val="404040"/>
                </a:solidFill>
                <a:latin typeface="Calibri"/>
                <a:cs typeface="Calibri"/>
              </a:rPr>
              <a:t>articulation</a:t>
            </a:r>
            <a:r>
              <a:rPr b="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b="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b="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b="0" dirty="0">
                <a:solidFill>
                  <a:srgbClr val="404040"/>
                </a:solidFill>
                <a:latin typeface="Calibri"/>
                <a:cs typeface="Calibri"/>
              </a:rPr>
              <a:t>talus</a:t>
            </a:r>
            <a:r>
              <a:rPr b="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b="0" dirty="0">
                <a:solidFill>
                  <a:srgbClr val="404040"/>
                </a:solidFill>
                <a:latin typeface="Calibri"/>
                <a:cs typeface="Calibri"/>
              </a:rPr>
              <a:t>creates</a:t>
            </a:r>
            <a:r>
              <a:rPr b="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b="0" dirty="0">
                <a:solidFill>
                  <a:srgbClr val="404040"/>
                </a:solidFill>
                <a:latin typeface="Calibri"/>
                <a:cs typeface="Calibri"/>
              </a:rPr>
              <a:t>talonavicular</a:t>
            </a:r>
            <a:r>
              <a:rPr b="0" spc="-10" dirty="0">
                <a:solidFill>
                  <a:srgbClr val="404040"/>
                </a:solidFill>
                <a:latin typeface="Calibri"/>
                <a:cs typeface="Calibri"/>
              </a:rPr>
              <a:t> joint</a:t>
            </a:r>
            <a:endParaRPr sz="16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1650" b="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b="0" dirty="0">
                <a:solidFill>
                  <a:srgbClr val="404040"/>
                </a:solidFill>
                <a:latin typeface="Calibri"/>
                <a:cs typeface="Calibri"/>
              </a:rPr>
              <a:t>3</a:t>
            </a:r>
            <a:r>
              <a:rPr b="0" spc="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b="0" dirty="0">
                <a:solidFill>
                  <a:srgbClr val="404040"/>
                </a:solidFill>
                <a:latin typeface="Calibri"/>
                <a:cs typeface="Calibri"/>
              </a:rPr>
              <a:t>flat</a:t>
            </a:r>
            <a:r>
              <a:rPr b="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b="0" dirty="0">
                <a:solidFill>
                  <a:srgbClr val="404040"/>
                </a:solidFill>
                <a:latin typeface="Calibri"/>
                <a:cs typeface="Calibri"/>
              </a:rPr>
              <a:t>facets</a:t>
            </a:r>
            <a:r>
              <a:rPr b="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b="0" dirty="0">
                <a:solidFill>
                  <a:srgbClr val="404040"/>
                </a:solidFill>
                <a:latin typeface="Calibri"/>
                <a:cs typeface="Calibri"/>
              </a:rPr>
              <a:t>that</a:t>
            </a:r>
            <a:r>
              <a:rPr b="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b="0" dirty="0">
                <a:solidFill>
                  <a:srgbClr val="404040"/>
                </a:solidFill>
                <a:latin typeface="Calibri"/>
                <a:cs typeface="Calibri"/>
              </a:rPr>
              <a:t>articulate</a:t>
            </a:r>
            <a:r>
              <a:rPr b="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b="0" dirty="0">
                <a:solidFill>
                  <a:srgbClr val="404040"/>
                </a:solidFill>
                <a:latin typeface="Calibri"/>
                <a:cs typeface="Calibri"/>
              </a:rPr>
              <a:t>with</a:t>
            </a:r>
            <a:r>
              <a:rPr b="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b="0" dirty="0">
                <a:solidFill>
                  <a:srgbClr val="404040"/>
                </a:solidFill>
                <a:latin typeface="Calibri"/>
                <a:cs typeface="Calibri"/>
              </a:rPr>
              <a:t>all</a:t>
            </a:r>
            <a:r>
              <a:rPr b="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b="0" dirty="0">
                <a:solidFill>
                  <a:srgbClr val="404040"/>
                </a:solidFill>
                <a:latin typeface="Calibri"/>
                <a:cs typeface="Calibri"/>
              </a:rPr>
              <a:t>3</a:t>
            </a:r>
            <a:r>
              <a:rPr b="0" spc="-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b="0" spc="-10" dirty="0">
                <a:solidFill>
                  <a:srgbClr val="404040"/>
                </a:solidFill>
                <a:latin typeface="Calibri"/>
                <a:cs typeface="Calibri"/>
              </a:rPr>
              <a:t>cuneiforms</a:t>
            </a:r>
            <a:endParaRPr sz="16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95"/>
              </a:spcBef>
            </a:pPr>
            <a:r>
              <a:rPr sz="1650" b="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b="0" dirty="0">
                <a:solidFill>
                  <a:srgbClr val="404040"/>
                </a:solidFill>
                <a:latin typeface="Calibri"/>
                <a:cs typeface="Calibri"/>
              </a:rPr>
              <a:t>Tuberosity</a:t>
            </a:r>
            <a:r>
              <a:rPr b="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b="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b="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b="0" dirty="0">
                <a:solidFill>
                  <a:srgbClr val="404040"/>
                </a:solidFill>
                <a:latin typeface="Calibri"/>
                <a:cs typeface="Calibri"/>
              </a:rPr>
              <a:t>navicular</a:t>
            </a:r>
            <a:r>
              <a:rPr b="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b="0" dirty="0">
                <a:solidFill>
                  <a:srgbClr val="404040"/>
                </a:solidFill>
                <a:latin typeface="Calibri"/>
                <a:cs typeface="Calibri"/>
              </a:rPr>
              <a:t>(Tibialis</a:t>
            </a:r>
            <a:r>
              <a:rPr b="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b="0" dirty="0">
                <a:solidFill>
                  <a:srgbClr val="404040"/>
                </a:solidFill>
                <a:latin typeface="Calibri"/>
                <a:cs typeface="Calibri"/>
              </a:rPr>
              <a:t>Posterior and</a:t>
            </a:r>
            <a:r>
              <a:rPr b="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b="0" dirty="0">
                <a:solidFill>
                  <a:srgbClr val="404040"/>
                </a:solidFill>
                <a:latin typeface="Calibri"/>
                <a:cs typeface="Calibri"/>
              </a:rPr>
              <a:t>spring</a:t>
            </a:r>
            <a:r>
              <a:rPr b="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b="0" spc="-10" dirty="0">
                <a:solidFill>
                  <a:srgbClr val="404040"/>
                </a:solidFill>
                <a:latin typeface="Calibri"/>
                <a:cs typeface="Calibri"/>
              </a:rPr>
              <a:t>ligament)</a:t>
            </a:r>
            <a:r>
              <a:rPr sz="600" b="0" spc="-1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  <a:p>
            <a:pPr marL="13335">
              <a:lnSpc>
                <a:spcPct val="100000"/>
              </a:lnSpc>
              <a:spcBef>
                <a:spcPts val="1930"/>
              </a:spcBef>
            </a:pPr>
            <a:r>
              <a:rPr spc="-10" dirty="0"/>
              <a:t>Midtarsal</a:t>
            </a:r>
            <a:r>
              <a:rPr spc="-45" dirty="0"/>
              <a:t> </a:t>
            </a:r>
            <a:r>
              <a:rPr spc="-10" dirty="0"/>
              <a:t>(Cuneiforms)</a:t>
            </a: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650" b="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b="0" spc="-10" dirty="0">
                <a:latin typeface="Calibri"/>
                <a:cs typeface="Calibri"/>
              </a:rPr>
              <a:t>Wedge</a:t>
            </a:r>
            <a:endParaRPr sz="16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1650" b="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b="0" dirty="0">
                <a:latin typeface="Calibri"/>
                <a:cs typeface="Calibri"/>
              </a:rPr>
              <a:t>Spacer</a:t>
            </a:r>
            <a:r>
              <a:rPr b="0" spc="3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between</a:t>
            </a:r>
            <a:r>
              <a:rPr b="0" spc="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Navicular</a:t>
            </a:r>
            <a:r>
              <a:rPr b="0" spc="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and</a:t>
            </a:r>
            <a:r>
              <a:rPr b="0" spc="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base</a:t>
            </a:r>
            <a:r>
              <a:rPr b="0" spc="5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of</a:t>
            </a:r>
            <a:r>
              <a:rPr b="0" spc="6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3</a:t>
            </a:r>
            <a:r>
              <a:rPr b="0" spc="6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metatarsal</a:t>
            </a:r>
            <a:r>
              <a:rPr b="0" spc="-55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bones</a:t>
            </a:r>
            <a:endParaRPr sz="16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95"/>
              </a:spcBef>
            </a:pPr>
            <a:r>
              <a:rPr sz="1650" b="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b="0" spc="-10" dirty="0">
                <a:latin typeface="Calibri"/>
                <a:cs typeface="Calibri"/>
              </a:rPr>
              <a:t>Transverse</a:t>
            </a:r>
            <a:r>
              <a:rPr b="0" spc="1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arch</a:t>
            </a:r>
            <a:r>
              <a:rPr b="0" spc="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of</a:t>
            </a:r>
            <a:r>
              <a:rPr b="0" spc="3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the</a:t>
            </a:r>
            <a:r>
              <a:rPr b="0" spc="-25" dirty="0">
                <a:latin typeface="Calibri"/>
                <a:cs typeface="Calibri"/>
              </a:rPr>
              <a:t> </a:t>
            </a:r>
            <a:r>
              <a:rPr b="0" spc="-20" dirty="0">
                <a:latin typeface="Calibri"/>
                <a:cs typeface="Calibri"/>
              </a:rPr>
              <a:t>foot</a:t>
            </a:r>
            <a:endParaRPr sz="1650">
              <a:latin typeface="Calibri"/>
              <a:cs typeface="Calibr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5" dirty="0"/>
              <a:t>MidTarsal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02870" y="390906"/>
            <a:ext cx="11176000" cy="6075045"/>
            <a:chOff x="102870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2870" y="390906"/>
              <a:ext cx="11175490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78014" y="857250"/>
              <a:ext cx="558533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667493" y="857250"/>
              <a:ext cx="919733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473702" y="646938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465700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21563" y="1435608"/>
              <a:ext cx="10739626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75587" y="2263078"/>
            <a:ext cx="4466590" cy="2381250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13335">
              <a:lnSpc>
                <a:spcPct val="100000"/>
              </a:lnSpc>
              <a:spcBef>
                <a:spcPts val="800"/>
              </a:spcBef>
            </a:pPr>
            <a:r>
              <a:rPr sz="2200" b="1" spc="-10" dirty="0">
                <a:latin typeface="Calibri"/>
                <a:cs typeface="Calibri"/>
              </a:rPr>
              <a:t>Midtarsal</a:t>
            </a:r>
            <a:r>
              <a:rPr sz="2200" b="1" spc="-80" dirty="0">
                <a:latin typeface="Calibri"/>
                <a:cs typeface="Calibri"/>
              </a:rPr>
              <a:t> </a:t>
            </a:r>
            <a:r>
              <a:rPr sz="2200" b="1" spc="-10" dirty="0">
                <a:latin typeface="Calibri"/>
                <a:cs typeface="Calibri"/>
              </a:rPr>
              <a:t>(Cuboid)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Cube</a:t>
            </a:r>
            <a:r>
              <a:rPr sz="2200" spc="2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–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6</a:t>
            </a:r>
            <a:r>
              <a:rPr sz="2200" spc="-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sides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3</a:t>
            </a:r>
            <a:r>
              <a:rPr sz="2200" spc="-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articulations</a:t>
            </a:r>
            <a:endParaRPr sz="220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195"/>
              </a:spcBef>
            </a:pPr>
            <a:r>
              <a:rPr sz="1600" spc="-1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Calcaneus</a:t>
            </a:r>
            <a:endParaRPr sz="220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00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4</a:t>
            </a:r>
            <a:r>
              <a:rPr sz="2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and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5</a:t>
            </a:r>
            <a:r>
              <a:rPr sz="22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metatarsal</a:t>
            </a:r>
            <a:r>
              <a:rPr sz="22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bases</a:t>
            </a:r>
            <a:endParaRPr sz="220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04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Groove</a:t>
            </a:r>
            <a:r>
              <a:rPr sz="22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occupied</a:t>
            </a:r>
            <a:r>
              <a:rPr sz="2200" spc="-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by</a:t>
            </a:r>
            <a:r>
              <a:rPr sz="22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peroneus</a:t>
            </a:r>
            <a:r>
              <a:rPr sz="2200" spc="-4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longus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5" dirty="0"/>
              <a:t>MidTarsal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1168" y="390906"/>
            <a:ext cx="11176000" cy="6075045"/>
            <a:chOff x="201168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1168" y="390906"/>
              <a:ext cx="11175479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76300" y="857250"/>
              <a:ext cx="558533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65791" y="857250"/>
              <a:ext cx="919732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72000" y="646938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63998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19861" y="1435608"/>
              <a:ext cx="10739615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54974" y="2635254"/>
            <a:ext cx="2624455" cy="1722755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0"/>
              </a:spcBef>
            </a:pPr>
            <a:r>
              <a:rPr sz="165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Tarsometatarsal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65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Intermetatarsal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65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Metatarsophalangeal</a:t>
            </a:r>
            <a:endParaRPr sz="2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65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Interphalangeal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4655381" y="1780842"/>
            <a:ext cx="164401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Forefoot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1168" y="390906"/>
            <a:ext cx="11176000" cy="6075045"/>
            <a:chOff x="201168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1168" y="390906"/>
              <a:ext cx="11175479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76300" y="857250"/>
              <a:ext cx="558533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65791" y="857250"/>
              <a:ext cx="919732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72000" y="646938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63998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19861" y="1435608"/>
              <a:ext cx="10739615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49934" y="2712173"/>
            <a:ext cx="5019040" cy="2058035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38735">
              <a:lnSpc>
                <a:spcPct val="100000"/>
              </a:lnSpc>
              <a:spcBef>
                <a:spcPts val="800"/>
              </a:spcBef>
            </a:pPr>
            <a:r>
              <a:rPr sz="2200" b="1" dirty="0">
                <a:latin typeface="Calibri"/>
                <a:cs typeface="Calibri"/>
              </a:rPr>
              <a:t>Hallux</a:t>
            </a:r>
            <a:r>
              <a:rPr sz="2200" b="1" spc="60" dirty="0">
                <a:latin typeface="Calibri"/>
                <a:cs typeface="Calibri"/>
              </a:rPr>
              <a:t> </a:t>
            </a:r>
            <a:r>
              <a:rPr sz="2200" b="1" spc="-25" dirty="0">
                <a:latin typeface="Calibri"/>
                <a:cs typeface="Calibri"/>
              </a:rPr>
              <a:t>Metatarsophalangeal</a:t>
            </a:r>
            <a:r>
              <a:rPr sz="2200" b="1" spc="-225" dirty="0"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Joint</a:t>
            </a:r>
            <a:endParaRPr sz="115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7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Sesamoid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bones</a:t>
            </a:r>
            <a:r>
              <a:rPr sz="220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under</a:t>
            </a:r>
            <a:r>
              <a:rPr sz="2200" spc="5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2200" spc="7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head</a:t>
            </a:r>
            <a:r>
              <a:rPr sz="220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of</a:t>
            </a:r>
            <a:r>
              <a:rPr sz="2200" spc="8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1</a:t>
            </a:r>
            <a:r>
              <a:rPr sz="2175" baseline="22988" dirty="0">
                <a:solidFill>
                  <a:srgbClr val="515151"/>
                </a:solidFill>
                <a:latin typeface="Calibri"/>
                <a:cs typeface="Calibri"/>
              </a:rPr>
              <a:t>st</a:t>
            </a:r>
            <a:r>
              <a:rPr sz="2175" spc="15" baseline="22988" dirty="0">
                <a:solidFill>
                  <a:srgbClr val="515151"/>
                </a:solidFill>
                <a:latin typeface="Calibri"/>
                <a:cs typeface="Calibri"/>
              </a:rPr>
              <a:t> 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MT</a:t>
            </a:r>
            <a:endParaRPr sz="220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70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Embedded</a:t>
            </a:r>
            <a:r>
              <a:rPr sz="22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in</a:t>
            </a:r>
            <a:r>
              <a:rPr sz="22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flexor</a:t>
            </a:r>
            <a:r>
              <a:rPr sz="22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hallucis</a:t>
            </a:r>
            <a:r>
              <a:rPr sz="22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brevis</a:t>
            </a:r>
            <a:r>
              <a:rPr sz="22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tendon</a:t>
            </a:r>
            <a:endParaRPr sz="2200">
              <a:latin typeface="Calibri"/>
              <a:cs typeface="Calibri"/>
            </a:endParaRPr>
          </a:p>
          <a:p>
            <a:pPr marL="38100">
              <a:lnSpc>
                <a:spcPct val="100000"/>
              </a:lnSpc>
              <a:spcBef>
                <a:spcPts val="69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Hallus</a:t>
            </a:r>
            <a:r>
              <a:rPr sz="2200" spc="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Extension</a:t>
            </a:r>
            <a:r>
              <a:rPr sz="2200" spc="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(dorsiflexion)</a:t>
            </a:r>
            <a:r>
              <a:rPr sz="2200" spc="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important</a:t>
            </a:r>
            <a:endParaRPr sz="2200">
              <a:latin typeface="Calibri"/>
              <a:cs typeface="Calibri"/>
            </a:endParaRPr>
          </a:p>
          <a:p>
            <a:pPr marL="111125">
              <a:lnSpc>
                <a:spcPct val="100000"/>
              </a:lnSpc>
            </a:pP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for</a:t>
            </a:r>
            <a:r>
              <a:rPr sz="2200" spc="-8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propulsion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4655381" y="1780842"/>
            <a:ext cx="164401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/>
              <a:t>Forefoot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1168" y="390906"/>
            <a:ext cx="11176000" cy="6075045"/>
            <a:chOff x="201168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1168" y="390906"/>
              <a:ext cx="11175479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76300" y="857250"/>
              <a:ext cx="558533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65791" y="857250"/>
              <a:ext cx="919732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72000" y="646938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63998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19861" y="1435608"/>
              <a:ext cx="10739615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pic>
        <p:nvPicPr>
          <p:cNvPr id="10" name="object 1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094232" y="2903220"/>
            <a:ext cx="6499859" cy="2290571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8295546" y="3211244"/>
            <a:ext cx="1793239" cy="2708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200" spc="-10" dirty="0">
                <a:latin typeface="Calibri"/>
                <a:cs typeface="Calibri"/>
              </a:rPr>
              <a:t>Dorsiflexion </a:t>
            </a:r>
            <a:r>
              <a:rPr sz="2200" dirty="0">
                <a:latin typeface="Calibri"/>
                <a:cs typeface="Calibri"/>
              </a:rPr>
              <a:t>associated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with </a:t>
            </a:r>
            <a:r>
              <a:rPr sz="2200" spc="-10" dirty="0">
                <a:latin typeface="Calibri"/>
                <a:cs typeface="Calibri"/>
              </a:rPr>
              <a:t>eversion (abduction) Plantarflexion </a:t>
            </a:r>
            <a:r>
              <a:rPr sz="2200" dirty="0">
                <a:latin typeface="Calibri"/>
                <a:cs typeface="Calibri"/>
              </a:rPr>
              <a:t>associated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with </a:t>
            </a:r>
            <a:r>
              <a:rPr sz="2200" spc="-10" dirty="0">
                <a:latin typeface="Calibri"/>
                <a:cs typeface="Calibri"/>
              </a:rPr>
              <a:t>inversion </a:t>
            </a:r>
            <a:r>
              <a:rPr sz="2200" spc="-5" dirty="0">
                <a:latin typeface="Calibri"/>
                <a:cs typeface="Calibri"/>
              </a:rPr>
              <a:t>(a</a:t>
            </a:r>
            <a:r>
              <a:rPr sz="2200" spc="-10" dirty="0">
                <a:latin typeface="Calibri"/>
                <a:cs typeface="Calibri"/>
              </a:rPr>
              <a:t>d</a:t>
            </a:r>
            <a:r>
              <a:rPr sz="2200" spc="-15" dirty="0">
                <a:latin typeface="Calibri"/>
                <a:cs typeface="Calibri"/>
              </a:rPr>
              <a:t>d</a:t>
            </a:r>
            <a:r>
              <a:rPr sz="2200" spc="-10" dirty="0">
                <a:latin typeface="Calibri"/>
                <a:cs typeface="Calibri"/>
              </a:rPr>
              <a:t>u</a:t>
            </a:r>
            <a:r>
              <a:rPr sz="2200" spc="-15" dirty="0">
                <a:latin typeface="Calibri"/>
                <a:cs typeface="Calibri"/>
              </a:rPr>
              <a:t>c</a:t>
            </a:r>
            <a:r>
              <a:rPr sz="2200" spc="-10" dirty="0">
                <a:latin typeface="Calibri"/>
                <a:cs typeface="Calibri"/>
              </a:rPr>
              <a:t>tion</a:t>
            </a:r>
            <a:r>
              <a:rPr sz="550" spc="-15" dirty="0">
                <a:latin typeface="Calibri"/>
                <a:cs typeface="Calibri"/>
              </a:rPr>
              <a:t>)</a:t>
            </a:r>
            <a:endParaRPr sz="550">
              <a:latin typeface="Calibri"/>
              <a:cs typeface="Calibri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4060808" y="1780842"/>
            <a:ext cx="31769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Osteokinematics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1168" y="390906"/>
            <a:ext cx="11176000" cy="6075045"/>
            <a:chOff x="201168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1168" y="390906"/>
              <a:ext cx="11175479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76300" y="857250"/>
              <a:ext cx="558533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65791" y="857250"/>
              <a:ext cx="919732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72000" y="646938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63998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19861" y="1435608"/>
              <a:ext cx="10739615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01630" y="2649515"/>
            <a:ext cx="7092315" cy="2536825"/>
          </a:xfrm>
          <a:prstGeom prst="rect">
            <a:avLst/>
          </a:prstGeom>
        </p:spPr>
        <p:txBody>
          <a:bodyPr vert="horz" wrap="square" lIns="0" tIns="101600" rIns="0" bIns="0" rtlCol="0">
            <a:spAutoFit/>
          </a:bodyPr>
          <a:lstStyle/>
          <a:p>
            <a:pPr marL="51435">
              <a:lnSpc>
                <a:spcPct val="100000"/>
              </a:lnSpc>
              <a:spcBef>
                <a:spcPts val="800"/>
              </a:spcBef>
            </a:pPr>
            <a:r>
              <a:rPr sz="2200" spc="-10" dirty="0">
                <a:latin typeface="Calibri"/>
                <a:cs typeface="Calibri"/>
              </a:rPr>
              <a:t>Osteokinematics</a:t>
            </a:r>
            <a:endParaRPr sz="2200">
              <a:latin typeface="Calibri"/>
              <a:cs typeface="Calibri"/>
            </a:endParaRPr>
          </a:p>
          <a:p>
            <a:pPr marL="50800">
              <a:lnSpc>
                <a:spcPct val="100000"/>
              </a:lnSpc>
              <a:spcBef>
                <a:spcPts val="700"/>
              </a:spcBef>
            </a:pPr>
            <a:r>
              <a:rPr sz="1650" spc="-1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latin typeface="Calibri"/>
                <a:cs typeface="Calibri"/>
              </a:rPr>
              <a:t>Talocrural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joint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permits</a:t>
            </a:r>
            <a:endParaRPr sz="2200">
              <a:latin typeface="Calibri"/>
              <a:cs typeface="Calibri"/>
            </a:endParaRPr>
          </a:p>
          <a:p>
            <a:pPr marL="122555">
              <a:lnSpc>
                <a:spcPct val="100000"/>
              </a:lnSpc>
              <a:spcBef>
                <a:spcPts val="200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15-25</a:t>
            </a:r>
            <a:r>
              <a:rPr sz="2175" baseline="21072" dirty="0">
                <a:solidFill>
                  <a:srgbClr val="515151"/>
                </a:solidFill>
                <a:latin typeface="Calibri"/>
                <a:cs typeface="Calibri"/>
              </a:rPr>
              <a:t>o</a:t>
            </a:r>
            <a:r>
              <a:rPr sz="2175" spc="150" baseline="21072" dirty="0">
                <a:solidFill>
                  <a:srgbClr val="515151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Dorsiflexion</a:t>
            </a:r>
            <a:endParaRPr sz="2200">
              <a:latin typeface="Calibri"/>
              <a:cs typeface="Calibri"/>
            </a:endParaRPr>
          </a:p>
          <a:p>
            <a:pPr marL="122555">
              <a:lnSpc>
                <a:spcPct val="100000"/>
              </a:lnSpc>
              <a:spcBef>
                <a:spcPts val="204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40-55</a:t>
            </a:r>
            <a:r>
              <a:rPr sz="2175" baseline="21072" dirty="0">
                <a:solidFill>
                  <a:srgbClr val="515151"/>
                </a:solidFill>
                <a:latin typeface="Calibri"/>
                <a:cs typeface="Calibri"/>
              </a:rPr>
              <a:t>o</a:t>
            </a:r>
            <a:r>
              <a:rPr sz="2175" spc="150" baseline="21072" dirty="0">
                <a:solidFill>
                  <a:srgbClr val="515151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Plantarflexion</a:t>
            </a:r>
            <a:endParaRPr sz="2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700">
              <a:latin typeface="Calibri"/>
              <a:cs typeface="Calibri"/>
            </a:endParaRPr>
          </a:p>
          <a:p>
            <a:pPr marL="159385" marR="17780" indent="-73025">
              <a:lnSpc>
                <a:spcPct val="100000"/>
              </a:lnSpc>
              <a:spcBef>
                <a:spcPts val="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Subtalar</a:t>
            </a:r>
            <a:r>
              <a:rPr sz="2200" spc="3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r>
              <a:rPr sz="2200" spc="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accessory</a:t>
            </a:r>
            <a:r>
              <a:rPr sz="2200" spc="5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movements</a:t>
            </a:r>
            <a:r>
              <a:rPr sz="2200" spc="6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may</a:t>
            </a:r>
            <a:r>
              <a:rPr sz="2200" spc="8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contribute</a:t>
            </a:r>
            <a:r>
              <a:rPr sz="2200" spc="6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20%</a:t>
            </a:r>
            <a:r>
              <a:rPr sz="2200" spc="8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of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talocrural</a:t>
            </a:r>
            <a:r>
              <a:rPr sz="2200" spc="-10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ROM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4060808" y="1780842"/>
            <a:ext cx="31769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Osteokinematics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19044" y="2711957"/>
            <a:ext cx="5306567" cy="3409175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060808" y="1780842"/>
            <a:ext cx="31769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Osteokinematics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419862" y="2674620"/>
            <a:ext cx="10316845" cy="2943225"/>
            <a:chOff x="419862" y="2674620"/>
            <a:chExt cx="10316845" cy="294322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19862" y="2674620"/>
              <a:ext cx="8040623" cy="2942843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226052" y="4194048"/>
              <a:ext cx="432042" cy="39471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340340" y="3692652"/>
              <a:ext cx="203453" cy="14552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0150220" y="3898016"/>
              <a:ext cx="584835" cy="295910"/>
            </a:xfrm>
            <a:custGeom>
              <a:avLst/>
              <a:gdLst/>
              <a:ahLst/>
              <a:cxnLst/>
              <a:rect l="l" t="t" r="r" b="b"/>
              <a:pathLst>
                <a:path w="584834" h="295910">
                  <a:moveTo>
                    <a:pt x="0" y="295668"/>
                  </a:moveTo>
                  <a:lnTo>
                    <a:pt x="4711" y="242519"/>
                  </a:lnTo>
                  <a:lnTo>
                    <a:pt x="18275" y="192493"/>
                  </a:lnTo>
                  <a:lnTo>
                    <a:pt x="39890" y="146431"/>
                  </a:lnTo>
                  <a:lnTo>
                    <a:pt x="68719" y="105168"/>
                  </a:lnTo>
                  <a:lnTo>
                    <a:pt x="103924" y="69532"/>
                  </a:lnTo>
                  <a:lnTo>
                    <a:pt x="144703" y="40360"/>
                  </a:lnTo>
                  <a:lnTo>
                    <a:pt x="190220" y="18491"/>
                  </a:lnTo>
                  <a:lnTo>
                    <a:pt x="239649" y="4762"/>
                  </a:lnTo>
                  <a:lnTo>
                    <a:pt x="292176" y="0"/>
                  </a:lnTo>
                  <a:lnTo>
                    <a:pt x="344690" y="4762"/>
                  </a:lnTo>
                  <a:lnTo>
                    <a:pt x="394119" y="18491"/>
                  </a:lnTo>
                  <a:lnTo>
                    <a:pt x="439635" y="40360"/>
                  </a:lnTo>
                  <a:lnTo>
                    <a:pt x="480415" y="69532"/>
                  </a:lnTo>
                  <a:lnTo>
                    <a:pt x="515632" y="105168"/>
                  </a:lnTo>
                  <a:lnTo>
                    <a:pt x="544449" y="146431"/>
                  </a:lnTo>
                  <a:lnTo>
                    <a:pt x="566064" y="192493"/>
                  </a:lnTo>
                  <a:lnTo>
                    <a:pt x="579640" y="242519"/>
                  </a:lnTo>
                  <a:lnTo>
                    <a:pt x="584339" y="295668"/>
                  </a:lnTo>
                  <a:lnTo>
                    <a:pt x="464261" y="295668"/>
                  </a:lnTo>
                  <a:lnTo>
                    <a:pt x="455485" y="248945"/>
                  </a:lnTo>
                  <a:lnTo>
                    <a:pt x="431063" y="208356"/>
                  </a:lnTo>
                  <a:lnTo>
                    <a:pt x="393801" y="176352"/>
                  </a:lnTo>
                  <a:lnTo>
                    <a:pt x="346570" y="155371"/>
                  </a:lnTo>
                  <a:lnTo>
                    <a:pt x="292176" y="147828"/>
                  </a:lnTo>
                  <a:lnTo>
                    <a:pt x="237782" y="155371"/>
                  </a:lnTo>
                  <a:lnTo>
                    <a:pt x="190538" y="176352"/>
                  </a:lnTo>
                  <a:lnTo>
                    <a:pt x="153289" y="208356"/>
                  </a:lnTo>
                  <a:lnTo>
                    <a:pt x="128854" y="248945"/>
                  </a:lnTo>
                  <a:lnTo>
                    <a:pt x="120078" y="295668"/>
                  </a:lnTo>
                  <a:lnTo>
                    <a:pt x="0" y="295668"/>
                  </a:lnTo>
                  <a:close/>
                </a:path>
              </a:pathLst>
            </a:custGeom>
            <a:ln w="4152">
              <a:solidFill>
                <a:srgbClr val="0A70B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060808" y="1780842"/>
            <a:ext cx="31769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Osteokinematics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815339" y="2966466"/>
            <a:ext cx="10096500" cy="2700655"/>
            <a:chOff x="815339" y="2966466"/>
            <a:chExt cx="10096500" cy="270065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15339" y="2966466"/>
              <a:ext cx="2754629" cy="270052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807457" y="2966466"/>
              <a:ext cx="1848611" cy="225475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455420" y="2966466"/>
              <a:ext cx="3456418" cy="2700527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4060808" y="1780842"/>
            <a:ext cx="31769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Osteokinematics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1168" y="390906"/>
            <a:ext cx="11176000" cy="6075045"/>
            <a:chOff x="201168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1168" y="390906"/>
              <a:ext cx="11175479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76300" y="857250"/>
              <a:ext cx="558533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65791" y="857250"/>
              <a:ext cx="919732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72000" y="646938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63998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19861" y="1435608"/>
              <a:ext cx="10739615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31749" y="2699261"/>
            <a:ext cx="5605780" cy="1082040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Midtarsal</a:t>
            </a:r>
            <a:r>
              <a:rPr sz="2200" spc="2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joint</a:t>
            </a:r>
            <a:endParaRPr sz="2200">
              <a:latin typeface="Calibri"/>
              <a:cs typeface="Calibri"/>
            </a:endParaRPr>
          </a:p>
          <a:p>
            <a:pPr marL="158750" marR="5080" indent="-74295">
              <a:lnSpc>
                <a:spcPct val="100000"/>
              </a:lnSpc>
              <a:spcBef>
                <a:spcPts val="200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Rarely</a:t>
            </a:r>
            <a:r>
              <a:rPr sz="22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moves</a:t>
            </a:r>
            <a:r>
              <a:rPr sz="2200" spc="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without</a:t>
            </a:r>
            <a:r>
              <a:rPr sz="2200" spc="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associated</a:t>
            </a:r>
            <a:r>
              <a:rPr sz="2200" spc="-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movement</a:t>
            </a:r>
            <a:r>
              <a:rPr sz="2200" spc="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of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subtalar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4060808" y="1780842"/>
            <a:ext cx="31769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Osteokinematics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198625" y="1081278"/>
            <a:ext cx="9418320" cy="5066030"/>
            <a:chOff x="1198625" y="1081278"/>
            <a:chExt cx="9418320" cy="506603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98625" y="1635252"/>
              <a:ext cx="3755135" cy="445693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117341" y="1081278"/>
              <a:ext cx="4819649" cy="50657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479548" y="3083814"/>
              <a:ext cx="2137396" cy="2713481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5241805" y="1739299"/>
            <a:ext cx="31769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Osteokinematics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1168" y="390906"/>
            <a:ext cx="11176000" cy="6075045"/>
            <a:chOff x="201168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1168" y="390906"/>
              <a:ext cx="11175479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76300" y="857250"/>
              <a:ext cx="558533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65791" y="857250"/>
              <a:ext cx="919732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72000" y="646938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63998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19861" y="1435608"/>
              <a:ext cx="10739615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pic>
        <p:nvPicPr>
          <p:cNvPr id="10" name="object 1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7605522" y="2214372"/>
            <a:ext cx="3080003" cy="3786377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154974" y="2641977"/>
            <a:ext cx="3463290" cy="2834640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Calcaneocuboid</a:t>
            </a:r>
            <a:r>
              <a:rPr sz="2200" spc="120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joint</a:t>
            </a:r>
            <a:endParaRPr sz="2200">
              <a:latin typeface="Calibri"/>
              <a:cs typeface="Calibri"/>
            </a:endParaRPr>
          </a:p>
          <a:p>
            <a:pPr marL="85090">
              <a:lnSpc>
                <a:spcPct val="100000"/>
              </a:lnSpc>
              <a:spcBef>
                <a:spcPts val="200"/>
              </a:spcBef>
            </a:pPr>
            <a:r>
              <a:rPr sz="1600" spc="-1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spc="-10" dirty="0">
                <a:latin typeface="Calibri"/>
                <a:cs typeface="Calibri"/>
              </a:rPr>
              <a:t>Inflexible</a:t>
            </a:r>
            <a:endParaRPr sz="2200">
              <a:latin typeface="Calibri"/>
              <a:cs typeface="Calibri"/>
            </a:endParaRPr>
          </a:p>
          <a:p>
            <a:pPr marL="158750" marR="203835" indent="-74295">
              <a:lnSpc>
                <a:spcPct val="100000"/>
              </a:lnSpc>
              <a:spcBef>
                <a:spcPts val="204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Each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surface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convex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and </a:t>
            </a:r>
            <a:r>
              <a:rPr sz="2200" spc="-10" dirty="0">
                <a:latin typeface="Calibri"/>
                <a:cs typeface="Calibri"/>
              </a:rPr>
              <a:t>concave</a:t>
            </a:r>
            <a:endParaRPr sz="2200">
              <a:latin typeface="Calibri"/>
              <a:cs typeface="Calibri"/>
            </a:endParaRPr>
          </a:p>
          <a:p>
            <a:pPr marL="158750" marR="516255" indent="-74295">
              <a:lnSpc>
                <a:spcPct val="100000"/>
              </a:lnSpc>
              <a:spcBef>
                <a:spcPts val="195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latin typeface="Calibri"/>
                <a:cs typeface="Calibri"/>
              </a:rPr>
              <a:t>Interlocking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wedge</a:t>
            </a:r>
            <a:r>
              <a:rPr sz="2200" spc="-5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that </a:t>
            </a:r>
            <a:r>
              <a:rPr sz="2200" dirty="0">
                <a:latin typeface="Calibri"/>
                <a:cs typeface="Calibri"/>
              </a:rPr>
              <a:t>resists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sliding</a:t>
            </a:r>
            <a:endParaRPr sz="2200">
              <a:latin typeface="Calibri"/>
              <a:cs typeface="Calibri"/>
            </a:endParaRPr>
          </a:p>
          <a:p>
            <a:pPr marL="158750" marR="5080" indent="-74295">
              <a:lnSpc>
                <a:spcPct val="100000"/>
              </a:lnSpc>
              <a:spcBef>
                <a:spcPts val="200"/>
              </a:spcBef>
            </a:pPr>
            <a:r>
              <a:rPr sz="1600" dirty="0">
                <a:solidFill>
                  <a:srgbClr val="252525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Stability</a:t>
            </a:r>
            <a:r>
              <a:rPr sz="2200" spc="-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to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lateral</a:t>
            </a:r>
            <a:r>
              <a:rPr sz="2200" spc="-4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column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5" dirty="0">
                <a:solidFill>
                  <a:srgbClr val="404040"/>
                </a:solidFill>
                <a:latin typeface="Calibri"/>
                <a:cs typeface="Calibri"/>
              </a:rPr>
              <a:t>of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the</a:t>
            </a:r>
            <a:r>
              <a:rPr sz="2200" spc="1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20" dirty="0">
                <a:solidFill>
                  <a:srgbClr val="404040"/>
                </a:solidFill>
                <a:latin typeface="Calibri"/>
                <a:cs typeface="Calibri"/>
              </a:rPr>
              <a:t>foot</a:t>
            </a:r>
            <a:endParaRPr sz="2200">
              <a:latin typeface="Calibri"/>
              <a:cs typeface="Calibri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4060808" y="1780842"/>
            <a:ext cx="31769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Osteokinematics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01168" y="390906"/>
            <a:ext cx="11176000" cy="6075045"/>
            <a:chOff x="201168" y="390906"/>
            <a:chExt cx="11176000" cy="60750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1168" y="390906"/>
              <a:ext cx="11175479" cy="607466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76300" y="857250"/>
              <a:ext cx="558533" cy="312407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65791" y="857250"/>
              <a:ext cx="919732" cy="31240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72000" y="646938"/>
              <a:ext cx="2201417" cy="528827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563998" y="641222"/>
              <a:ext cx="2218055" cy="541020"/>
            </a:xfrm>
            <a:custGeom>
              <a:avLst/>
              <a:gdLst/>
              <a:ahLst/>
              <a:cxnLst/>
              <a:rect l="l" t="t" r="r" b="b"/>
              <a:pathLst>
                <a:path w="2218054" h="541019">
                  <a:moveTo>
                    <a:pt x="0" y="0"/>
                  </a:moveTo>
                  <a:lnTo>
                    <a:pt x="2217724" y="0"/>
                  </a:lnTo>
                  <a:lnTo>
                    <a:pt x="2217724" y="540727"/>
                  </a:lnTo>
                  <a:lnTo>
                    <a:pt x="0" y="540727"/>
                  </a:lnTo>
                  <a:lnTo>
                    <a:pt x="0" y="0"/>
                  </a:lnTo>
                  <a:close/>
                </a:path>
              </a:pathLst>
            </a:custGeom>
            <a:ln w="4152">
              <a:solidFill>
                <a:srgbClr val="5F94C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19861" y="1435608"/>
              <a:ext cx="10739615" cy="127633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pic>
        <p:nvPicPr>
          <p:cNvPr id="10" name="object 1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7470647" y="2423160"/>
            <a:ext cx="2785871" cy="3236975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1191585" y="2231928"/>
            <a:ext cx="1046480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200" b="0" spc="-10" dirty="0">
                <a:latin typeface="Calibri"/>
                <a:cs typeface="Calibri"/>
              </a:rPr>
              <a:t>Hallux</a:t>
            </a:r>
            <a:endParaRPr sz="32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178123" y="2816382"/>
            <a:ext cx="4173220" cy="361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00"/>
              </a:spcBef>
            </a:pPr>
            <a:r>
              <a:rPr sz="1650" dirty="0">
                <a:solidFill>
                  <a:srgbClr val="7E7E7E"/>
                </a:solidFill>
                <a:latin typeface="Wingdings"/>
                <a:cs typeface="Wingdings"/>
              </a:rPr>
              <a:t>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1</a:t>
            </a:r>
            <a:r>
              <a:rPr sz="2175" baseline="22988" dirty="0">
                <a:solidFill>
                  <a:srgbClr val="515151"/>
                </a:solidFill>
                <a:latin typeface="Calibri"/>
                <a:cs typeface="Calibri"/>
              </a:rPr>
              <a:t>st</a:t>
            </a:r>
            <a:r>
              <a:rPr sz="2175" spc="37" baseline="22988" dirty="0">
                <a:solidFill>
                  <a:srgbClr val="515151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Metatarsophlangeal</a:t>
            </a:r>
            <a:r>
              <a:rPr sz="2200" spc="30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404040"/>
                </a:solidFill>
                <a:latin typeface="Calibri"/>
                <a:cs typeface="Calibri"/>
              </a:rPr>
              <a:t>joint</a:t>
            </a:r>
            <a:r>
              <a:rPr sz="2200" spc="-75" dirty="0">
                <a:solidFill>
                  <a:srgbClr val="40404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404040"/>
                </a:solidFill>
                <a:latin typeface="Calibri"/>
                <a:cs typeface="Calibri"/>
              </a:rPr>
              <a:t>(MTP)</a:t>
            </a:r>
            <a:endParaRPr sz="2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63280" y="2966466"/>
            <a:ext cx="8050516" cy="3007613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663362" y="1754939"/>
            <a:ext cx="183451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Summary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15346" y="2313386"/>
            <a:ext cx="48895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dirty="0">
                <a:solidFill>
                  <a:srgbClr val="404040"/>
                </a:solidFill>
                <a:latin typeface="Calibri"/>
                <a:cs typeface="Calibri"/>
              </a:rPr>
              <a:t>)</a:t>
            </a:r>
            <a:endParaRPr sz="6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663362" y="1759720"/>
            <a:ext cx="202692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latin typeface="Calibri"/>
                <a:cs typeface="Calibri"/>
              </a:rPr>
              <a:t>Ankle</a:t>
            </a:r>
            <a:r>
              <a:rPr sz="3600" b="1" spc="-35" dirty="0">
                <a:latin typeface="Calibri"/>
                <a:cs typeface="Calibri"/>
              </a:rPr>
              <a:t> </a:t>
            </a:r>
            <a:r>
              <a:rPr sz="3600" b="1" spc="-65" dirty="0">
                <a:latin typeface="Calibri"/>
                <a:cs typeface="Calibri"/>
              </a:rPr>
              <a:t>Task</a:t>
            </a:r>
            <a:endParaRPr sz="36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36933" y="3071104"/>
            <a:ext cx="9440545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200" dirty="0">
                <a:latin typeface="Calibri"/>
                <a:cs typeface="Calibri"/>
              </a:rPr>
              <a:t>Now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go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away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list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as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many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structures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foot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ankle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you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can.</a:t>
            </a:r>
            <a:r>
              <a:rPr sz="2200" spc="42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Include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25" dirty="0">
                <a:latin typeface="Calibri"/>
                <a:cs typeface="Calibri"/>
              </a:rPr>
              <a:t>the </a:t>
            </a:r>
            <a:r>
              <a:rPr sz="2200" dirty="0">
                <a:latin typeface="Calibri"/>
                <a:cs typeface="Calibri"/>
              </a:rPr>
              <a:t>major</a:t>
            </a:r>
            <a:r>
              <a:rPr sz="2200" spc="-5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joints,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bones,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muscles,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ligaments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-2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tendons.</a:t>
            </a:r>
            <a:endParaRPr sz="2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622</Words>
  <Application>Microsoft Office PowerPoint</Application>
  <PresentationFormat>Widescreen</PresentationFormat>
  <Paragraphs>134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0" baseType="lpstr">
      <vt:lpstr>Calibri</vt:lpstr>
      <vt:lpstr>Wingdings</vt:lpstr>
      <vt:lpstr>Office Theme</vt:lpstr>
      <vt:lpstr>BMST5002  Ankle Foot Arthrokinematics</vt:lpstr>
      <vt:lpstr>By the end of this session…</vt:lpstr>
      <vt:lpstr>The foot and ankle complex</vt:lpstr>
      <vt:lpstr>The foot and ankle complex</vt:lpstr>
      <vt:lpstr>Talocrural (Tibia)</vt:lpstr>
      <vt:lpstr>Talocrural (Fibula)</vt:lpstr>
      <vt:lpstr>Talocrural (Talus)</vt:lpstr>
      <vt:lpstr>PowerPoint Presentation</vt:lpstr>
      <vt:lpstr>Inferior Tibiofibular</vt:lpstr>
      <vt:lpstr>PowerPoint Presentation</vt:lpstr>
      <vt:lpstr>Subtalar (Calcaneus)</vt:lpstr>
      <vt:lpstr>MidTarsal</vt:lpstr>
      <vt:lpstr>MidTarsal</vt:lpstr>
      <vt:lpstr>MidTarsal</vt:lpstr>
      <vt:lpstr>Forefoot</vt:lpstr>
      <vt:lpstr>Forefoot</vt:lpstr>
      <vt:lpstr>Osteokinematics</vt:lpstr>
      <vt:lpstr>Osteokinematics</vt:lpstr>
      <vt:lpstr>Osteokinematics</vt:lpstr>
      <vt:lpstr>Osteokinematics</vt:lpstr>
      <vt:lpstr>Osteokinematics</vt:lpstr>
      <vt:lpstr>Osteokinematics</vt:lpstr>
      <vt:lpstr>Osteokinematics</vt:lpstr>
      <vt:lpstr>Osteokinematics</vt:lpstr>
      <vt:lpstr>Hallux</vt:lpstr>
      <vt:lpstr>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Daniel Martin</dc:creator>
  <cp:lastModifiedBy>Kerry Nicholas</cp:lastModifiedBy>
  <cp:revision>1</cp:revision>
  <dcterms:created xsi:type="dcterms:W3CDTF">2022-10-11T14:32:28Z</dcterms:created>
  <dcterms:modified xsi:type="dcterms:W3CDTF">2022-10-11T14:33:31Z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2021-02-09T00:00:00Z</vt:filetime>
  </property>
  <property fmtid="{D5CDD505-2E9C-101B-9397-08002B2CF9AE}" pid="3" name="Creator">
    <vt:lpwstr>Acrobat PDFMaker 20 for PowerPoint</vt:lpwstr>
  </property>
  <property fmtid="{D5CDD505-2E9C-101B-9397-08002B2CF9AE}" pid="4" name="LastSaved">
    <vt:filetime>2022-10-11T00:00:00Z</vt:filetime>
  </property>
</Properties>
</file>