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342" r:id="rId5"/>
    <p:sldId id="343" r:id="rId6"/>
    <p:sldId id="344" r:id="rId7"/>
    <p:sldId id="345" r:id="rId8"/>
    <p:sldId id="346" r:id="rId9"/>
    <p:sldId id="351" r:id="rId10"/>
    <p:sldId id="349" r:id="rId11"/>
    <p:sldId id="354" r:id="rId12"/>
    <p:sldId id="352" r:id="rId13"/>
    <p:sldId id="336" r:id="rId14"/>
    <p:sldId id="355" r:id="rId15"/>
    <p:sldId id="347" r:id="rId16"/>
    <p:sldId id="353" r:id="rId17"/>
    <p:sldId id="356" r:id="rId18"/>
    <p:sldId id="35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52"/>
  </p:normalViewPr>
  <p:slideViewPr>
    <p:cSldViewPr snapToGrid="0">
      <p:cViewPr>
        <p:scale>
          <a:sx n="100" d="100"/>
          <a:sy n="100" d="100"/>
        </p:scale>
        <p:origin x="-176" y="-3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CD307A8-D40F-4E28-A0D3-B20B99F4BDB0}" type="datetimeFigureOut">
              <a:rPr lang="en-GB" smtClean="0"/>
              <a:t>15/03/2021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800752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D307A8-D40F-4E28-A0D3-B20B99F4BDB0}" type="datetimeFigureOut">
              <a:rPr lang="en-GB" smtClean="0"/>
              <a:t>15/03/2021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2902695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D307A8-D40F-4E28-A0D3-B20B99F4BDB0}" type="datetimeFigureOut">
              <a:rPr lang="en-GB" smtClean="0"/>
              <a:t>15/03/2021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2410978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CD307A8-D40F-4E28-A0D3-B20B99F4BDB0}" type="datetimeFigureOut">
              <a:rPr lang="en-GB" smtClean="0"/>
              <a:t>15/03/2021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1140810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CD307A8-D40F-4E28-A0D3-B20B99F4BDB0}" type="datetimeFigureOut">
              <a:rPr lang="en-GB" smtClean="0"/>
              <a:t>15/03/2021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26128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CD307A8-D40F-4E28-A0D3-B20B99F4BDB0}" type="datetimeFigureOut">
              <a:rPr lang="en-GB" smtClean="0"/>
              <a:t>15/03/2021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3027160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D307A8-D40F-4E28-A0D3-B20B99F4BDB0}" type="datetimeFigureOut">
              <a:rPr lang="en-GB" smtClean="0"/>
              <a:t>15/03/2021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1509198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D307A8-D40F-4E28-A0D3-B20B99F4BDB0}" type="datetimeFigureOut">
              <a:rPr lang="en-GB" smtClean="0"/>
              <a:t>15/03/2021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2731914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D307A8-D40F-4E28-A0D3-B20B99F4BDB0}" type="datetimeFigureOut">
              <a:rPr lang="en-GB" smtClean="0"/>
              <a:t>15/03/2021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548595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D307A8-D40F-4E28-A0D3-B20B99F4BDB0}" type="datetimeFigureOut">
              <a:rPr lang="en-GB" smtClean="0"/>
              <a:t>15/03/2021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1980812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D307A8-D40F-4E28-A0D3-B20B99F4BDB0}" type="datetimeFigureOut">
              <a:rPr lang="en-GB" smtClean="0"/>
              <a:t>15/03/2021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2706346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D307A8-D40F-4E28-A0D3-B20B99F4BDB0}" type="datetimeFigureOut">
              <a:rPr lang="en-GB" smtClean="0"/>
              <a:t>15/03/2021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B1914D-8A7B-4F14-9110-BE088A62EB0E}" type="slidenum">
              <a:rPr lang="en-GB" smtClean="0"/>
              <a:t>‹#›</a:t>
            </a:fld>
            <a:endParaRPr lang="en-GB"/>
          </a:p>
        </p:txBody>
      </p:sp>
    </p:spTree>
    <p:extLst>
      <p:ext uri="{BB962C8B-B14F-4D97-AF65-F5344CB8AC3E}">
        <p14:creationId xmlns:p14="http://schemas.microsoft.com/office/powerpoint/2010/main" val="29594632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pechakucha.co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fontScale="90000"/>
          </a:bodyPr>
          <a:lstStyle/>
          <a:p>
            <a:r>
              <a:rPr lang="en-GB" sz="4100" dirty="0"/>
              <a:t>Problem Solving Challenge: Contemporary Challenges- Unit 4</a:t>
            </a:r>
            <a:endParaRPr lang="en-GB" sz="4100" dirty="0">
              <a:cs typeface="Calibri Light"/>
            </a:endParaRPr>
          </a:p>
        </p:txBody>
      </p:sp>
      <p:sp>
        <p:nvSpPr>
          <p:cNvPr id="3" name="Content Placeholder 2"/>
          <p:cNvSpPr>
            <a:spLocks noGrp="1"/>
          </p:cNvSpPr>
          <p:nvPr>
            <p:ph idx="1"/>
          </p:nvPr>
        </p:nvSpPr>
        <p:spPr>
          <a:xfrm>
            <a:off x="4965431" y="2438400"/>
            <a:ext cx="6586489" cy="3785419"/>
          </a:xfrm>
        </p:spPr>
        <p:txBody>
          <a:bodyPr vert="horz" lIns="91440" tIns="45720" rIns="91440" bIns="45720" rtlCol="0" anchor="t">
            <a:normAutofit/>
          </a:bodyPr>
          <a:lstStyle/>
          <a:p>
            <a:pPr marL="0" indent="0">
              <a:buNone/>
            </a:pPr>
            <a:r>
              <a:rPr lang="en-GB" sz="2000" dirty="0">
                <a:ea typeface="+mn-lt"/>
                <a:cs typeface="+mn-lt"/>
              </a:rPr>
              <a:t>In this final unit you will practice the application of Design Thinking in contributing to the solution of a one of the wicked problems presented in Unit 1, using some of the skills developed in Unit 2 and Unit 3.  </a:t>
            </a:r>
          </a:p>
          <a:p>
            <a:pPr marL="0" indent="0">
              <a:buNone/>
            </a:pPr>
            <a:endParaRPr lang="en-GB" sz="2000" dirty="0">
              <a:ea typeface="+mn-lt"/>
              <a:cs typeface="+mn-lt"/>
            </a:endParaRPr>
          </a:p>
          <a:p>
            <a:pPr marL="0" indent="0">
              <a:buNone/>
            </a:pPr>
            <a:endParaRPr lang="en-GB" sz="2000" dirty="0">
              <a:ea typeface="+mn-lt"/>
              <a:cs typeface="+mn-lt"/>
            </a:endParaRPr>
          </a:p>
          <a:p>
            <a:r>
              <a:rPr lang="en-GB" sz="2000" dirty="0">
                <a:ea typeface="+mn-lt"/>
                <a:cs typeface="+mn-lt"/>
              </a:rPr>
              <a:t>Introduction (30 -45 minutes) </a:t>
            </a:r>
          </a:p>
          <a:p>
            <a:r>
              <a:rPr lang="en-GB" sz="2000" dirty="0">
                <a:ea typeface="+mn-lt"/>
                <a:cs typeface="+mn-lt"/>
              </a:rPr>
              <a:t>Session Empathise, Define and Ideate (4.5 hours)</a:t>
            </a:r>
          </a:p>
          <a:p>
            <a:r>
              <a:rPr lang="en-GB" sz="2000" dirty="0">
                <a:ea typeface="+mn-lt"/>
                <a:cs typeface="+mn-lt"/>
              </a:rPr>
              <a:t>Prototype and Test (3.5 minutes)</a:t>
            </a:r>
          </a:p>
          <a:p>
            <a:r>
              <a:rPr lang="en-GB" sz="2000" dirty="0">
                <a:ea typeface="+mn-lt"/>
                <a:cs typeface="+mn-lt"/>
              </a:rPr>
              <a:t>Presenting Your Idea (90 minutes)</a:t>
            </a:r>
            <a:endParaRPr lang="en-US" sz="2000" dirty="0">
              <a:ea typeface="+mn-lt"/>
              <a:cs typeface="+mn-lt"/>
            </a:endParaRPr>
          </a:p>
          <a:p>
            <a:pPr marL="0" indent="0">
              <a:buNone/>
            </a:pPr>
            <a:endParaRPr lang="en-US" sz="2000" dirty="0">
              <a:ea typeface="+mn-lt"/>
              <a:cs typeface="+mn-lt"/>
            </a:endParaRPr>
          </a:p>
          <a:p>
            <a:pPr marL="0" indent="0">
              <a:buNone/>
            </a:pPr>
            <a:endParaRPr lang="en-US" sz="2000" dirty="0">
              <a:ea typeface="+mn-lt"/>
              <a:cs typeface="+mn-lt"/>
            </a:endParaRPr>
          </a:p>
          <a:p>
            <a:pPr marL="0" indent="0">
              <a:buNone/>
            </a:pPr>
            <a:endParaRPr lang="en-GB" sz="2000" dirty="0">
              <a:cs typeface="Calibri"/>
            </a:endParaRPr>
          </a:p>
        </p:txBody>
      </p:sp>
      <p:pic>
        <p:nvPicPr>
          <p:cNvPr id="5" name="Picture 4">
            <a:extLst>
              <a:ext uri="{FF2B5EF4-FFF2-40B4-BE49-F238E27FC236}">
                <a16:creationId xmlns:a16="http://schemas.microsoft.com/office/drawing/2014/main" id="{D1025459-90B8-4956-AA3F-3E60AAA9C572}"/>
              </a:ext>
            </a:extLst>
          </p:cNvPr>
          <p:cNvPicPr>
            <a:picLocks noChangeAspect="1"/>
          </p:cNvPicPr>
          <p:nvPr/>
        </p:nvPicPr>
        <p:blipFill rotWithShape="1">
          <a:blip r:embed="rId2"/>
          <a:srcRect l="31812" r="30166"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A321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0449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1" y="640263"/>
            <a:ext cx="3284331" cy="5254510"/>
          </a:xfrm>
        </p:spPr>
        <p:txBody>
          <a:bodyPr>
            <a:normAutofit/>
          </a:bodyPr>
          <a:lstStyle/>
          <a:p>
            <a:r>
              <a:rPr lang="en-GB" dirty="0"/>
              <a:t>Introduction</a:t>
            </a:r>
            <a:endParaRPr lang="en-US" dirty="0"/>
          </a:p>
        </p:txBody>
      </p:sp>
      <p:sp>
        <p:nvSpPr>
          <p:cNvPr id="3" name="Content Placeholder 2"/>
          <p:cNvSpPr>
            <a:spLocks noGrp="1"/>
          </p:cNvSpPr>
          <p:nvPr>
            <p:ph idx="1"/>
          </p:nvPr>
        </p:nvSpPr>
        <p:spPr>
          <a:xfrm>
            <a:off x="5358384" y="640263"/>
            <a:ext cx="6028944" cy="5254510"/>
          </a:xfrm>
        </p:spPr>
        <p:txBody>
          <a:bodyPr vert="horz" lIns="91440" tIns="45720" rIns="91440" bIns="45720" rtlCol="0" anchor="ctr">
            <a:normAutofit/>
          </a:bodyPr>
          <a:lstStyle/>
          <a:p>
            <a:pPr marL="0" indent="0">
              <a:buNone/>
            </a:pPr>
            <a:r>
              <a:rPr lang="en-GB" sz="2200" dirty="0">
                <a:solidFill>
                  <a:schemeClr val="bg1"/>
                </a:solidFill>
              </a:rPr>
              <a:t>This final Unit allows you to apply everything you have learned in the module to a topic of your choice. </a:t>
            </a:r>
          </a:p>
          <a:p>
            <a:pPr marL="0" indent="0">
              <a:buNone/>
            </a:pPr>
            <a:endParaRPr lang="en-GB" sz="2200" dirty="0">
              <a:solidFill>
                <a:schemeClr val="bg1"/>
              </a:solidFill>
            </a:endParaRPr>
          </a:p>
          <a:p>
            <a:pPr marL="0" indent="0">
              <a:buNone/>
            </a:pPr>
            <a:r>
              <a:rPr lang="en-GB" sz="2200" dirty="0">
                <a:solidFill>
                  <a:schemeClr val="bg1"/>
                </a:solidFill>
              </a:rPr>
              <a:t>You will have approximately 8 hours to identify a problem relevant to the concepts introduced in Unit 1 and your discipline, and to use the Design Thinking framework to develop a possible solution.</a:t>
            </a:r>
          </a:p>
          <a:p>
            <a:pPr marL="0" indent="0">
              <a:buNone/>
            </a:pPr>
            <a:r>
              <a:rPr lang="en-GB" sz="2200" dirty="0">
                <a:solidFill>
                  <a:schemeClr val="bg1"/>
                </a:solidFill>
              </a:rPr>
              <a:t>You will then design a mini-Pecha-kutcha style pitch, to be delivered and recorded on Teams and submitted on Moodle.</a:t>
            </a:r>
          </a:p>
        </p:txBody>
      </p:sp>
    </p:spTree>
    <p:extLst>
      <p:ext uri="{BB962C8B-B14F-4D97-AF65-F5344CB8AC3E}">
        <p14:creationId xmlns:p14="http://schemas.microsoft.com/office/powerpoint/2010/main" val="345401949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1" y="640263"/>
            <a:ext cx="3284331" cy="5254510"/>
          </a:xfrm>
        </p:spPr>
        <p:txBody>
          <a:bodyPr>
            <a:normAutofit/>
          </a:bodyPr>
          <a:lstStyle/>
          <a:p>
            <a:r>
              <a:rPr lang="en-US" dirty="0"/>
              <a:t>Coming Up…</a:t>
            </a:r>
          </a:p>
        </p:txBody>
      </p:sp>
      <p:sp>
        <p:nvSpPr>
          <p:cNvPr id="3" name="Content Placeholder 2"/>
          <p:cNvSpPr>
            <a:spLocks noGrp="1"/>
          </p:cNvSpPr>
          <p:nvPr>
            <p:ph idx="1"/>
          </p:nvPr>
        </p:nvSpPr>
        <p:spPr>
          <a:xfrm>
            <a:off x="5358384" y="640263"/>
            <a:ext cx="6028944" cy="5254510"/>
          </a:xfrm>
        </p:spPr>
        <p:txBody>
          <a:bodyPr vert="horz" lIns="91440" tIns="45720" rIns="91440" bIns="45720" rtlCol="0" anchor="ctr">
            <a:normAutofit lnSpcReduction="10000"/>
          </a:bodyPr>
          <a:lstStyle/>
          <a:p>
            <a:pPr marL="0" indent="0">
              <a:buNone/>
            </a:pPr>
            <a:r>
              <a:rPr lang="en-GB" sz="2000" dirty="0">
                <a:solidFill>
                  <a:schemeClr val="bg1"/>
                </a:solidFill>
              </a:rPr>
              <a:t>Working as a team of no more than 6, you will identify an issue - related to one of the wicked problems introduced in Unit 1 – but more specific to your area of study. </a:t>
            </a:r>
          </a:p>
          <a:p>
            <a:pPr marL="0" indent="0">
              <a:buNone/>
            </a:pPr>
            <a:r>
              <a:rPr lang="en-GB" sz="2000" dirty="0">
                <a:solidFill>
                  <a:schemeClr val="bg1"/>
                </a:solidFill>
              </a:rPr>
              <a:t>Using the Design Thinking principles you should investigate the issue, define the problem and generate potential solutions.  This should take around 4.5 hours, working together as a team. </a:t>
            </a:r>
          </a:p>
          <a:p>
            <a:pPr marL="0" indent="0">
              <a:buNone/>
            </a:pPr>
            <a:r>
              <a:rPr lang="en-GB" sz="2000" dirty="0">
                <a:solidFill>
                  <a:schemeClr val="bg1"/>
                </a:solidFill>
              </a:rPr>
              <a:t>Your ideas should be prototyped and tested, and you may go through a number of iterations before you come to pitch your idea. This should take up to 3.5 hours</a:t>
            </a:r>
          </a:p>
          <a:p>
            <a:pPr marL="0" indent="0">
              <a:buNone/>
            </a:pPr>
            <a:r>
              <a:rPr lang="en-GB" sz="2000" dirty="0">
                <a:solidFill>
                  <a:schemeClr val="bg1"/>
                </a:solidFill>
              </a:rPr>
              <a:t>Remember that you have up 8 hours for this, and so you should identify a problem which is appropriate to the time available to you. </a:t>
            </a:r>
          </a:p>
          <a:p>
            <a:pPr marL="0" indent="0">
              <a:buNone/>
            </a:pPr>
            <a:r>
              <a:rPr lang="en-GB" sz="2000" dirty="0">
                <a:solidFill>
                  <a:schemeClr val="bg1"/>
                </a:solidFill>
              </a:rPr>
              <a:t>The best ideas will be passed on to the University, and you may be asked to pitch your idea again to senior members of staff.</a:t>
            </a:r>
          </a:p>
        </p:txBody>
      </p:sp>
    </p:spTree>
    <p:extLst>
      <p:ext uri="{BB962C8B-B14F-4D97-AF65-F5344CB8AC3E}">
        <p14:creationId xmlns:p14="http://schemas.microsoft.com/office/powerpoint/2010/main" val="111599168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3C47C2-33A2-44B2-BEAB-FEB679075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324"/>
            <a:ext cx="12192000" cy="6861324"/>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3">
            <a:extLst>
              <a:ext uri="{FF2B5EF4-FFF2-40B4-BE49-F238E27FC236}">
                <a16:creationId xmlns:a16="http://schemas.microsoft.com/office/drawing/2014/main" id="{AD182BA8-54AD-4D9F-8264-B0FA8BB47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16">
            <a:extLst>
              <a:ext uri="{FF2B5EF4-FFF2-40B4-BE49-F238E27FC236}">
                <a16:creationId xmlns:a16="http://schemas.microsoft.com/office/drawing/2014/main" id="{4ED83379-0499-45E1-AB78-6AA230F96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962246"/>
            <a:ext cx="6437700" cy="2611967"/>
          </a:xfrm>
        </p:spPr>
        <p:txBody>
          <a:bodyPr vert="horz" lIns="91440" tIns="45720" rIns="91440" bIns="45720" rtlCol="0" anchor="b">
            <a:normAutofit/>
          </a:bodyPr>
          <a:lstStyle/>
          <a:p>
            <a:r>
              <a:rPr lang="en-US" sz="5400" kern="1200">
                <a:solidFill>
                  <a:schemeClr val="tx1"/>
                </a:solidFill>
                <a:latin typeface="+mj-lt"/>
                <a:ea typeface="+mj-ea"/>
                <a:cs typeface="+mj-cs"/>
              </a:rPr>
              <a:t>Session 1: Empathise, Define Ideate </a:t>
            </a:r>
          </a:p>
        </p:txBody>
      </p:sp>
      <p:sp>
        <p:nvSpPr>
          <p:cNvPr id="3" name="Content Placeholder 2"/>
          <p:cNvSpPr>
            <a:spLocks noGrp="1"/>
          </p:cNvSpPr>
          <p:nvPr>
            <p:ph idx="1"/>
          </p:nvPr>
        </p:nvSpPr>
        <p:spPr>
          <a:xfrm>
            <a:off x="804672" y="3719618"/>
            <a:ext cx="4167376" cy="1155525"/>
          </a:xfrm>
        </p:spPr>
        <p:txBody>
          <a:bodyPr vert="horz" lIns="91440" tIns="45720" rIns="91440" bIns="45720" rtlCol="0" anchor="t">
            <a:normAutofit/>
          </a:bodyPr>
          <a:lstStyle/>
          <a:p>
            <a:pPr marL="0" indent="0">
              <a:buNone/>
            </a:pPr>
            <a:r>
              <a:rPr lang="en-US" sz="2000" kern="1200">
                <a:solidFill>
                  <a:schemeClr val="tx1"/>
                </a:solidFill>
                <a:latin typeface="+mn-lt"/>
                <a:ea typeface="+mn-ea"/>
                <a:cs typeface="+mn-cs"/>
              </a:rPr>
              <a:t>Working as a team you should spend around 4.5 hours on this phase of the process.  </a:t>
            </a:r>
          </a:p>
        </p:txBody>
      </p:sp>
    </p:spTree>
    <p:extLst>
      <p:ext uri="{BB962C8B-B14F-4D97-AF65-F5344CB8AC3E}">
        <p14:creationId xmlns:p14="http://schemas.microsoft.com/office/powerpoint/2010/main" val="104688243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D0E8E8-C530-4B2D-A01A-CCD47590B6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63040" y="1091821"/>
            <a:ext cx="3801581" cy="4674358"/>
          </a:xfrm>
        </p:spPr>
        <p:txBody>
          <a:bodyPr anchor="ctr">
            <a:normAutofit/>
          </a:bodyPr>
          <a:lstStyle/>
          <a:p>
            <a:r>
              <a:rPr lang="en-GB" sz="6600">
                <a:solidFill>
                  <a:schemeClr val="tx1">
                    <a:lumMod val="85000"/>
                    <a:lumOff val="15000"/>
                  </a:schemeClr>
                </a:solidFill>
              </a:rPr>
              <a:t>Learning Outcome</a:t>
            </a:r>
          </a:p>
        </p:txBody>
      </p:sp>
      <p:sp>
        <p:nvSpPr>
          <p:cNvPr id="10" name="Freeform: Shape 9">
            <a:extLst>
              <a:ext uri="{FF2B5EF4-FFF2-40B4-BE49-F238E27FC236}">
                <a16:creationId xmlns:a16="http://schemas.microsoft.com/office/drawing/2014/main" id="{53472F09-8E00-4E02-9034-0A382CF66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915" y="727306"/>
            <a:ext cx="4639824" cy="4639824"/>
          </a:xfrm>
          <a:custGeom>
            <a:avLst/>
            <a:gdLst>
              <a:gd name="connsiteX0" fmla="*/ 2319912 w 4639824"/>
              <a:gd name="connsiteY0" fmla="*/ 0 h 4639824"/>
              <a:gd name="connsiteX1" fmla="*/ 4639824 w 4639824"/>
              <a:gd name="connsiteY1" fmla="*/ 2319912 h 4639824"/>
              <a:gd name="connsiteX2" fmla="*/ 2319912 w 4639824"/>
              <a:gd name="connsiteY2" fmla="*/ 4639824 h 4639824"/>
              <a:gd name="connsiteX3" fmla="*/ 0 w 4639824"/>
              <a:gd name="connsiteY3" fmla="*/ 2319912 h 4639824"/>
              <a:gd name="connsiteX4" fmla="*/ 2319912 w 4639824"/>
              <a:gd name="connsiteY4" fmla="*/ 0 h 4639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39824" h="4639824">
                <a:moveTo>
                  <a:pt x="2319912" y="0"/>
                </a:moveTo>
                <a:cubicBezTo>
                  <a:pt x="3601164" y="0"/>
                  <a:pt x="4639824" y="1038660"/>
                  <a:pt x="4639824" y="2319912"/>
                </a:cubicBezTo>
                <a:cubicBezTo>
                  <a:pt x="4639824" y="3601164"/>
                  <a:pt x="3601164" y="4639824"/>
                  <a:pt x="2319912" y="4639824"/>
                </a:cubicBezTo>
                <a:cubicBezTo>
                  <a:pt x="1038660" y="4639824"/>
                  <a:pt x="0" y="3601164"/>
                  <a:pt x="0" y="2319912"/>
                </a:cubicBezTo>
                <a:cubicBezTo>
                  <a:pt x="0" y="1038660"/>
                  <a:pt x="1038660" y="0"/>
                  <a:pt x="2319912" y="0"/>
                </a:cubicBezTo>
                <a:close/>
              </a:path>
            </a:pathLst>
          </a:custGeom>
          <a:solidFill>
            <a:srgbClr val="4D4D4D"/>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4DA077B8-7326-4434-87ED-77DF3CF3D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7227" y="1253852"/>
            <a:ext cx="457200" cy="457200"/>
          </a:xfrm>
          <a:prstGeom prst="ellipse">
            <a:avLst/>
          </a:pr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9CDED1-AC9C-4A80-B334-1309DEAD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480791" y="0"/>
            <a:ext cx="2229415" cy="1711051"/>
          </a:xfrm>
          <a:custGeom>
            <a:avLst/>
            <a:gdLst>
              <a:gd name="connsiteX0" fmla="*/ 1731031 w 2229415"/>
              <a:gd name="connsiteY0" fmla="*/ 1711051 h 1711051"/>
              <a:gd name="connsiteX1" fmla="*/ 2229415 w 2229415"/>
              <a:gd name="connsiteY1" fmla="*/ 1711051 h 1711051"/>
              <a:gd name="connsiteX2" fmla="*/ 2220570 w 2229415"/>
              <a:gd name="connsiteY2" fmla="*/ 1665525 h 1711051"/>
              <a:gd name="connsiteX3" fmla="*/ 118985 w 2229415"/>
              <a:gd name="connsiteY3" fmla="*/ 3008 h 1711051"/>
              <a:gd name="connsiteX4" fmla="*/ 0 w 2229415"/>
              <a:gd name="connsiteY4" fmla="*/ 0 h 1711051"/>
              <a:gd name="connsiteX5" fmla="*/ 0 w 2229415"/>
              <a:gd name="connsiteY5" fmla="*/ 474250 h 1711051"/>
              <a:gd name="connsiteX6" fmla="*/ 187921 w 2229415"/>
              <a:gd name="connsiteY6" fmla="*/ 483739 h 1711051"/>
              <a:gd name="connsiteX7" fmla="*/ 1656728 w 2229415"/>
              <a:gd name="connsiteY7" fmla="*/ 1515386 h 1711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9415" h="1711051">
                <a:moveTo>
                  <a:pt x="1731031" y="1711051"/>
                </a:moveTo>
                <a:lnTo>
                  <a:pt x="2229415" y="1711051"/>
                </a:lnTo>
                <a:lnTo>
                  <a:pt x="2220570" y="1665525"/>
                </a:lnTo>
                <a:cubicBezTo>
                  <a:pt x="1951414" y="739745"/>
                  <a:pt x="1119014" y="53700"/>
                  <a:pt x="118985" y="3008"/>
                </a:cubicBezTo>
                <a:lnTo>
                  <a:pt x="0" y="0"/>
                </a:lnTo>
                <a:lnTo>
                  <a:pt x="0" y="474250"/>
                </a:lnTo>
                <a:lnTo>
                  <a:pt x="187921" y="483739"/>
                </a:lnTo>
                <a:cubicBezTo>
                  <a:pt x="836687" y="549625"/>
                  <a:pt x="1385706" y="952924"/>
                  <a:pt x="1656728" y="151538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D961BDC-5B67-481B-B628-6C15F4724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88704" y="3819513"/>
            <a:ext cx="731520" cy="731520"/>
          </a:xfrm>
          <a:prstGeom prst="ellipse">
            <a:avLst/>
          </a:prstGeom>
          <a:solidFill>
            <a:schemeClr val="accent6">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CC263E-5CD3-42BB-99F8-3C062C4B5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0573" y="4944229"/>
            <a:ext cx="1645920" cy="1645920"/>
          </a:xfrm>
          <a:prstGeom prst="ellipse">
            <a:avLst/>
          </a:prstGeom>
          <a:solidFill>
            <a:schemeClr val="tx1">
              <a:lumMod val="75000"/>
              <a:lumOff val="2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95836" y="1296736"/>
            <a:ext cx="3582537" cy="3336876"/>
          </a:xfrm>
        </p:spPr>
        <p:txBody>
          <a:bodyPr anchor="ctr">
            <a:normAutofit/>
          </a:bodyPr>
          <a:lstStyle/>
          <a:p>
            <a:pPr marL="0" indent="0">
              <a:buNone/>
            </a:pPr>
            <a:r>
              <a:rPr lang="en-GB" sz="2400" dirty="0">
                <a:solidFill>
                  <a:srgbClr val="FFFFFF"/>
                </a:solidFill>
              </a:rPr>
              <a:t>At the end of this activity, you should be able to apply the empathise, define and ideate phases of the design thinking process to a real-world problem. </a:t>
            </a:r>
            <a:endParaRPr lang="en-GB" sz="2400">
              <a:solidFill>
                <a:srgbClr val="FFFFFF"/>
              </a:solidFill>
            </a:endParaRPr>
          </a:p>
        </p:txBody>
      </p:sp>
    </p:spTree>
    <p:extLst>
      <p:ext uri="{BB962C8B-B14F-4D97-AF65-F5344CB8AC3E}">
        <p14:creationId xmlns:p14="http://schemas.microsoft.com/office/powerpoint/2010/main" val="339331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Tutor Input</a:t>
            </a:r>
          </a:p>
        </p:txBody>
      </p:sp>
      <p:sp>
        <p:nvSpPr>
          <p:cNvPr id="3" name="Content Placeholder 2"/>
          <p:cNvSpPr>
            <a:spLocks noGrp="1"/>
          </p:cNvSpPr>
          <p:nvPr>
            <p:ph idx="1"/>
          </p:nvPr>
        </p:nvSpPr>
        <p:spPr/>
        <p:txBody>
          <a:bodyPr/>
          <a:lstStyle/>
          <a:p>
            <a:r>
              <a:rPr lang="en-GB" dirty="0"/>
              <a:t>You will meet with your individual tutors in sessions during the week of the 22</a:t>
            </a:r>
            <a:r>
              <a:rPr lang="en-GB" baseline="30000" dirty="0"/>
              <a:t>nd</a:t>
            </a:r>
            <a:r>
              <a:rPr lang="en-GB" dirty="0"/>
              <a:t> of March to discuss your potential projects, the ideas that the tutors have, the idea of ‘working for free’ etc.</a:t>
            </a:r>
          </a:p>
          <a:p>
            <a:r>
              <a:rPr lang="en-GB" dirty="0"/>
              <a:t>These sessions will be recorded and made available to you on Moodle or Teams. </a:t>
            </a:r>
          </a:p>
          <a:p>
            <a:r>
              <a:rPr lang="en-GB" dirty="0"/>
              <a:t>You should aim to make content/issue/subject decisions during this week and let me know what your group is working on via email. </a:t>
            </a:r>
          </a:p>
          <a:p>
            <a:r>
              <a:rPr lang="en-GB" dirty="0"/>
              <a:t>Using the ‘empathise’, ‘define’ ‘ideate’ subheadings, you should discuss your chosen issue as a group and use Design Thinking method to plan your initial response to the task. </a:t>
            </a:r>
          </a:p>
          <a:p>
            <a:endParaRPr lang="en-GB" dirty="0"/>
          </a:p>
        </p:txBody>
      </p:sp>
    </p:spTree>
    <p:extLst>
      <p:ext uri="{BB962C8B-B14F-4D97-AF65-F5344CB8AC3E}">
        <p14:creationId xmlns:p14="http://schemas.microsoft.com/office/powerpoint/2010/main" val="1565698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3C47C2-33A2-44B2-BEAB-FEB679075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324"/>
            <a:ext cx="12192000" cy="6861324"/>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3">
            <a:extLst>
              <a:ext uri="{FF2B5EF4-FFF2-40B4-BE49-F238E27FC236}">
                <a16:creationId xmlns:a16="http://schemas.microsoft.com/office/drawing/2014/main" id="{AD182BA8-54AD-4D9F-8264-B0FA8BB47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16">
            <a:extLst>
              <a:ext uri="{FF2B5EF4-FFF2-40B4-BE49-F238E27FC236}">
                <a16:creationId xmlns:a16="http://schemas.microsoft.com/office/drawing/2014/main" id="{4ED83379-0499-45E1-AB78-6AA230F96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962246"/>
            <a:ext cx="6437700" cy="2611967"/>
          </a:xfrm>
        </p:spPr>
        <p:txBody>
          <a:bodyPr vert="horz" lIns="91440" tIns="45720" rIns="91440" bIns="45720" rtlCol="0" anchor="b">
            <a:normAutofit/>
          </a:bodyPr>
          <a:lstStyle/>
          <a:p>
            <a:r>
              <a:rPr lang="en-US" sz="5400" kern="1200">
                <a:solidFill>
                  <a:schemeClr val="tx1"/>
                </a:solidFill>
                <a:latin typeface="+mj-lt"/>
                <a:ea typeface="+mj-ea"/>
                <a:cs typeface="+mj-cs"/>
              </a:rPr>
              <a:t>Session 2: Prototype and Test</a:t>
            </a:r>
          </a:p>
        </p:txBody>
      </p:sp>
      <p:sp>
        <p:nvSpPr>
          <p:cNvPr id="3" name="Content Placeholder 2"/>
          <p:cNvSpPr>
            <a:spLocks noGrp="1"/>
          </p:cNvSpPr>
          <p:nvPr>
            <p:ph idx="1"/>
          </p:nvPr>
        </p:nvSpPr>
        <p:spPr>
          <a:xfrm>
            <a:off x="804672" y="3719618"/>
            <a:ext cx="4167376" cy="1155525"/>
          </a:xfrm>
        </p:spPr>
        <p:txBody>
          <a:bodyPr vert="horz" lIns="91440" tIns="45720" rIns="91440" bIns="45720" rtlCol="0" anchor="t">
            <a:normAutofit/>
          </a:bodyPr>
          <a:lstStyle/>
          <a:p>
            <a:pPr marL="0" indent="0">
              <a:buNone/>
            </a:pPr>
            <a:r>
              <a:rPr lang="en-US" sz="2000" kern="1200">
                <a:solidFill>
                  <a:schemeClr val="tx1"/>
                </a:solidFill>
                <a:latin typeface="+mn-lt"/>
                <a:ea typeface="+mn-ea"/>
                <a:cs typeface="+mn-cs"/>
              </a:rPr>
              <a:t>Working as a team you should spend around 3.5 hours on this phase of the process.  </a:t>
            </a:r>
          </a:p>
        </p:txBody>
      </p:sp>
    </p:spTree>
    <p:extLst>
      <p:ext uri="{BB962C8B-B14F-4D97-AF65-F5344CB8AC3E}">
        <p14:creationId xmlns:p14="http://schemas.microsoft.com/office/powerpoint/2010/main" val="380672787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D0E8E8-C530-4B2D-A01A-CCD47590B6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63040" y="1091821"/>
            <a:ext cx="3801581" cy="4674358"/>
          </a:xfrm>
        </p:spPr>
        <p:txBody>
          <a:bodyPr anchor="ctr">
            <a:normAutofit/>
          </a:bodyPr>
          <a:lstStyle/>
          <a:p>
            <a:r>
              <a:rPr lang="en-GB" sz="6600">
                <a:solidFill>
                  <a:schemeClr val="tx1">
                    <a:lumMod val="85000"/>
                    <a:lumOff val="15000"/>
                  </a:schemeClr>
                </a:solidFill>
              </a:rPr>
              <a:t>Learning Outcome</a:t>
            </a:r>
          </a:p>
        </p:txBody>
      </p:sp>
      <p:sp>
        <p:nvSpPr>
          <p:cNvPr id="10" name="Freeform: Shape 9">
            <a:extLst>
              <a:ext uri="{FF2B5EF4-FFF2-40B4-BE49-F238E27FC236}">
                <a16:creationId xmlns:a16="http://schemas.microsoft.com/office/drawing/2014/main" id="{53472F09-8E00-4E02-9034-0A382CF66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915" y="727306"/>
            <a:ext cx="4639824" cy="4639824"/>
          </a:xfrm>
          <a:custGeom>
            <a:avLst/>
            <a:gdLst>
              <a:gd name="connsiteX0" fmla="*/ 2319912 w 4639824"/>
              <a:gd name="connsiteY0" fmla="*/ 0 h 4639824"/>
              <a:gd name="connsiteX1" fmla="*/ 4639824 w 4639824"/>
              <a:gd name="connsiteY1" fmla="*/ 2319912 h 4639824"/>
              <a:gd name="connsiteX2" fmla="*/ 2319912 w 4639824"/>
              <a:gd name="connsiteY2" fmla="*/ 4639824 h 4639824"/>
              <a:gd name="connsiteX3" fmla="*/ 0 w 4639824"/>
              <a:gd name="connsiteY3" fmla="*/ 2319912 h 4639824"/>
              <a:gd name="connsiteX4" fmla="*/ 2319912 w 4639824"/>
              <a:gd name="connsiteY4" fmla="*/ 0 h 4639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39824" h="4639824">
                <a:moveTo>
                  <a:pt x="2319912" y="0"/>
                </a:moveTo>
                <a:cubicBezTo>
                  <a:pt x="3601164" y="0"/>
                  <a:pt x="4639824" y="1038660"/>
                  <a:pt x="4639824" y="2319912"/>
                </a:cubicBezTo>
                <a:cubicBezTo>
                  <a:pt x="4639824" y="3601164"/>
                  <a:pt x="3601164" y="4639824"/>
                  <a:pt x="2319912" y="4639824"/>
                </a:cubicBezTo>
                <a:cubicBezTo>
                  <a:pt x="1038660" y="4639824"/>
                  <a:pt x="0" y="3601164"/>
                  <a:pt x="0" y="2319912"/>
                </a:cubicBezTo>
                <a:cubicBezTo>
                  <a:pt x="0" y="1038660"/>
                  <a:pt x="1038660" y="0"/>
                  <a:pt x="2319912" y="0"/>
                </a:cubicBezTo>
                <a:close/>
              </a:path>
            </a:pathLst>
          </a:custGeom>
          <a:solidFill>
            <a:srgbClr val="4D4D4D"/>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4DA077B8-7326-4434-87ED-77DF3CF3D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7227" y="1253852"/>
            <a:ext cx="457200" cy="457200"/>
          </a:xfrm>
          <a:prstGeom prst="ellipse">
            <a:avLst/>
          </a:pr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9CDED1-AC9C-4A80-B334-1309DEAD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480791" y="0"/>
            <a:ext cx="2229415" cy="1711051"/>
          </a:xfrm>
          <a:custGeom>
            <a:avLst/>
            <a:gdLst>
              <a:gd name="connsiteX0" fmla="*/ 1731031 w 2229415"/>
              <a:gd name="connsiteY0" fmla="*/ 1711051 h 1711051"/>
              <a:gd name="connsiteX1" fmla="*/ 2229415 w 2229415"/>
              <a:gd name="connsiteY1" fmla="*/ 1711051 h 1711051"/>
              <a:gd name="connsiteX2" fmla="*/ 2220570 w 2229415"/>
              <a:gd name="connsiteY2" fmla="*/ 1665525 h 1711051"/>
              <a:gd name="connsiteX3" fmla="*/ 118985 w 2229415"/>
              <a:gd name="connsiteY3" fmla="*/ 3008 h 1711051"/>
              <a:gd name="connsiteX4" fmla="*/ 0 w 2229415"/>
              <a:gd name="connsiteY4" fmla="*/ 0 h 1711051"/>
              <a:gd name="connsiteX5" fmla="*/ 0 w 2229415"/>
              <a:gd name="connsiteY5" fmla="*/ 474250 h 1711051"/>
              <a:gd name="connsiteX6" fmla="*/ 187921 w 2229415"/>
              <a:gd name="connsiteY6" fmla="*/ 483739 h 1711051"/>
              <a:gd name="connsiteX7" fmla="*/ 1656728 w 2229415"/>
              <a:gd name="connsiteY7" fmla="*/ 1515386 h 1711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9415" h="1711051">
                <a:moveTo>
                  <a:pt x="1731031" y="1711051"/>
                </a:moveTo>
                <a:lnTo>
                  <a:pt x="2229415" y="1711051"/>
                </a:lnTo>
                <a:lnTo>
                  <a:pt x="2220570" y="1665525"/>
                </a:lnTo>
                <a:cubicBezTo>
                  <a:pt x="1951414" y="739745"/>
                  <a:pt x="1119014" y="53700"/>
                  <a:pt x="118985" y="3008"/>
                </a:cubicBezTo>
                <a:lnTo>
                  <a:pt x="0" y="0"/>
                </a:lnTo>
                <a:lnTo>
                  <a:pt x="0" y="474250"/>
                </a:lnTo>
                <a:lnTo>
                  <a:pt x="187921" y="483739"/>
                </a:lnTo>
                <a:cubicBezTo>
                  <a:pt x="836687" y="549625"/>
                  <a:pt x="1385706" y="952924"/>
                  <a:pt x="1656728" y="151538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D961BDC-5B67-481B-B628-6C15F4724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88704" y="3819513"/>
            <a:ext cx="731520" cy="731520"/>
          </a:xfrm>
          <a:prstGeom prst="ellipse">
            <a:avLst/>
          </a:prstGeom>
          <a:solidFill>
            <a:schemeClr val="accent6">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CC263E-5CD3-42BB-99F8-3C062C4B5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0573" y="4944229"/>
            <a:ext cx="1645920" cy="1645920"/>
          </a:xfrm>
          <a:prstGeom prst="ellipse">
            <a:avLst/>
          </a:prstGeom>
          <a:solidFill>
            <a:schemeClr val="tx1">
              <a:lumMod val="75000"/>
              <a:lumOff val="2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95836" y="1296736"/>
            <a:ext cx="3582537" cy="3336876"/>
          </a:xfrm>
        </p:spPr>
        <p:txBody>
          <a:bodyPr anchor="ctr">
            <a:normAutofit/>
          </a:bodyPr>
          <a:lstStyle/>
          <a:p>
            <a:pPr marL="0" indent="0">
              <a:buNone/>
            </a:pPr>
            <a:r>
              <a:rPr lang="en-GB" dirty="0">
                <a:solidFill>
                  <a:schemeClr val="bg1"/>
                </a:solidFill>
                <a:ea typeface="+mn-lt"/>
                <a:cs typeface="+mn-lt"/>
              </a:rPr>
              <a:t>At the end of this activity, you should be able to apply a prototype and test a real-world problem. </a:t>
            </a:r>
            <a:endParaRPr lang="en-US" sz="3200" dirty="0">
              <a:solidFill>
                <a:schemeClr val="bg1"/>
              </a:solidFill>
              <a:cs typeface="Calibri" panose="020F0502020204030204"/>
            </a:endParaRPr>
          </a:p>
        </p:txBody>
      </p:sp>
    </p:spTree>
    <p:extLst>
      <p:ext uri="{BB962C8B-B14F-4D97-AF65-F5344CB8AC3E}">
        <p14:creationId xmlns:p14="http://schemas.microsoft.com/office/powerpoint/2010/main" val="2115403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Tutor Input</a:t>
            </a:r>
          </a:p>
        </p:txBody>
      </p:sp>
      <p:sp>
        <p:nvSpPr>
          <p:cNvPr id="3" name="Content Placeholder 2"/>
          <p:cNvSpPr>
            <a:spLocks noGrp="1"/>
          </p:cNvSpPr>
          <p:nvPr>
            <p:ph idx="1"/>
          </p:nvPr>
        </p:nvSpPr>
        <p:spPr/>
        <p:txBody>
          <a:bodyPr>
            <a:normAutofit lnSpcReduction="10000"/>
          </a:bodyPr>
          <a:lstStyle/>
          <a:p>
            <a:r>
              <a:rPr lang="en-GB" dirty="0"/>
              <a:t>What does a prototype look like for your issue?</a:t>
            </a:r>
          </a:p>
          <a:p>
            <a:r>
              <a:rPr lang="en-GB" dirty="0"/>
              <a:t>This will be dependent on your programme of study and your group.</a:t>
            </a:r>
          </a:p>
          <a:p>
            <a:endParaRPr lang="en-GB" dirty="0"/>
          </a:p>
          <a:p>
            <a:r>
              <a:rPr lang="en-GB" dirty="0"/>
              <a:t>I suggest that for ‘prototype’ you also consider words like ‘plan’, ‘response’, ‘blue-print’, ‘test’ and ‘trail-run’ as you may not have a prototype in the traditional meaning of the word.</a:t>
            </a:r>
          </a:p>
          <a:p>
            <a:endParaRPr lang="en-GB" dirty="0"/>
          </a:p>
          <a:p>
            <a:r>
              <a:rPr lang="en-GB" dirty="0"/>
              <a:t>Who can you connect with outside of the University and other than your group to gain valuable feedback in view of improving your ‘product’?</a:t>
            </a:r>
          </a:p>
        </p:txBody>
      </p:sp>
    </p:spTree>
    <p:extLst>
      <p:ext uri="{BB962C8B-B14F-4D97-AF65-F5344CB8AC3E}">
        <p14:creationId xmlns:p14="http://schemas.microsoft.com/office/powerpoint/2010/main" val="768743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3C47C2-33A2-44B2-BEAB-FEB679075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324"/>
            <a:ext cx="12192000" cy="6861324"/>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3">
            <a:extLst>
              <a:ext uri="{FF2B5EF4-FFF2-40B4-BE49-F238E27FC236}">
                <a16:creationId xmlns:a16="http://schemas.microsoft.com/office/drawing/2014/main" id="{AD182BA8-54AD-4D9F-8264-B0FA8BB47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16">
            <a:extLst>
              <a:ext uri="{FF2B5EF4-FFF2-40B4-BE49-F238E27FC236}">
                <a16:creationId xmlns:a16="http://schemas.microsoft.com/office/drawing/2014/main" id="{4ED83379-0499-45E1-AB78-6AA230F96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962246"/>
            <a:ext cx="6437700" cy="2611967"/>
          </a:xfrm>
        </p:spPr>
        <p:txBody>
          <a:bodyPr vert="horz" lIns="91440" tIns="45720" rIns="91440" bIns="45720" rtlCol="0" anchor="b">
            <a:normAutofit/>
          </a:bodyPr>
          <a:lstStyle/>
          <a:p>
            <a:r>
              <a:rPr lang="en-US" sz="5400" kern="1200">
                <a:solidFill>
                  <a:schemeClr val="tx1"/>
                </a:solidFill>
                <a:latin typeface="+mj-lt"/>
                <a:ea typeface="+mj-ea"/>
                <a:cs typeface="+mj-cs"/>
              </a:rPr>
              <a:t>Session 3: Presenting Your Idea</a:t>
            </a:r>
          </a:p>
        </p:txBody>
      </p:sp>
      <p:sp>
        <p:nvSpPr>
          <p:cNvPr id="3" name="Content Placeholder 2"/>
          <p:cNvSpPr>
            <a:spLocks noGrp="1"/>
          </p:cNvSpPr>
          <p:nvPr>
            <p:ph idx="1"/>
          </p:nvPr>
        </p:nvSpPr>
        <p:spPr>
          <a:xfrm>
            <a:off x="804672" y="3719618"/>
            <a:ext cx="4167376" cy="1155525"/>
          </a:xfrm>
        </p:spPr>
        <p:txBody>
          <a:bodyPr vert="horz" lIns="91440" tIns="45720" rIns="91440" bIns="45720" rtlCol="0" anchor="t">
            <a:normAutofit/>
          </a:bodyPr>
          <a:lstStyle/>
          <a:p>
            <a:pPr marL="0" indent="0">
              <a:buNone/>
            </a:pPr>
            <a:r>
              <a:rPr lang="en-US" sz="2000" kern="1200">
                <a:solidFill>
                  <a:schemeClr val="tx1"/>
                </a:solidFill>
                <a:latin typeface="+mn-lt"/>
                <a:ea typeface="+mn-ea"/>
                <a:cs typeface="+mn-cs"/>
              </a:rPr>
              <a:t>You should spend up to 90 minutes as a team preparing for this activity. </a:t>
            </a:r>
          </a:p>
        </p:txBody>
      </p:sp>
    </p:spTree>
    <p:extLst>
      <p:ext uri="{BB962C8B-B14F-4D97-AF65-F5344CB8AC3E}">
        <p14:creationId xmlns:p14="http://schemas.microsoft.com/office/powerpoint/2010/main" val="104538331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D0E8E8-C530-4B2D-A01A-CCD47590B6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63040" y="1091821"/>
            <a:ext cx="3801581" cy="4674358"/>
          </a:xfrm>
        </p:spPr>
        <p:txBody>
          <a:bodyPr anchor="ctr">
            <a:normAutofit/>
          </a:bodyPr>
          <a:lstStyle/>
          <a:p>
            <a:r>
              <a:rPr lang="en-GB" sz="6600">
                <a:solidFill>
                  <a:schemeClr val="tx1">
                    <a:lumMod val="85000"/>
                    <a:lumOff val="15000"/>
                  </a:schemeClr>
                </a:solidFill>
              </a:rPr>
              <a:t>Learning Outcome</a:t>
            </a:r>
          </a:p>
        </p:txBody>
      </p:sp>
      <p:sp>
        <p:nvSpPr>
          <p:cNvPr id="10" name="Freeform: Shape 9">
            <a:extLst>
              <a:ext uri="{FF2B5EF4-FFF2-40B4-BE49-F238E27FC236}">
                <a16:creationId xmlns:a16="http://schemas.microsoft.com/office/drawing/2014/main" id="{53472F09-8E00-4E02-9034-0A382CF66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915" y="727306"/>
            <a:ext cx="4639824" cy="4639824"/>
          </a:xfrm>
          <a:custGeom>
            <a:avLst/>
            <a:gdLst>
              <a:gd name="connsiteX0" fmla="*/ 2319912 w 4639824"/>
              <a:gd name="connsiteY0" fmla="*/ 0 h 4639824"/>
              <a:gd name="connsiteX1" fmla="*/ 4639824 w 4639824"/>
              <a:gd name="connsiteY1" fmla="*/ 2319912 h 4639824"/>
              <a:gd name="connsiteX2" fmla="*/ 2319912 w 4639824"/>
              <a:gd name="connsiteY2" fmla="*/ 4639824 h 4639824"/>
              <a:gd name="connsiteX3" fmla="*/ 0 w 4639824"/>
              <a:gd name="connsiteY3" fmla="*/ 2319912 h 4639824"/>
              <a:gd name="connsiteX4" fmla="*/ 2319912 w 4639824"/>
              <a:gd name="connsiteY4" fmla="*/ 0 h 4639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39824" h="4639824">
                <a:moveTo>
                  <a:pt x="2319912" y="0"/>
                </a:moveTo>
                <a:cubicBezTo>
                  <a:pt x="3601164" y="0"/>
                  <a:pt x="4639824" y="1038660"/>
                  <a:pt x="4639824" y="2319912"/>
                </a:cubicBezTo>
                <a:cubicBezTo>
                  <a:pt x="4639824" y="3601164"/>
                  <a:pt x="3601164" y="4639824"/>
                  <a:pt x="2319912" y="4639824"/>
                </a:cubicBezTo>
                <a:cubicBezTo>
                  <a:pt x="1038660" y="4639824"/>
                  <a:pt x="0" y="3601164"/>
                  <a:pt x="0" y="2319912"/>
                </a:cubicBezTo>
                <a:cubicBezTo>
                  <a:pt x="0" y="1038660"/>
                  <a:pt x="1038660" y="0"/>
                  <a:pt x="2319912" y="0"/>
                </a:cubicBezTo>
                <a:close/>
              </a:path>
            </a:pathLst>
          </a:custGeom>
          <a:solidFill>
            <a:srgbClr val="4D4D4D"/>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4DA077B8-7326-4434-87ED-77DF3CF3D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7227" y="1253852"/>
            <a:ext cx="457200" cy="457200"/>
          </a:xfrm>
          <a:prstGeom prst="ellipse">
            <a:avLst/>
          </a:pr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9CDED1-AC9C-4A80-B334-1309DEAD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480791" y="0"/>
            <a:ext cx="2229415" cy="1711051"/>
          </a:xfrm>
          <a:custGeom>
            <a:avLst/>
            <a:gdLst>
              <a:gd name="connsiteX0" fmla="*/ 1731031 w 2229415"/>
              <a:gd name="connsiteY0" fmla="*/ 1711051 h 1711051"/>
              <a:gd name="connsiteX1" fmla="*/ 2229415 w 2229415"/>
              <a:gd name="connsiteY1" fmla="*/ 1711051 h 1711051"/>
              <a:gd name="connsiteX2" fmla="*/ 2220570 w 2229415"/>
              <a:gd name="connsiteY2" fmla="*/ 1665525 h 1711051"/>
              <a:gd name="connsiteX3" fmla="*/ 118985 w 2229415"/>
              <a:gd name="connsiteY3" fmla="*/ 3008 h 1711051"/>
              <a:gd name="connsiteX4" fmla="*/ 0 w 2229415"/>
              <a:gd name="connsiteY4" fmla="*/ 0 h 1711051"/>
              <a:gd name="connsiteX5" fmla="*/ 0 w 2229415"/>
              <a:gd name="connsiteY5" fmla="*/ 474250 h 1711051"/>
              <a:gd name="connsiteX6" fmla="*/ 187921 w 2229415"/>
              <a:gd name="connsiteY6" fmla="*/ 483739 h 1711051"/>
              <a:gd name="connsiteX7" fmla="*/ 1656728 w 2229415"/>
              <a:gd name="connsiteY7" fmla="*/ 1515386 h 1711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9415" h="1711051">
                <a:moveTo>
                  <a:pt x="1731031" y="1711051"/>
                </a:moveTo>
                <a:lnTo>
                  <a:pt x="2229415" y="1711051"/>
                </a:lnTo>
                <a:lnTo>
                  <a:pt x="2220570" y="1665525"/>
                </a:lnTo>
                <a:cubicBezTo>
                  <a:pt x="1951414" y="739745"/>
                  <a:pt x="1119014" y="53700"/>
                  <a:pt x="118985" y="3008"/>
                </a:cubicBezTo>
                <a:lnTo>
                  <a:pt x="0" y="0"/>
                </a:lnTo>
                <a:lnTo>
                  <a:pt x="0" y="474250"/>
                </a:lnTo>
                <a:lnTo>
                  <a:pt x="187921" y="483739"/>
                </a:lnTo>
                <a:cubicBezTo>
                  <a:pt x="836687" y="549625"/>
                  <a:pt x="1385706" y="952924"/>
                  <a:pt x="1656728" y="151538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D961BDC-5B67-481B-B628-6C15F4724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88704" y="3819513"/>
            <a:ext cx="731520" cy="731520"/>
          </a:xfrm>
          <a:prstGeom prst="ellipse">
            <a:avLst/>
          </a:prstGeom>
          <a:solidFill>
            <a:schemeClr val="accent6">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CC263E-5CD3-42BB-99F8-3C062C4B5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0573" y="4944229"/>
            <a:ext cx="1645920" cy="1645920"/>
          </a:xfrm>
          <a:prstGeom prst="ellipse">
            <a:avLst/>
          </a:prstGeom>
          <a:solidFill>
            <a:schemeClr val="tx1">
              <a:lumMod val="75000"/>
              <a:lumOff val="2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95836" y="1296736"/>
            <a:ext cx="3582537" cy="3336876"/>
          </a:xfrm>
        </p:spPr>
        <p:txBody>
          <a:bodyPr anchor="ctr">
            <a:normAutofit/>
          </a:bodyPr>
          <a:lstStyle/>
          <a:p>
            <a:pPr marL="0" indent="0">
              <a:buNone/>
            </a:pPr>
            <a:r>
              <a:rPr lang="en-GB" dirty="0">
                <a:solidFill>
                  <a:schemeClr val="bg1"/>
                </a:solidFill>
                <a:ea typeface="+mn-lt"/>
                <a:cs typeface="+mn-lt"/>
              </a:rPr>
              <a:t>At the end of this session, you will be able effectively present an idea to an audience. </a:t>
            </a:r>
            <a:endParaRPr lang="en-US">
              <a:solidFill>
                <a:schemeClr val="bg1"/>
              </a:solidFill>
              <a:ea typeface="+mn-lt"/>
              <a:cs typeface="+mn-lt"/>
            </a:endParaRPr>
          </a:p>
        </p:txBody>
      </p:sp>
    </p:spTree>
    <p:extLst>
      <p:ext uri="{BB962C8B-B14F-4D97-AF65-F5344CB8AC3E}">
        <p14:creationId xmlns:p14="http://schemas.microsoft.com/office/powerpoint/2010/main" val="1301475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Presenting Your Idea</a:t>
            </a:r>
          </a:p>
        </p:txBody>
      </p:sp>
      <p:sp>
        <p:nvSpPr>
          <p:cNvPr id="3" name="Content Placeholder 2"/>
          <p:cNvSpPr>
            <a:spLocks noGrp="1"/>
          </p:cNvSpPr>
          <p:nvPr>
            <p:ph idx="1"/>
          </p:nvPr>
        </p:nvSpPr>
        <p:spPr/>
        <p:txBody>
          <a:bodyPr/>
          <a:lstStyle/>
          <a:p>
            <a:pPr marL="0" indent="0">
              <a:buNone/>
            </a:pPr>
            <a:r>
              <a:rPr lang="en-GB" dirty="0"/>
              <a:t>Now you have your idea, you need to prepare a mini-</a:t>
            </a:r>
            <a:r>
              <a:rPr lang="en-GB" dirty="0" err="1"/>
              <a:t>PechaKucha</a:t>
            </a:r>
            <a:r>
              <a:rPr lang="en-GB" dirty="0"/>
              <a:t> style presentation.</a:t>
            </a:r>
          </a:p>
          <a:p>
            <a:pPr marL="0" indent="0">
              <a:buNone/>
            </a:pPr>
            <a:r>
              <a:rPr lang="en-GB" dirty="0"/>
              <a:t>You presentation should have 10 slides, which move on automatically every 20 seconds. </a:t>
            </a:r>
          </a:p>
          <a:p>
            <a:pPr marL="0" indent="0">
              <a:buNone/>
            </a:pPr>
            <a:r>
              <a:rPr lang="en-GB" dirty="0"/>
              <a:t>Each slide should contain a single image</a:t>
            </a:r>
          </a:p>
          <a:p>
            <a:pPr marL="0" indent="0">
              <a:buNone/>
            </a:pPr>
            <a:r>
              <a:rPr lang="en-GB" dirty="0"/>
              <a:t>You should divide the presentation between your team members, with each person taking responsibility for one part of the presentation.</a:t>
            </a:r>
          </a:p>
          <a:p>
            <a:pPr marL="0" indent="0">
              <a:buNone/>
            </a:pPr>
            <a:r>
              <a:rPr lang="en-GB" dirty="0"/>
              <a:t>You will deliver the presentation recorded and presented as part of the assignment. </a:t>
            </a:r>
          </a:p>
        </p:txBody>
      </p:sp>
    </p:spTree>
    <p:extLst>
      <p:ext uri="{BB962C8B-B14F-4D97-AF65-F5344CB8AC3E}">
        <p14:creationId xmlns:p14="http://schemas.microsoft.com/office/powerpoint/2010/main" val="2998918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Tutor Input</a:t>
            </a:r>
          </a:p>
        </p:txBody>
      </p:sp>
      <p:sp>
        <p:nvSpPr>
          <p:cNvPr id="3" name="Content Placeholder 2"/>
          <p:cNvSpPr>
            <a:spLocks noGrp="1"/>
          </p:cNvSpPr>
          <p:nvPr>
            <p:ph idx="1"/>
          </p:nvPr>
        </p:nvSpPr>
        <p:spPr/>
        <p:txBody>
          <a:bodyPr/>
          <a:lstStyle/>
          <a:p>
            <a:r>
              <a:rPr lang="en-GB" dirty="0"/>
              <a:t>Pecha Kucha is a great way of innovating and motivating a presentation. With only 20 seconds per slide – which traditionally should be an image – the speaker needs to be aware of both time and context, and clearly transmit a message to the audience. </a:t>
            </a:r>
          </a:p>
          <a:p>
            <a:endParaRPr lang="en-GB" dirty="0"/>
          </a:p>
          <a:p>
            <a:r>
              <a:rPr lang="en-GB" dirty="0"/>
              <a:t>Watch Pecha Kucha presentations online for inspiration. You can start here: </a:t>
            </a:r>
            <a:r>
              <a:rPr lang="en-GB" dirty="0">
                <a:hlinkClick r:id="rId2"/>
              </a:rPr>
              <a:t>https://www.pechakucha.com/</a:t>
            </a:r>
            <a:r>
              <a:rPr lang="en-GB" dirty="0"/>
              <a:t> </a:t>
            </a:r>
          </a:p>
        </p:txBody>
      </p:sp>
    </p:spTree>
    <p:extLst>
      <p:ext uri="{BB962C8B-B14F-4D97-AF65-F5344CB8AC3E}">
        <p14:creationId xmlns:p14="http://schemas.microsoft.com/office/powerpoint/2010/main" val="3154699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Tutor Input</a:t>
            </a:r>
          </a:p>
        </p:txBody>
      </p:sp>
      <p:sp>
        <p:nvSpPr>
          <p:cNvPr id="3" name="Content Placeholder 2"/>
          <p:cNvSpPr>
            <a:spLocks noGrp="1"/>
          </p:cNvSpPr>
          <p:nvPr>
            <p:ph idx="1"/>
          </p:nvPr>
        </p:nvSpPr>
        <p:spPr/>
        <p:txBody>
          <a:bodyPr/>
          <a:lstStyle/>
          <a:p>
            <a:r>
              <a:rPr lang="en-GB" dirty="0"/>
              <a:t>Submit your recording and your supporting materials to Turnitin on Moodle ‘Component 2’ by 6pm on April the 19</a:t>
            </a:r>
            <a:r>
              <a:rPr lang="en-GB" baseline="30000" dirty="0"/>
              <a:t>th.</a:t>
            </a:r>
          </a:p>
          <a:p>
            <a:endParaRPr lang="en-GB" baseline="30000" dirty="0"/>
          </a:p>
          <a:p>
            <a:r>
              <a:rPr lang="en-GB" dirty="0"/>
              <a:t>The supporting materials should be approx. 1,000 words (10% under or over) and demonstrate your significant creative industries research. This will be different for each group and will differ between individuals, and will obviously be in line with your individual programme or discipline requirements dependent on project.</a:t>
            </a:r>
          </a:p>
        </p:txBody>
      </p:sp>
    </p:spTree>
    <p:extLst>
      <p:ext uri="{BB962C8B-B14F-4D97-AF65-F5344CB8AC3E}">
        <p14:creationId xmlns:p14="http://schemas.microsoft.com/office/powerpoint/2010/main" val="10197764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3113B-F18B-924B-80A7-E8A4DABDA75A}"/>
              </a:ext>
            </a:extLst>
          </p:cNvPr>
          <p:cNvSpPr>
            <a:spLocks noGrp="1"/>
          </p:cNvSpPr>
          <p:nvPr>
            <p:ph type="title"/>
          </p:nvPr>
        </p:nvSpPr>
        <p:spPr/>
        <p:txBody>
          <a:bodyPr/>
          <a:lstStyle/>
          <a:p>
            <a:r>
              <a:rPr lang="en-US" dirty="0"/>
              <a:t>It’s not meant to be easy…</a:t>
            </a:r>
          </a:p>
        </p:txBody>
      </p:sp>
      <p:sp>
        <p:nvSpPr>
          <p:cNvPr id="3" name="Content Placeholder 2">
            <a:extLst>
              <a:ext uri="{FF2B5EF4-FFF2-40B4-BE49-F238E27FC236}">
                <a16:creationId xmlns:a16="http://schemas.microsoft.com/office/drawing/2014/main" id="{98749486-F772-A648-A6B3-8A81E8A6B597}"/>
              </a:ext>
            </a:extLst>
          </p:cNvPr>
          <p:cNvSpPr>
            <a:spLocks noGrp="1"/>
          </p:cNvSpPr>
          <p:nvPr>
            <p:ph idx="1"/>
          </p:nvPr>
        </p:nvSpPr>
        <p:spPr/>
        <p:txBody>
          <a:bodyPr>
            <a:normAutofit lnSpcReduction="10000"/>
          </a:bodyPr>
          <a:lstStyle/>
          <a:p>
            <a:r>
              <a:rPr lang="en-US" dirty="0"/>
              <a:t>..but don’t make it hard.</a:t>
            </a:r>
          </a:p>
          <a:p>
            <a:endParaRPr lang="en-US" dirty="0"/>
          </a:p>
          <a:p>
            <a:r>
              <a:rPr lang="en-US" dirty="0"/>
              <a:t>This assignment is as interesting as it is challenging and has been designed to encourage interaction both in groups and with the module content as a whole.</a:t>
            </a:r>
          </a:p>
          <a:p>
            <a:r>
              <a:rPr lang="en-US" dirty="0"/>
              <a:t>Please work collaboratively and with respect. </a:t>
            </a:r>
          </a:p>
          <a:p>
            <a:r>
              <a:rPr lang="en-US" dirty="0"/>
              <a:t>If there are issues with communication within the groups, please alert your co-members about any deadline problems that you feel are likely to arise from a lack of collaboration with clear information and courtesy via e-mail and copy me in. </a:t>
            </a:r>
          </a:p>
        </p:txBody>
      </p:sp>
    </p:spTree>
    <p:extLst>
      <p:ext uri="{BB962C8B-B14F-4D97-AF65-F5344CB8AC3E}">
        <p14:creationId xmlns:p14="http://schemas.microsoft.com/office/powerpoint/2010/main" val="24250658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810C7C6-B672-4A6F-B4BC-D7A94AAE8C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FB63E66-0D34-412C-967E-BFF3C3573E94}">
  <ds:schemaRefs>
    <ds:schemaRef ds:uri="http://schemas.microsoft.com/sharepoint/v3/contenttype/forms"/>
  </ds:schemaRefs>
</ds:datastoreItem>
</file>

<file path=customXml/itemProps3.xml><?xml version="1.0" encoding="utf-8"?>
<ds:datastoreItem xmlns:ds="http://schemas.openxmlformats.org/officeDocument/2006/customXml" ds:itemID="{5048E599-2380-4453-8809-CC8BD66136FD}">
  <ds:schemaRefs>
    <ds:schemaRef ds:uri="http://purl.org/dc/terms/"/>
    <ds:schemaRef ds:uri="21682d76-7fed-41ad-9dab-ad3c63b4cd86"/>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7ac54d59-15ae-468f-8833-3c6b8f4d3013"/>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666</TotalTime>
  <Words>991</Words>
  <Application>Microsoft Macintosh PowerPoint</Application>
  <PresentationFormat>Widescreen</PresentationFormat>
  <Paragraphs>64</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Problem Solving Challenge: Contemporary Challenges- Unit 4</vt:lpstr>
      <vt:lpstr>Introduction</vt:lpstr>
      <vt:lpstr>Coming Up…</vt:lpstr>
      <vt:lpstr>Session 1: Empathise, Define Ideate </vt:lpstr>
      <vt:lpstr>Learning Outcome</vt:lpstr>
      <vt:lpstr>Tutor Input</vt:lpstr>
      <vt:lpstr>Session 2: Prototype and Test</vt:lpstr>
      <vt:lpstr>Learning Outcome</vt:lpstr>
      <vt:lpstr>Tutor Input</vt:lpstr>
      <vt:lpstr>Session 3: Presenting Your Idea</vt:lpstr>
      <vt:lpstr>Learning Outcome</vt:lpstr>
      <vt:lpstr>Presenting Your Idea</vt:lpstr>
      <vt:lpstr>Tutor Input</vt:lpstr>
      <vt:lpstr>Tutor Input</vt:lpstr>
      <vt:lpstr>It’s not meant to be easy…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Design Thinking Module 2 Unit 3 Topic 4</dc:title>
  <dc:creator>Julia Lockheart</dc:creator>
  <cp:lastModifiedBy>Jonathan Pugh</cp:lastModifiedBy>
  <cp:revision>312</cp:revision>
  <dcterms:created xsi:type="dcterms:W3CDTF">2020-11-24T17:07:51Z</dcterms:created>
  <dcterms:modified xsi:type="dcterms:W3CDTF">2021-03-15T12:00:45Z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