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82" r:id="rId3"/>
    <p:sldId id="277" r:id="rId4"/>
    <p:sldId id="257" r:id="rId5"/>
    <p:sldId id="278" r:id="rId6"/>
    <p:sldId id="279" r:id="rId7"/>
    <p:sldId id="258" r:id="rId8"/>
    <p:sldId id="261" r:id="rId9"/>
    <p:sldId id="260" r:id="rId10"/>
    <p:sldId id="262" r:id="rId11"/>
    <p:sldId id="263" r:id="rId12"/>
    <p:sldId id="264" r:id="rId13"/>
    <p:sldId id="265" r:id="rId14"/>
    <p:sldId id="266" r:id="rId15"/>
    <p:sldId id="267" r:id="rId16"/>
    <p:sldId id="280" r:id="rId17"/>
    <p:sldId id="268" r:id="rId18"/>
    <p:sldId id="269" r:id="rId19"/>
    <p:sldId id="273" r:id="rId20"/>
    <p:sldId id="281" r:id="rId21"/>
    <p:sldId id="274" r:id="rId22"/>
    <p:sldId id="275" r:id="rId23"/>
    <p:sldId id="276"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A402"/>
    <a:srgbClr val="6BA42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E9E094-97FD-433A-8276-4969E54F5EE7}" type="datetimeFigureOut">
              <a:rPr lang="en-US" smtClean="0"/>
              <a:pPr/>
              <a:t>1/17/2020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7504671-3D28-4290-9E34-9FF790D2317F}"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Modern workplace is a field within the organization where the management and leadership approaches empower the teams to be collaborative and creative. Thus, modern workplace consists of positive values, cooperation, support, compassion, commitment to excellence and open communication (</a:t>
            </a:r>
            <a:r>
              <a:rPr lang="en-US" sz="1200" kern="1200" dirty="0" err="1">
                <a:solidFill>
                  <a:schemeClr val="tx1"/>
                </a:solidFill>
                <a:latin typeface="+mn-lt"/>
                <a:ea typeface="+mn-ea"/>
                <a:cs typeface="+mn-cs"/>
              </a:rPr>
              <a:t>Maduenyi</a:t>
            </a:r>
            <a:r>
              <a:rPr lang="en-US" sz="1200" kern="1200" dirty="0">
                <a:solidFill>
                  <a:schemeClr val="tx1"/>
                </a:solidFill>
                <a:latin typeface="+mn-lt"/>
                <a:ea typeface="+mn-ea"/>
                <a:cs typeface="+mn-cs"/>
              </a:rPr>
              <a:t> </a:t>
            </a:r>
            <a:r>
              <a:rPr lang="en-US" sz="1200" i="1" kern="1200" dirty="0">
                <a:solidFill>
                  <a:schemeClr val="tx1"/>
                </a:solidFill>
                <a:latin typeface="+mn-lt"/>
                <a:ea typeface="+mn-ea"/>
                <a:cs typeface="+mn-cs"/>
              </a:rPr>
              <a:t>et al.</a:t>
            </a:r>
            <a:r>
              <a:rPr lang="en-US" sz="1200" kern="1200" dirty="0">
                <a:solidFill>
                  <a:schemeClr val="tx1"/>
                </a:solidFill>
                <a:latin typeface="+mn-lt"/>
                <a:ea typeface="+mn-ea"/>
                <a:cs typeface="+mn-cs"/>
              </a:rPr>
              <a:t> 2015). This makes the workplace flexible, integrated and full of productive atmosphere. When this kind of approaches is achieved the motivation takes place which is the main reason behind commitment to excellence. However, in the modern workplace, there should be effective design or workflow, practices as well as policies which make a critical difference in regards to the organization’s ability. This study describes the essential nature of managerial work in context to Tesco and various leadership and management practices. Moreover, leadership and management behaviors, motivational aspects of Tesco are going to be described in this study. </a:t>
            </a:r>
          </a:p>
          <a:p>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This project is based on the leadership and managerial skill adopted by the senior management in Tesco. This study is going to discuss the entire management behaviors and practices. This will also cover the importance of individual and teamwork in the organization that helps the company to grow.</a:t>
            </a:r>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Tesco is a leading global brand and marked as one of the largest retailers in the world. This company was founded by Jack Cohen in the year 1919 from a market stall located in East End of London. Tesco is known as the widest range of food varieties of any retailer in the whole UK and thus its core business provides 60% of all sales and profits. Tesco has expanded their market operations into 12 countries including Malaysia, Poland, Czech Republic, Ireland, India, China and Hungary (Tesco-careers.com, 2019). The leaders of Tesco have set clear goals, high standards and the best settling ever. They have employed in excess of 530,000 employees and management keeps the best efforts for their valuable outcomes. They have two main food brands namely Everyday Values and Finest sold over £1 billion each per year. Tesco have a strategy of ‘Every Little Helps’ which put communities, customers as well as employees at the heart of every day-to-day operation. Moreover, this company provides a great shopping experience regardless of the offline or online customers and puts additional service provisions for them. </a:t>
            </a:r>
          </a:p>
          <a:p>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Tesco has the main goal of adapting the changes with the changing world and restructuring their strategies as well as practices in order to enjoy long-term success. Moreover, they want to become the most highly valued business by the communities in which they operate, committed and loyal to their shareholders and colleagues and serving customers little better every day. </a:t>
            </a:r>
          </a:p>
          <a:p>
            <a:r>
              <a:rPr lang="en-US" dirty="0"/>
              <a:t>The main objectives of Tesco is to </a:t>
            </a:r>
            <a:r>
              <a:rPr lang="en-US" sz="1200" kern="1200" dirty="0">
                <a:solidFill>
                  <a:schemeClr val="tx1"/>
                </a:solidFill>
                <a:latin typeface="+mn-lt"/>
                <a:ea typeface="+mn-ea"/>
                <a:cs typeface="+mn-cs"/>
              </a:rPr>
              <a:t>become a growing business with full of opportunities, become innovative and maintaining modern workplace, be the most highly valued business in retail rector, inspire, earn loyalty and trust from communities, colleagues and customers. </a:t>
            </a:r>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This function is introduced in business to achieve the business goals set up by the company. Tesco’s managerial aim is to establish a business where strategies and goals are achieved through a strategic planning process. They are responsible to take a variety of activities, fragmentation, and activity.</a:t>
            </a:r>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They are also responsible for their own goals and desires that help in the success of the business. The leaders of the company are concentrating on the five elements that help Tesco to grow and achieve the goals. They are concentrating on modern, new and innovative ideas. They went to grow the company in a manner where there is an ample chance of opportunities to grow.</a:t>
            </a:r>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None/>
            </a:pPr>
            <a:r>
              <a:rPr lang="en-US" sz="1200" b="1" i="1" dirty="0">
                <a:latin typeface="Times New Roman" pitchFamily="18" charset="0"/>
                <a:cs typeface="Times New Roman" pitchFamily="18" charset="0"/>
              </a:rPr>
              <a:t>Variables of effective management</a:t>
            </a:r>
            <a:endParaRPr lang="en-US" sz="1200" dirty="0">
              <a:latin typeface="Times New Roman" pitchFamily="18" charset="0"/>
              <a:cs typeface="Times New Roman" pitchFamily="18" charset="0"/>
            </a:endParaRPr>
          </a:p>
          <a:p>
            <a:pPr lvl="0"/>
            <a:r>
              <a:rPr lang="en-US" sz="1200" dirty="0">
                <a:latin typeface="Times New Roman" pitchFamily="18" charset="0"/>
                <a:cs typeface="Times New Roman" pitchFamily="18" charset="0"/>
              </a:rPr>
              <a:t>Managerial skills</a:t>
            </a:r>
          </a:p>
          <a:p>
            <a:pPr lvl="0"/>
            <a:r>
              <a:rPr lang="en-US" sz="1200" dirty="0">
                <a:latin typeface="Times New Roman" pitchFamily="18" charset="0"/>
                <a:cs typeface="Times New Roman" pitchFamily="18" charset="0"/>
              </a:rPr>
              <a:t>Managerial perception</a:t>
            </a:r>
          </a:p>
          <a:p>
            <a:pPr lvl="0"/>
            <a:r>
              <a:rPr lang="en-US" sz="1200" dirty="0">
                <a:latin typeface="Times New Roman" pitchFamily="18" charset="0"/>
                <a:cs typeface="Times New Roman" pitchFamily="18" charset="0"/>
              </a:rPr>
              <a:t>Degree of constraints and demands</a:t>
            </a:r>
          </a:p>
          <a:p>
            <a:pPr lvl="0"/>
            <a:r>
              <a:rPr lang="en-US" sz="1200" dirty="0">
                <a:latin typeface="Times New Roman" pitchFamily="18" charset="0"/>
                <a:cs typeface="Times New Roman" pitchFamily="18" charset="0"/>
              </a:rPr>
              <a:t>Organizational criteria</a:t>
            </a:r>
          </a:p>
          <a:p>
            <a:pPr lvl="0"/>
            <a:r>
              <a:rPr lang="en-US" sz="1200" dirty="0">
                <a:latin typeface="Times New Roman" pitchFamily="18" charset="0"/>
                <a:cs typeface="Times New Roman" pitchFamily="18" charset="0"/>
              </a:rPr>
              <a:t>Presence of opportunities as well as choices for effectiveness</a:t>
            </a:r>
          </a:p>
          <a:p>
            <a:r>
              <a:rPr lang="en-US" sz="1200" dirty="0">
                <a:latin typeface="Times New Roman" pitchFamily="18" charset="0"/>
                <a:cs typeface="Times New Roman" pitchFamily="18" charset="0"/>
              </a:rPr>
              <a:t>Comply with non-negotiable minimum standards of the organization that is following legal framework and other regulation parameters</a:t>
            </a:r>
          </a:p>
          <a:p>
            <a:pPr lvl="0"/>
            <a:r>
              <a:rPr lang="en-US" sz="1200" dirty="0">
                <a:latin typeface="Times New Roman" pitchFamily="18" charset="0"/>
                <a:cs typeface="Times New Roman" pitchFamily="18" charset="0"/>
              </a:rPr>
              <a:t>Focusing on employee’s attention towards the organizational strategy and motivating them to take decisions that are consistent with organizational goals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Leadership variables depend on many factors such as the nature of the task, organization culture and many more. the leader’s authority or power, relation with the subordinates, external environment, and internal environment matters a lot while maintaining effective leadership style by the leaders.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for effective management, motivation works a lot and it should be varied with nature of inter and intra-organizational relationships. Moreover, they should look upon the influential roles toward organizational structure as well as operations. </a:t>
            </a:r>
          </a:p>
          <a:p>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This is the main reason Tesco is growing new methods and technology in its organization. Their work helps co-workers to overcome their difficulties and do productive and quality work for the success of the organization. The leaders of the Tesco are always concentrated to support their </a:t>
            </a:r>
            <a:r>
              <a:rPr lang="en-US" sz="1200" b="0" i="0" u="none" strike="noStrike" kern="1200" dirty="0" err="1">
                <a:solidFill>
                  <a:schemeClr val="tx1"/>
                </a:solidFill>
                <a:latin typeface="+mn-lt"/>
                <a:ea typeface="+mn-ea"/>
                <a:cs typeface="+mn-cs"/>
              </a:rPr>
              <a:t>teamA</a:t>
            </a:r>
            <a:r>
              <a:rPr lang="en-US" sz="1200" b="0" i="0" u="none" strike="noStrike" kern="1200" dirty="0">
                <a:solidFill>
                  <a:schemeClr val="tx1"/>
                </a:solidFill>
                <a:latin typeface="+mn-lt"/>
                <a:ea typeface="+mn-ea"/>
                <a:cs typeface="+mn-cs"/>
              </a:rPr>
              <a:t> leader is responsible for setting a new vision and direction for the team they are heading. Basically, a leader is the spearhead for the new vision and direction</a:t>
            </a:r>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This is an initiative that needs to be active and intentional. The leader of the Tesco has adopted this behavior in order to understand their coworkers initiative towards the success of the company. The leaders of Tesco are concentrated more on this behavior and this is the reason the company is winning locally and applying the skills globally. With the help of comprehensive and informative knowledge skills, the leaders of the Tesco solve the problems effectively.</a:t>
            </a:r>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Management is responsible for directing and controlling resources or people in an organization and a group. They focus on fulfilling the values and principles that have been established by the company. There is a slight difference between a manager and a leader. A manager is responsible for managing the activities set up by the organization whereas a leader’s work is to provide information to its team to grow and get success</a:t>
            </a:r>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12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A manager needs to be mindful as they are responsible for developing the strategies that help the company to grow. The manger of the company is attentive as they pay all the concentration towards the problems, ideas, creativity and new techniques developed by an employee. With the help of this behavior, Tesco makes its employees ambitious and creative.</a:t>
            </a:r>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13</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An individual can affect negatively and positively by their behavior to an organization. The leaders and managers of Tesco are very attentive and informative. They always try to give positivity to an employee in order to make them productive and creative. However, there are some of the factors that can affect the behavior of an individual in an organization are as follows. his knowledge and behavior can make a great impact on the behavior of an individual as well as on the growth of the company.</a:t>
            </a:r>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14</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sz="1200" b="1" i="1" kern="1200" dirty="0">
                <a:solidFill>
                  <a:schemeClr val="tx1"/>
                </a:solidFill>
                <a:latin typeface="+mn-lt"/>
                <a:ea typeface="+mn-ea"/>
                <a:cs typeface="+mn-cs"/>
              </a:rPr>
              <a:t>Autocratic leadership</a:t>
            </a:r>
            <a:r>
              <a:rPr lang="en-US" sz="1200" kern="1200" dirty="0">
                <a:solidFill>
                  <a:schemeClr val="tx1"/>
                </a:solidFill>
                <a:latin typeface="+mn-lt"/>
                <a:ea typeface="+mn-ea"/>
                <a:cs typeface="+mn-cs"/>
              </a:rPr>
              <a:t> style is followed in Tesco in order to make decisions quickly and controlling the budget. However, in order to create modern workplace, the leaders of Tesco consider inspiring, influencing as well as guiding their staff. Moreover, they provide a clear direction to their employees and create short term goals so that they can achieve these goals effectively. In Tesco, leaders maintain positive relationships and believe in team collaboration and thus they focus much on personal integrity that means building trust as well as respect among them. In addition to this, the team leaders also follows participatory or transformational leadership style and motivate their subordinates to feel like they are a vital part in decision making process. In these years, Tesco has improved their organizational culture and made the operational performance effective by ensuring integrity, respect and responsibility of each member. The leadership approach of Tesco has proved that the stakeholders of that company are the paramount of the business success. </a:t>
            </a:r>
          </a:p>
          <a:p>
            <a:r>
              <a:rPr lang="en-US" sz="1200" kern="1200" dirty="0">
                <a:solidFill>
                  <a:schemeClr val="tx1"/>
                </a:solidFill>
                <a:latin typeface="+mn-lt"/>
                <a:ea typeface="+mn-ea"/>
                <a:cs typeface="+mn-cs"/>
              </a:rPr>
              <a:t>The management of Tesco has declared five functional departments such as administration, marketing, finance, human resources and research and development in their business operations. Previously they have utilized autonomous management style and this time they are focusing on </a:t>
            </a:r>
            <a:r>
              <a:rPr lang="en-US" sz="1200" b="1" i="1" kern="1200" dirty="0">
                <a:solidFill>
                  <a:schemeClr val="tx1"/>
                </a:solidFill>
                <a:latin typeface="+mn-lt"/>
                <a:ea typeface="+mn-ea"/>
                <a:cs typeface="+mn-cs"/>
              </a:rPr>
              <a:t>Collaborative Management Style. </a:t>
            </a:r>
            <a:r>
              <a:rPr lang="en-US" sz="1200" kern="1200" dirty="0">
                <a:solidFill>
                  <a:schemeClr val="tx1"/>
                </a:solidFill>
                <a:latin typeface="+mn-lt"/>
                <a:ea typeface="+mn-ea"/>
                <a:cs typeface="+mn-cs"/>
              </a:rPr>
              <a:t>The managers are now emerged in setting clear visions for the company supported by strong commitments. Moreover they perform all the practices of management style and all of the business aspects are monitored regularly. In addition to this, necessary plans are adopted by Tesco management and they share the ideas or knowledge with the employees when necessary. This management style has helped them to establish the commitments like ‘The Essentials’ and ‘Three Big Ambitions’. This management style is also aided in reducing the cost as well as expenses for Tesco while enhancing the performance with time. </a:t>
            </a:r>
          </a:p>
          <a:p>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15</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latin typeface="+mn-lt"/>
                <a:ea typeface="+mn-ea"/>
                <a:cs typeface="+mn-cs"/>
              </a:rPr>
              <a:t>The transformational leadership style is very adaptive and it has a positive influence definitely on individual behavior. The democratic leadership styles help to maintain loyalty as well as creativity while empowering the employees. Moreover, their opinions are taken into considerations while making important decisions regarding the tasks and organizational culture. Autocratic leadership approach helps individuals in setting the directions and explaining the expectations from the work. With the help of transactional leadership, managers help individuals to gain interest with the help of rewards. These leadership styles will help employees to enhance their performance while maintaining creativity. All of these leadership approaches are focused in such a way that each of the individual employees feel motivated and holds their responsibility towards the organization (</a:t>
            </a:r>
            <a:r>
              <a:rPr lang="en-US" sz="1200" kern="1200" dirty="0" err="1">
                <a:solidFill>
                  <a:schemeClr val="tx1"/>
                </a:solidFill>
                <a:latin typeface="+mn-lt"/>
                <a:ea typeface="+mn-ea"/>
                <a:cs typeface="+mn-cs"/>
              </a:rPr>
              <a:t>McClory</a:t>
            </a:r>
            <a:r>
              <a:rPr lang="en-US" sz="1200" kern="1200" dirty="0">
                <a:solidFill>
                  <a:schemeClr val="tx1"/>
                </a:solidFill>
                <a:latin typeface="+mn-lt"/>
                <a:ea typeface="+mn-ea"/>
                <a:cs typeface="+mn-cs"/>
              </a:rPr>
              <a:t> </a:t>
            </a:r>
            <a:r>
              <a:rPr lang="en-US" sz="1200" i="1" kern="1200" dirty="0">
                <a:solidFill>
                  <a:schemeClr val="tx1"/>
                </a:solidFill>
                <a:latin typeface="+mn-lt"/>
                <a:ea typeface="+mn-ea"/>
                <a:cs typeface="+mn-cs"/>
              </a:rPr>
              <a:t>et al.</a:t>
            </a:r>
            <a:r>
              <a:rPr lang="en-US" sz="1200" kern="1200" dirty="0">
                <a:solidFill>
                  <a:schemeClr val="tx1"/>
                </a:solidFill>
                <a:latin typeface="+mn-lt"/>
                <a:ea typeface="+mn-ea"/>
                <a:cs typeface="+mn-cs"/>
              </a:rPr>
              <a:t> 2017).</a:t>
            </a:r>
          </a:p>
          <a:p>
            <a:r>
              <a:rPr lang="en-US" sz="1200" kern="1200" dirty="0">
                <a:solidFill>
                  <a:schemeClr val="tx1"/>
                </a:solidFill>
                <a:latin typeface="+mn-lt"/>
                <a:ea typeface="+mn-ea"/>
                <a:cs typeface="+mn-cs"/>
              </a:rPr>
              <a:t>In Authentic management style, employees feel the managers are here to help them in answering the queries, the best possible way to perform the task. In collaborative style, individuals get benefit from thoughts, concerns, as well as suggestions shared by the managers and they develop their own skills and knowledge. In autonomous style, the employees are guided with the directions and this totally goes like professional field. On the other hand, in an authoritative style, individuals are instructed to the requirements and the workloads they need to maintain within specific time work. This helps them in time management skills. Above all, it can be said that all of the management style is to guide the employees to work according to the directions. </a:t>
            </a:r>
          </a:p>
          <a:p>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16</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A group and team behavior can be defined as two or more interdependent and interacting individuals come together in order to achieve a particular objective and strategy. Group behavior can be stated as a course of action taken as a family. There are a lot of benefits of working in a group or team. Tesco has followed some of the team or group behavior that help the organization to grow and achieve success and profit for the organization.</a:t>
            </a:r>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17</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The company has opened to get all the ideas and proposals of their employees. This helps in the positive result of the revenue of the company. Employers have a certain trust in their leaders and managers and they work as a team with all the new ideas and proposals by their senior management. </a:t>
            </a:r>
            <a:r>
              <a:rPr lang="en-US" sz="1200" b="0" i="0" u="none" strike="noStrike" kern="1200" dirty="0" err="1">
                <a:solidFill>
                  <a:schemeClr val="tx1"/>
                </a:solidFill>
                <a:latin typeface="+mn-lt"/>
                <a:ea typeface="+mn-ea"/>
                <a:cs typeface="+mn-cs"/>
              </a:rPr>
              <a:t>Delegative</a:t>
            </a:r>
            <a:r>
              <a:rPr lang="en-US" sz="1200" b="0" i="0" u="none" strike="noStrike" kern="1200" dirty="0">
                <a:solidFill>
                  <a:schemeClr val="tx1"/>
                </a:solidFill>
                <a:latin typeface="+mn-lt"/>
                <a:ea typeface="+mn-ea"/>
                <a:cs typeface="+mn-cs"/>
              </a:rPr>
              <a:t> is quite secure and less complex team behavior management that helps in the formation of a positive group and team. During this period, a team or a group offers reward, accomplishment and encourages the employee to work with all the attention and creativeness. Tesco offers a good payment to its employee this is the reason the company has a high level of teams and groups that helps in getting the profit for the company.</a:t>
            </a:r>
            <a:endParaRPr lang="en-US" b="0"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18</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sz="1200" i="1" kern="1200" dirty="0">
                <a:solidFill>
                  <a:schemeClr val="tx1"/>
                </a:solidFill>
                <a:latin typeface="+mn-lt"/>
                <a:ea typeface="+mn-ea"/>
                <a:cs typeface="+mn-cs"/>
              </a:rPr>
              <a:t>Basic needs:</a:t>
            </a:r>
            <a:r>
              <a:rPr lang="en-US" sz="1200" kern="1200" dirty="0">
                <a:solidFill>
                  <a:schemeClr val="tx1"/>
                </a:solidFill>
                <a:latin typeface="+mn-lt"/>
                <a:ea typeface="+mn-ea"/>
                <a:cs typeface="+mn-cs"/>
              </a:rPr>
              <a:t> This ensures food, shelter, rest and other psychological needs. Tesco follows this by including monthly payment system, a place with positive culture, and various other essential facilities such as lockers for personal belongings and food facilities. </a:t>
            </a:r>
          </a:p>
          <a:p>
            <a:r>
              <a:rPr lang="en-US" sz="1200" i="1" kern="1200" dirty="0">
                <a:solidFill>
                  <a:schemeClr val="tx1"/>
                </a:solidFill>
                <a:latin typeface="+mn-lt"/>
                <a:ea typeface="+mn-ea"/>
                <a:cs typeface="+mn-cs"/>
              </a:rPr>
              <a:t>Security needs: </a:t>
            </a:r>
            <a:r>
              <a:rPr lang="en-US" sz="1200" kern="1200" dirty="0">
                <a:solidFill>
                  <a:schemeClr val="tx1"/>
                </a:solidFill>
                <a:latin typeface="+mn-lt"/>
                <a:ea typeface="+mn-ea"/>
                <a:cs typeface="+mn-cs"/>
              </a:rPr>
              <a:t>In security needs the first concept that comes to mind is the job security and this should be incorporated with protection against hazards, prevention from harassment or discrimination, fair treatment and many more (Cook and </a:t>
            </a:r>
            <a:r>
              <a:rPr lang="en-US" sz="1200" kern="1200" dirty="0" err="1">
                <a:solidFill>
                  <a:schemeClr val="tx1"/>
                </a:solidFill>
                <a:latin typeface="+mn-lt"/>
                <a:ea typeface="+mn-ea"/>
                <a:cs typeface="+mn-cs"/>
              </a:rPr>
              <a:t>Artino</a:t>
            </a:r>
            <a:r>
              <a:rPr lang="en-US" sz="1200" kern="1200" dirty="0">
                <a:solidFill>
                  <a:schemeClr val="tx1"/>
                </a:solidFill>
                <a:latin typeface="+mn-lt"/>
                <a:ea typeface="+mn-ea"/>
                <a:cs typeface="+mn-cs"/>
              </a:rPr>
              <a:t> </a:t>
            </a:r>
            <a:r>
              <a:rPr lang="en-US" sz="1200" kern="1200" dirty="0" err="1">
                <a:solidFill>
                  <a:schemeClr val="tx1"/>
                </a:solidFill>
                <a:latin typeface="+mn-lt"/>
                <a:ea typeface="+mn-ea"/>
                <a:cs typeface="+mn-cs"/>
              </a:rPr>
              <a:t>Jr</a:t>
            </a:r>
            <a:r>
              <a:rPr lang="en-US" sz="1200" kern="1200" dirty="0">
                <a:solidFill>
                  <a:schemeClr val="tx1"/>
                </a:solidFill>
                <a:latin typeface="+mn-lt"/>
                <a:ea typeface="+mn-ea"/>
                <a:cs typeface="+mn-cs"/>
              </a:rPr>
              <a:t>, 2016). Tesco maintain this segment by providing formal contracts security at the time of employment and offering sickness schemes. Moreover, there is a union where the health and safety measures are maintained. </a:t>
            </a:r>
          </a:p>
          <a:p>
            <a:r>
              <a:rPr lang="en-US" sz="1200" i="1" kern="1200" dirty="0">
                <a:solidFill>
                  <a:schemeClr val="tx1"/>
                </a:solidFill>
                <a:latin typeface="+mn-lt"/>
                <a:ea typeface="+mn-ea"/>
                <a:cs typeface="+mn-cs"/>
              </a:rPr>
              <a:t>Social needs: </a:t>
            </a:r>
            <a:r>
              <a:rPr lang="en-US" sz="1200" kern="1200" dirty="0">
                <a:solidFill>
                  <a:schemeClr val="tx1"/>
                </a:solidFill>
                <a:latin typeface="+mn-lt"/>
                <a:ea typeface="+mn-ea"/>
                <a:cs typeface="+mn-cs"/>
              </a:rPr>
              <a:t>Social need means support at work from colleagues and a sense of belongingness to a team. Tesco promotes group working, effective communication, and encourages long service.</a:t>
            </a:r>
          </a:p>
          <a:p>
            <a:r>
              <a:rPr lang="en-US" sz="1200" i="1" kern="1200" dirty="0">
                <a:solidFill>
                  <a:schemeClr val="tx1"/>
                </a:solidFill>
                <a:latin typeface="+mn-lt"/>
                <a:ea typeface="+mn-ea"/>
                <a:cs typeface="+mn-cs"/>
              </a:rPr>
              <a:t>Self-esteem needs:</a:t>
            </a:r>
            <a:r>
              <a:rPr lang="en-US" sz="1200" kern="1200" dirty="0">
                <a:solidFill>
                  <a:schemeClr val="tx1"/>
                </a:solidFill>
                <a:latin typeface="+mn-lt"/>
                <a:ea typeface="+mn-ea"/>
                <a:cs typeface="+mn-cs"/>
              </a:rPr>
              <a:t> Everybody seeks recognition for completing tasks in good manner. This segment is ensured by having recognition and status, independence and recognition. Tesco values self-respect as well as respect for others and praise for hard work. A 360 degree appraisal and feedback system is applied to recognize individual contribution levels and thus they celebrate achievements.</a:t>
            </a:r>
          </a:p>
          <a:p>
            <a:r>
              <a:rPr lang="en-US" sz="1200" i="1" kern="1200" dirty="0">
                <a:solidFill>
                  <a:schemeClr val="tx1"/>
                </a:solidFill>
                <a:latin typeface="+mn-lt"/>
                <a:ea typeface="+mn-ea"/>
                <a:cs typeface="+mn-cs"/>
              </a:rPr>
              <a:t>Self-actualization needs:</a:t>
            </a:r>
            <a:r>
              <a:rPr lang="en-US" sz="1200" kern="1200" dirty="0">
                <a:solidFill>
                  <a:schemeClr val="tx1"/>
                </a:solidFill>
                <a:latin typeface="+mn-lt"/>
                <a:ea typeface="+mn-ea"/>
                <a:cs typeface="+mn-cs"/>
              </a:rPr>
              <a:t> This is the segment where employees are assigned to more job responsibilities and being promoted. Tesco offers Personal Development Plans which holds career progression program, promotional opportunities and talent management meetings. Thus, they bring out the skillful and talented employees and make their promotions. </a:t>
            </a:r>
          </a:p>
          <a:p>
            <a:r>
              <a:rPr lang="en-US" sz="1200" kern="1200" dirty="0">
                <a:solidFill>
                  <a:schemeClr val="tx1"/>
                </a:solidFill>
                <a:latin typeface="+mn-lt"/>
                <a:ea typeface="+mn-ea"/>
                <a:cs typeface="+mn-cs"/>
              </a:rPr>
              <a:t>Besides this, Tesco also follows two-factor theory by applying the hygiene factors like payment and benefits, improved working conditions, maintaining good relationships with co-workers. All of these factors are followed by company policy as well as administration. </a:t>
            </a:r>
          </a:p>
          <a:p>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20</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Tesco has applied the leader and managerial behaviors like supporting the team member, active listening, use of positive talks, mindful and attentive behavior among others to become successful in the business. They have applied theories like Trait theories, Contingency theories, and Behavioral theories to become an achiever in the retail market. This study also covers the influence of individuals and groups that effect positive results for the company. The overall study is developed on the fact of leadership and management skill in modern organization and business.</a:t>
            </a:r>
            <a:endParaRPr lang="en-US" dirty="0"/>
          </a:p>
        </p:txBody>
      </p:sp>
      <p:sp>
        <p:nvSpPr>
          <p:cNvPr id="4" name="Slide Number Placeholder 3"/>
          <p:cNvSpPr>
            <a:spLocks noGrp="1"/>
          </p:cNvSpPr>
          <p:nvPr>
            <p:ph type="sldNum" sz="quarter" idx="10"/>
          </p:nvPr>
        </p:nvSpPr>
        <p:spPr/>
        <p:txBody>
          <a:bodyPr/>
          <a:lstStyle/>
          <a:p>
            <a:fld id="{27504671-3D28-4290-9E34-9FF790D2317F}" type="slidenum">
              <a:rPr lang="en-US" smtClean="0"/>
              <a:pPr/>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059785" y="4345230"/>
            <a:ext cx="7772400" cy="1221640"/>
          </a:xfrm>
          <a:effectLst>
            <a:outerShdw blurRad="50800" dist="38100" dir="2700000" algn="tl" rotWithShape="0">
              <a:prstClr val="black">
                <a:alpha val="82000"/>
              </a:prstClr>
            </a:outerShdw>
          </a:effectLst>
        </p:spPr>
        <p:txBody>
          <a:bodyPr>
            <a:normAutofit/>
          </a:bodyPr>
          <a:lstStyle>
            <a:lvl1pPr algn="r">
              <a:defRPr sz="36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2434130" y="5719575"/>
            <a:ext cx="6400800" cy="458115"/>
          </a:xfrm>
        </p:spPr>
        <p:txBody>
          <a:bodyPr>
            <a:normAutofit/>
          </a:bodyPr>
          <a:lstStyle>
            <a:lvl1pPr marL="0" indent="0" algn="r">
              <a:buNone/>
              <a:defRPr sz="2800">
                <a:solidFill>
                  <a:srgbClr val="FFFF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1/17/2020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27605"/>
            <a:ext cx="8229600" cy="584623"/>
          </a:xfrm>
        </p:spPr>
        <p:txBody>
          <a:bodyPr>
            <a:normAutofit/>
          </a:bodyPr>
          <a:lstStyle>
            <a:lvl1pPr algn="l">
              <a:defRPr sz="3600">
                <a:solidFill>
                  <a:srgbClr val="FF0000"/>
                </a:solidFill>
              </a:defRPr>
            </a:lvl1pPr>
          </a:lstStyle>
          <a:p>
            <a:r>
              <a:rPr lang="en-US" dirty="0"/>
              <a:t>Click to edit Master title style</a:t>
            </a:r>
          </a:p>
        </p:txBody>
      </p:sp>
      <p:sp>
        <p:nvSpPr>
          <p:cNvPr id="3" name="Content Placeholder 2"/>
          <p:cNvSpPr>
            <a:spLocks noGrp="1"/>
          </p:cNvSpPr>
          <p:nvPr>
            <p:ph idx="1"/>
          </p:nvPr>
        </p:nvSpPr>
        <p:spPr>
          <a:xfrm>
            <a:off x="457200" y="1138425"/>
            <a:ext cx="8229600" cy="4525963"/>
          </a:xfrm>
        </p:spPr>
        <p:txBody>
          <a:bodyPr/>
          <a:lstStyle>
            <a:lvl1pPr>
              <a:defRPr sz="2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17900" y="427342"/>
            <a:ext cx="6710784" cy="863788"/>
          </a:xfrm>
        </p:spPr>
        <p:txBody>
          <a:bodyPr>
            <a:normAutofit/>
          </a:bodyPr>
          <a:lstStyle>
            <a:lvl1pPr algn="l">
              <a:defRPr sz="3600">
                <a:solidFill>
                  <a:srgbClr val="FF0000"/>
                </a:solidFill>
              </a:defRPr>
            </a:lvl1pPr>
          </a:lstStyle>
          <a:p>
            <a:r>
              <a:rPr lang="en-US" dirty="0"/>
              <a:t>Click to edit Master title style</a:t>
            </a:r>
          </a:p>
        </p:txBody>
      </p:sp>
      <p:sp>
        <p:nvSpPr>
          <p:cNvPr id="3" name="Content Placeholder 2"/>
          <p:cNvSpPr>
            <a:spLocks noGrp="1"/>
          </p:cNvSpPr>
          <p:nvPr>
            <p:ph idx="1"/>
          </p:nvPr>
        </p:nvSpPr>
        <p:spPr>
          <a:xfrm>
            <a:off x="1517900" y="1291130"/>
            <a:ext cx="6710784" cy="4275740"/>
          </a:xfrm>
        </p:spPr>
        <p:txBody>
          <a:bodyPr/>
          <a:lstStyle>
            <a:lvl1pPr>
              <a:defRPr sz="2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1/17/2020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27605"/>
            <a:ext cx="8229600" cy="584622"/>
          </a:xfrm>
        </p:spPr>
        <p:txBody>
          <a:bodyPr>
            <a:normAutofit/>
          </a:bodyPr>
          <a:lstStyle>
            <a:lvl1pPr algn="l">
              <a:defRPr sz="3600">
                <a:solidFill>
                  <a:srgbClr val="FF0000"/>
                </a:solidFill>
              </a:defRPr>
            </a:lvl1pPr>
          </a:lstStyle>
          <a:p>
            <a:r>
              <a:rPr lang="en-US" dirty="0"/>
              <a:t>Click to edit Master title style</a:t>
            </a:r>
          </a:p>
        </p:txBody>
      </p:sp>
      <p:sp>
        <p:nvSpPr>
          <p:cNvPr id="3" name="Text Placeholder 2"/>
          <p:cNvSpPr>
            <a:spLocks noGrp="1"/>
          </p:cNvSpPr>
          <p:nvPr>
            <p:ph type="body" idx="1"/>
          </p:nvPr>
        </p:nvSpPr>
        <p:spPr>
          <a:xfrm>
            <a:off x="457200" y="1272088"/>
            <a:ext cx="4040188" cy="639762"/>
          </a:xfrm>
        </p:spPr>
        <p:txBody>
          <a:bodyPr anchor="b"/>
          <a:lstStyle>
            <a:lvl1pPr marL="0" indent="0">
              <a:buNone/>
              <a:defRPr sz="2400" b="1">
                <a:solidFill>
                  <a:srgbClr val="FF000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57200" y="1901950"/>
            <a:ext cx="4040188" cy="3798583"/>
          </a:xfrm>
        </p:spPr>
        <p:txBody>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45025" y="1272088"/>
            <a:ext cx="4041775" cy="639762"/>
          </a:xfrm>
        </p:spPr>
        <p:txBody>
          <a:bodyPr anchor="b"/>
          <a:lstStyle>
            <a:lvl1pPr marL="0" indent="0">
              <a:buNone/>
              <a:defRPr sz="2400" b="1">
                <a:solidFill>
                  <a:srgbClr val="FF000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45025" y="1901950"/>
            <a:ext cx="4041775" cy="3798583"/>
          </a:xfrm>
        </p:spPr>
        <p:txBody>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1/17/2020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1/17/2020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1/17/2020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33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1/17/2020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hyperlink" Target="https://www.tesco-careers.com/" TargetMode="External"/><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90600" y="5257800"/>
            <a:ext cx="7620000" cy="1200329"/>
          </a:xfrm>
          <a:prstGeom prst="rect">
            <a:avLst/>
          </a:prstGeom>
        </p:spPr>
        <p:txBody>
          <a:bodyPr wrap="square">
            <a:spAutoFit/>
          </a:bodyPr>
          <a:lstStyle/>
          <a:p>
            <a:r>
              <a:rPr lang="en-US" sz="3600" b="1" dirty="0">
                <a:latin typeface="Times New Roman" pitchFamily="18" charset="0"/>
                <a:cs typeface="Times New Roman" pitchFamily="18" charset="0"/>
              </a:rPr>
              <a:t>INTRODUCING THE MODERN WORKPLACE- ASSESSMENT 2</a:t>
            </a:r>
            <a:endParaRPr lang="en-US" sz="3600" dirty="0">
              <a:latin typeface="Times New Roman" pitchFamily="18" charset="0"/>
              <a:cs typeface="Times New Roman" pitchFamily="18" charset="0"/>
            </a:endParaRPr>
          </a:p>
        </p:txBody>
      </p:sp>
    </p:spTree>
    <p:extLst>
      <p:ext uri="{BB962C8B-B14F-4D97-AF65-F5344CB8AC3E}">
        <p14:creationId xmlns:p14="http://schemas.microsoft.com/office/powerpoint/2010/main" val="36392037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94000">
              <a:schemeClr val="accent5">
                <a:lumMod val="7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59AE206-7EBA-4D33-8BC9-9D8158553F0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sp>
        <p:nvSpPr>
          <p:cNvPr id="2" name="Title 1">
            <a:extLst>
              <a:ext uri="{FF2B5EF4-FFF2-40B4-BE49-F238E27FC236}">
                <a16:creationId xmlns:a16="http://schemas.microsoft.com/office/drawing/2014/main" id="{013189E0-BC1C-4FD0-A318-7BEDCD61A33A}"/>
              </a:ext>
            </a:extLst>
          </p:cNvPr>
          <p:cNvSpPr>
            <a:spLocks noGrp="1"/>
          </p:cNvSpPr>
          <p:nvPr>
            <p:ph type="ctrTitle"/>
          </p:nvPr>
        </p:nvSpPr>
        <p:spPr>
          <a:xfrm>
            <a:off x="628654" y="4555055"/>
            <a:ext cx="5174047" cy="1723125"/>
          </a:xfrm>
        </p:spPr>
        <p:txBody>
          <a:bodyPr anchor="ctr">
            <a:normAutofit/>
          </a:bodyPr>
          <a:lstStyle/>
          <a:p>
            <a:pPr>
              <a:lnSpc>
                <a:spcPct val="90000"/>
              </a:lnSpc>
            </a:pPr>
            <a:r>
              <a:rPr lang="en-US" sz="1400" b="1"/>
              <a:t>LCBB4003 Introducing the Modern Workplace</a:t>
            </a:r>
            <a:r>
              <a:rPr lang="en-GB" sz="1400"/>
              <a:t/>
            </a:r>
            <a:br>
              <a:rPr lang="en-GB" sz="1400"/>
            </a:br>
            <a:r>
              <a:rPr lang="en-GB" sz="1400" b="1"/>
              <a:t>Iulian Poenaru ID: 1817475</a:t>
            </a:r>
            <a:r>
              <a:rPr lang="en-GB" sz="1400"/>
              <a:t/>
            </a:r>
            <a:br>
              <a:rPr lang="en-GB" sz="1400"/>
            </a:br>
            <a:r>
              <a:rPr lang="en-GB" sz="1400" b="1"/>
              <a:t>Ciprian Simpliceanu ID: 1817169</a:t>
            </a:r>
            <a:r>
              <a:rPr lang="en-GB" sz="1400"/>
              <a:t/>
            </a:r>
            <a:br>
              <a:rPr lang="en-GB" sz="1400"/>
            </a:br>
            <a:r>
              <a:rPr lang="en-GB" sz="1400" b="1"/>
              <a:t>Andrei Ionut Balaci ID: 1714716</a:t>
            </a:r>
            <a:r>
              <a:rPr lang="en-GB" sz="1400"/>
              <a:t/>
            </a:r>
            <a:br>
              <a:rPr lang="en-GB" sz="1400"/>
            </a:br>
            <a:r>
              <a:rPr lang="en-GB" sz="1400" b="1"/>
              <a:t>Volodea Craus ID: 1816780</a:t>
            </a:r>
            <a:r>
              <a:rPr lang="en-GB" sz="1400"/>
              <a:t/>
            </a:r>
            <a:br>
              <a:rPr lang="en-GB" sz="1400"/>
            </a:br>
            <a:r>
              <a:rPr lang="en-GB" sz="1400" b="1"/>
              <a:t> </a:t>
            </a:r>
            <a:r>
              <a:rPr lang="en-GB" sz="1400"/>
              <a:t/>
            </a:r>
            <a:br>
              <a:rPr lang="en-GB" sz="1400"/>
            </a:br>
            <a:r>
              <a:rPr lang="en-GB" sz="1400" b="1"/>
              <a:t>Tutor: Husam Helmi</a:t>
            </a:r>
            <a:r>
              <a:rPr lang="en-GB" sz="1400"/>
              <a:t/>
            </a:r>
            <a:br>
              <a:rPr lang="en-GB" sz="1400"/>
            </a:br>
            <a:endParaRPr lang="en-GB" sz="1400"/>
          </a:p>
        </p:txBody>
      </p:sp>
      <p:sp>
        <p:nvSpPr>
          <p:cNvPr id="3" name="Subtitle 2">
            <a:extLst>
              <a:ext uri="{FF2B5EF4-FFF2-40B4-BE49-F238E27FC236}">
                <a16:creationId xmlns:a16="http://schemas.microsoft.com/office/drawing/2014/main" id="{7E62C1CA-714B-4BAF-9E10-1F855A86DD97}"/>
              </a:ext>
            </a:extLst>
          </p:cNvPr>
          <p:cNvSpPr>
            <a:spLocks noGrp="1"/>
          </p:cNvSpPr>
          <p:nvPr>
            <p:ph type="subTitle" idx="1"/>
          </p:nvPr>
        </p:nvSpPr>
        <p:spPr>
          <a:xfrm>
            <a:off x="6156968" y="4555055"/>
            <a:ext cx="2537450" cy="1723125"/>
          </a:xfrm>
        </p:spPr>
        <p:txBody>
          <a:bodyPr anchor="ctr">
            <a:normAutofit/>
          </a:bodyPr>
          <a:lstStyle/>
          <a:p>
            <a:pPr algn="l"/>
            <a:r>
              <a:rPr lang="en-GB" dirty="0"/>
              <a:t>TESCO</a:t>
            </a:r>
          </a:p>
        </p:txBody>
      </p:sp>
      <p:sp>
        <p:nvSpPr>
          <p:cNvPr id="10" name="Oval 9">
            <a:extLst>
              <a:ext uri="{FF2B5EF4-FFF2-40B4-BE49-F238E27FC236}">
                <a16:creationId xmlns:a16="http://schemas.microsoft.com/office/drawing/2014/main" id="{6437D937-A7F1-4011-92B4-328E5BE1B16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1425" y="1322610"/>
            <a:ext cx="1682850" cy="168284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sp>
        <p:nvSpPr>
          <p:cNvPr id="12" name="Oval 11">
            <a:extLst>
              <a:ext uri="{FF2B5EF4-FFF2-40B4-BE49-F238E27FC236}">
                <a16:creationId xmlns:a16="http://schemas.microsoft.com/office/drawing/2014/main" id="{B672F332-AF08-46C6-94F0-77684310D7B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46253" y="2707205"/>
            <a:ext cx="721796" cy="72179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sp>
        <p:nvSpPr>
          <p:cNvPr id="14" name="Oval 13">
            <a:extLst>
              <a:ext uri="{FF2B5EF4-FFF2-40B4-BE49-F238E27FC236}">
                <a16:creationId xmlns:a16="http://schemas.microsoft.com/office/drawing/2014/main" id="{34244EF8-D73A-40E1-BE73-D46E6B4B04E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4374" y="2603243"/>
            <a:ext cx="220271" cy="22027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sp>
        <p:nvSpPr>
          <p:cNvPr id="16" name="Freeform: Shape 15">
            <a:extLst>
              <a:ext uri="{FF2B5EF4-FFF2-40B4-BE49-F238E27FC236}">
                <a16:creationId xmlns:a16="http://schemas.microsoft.com/office/drawing/2014/main" id="{AB84D7E8-4ECB-42D7-ADBF-01689B0F24A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29087" y="0"/>
            <a:ext cx="4814914" cy="3429000"/>
          </a:xfrm>
          <a:custGeom>
            <a:avLst/>
            <a:gdLst>
              <a:gd name="connsiteX0" fmla="*/ 0 w 5699887"/>
              <a:gd name="connsiteY0" fmla="*/ 0 h 4059244"/>
              <a:gd name="connsiteX1" fmla="*/ 5699887 w 5699887"/>
              <a:gd name="connsiteY1" fmla="*/ 0 h 4059244"/>
              <a:gd name="connsiteX2" fmla="*/ 5699887 w 5699887"/>
              <a:gd name="connsiteY2" fmla="*/ 3944096 h 4059244"/>
              <a:gd name="connsiteX3" fmla="*/ 5525775 w 5699887"/>
              <a:gd name="connsiteY3" fmla="*/ 3980429 h 4059244"/>
              <a:gd name="connsiteX4" fmla="*/ 4663256 w 5699887"/>
              <a:gd name="connsiteY4" fmla="*/ 4059244 h 4059244"/>
              <a:gd name="connsiteX5" fmla="*/ 8566 w 5699887"/>
              <a:gd name="connsiteY5" fmla="*/ 67422 h 405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cxnSp>
        <p:nvCxnSpPr>
          <p:cNvPr id="18" name="Straight Connector 17">
            <a:extLst>
              <a:ext uri="{FF2B5EF4-FFF2-40B4-BE49-F238E27FC236}">
                <a16:creationId xmlns:a16="http://schemas.microsoft.com/office/drawing/2014/main" id="{9E8E38ED-369A-44C2-B635-0BED0E48A6E8}"/>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9834" y="4776880"/>
            <a:ext cx="0" cy="1303020"/>
          </a:xfrm>
          <a:prstGeom prst="line">
            <a:avLst/>
          </a:prstGeom>
          <a:ln w="19050" cap="sq">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6671945"/>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2800" b="1" dirty="0">
                <a:latin typeface="Times New Roman" pitchFamily="18" charset="0"/>
                <a:cs typeface="Times New Roman" pitchFamily="18" charset="0"/>
              </a:rPr>
              <a:t>Introduction</a:t>
            </a:r>
          </a:p>
        </p:txBody>
      </p:sp>
      <p:sp>
        <p:nvSpPr>
          <p:cNvPr id="3" name="Content Placeholder 2"/>
          <p:cNvSpPr>
            <a:spLocks noGrp="1"/>
          </p:cNvSpPr>
          <p:nvPr>
            <p:ph sz="half" idx="1"/>
          </p:nvPr>
        </p:nvSpPr>
        <p:spPr>
          <a:xfrm>
            <a:off x="457200" y="1219200"/>
            <a:ext cx="4038600" cy="4525963"/>
          </a:xfrm>
        </p:spPr>
        <p:txBody>
          <a:bodyPr>
            <a:normAutofit/>
          </a:bodyPr>
          <a:lstStyle/>
          <a:p>
            <a:r>
              <a:rPr lang="en-US" sz="2000" dirty="0">
                <a:latin typeface="Times New Roman" pitchFamily="18" charset="0"/>
                <a:cs typeface="Times New Roman" pitchFamily="18" charset="0"/>
              </a:rPr>
              <a:t>Modern workplace consists of positive values, cooperation, support, compassion, commitment to excellence and open communication (Maduenyi </a:t>
            </a:r>
            <a:r>
              <a:rPr lang="en-US" sz="2000" i="1" dirty="0">
                <a:latin typeface="Times New Roman" pitchFamily="18" charset="0"/>
                <a:cs typeface="Times New Roman" pitchFamily="18" charset="0"/>
              </a:rPr>
              <a:t>et al.</a:t>
            </a:r>
            <a:r>
              <a:rPr lang="en-US" sz="2000" dirty="0">
                <a:latin typeface="Times New Roman" pitchFamily="18" charset="0"/>
                <a:cs typeface="Times New Roman" pitchFamily="18" charset="0"/>
              </a:rPr>
              <a:t> 2015).</a:t>
            </a:r>
          </a:p>
          <a:p>
            <a:r>
              <a:rPr lang="en-US" sz="2000" dirty="0">
                <a:latin typeface="Times New Roman" pitchFamily="18" charset="0"/>
                <a:cs typeface="Times New Roman" pitchFamily="18" charset="0"/>
              </a:rPr>
              <a:t>Effective design or workflow, practices as well as policies. </a:t>
            </a:r>
          </a:p>
          <a:p>
            <a:r>
              <a:rPr lang="en-US" sz="2000" dirty="0">
                <a:latin typeface="Times New Roman" pitchFamily="18" charset="0"/>
                <a:cs typeface="Times New Roman" pitchFamily="18" charset="0"/>
              </a:rPr>
              <a:t>Leadership and management behaviors, motivational aspects of Tesco </a:t>
            </a:r>
          </a:p>
        </p:txBody>
      </p:sp>
      <p:pic>
        <p:nvPicPr>
          <p:cNvPr id="39941" name="Picture 5" descr="D:\Gourab Sen\November\28th\Task 1\Modern-Workplace-Full.png"/>
          <p:cNvPicPr>
            <a:picLocks noChangeAspect="1" noChangeArrowheads="1"/>
          </p:cNvPicPr>
          <p:nvPr/>
        </p:nvPicPr>
        <p:blipFill>
          <a:blip r:embed="rId3" cstate="print"/>
          <a:srcRect/>
          <a:stretch>
            <a:fillRect/>
          </a:stretch>
        </p:blipFill>
        <p:spPr bwMode="auto">
          <a:xfrm>
            <a:off x="4419600" y="1066800"/>
            <a:ext cx="4419600" cy="44196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50000"/>
              </a:lnSpc>
            </a:pPr>
            <a:r>
              <a:rPr lang="en-US" sz="2800" b="1" dirty="0">
                <a:latin typeface="Times New Roman" pitchFamily="18" charset="0"/>
                <a:cs typeface="Times New Roman" pitchFamily="18" charset="0"/>
              </a:rPr>
              <a:t>Background of the Project</a:t>
            </a:r>
            <a:endParaRPr lang="en-US" sz="2800" dirty="0">
              <a:latin typeface="Times New Roman" pitchFamily="18" charset="0"/>
              <a:cs typeface="Times New Roman" pitchFamily="18" charset="0"/>
            </a:endParaRPr>
          </a:p>
        </p:txBody>
      </p:sp>
      <p:sp>
        <p:nvSpPr>
          <p:cNvPr id="3" name="Content Placeholder 2"/>
          <p:cNvSpPr>
            <a:spLocks noGrp="1"/>
          </p:cNvSpPr>
          <p:nvPr>
            <p:ph sz="half" idx="1"/>
          </p:nvPr>
        </p:nvSpPr>
        <p:spPr/>
        <p:txBody>
          <a:bodyPr>
            <a:normAutofit/>
          </a:bodyPr>
          <a:lstStyle/>
          <a:p>
            <a:pPr algn="just"/>
            <a:r>
              <a:rPr lang="en-US" sz="2000" dirty="0">
                <a:latin typeface="Times New Roman" pitchFamily="18" charset="0"/>
                <a:cs typeface="Times New Roman" pitchFamily="18" charset="0"/>
              </a:rPr>
              <a:t>Tesco is a company that believes in long term success</a:t>
            </a:r>
          </a:p>
          <a:p>
            <a:pPr algn="just"/>
            <a:r>
              <a:rPr lang="en-US" sz="2000" dirty="0">
                <a:latin typeface="Times New Roman" pitchFamily="18" charset="0"/>
                <a:cs typeface="Times New Roman" pitchFamily="18" charset="0"/>
              </a:rPr>
              <a:t>they focused on business practices and strategies that help in achieving success for the company</a:t>
            </a:r>
          </a:p>
          <a:p>
            <a:pPr algn="just"/>
            <a:r>
              <a:rPr lang="en-US" sz="2000" dirty="0">
                <a:latin typeface="Times New Roman" pitchFamily="18" charset="0"/>
                <a:cs typeface="Times New Roman" pitchFamily="18" charset="0"/>
              </a:rPr>
              <a:t>According to vom Brocke </a:t>
            </a:r>
            <a:r>
              <a:rPr lang="en-US" sz="2000" i="1" dirty="0">
                <a:latin typeface="Times New Roman" pitchFamily="18" charset="0"/>
                <a:cs typeface="Times New Roman" pitchFamily="18" charset="0"/>
              </a:rPr>
              <a:t>et al.</a:t>
            </a:r>
            <a:r>
              <a:rPr lang="en-US" sz="2000" dirty="0">
                <a:latin typeface="Times New Roman" pitchFamily="18" charset="0"/>
                <a:cs typeface="Times New Roman" pitchFamily="18" charset="0"/>
              </a:rPr>
              <a:t> (2015), this is the reason the company is growing day by day with a promising revenue and profit.</a:t>
            </a:r>
          </a:p>
          <a:p>
            <a:pPr algn="just"/>
            <a:r>
              <a:rPr lang="en-US" sz="2000" dirty="0">
                <a:solidFill>
                  <a:srgbClr val="000000"/>
                </a:solidFill>
                <a:latin typeface="Times New Roman"/>
              </a:rPr>
              <a:t>Tesco is an organization, built around colleagues and customers.</a:t>
            </a:r>
            <a:endParaRPr lang="en-US" sz="2000" dirty="0">
              <a:latin typeface="Times New Roman" pitchFamily="18" charset="0"/>
              <a:cs typeface="Times New Roman" pitchFamily="18" charset="0"/>
            </a:endParaRPr>
          </a:p>
        </p:txBody>
      </p:sp>
      <p:pic>
        <p:nvPicPr>
          <p:cNvPr id="1026" name="Picture 2" descr="D:\Shreya\November\28.11\first job ppt\project-management-background-concept-of-office-vector-23026473.jpg"/>
          <p:cNvPicPr>
            <a:picLocks noGrp="1" noChangeAspect="1" noChangeArrowheads="1"/>
          </p:cNvPicPr>
          <p:nvPr>
            <p:ph sz="half" idx="2"/>
          </p:nvPr>
        </p:nvPicPr>
        <p:blipFill>
          <a:blip r:embed="rId3" cstate="print"/>
          <a:srcRect/>
          <a:stretch>
            <a:fillRect/>
          </a:stretch>
        </p:blipFill>
        <p:spPr bwMode="auto">
          <a:xfrm>
            <a:off x="4648200" y="1682337"/>
            <a:ext cx="4038600" cy="418506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2800" b="1" dirty="0">
                <a:latin typeface="Times New Roman" pitchFamily="18" charset="0"/>
                <a:cs typeface="Times New Roman" pitchFamily="18" charset="0"/>
              </a:rPr>
              <a:t>Organization overview</a:t>
            </a:r>
          </a:p>
        </p:txBody>
      </p:sp>
      <p:sp>
        <p:nvSpPr>
          <p:cNvPr id="3" name="Content Placeholder 2"/>
          <p:cNvSpPr>
            <a:spLocks noGrp="1"/>
          </p:cNvSpPr>
          <p:nvPr>
            <p:ph sz="half" idx="1"/>
          </p:nvPr>
        </p:nvSpPr>
        <p:spPr>
          <a:xfrm>
            <a:off x="457200" y="1295400"/>
            <a:ext cx="4038600" cy="4525963"/>
          </a:xfrm>
        </p:spPr>
        <p:txBody>
          <a:bodyPr>
            <a:normAutofit/>
          </a:bodyPr>
          <a:lstStyle/>
          <a:p>
            <a:r>
              <a:rPr lang="en-US" sz="2000" dirty="0">
                <a:latin typeface="Times New Roman" pitchFamily="18" charset="0"/>
                <a:cs typeface="Times New Roman" pitchFamily="18" charset="0"/>
              </a:rPr>
              <a:t>Tesco was founded by Jack Cohen in the year 1919</a:t>
            </a:r>
          </a:p>
          <a:p>
            <a:r>
              <a:rPr lang="en-US" sz="2000" dirty="0">
                <a:latin typeface="Times New Roman" pitchFamily="18" charset="0"/>
                <a:cs typeface="Times New Roman" pitchFamily="18" charset="0"/>
              </a:rPr>
              <a:t>Tesco has expanded their market operations into 12 countries including Malaysia, Poland, Czech Republic, Ireland, India, China and Hungary (Tesco-careers.com, 2019). </a:t>
            </a:r>
          </a:p>
          <a:p>
            <a:r>
              <a:rPr lang="en-US" sz="2000" dirty="0">
                <a:latin typeface="Times New Roman" pitchFamily="18" charset="0"/>
                <a:cs typeface="Times New Roman" pitchFamily="18" charset="0"/>
              </a:rPr>
              <a:t>Tesco have a strategy of ‘Every Little Helps’ which put communities, customers as well as employees at the heart of every day-to-day operation</a:t>
            </a:r>
          </a:p>
        </p:txBody>
      </p:sp>
      <p:pic>
        <p:nvPicPr>
          <p:cNvPr id="10243" name="Picture 3" descr="D:\Gourab Sen\November\28th\Task 1\tesco.png"/>
          <p:cNvPicPr>
            <a:picLocks noChangeAspect="1" noChangeArrowheads="1"/>
          </p:cNvPicPr>
          <p:nvPr/>
        </p:nvPicPr>
        <p:blipFill>
          <a:blip r:embed="rId3"/>
          <a:srcRect/>
          <a:stretch>
            <a:fillRect/>
          </a:stretch>
        </p:blipFill>
        <p:spPr bwMode="auto">
          <a:xfrm>
            <a:off x="4572000" y="990600"/>
            <a:ext cx="3619048" cy="2171429"/>
          </a:xfrm>
          <a:prstGeom prst="rect">
            <a:avLst/>
          </a:prstGeom>
          <a:noFill/>
        </p:spPr>
      </p:pic>
    </p:spTree>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2800" b="1" dirty="0">
                <a:latin typeface="Times New Roman" pitchFamily="18" charset="0"/>
                <a:cs typeface="Times New Roman" pitchFamily="18" charset="0"/>
              </a:rPr>
              <a:t>Goals as well as objectives</a:t>
            </a:r>
            <a:br>
              <a:rPr lang="en-US" sz="2800" b="1"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3" name="Content Placeholder 2"/>
          <p:cNvSpPr>
            <a:spLocks noGrp="1"/>
          </p:cNvSpPr>
          <p:nvPr>
            <p:ph sz="half" idx="1"/>
          </p:nvPr>
        </p:nvSpPr>
        <p:spPr>
          <a:xfrm>
            <a:off x="609600" y="914400"/>
            <a:ext cx="7620000" cy="4525963"/>
          </a:xfrm>
        </p:spPr>
        <p:txBody>
          <a:bodyPr>
            <a:noAutofit/>
          </a:bodyPr>
          <a:lstStyle/>
          <a:p>
            <a:pPr>
              <a:buNone/>
            </a:pPr>
            <a:r>
              <a:rPr lang="en-US" sz="2000" b="1" i="1" dirty="0">
                <a:latin typeface="Times New Roman" pitchFamily="18" charset="0"/>
                <a:cs typeface="Times New Roman" pitchFamily="18" charset="0"/>
              </a:rPr>
              <a:t>Goals</a:t>
            </a:r>
          </a:p>
          <a:p>
            <a:r>
              <a:rPr lang="en-US" sz="2000" dirty="0">
                <a:latin typeface="Times New Roman" pitchFamily="18" charset="0"/>
                <a:cs typeface="Times New Roman" pitchFamily="18" charset="0"/>
              </a:rPr>
              <a:t>Adapting the changes with the changing world </a:t>
            </a:r>
          </a:p>
          <a:p>
            <a:r>
              <a:rPr lang="en-US" sz="2000" dirty="0">
                <a:latin typeface="Times New Roman" pitchFamily="18" charset="0"/>
                <a:cs typeface="Times New Roman" pitchFamily="18" charset="0"/>
              </a:rPr>
              <a:t>Restructuring their strategies as well as practices </a:t>
            </a:r>
          </a:p>
          <a:p>
            <a:pPr>
              <a:buNone/>
            </a:pPr>
            <a:r>
              <a:rPr lang="en-US" sz="2000" b="1" i="1" dirty="0">
                <a:latin typeface="Times New Roman" pitchFamily="18" charset="0"/>
                <a:cs typeface="Times New Roman" pitchFamily="18" charset="0"/>
              </a:rPr>
              <a:t>Objectives</a:t>
            </a:r>
            <a:endParaRPr lang="en-US" sz="2000" dirty="0">
              <a:latin typeface="Times New Roman" pitchFamily="18" charset="0"/>
              <a:cs typeface="Times New Roman" pitchFamily="18" charset="0"/>
            </a:endParaRPr>
          </a:p>
          <a:p>
            <a:pPr lvl="0"/>
            <a:r>
              <a:rPr lang="en-US" sz="2000" dirty="0">
                <a:latin typeface="Times New Roman" pitchFamily="18" charset="0"/>
                <a:cs typeface="Times New Roman" pitchFamily="18" charset="0"/>
              </a:rPr>
              <a:t>To become a growing business with full of opportunities</a:t>
            </a:r>
          </a:p>
          <a:p>
            <a:pPr lvl="0"/>
            <a:r>
              <a:rPr lang="en-US" sz="2000" dirty="0">
                <a:latin typeface="Times New Roman" pitchFamily="18" charset="0"/>
                <a:cs typeface="Times New Roman" pitchFamily="18" charset="0"/>
              </a:rPr>
              <a:t>To become innovative and maintaining modern workplace</a:t>
            </a:r>
          </a:p>
          <a:p>
            <a:pPr lvl="0"/>
            <a:r>
              <a:rPr lang="en-US" sz="2000" dirty="0">
                <a:latin typeface="Times New Roman" pitchFamily="18" charset="0"/>
                <a:cs typeface="Times New Roman" pitchFamily="18" charset="0"/>
              </a:rPr>
              <a:t>To be the most highly valued business in retail rector</a:t>
            </a:r>
          </a:p>
          <a:p>
            <a:pPr lvl="0"/>
            <a:r>
              <a:rPr lang="en-US" sz="2000" dirty="0">
                <a:latin typeface="Times New Roman" pitchFamily="18" charset="0"/>
                <a:cs typeface="Times New Roman" pitchFamily="18" charset="0"/>
              </a:rPr>
              <a:t>To inspire, earn loyalty and trust from communities, colleagues and customers</a:t>
            </a:r>
          </a:p>
          <a:p>
            <a:pPr>
              <a:buNone/>
            </a:pPr>
            <a:endParaRPr lang="en-US" sz="2000" dirty="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p:txBody>
      </p:sp>
      <p:pic>
        <p:nvPicPr>
          <p:cNvPr id="8193" name="Picture 1"/>
          <p:cNvPicPr>
            <a:picLocks noChangeAspect="1" noChangeArrowheads="1"/>
          </p:cNvPicPr>
          <p:nvPr/>
        </p:nvPicPr>
        <p:blipFill>
          <a:blip r:embed="rId3"/>
          <a:srcRect/>
          <a:stretch>
            <a:fillRect/>
          </a:stretch>
        </p:blipFill>
        <p:spPr bwMode="auto">
          <a:xfrm>
            <a:off x="1143000" y="4903480"/>
            <a:ext cx="6705600" cy="1954520"/>
          </a:xfrm>
          <a:prstGeom prst="rect">
            <a:avLst/>
          </a:prstGeom>
          <a:noFill/>
          <a:ln w="9525">
            <a:noFill/>
            <a:miter lim="800000"/>
            <a:headEnd/>
            <a:tailEnd/>
          </a:ln>
          <a:effec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EE1FC7B4-E4A7-4452-B413-1A623E3A723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9144000" cy="6861324"/>
          </a:xfrm>
          <a:prstGeom prst="rect">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3">
            <a:extLst>
              <a:ext uri="{FF2B5EF4-FFF2-40B4-BE49-F238E27FC236}">
                <a16:creationId xmlns:a16="http://schemas.microsoft.com/office/drawing/2014/main" id="{E0709AF0-24F0-4486-B189-BE6386BDB19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840065"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11">
            <a:extLst>
              <a:ext uri="{FF2B5EF4-FFF2-40B4-BE49-F238E27FC236}">
                <a16:creationId xmlns:a16="http://schemas.microsoft.com/office/drawing/2014/main" id="{FBE3B62F-5853-4A3C-B050-6186351A71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68605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624751" y="448253"/>
            <a:ext cx="7890527" cy="1325563"/>
          </a:xfrm>
        </p:spPr>
        <p:txBody>
          <a:bodyPr vert="horz" lIns="91440" tIns="45720" rIns="91440" bIns="45720" rtlCol="0" anchor="ctr">
            <a:normAutofit/>
          </a:bodyPr>
          <a:lstStyle/>
          <a:p>
            <a:pPr algn="l">
              <a:lnSpc>
                <a:spcPct val="90000"/>
              </a:lnSpc>
            </a:pPr>
            <a:r>
              <a:rPr lang="en-US" b="1" kern="1200">
                <a:solidFill>
                  <a:schemeClr val="tx1"/>
                </a:solidFill>
                <a:latin typeface="+mj-lt"/>
                <a:ea typeface="+mj-ea"/>
                <a:cs typeface="+mj-cs"/>
              </a:rPr>
              <a:t>Essential Nature of Managerial Work</a:t>
            </a:r>
            <a:endParaRPr lang="en-US" kern="1200">
              <a:solidFill>
                <a:schemeClr val="tx1"/>
              </a:solidFill>
              <a:latin typeface="+mj-lt"/>
              <a:ea typeface="+mj-ea"/>
              <a:cs typeface="+mj-cs"/>
            </a:endParaRPr>
          </a:p>
        </p:txBody>
      </p:sp>
      <p:sp>
        <p:nvSpPr>
          <p:cNvPr id="4" name="Content Placeholder 3"/>
          <p:cNvSpPr>
            <a:spLocks noGrp="1"/>
          </p:cNvSpPr>
          <p:nvPr>
            <p:ph sz="half" idx="2"/>
          </p:nvPr>
        </p:nvSpPr>
        <p:spPr>
          <a:xfrm>
            <a:off x="628650" y="2191807"/>
            <a:ext cx="3702050" cy="3985155"/>
          </a:xfrm>
        </p:spPr>
        <p:txBody>
          <a:bodyPr vert="horz" lIns="91440" tIns="45720" rIns="91440" bIns="45720" rtlCol="0">
            <a:normAutofit/>
          </a:bodyPr>
          <a:lstStyle/>
          <a:p>
            <a:pPr indent="-228600">
              <a:lnSpc>
                <a:spcPct val="90000"/>
              </a:lnSpc>
            </a:pPr>
            <a:r>
              <a:rPr lang="en-US" sz="1700" dirty="0"/>
              <a:t>The nature of managerial work defines the characteristics of a manager during work</a:t>
            </a:r>
          </a:p>
          <a:p>
            <a:pPr indent="-228600">
              <a:lnSpc>
                <a:spcPct val="90000"/>
              </a:lnSpc>
            </a:pPr>
            <a:r>
              <a:rPr lang="en-US" sz="1700" dirty="0"/>
              <a:t>They perform great quality and variety of work with ease and pace.</a:t>
            </a:r>
          </a:p>
          <a:p>
            <a:pPr indent="-228600">
              <a:lnSpc>
                <a:spcPct val="90000"/>
              </a:lnSpc>
            </a:pPr>
            <a:r>
              <a:rPr lang="en-US" sz="1700" dirty="0"/>
              <a:t>This is a process that defines the capabilities of a manager during work both externally and internally</a:t>
            </a:r>
          </a:p>
          <a:p>
            <a:pPr indent="-228600">
              <a:lnSpc>
                <a:spcPct val="90000"/>
              </a:lnSpc>
            </a:pPr>
            <a:r>
              <a:rPr lang="en-US" sz="1700" dirty="0"/>
              <a:t>Tesco is planning on the ‘Three Big Ambitions’ and ‘The Essentials’ to show how it is using managerial skills to make the company better (Tesco-careers.com, 2019).</a:t>
            </a:r>
          </a:p>
          <a:p>
            <a:pPr marL="114300" indent="0">
              <a:lnSpc>
                <a:spcPct val="90000"/>
              </a:lnSpc>
              <a:buNone/>
            </a:pPr>
            <a:r>
              <a:rPr lang="en-US" sz="1700" dirty="0"/>
              <a:t/>
            </a:r>
            <a:br>
              <a:rPr lang="en-US" sz="1700" dirty="0"/>
            </a:br>
            <a:endParaRPr lang="en-US" sz="1700" dirty="0"/>
          </a:p>
        </p:txBody>
      </p:sp>
      <p:pic>
        <p:nvPicPr>
          <p:cNvPr id="2050" name="Picture 2" descr="D:\Shreya\November\28.11\first job ppt\managerial-roles.png"/>
          <p:cNvPicPr>
            <a:picLocks noGrp="1" noChangeAspect="1" noChangeArrowheads="1"/>
          </p:cNvPicPr>
          <p:nvPr>
            <p:ph sz="half" idx="1"/>
          </p:nvPr>
        </p:nvPicPr>
        <p:blipFill>
          <a:blip r:embed="rId3"/>
          <a:stretch>
            <a:fillRect/>
          </a:stretch>
        </p:blipFill>
        <p:spPr bwMode="auto">
          <a:xfrm>
            <a:off x="4813300" y="2488132"/>
            <a:ext cx="3701978" cy="3392506"/>
          </a:xfrm>
          <a:prstGeom prst="rect">
            <a:avLst/>
          </a:prstGeom>
          <a:noFill/>
        </p:spPr>
      </p:pic>
    </p:spTree>
  </p:cSld>
  <p:clrMapOvr>
    <a:overrideClrMapping bg1="dk1" tx1="lt1" bg2="dk2" tx2="lt2" accent1="accent1" accent2="accent2" accent3="accent3" accent4="accent4" accent5="accent5" accent6="accent6" hlink="hlink" folHlink="folHlink"/>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56C20283-73E0-40EC-8AD8-057F581F64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 y="0"/>
            <a:ext cx="914171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28">
            <a:extLst>
              <a:ext uri="{FF2B5EF4-FFF2-40B4-BE49-F238E27FC236}">
                <a16:creationId xmlns:a16="http://schemas.microsoft.com/office/drawing/2014/main" id="{3FCC729B-E528-40C3-82D3-BA4375575E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720090" y="0"/>
            <a:ext cx="8413995" cy="6858000"/>
          </a:xfrm>
          <a:custGeom>
            <a:avLst/>
            <a:gdLst>
              <a:gd name="connsiteX0" fmla="*/ 0 w 11218661"/>
              <a:gd name="connsiteY0" fmla="*/ 0 h 6858000"/>
              <a:gd name="connsiteX1" fmla="*/ 8042507 w 11218661"/>
              <a:gd name="connsiteY1" fmla="*/ 0 h 6858000"/>
              <a:gd name="connsiteX2" fmla="*/ 11218661 w 11218661"/>
              <a:gd name="connsiteY2" fmla="*/ 6858000 h 6858000"/>
              <a:gd name="connsiteX3" fmla="*/ 0 w 112186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218661" h="6858000">
                <a:moveTo>
                  <a:pt x="0" y="0"/>
                </a:moveTo>
                <a:lnTo>
                  <a:pt x="8042507" y="0"/>
                </a:lnTo>
                <a:lnTo>
                  <a:pt x="11218661"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5" name="Freeform 26">
            <a:extLst>
              <a:ext uri="{FF2B5EF4-FFF2-40B4-BE49-F238E27FC236}">
                <a16:creationId xmlns:a16="http://schemas.microsoft.com/office/drawing/2014/main" id="{58F1FB8D-1842-4A04-998D-6CF047AB279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065186" y="0"/>
            <a:ext cx="8078814" cy="6858000"/>
          </a:xfrm>
          <a:custGeom>
            <a:avLst/>
            <a:gdLst>
              <a:gd name="connsiteX0" fmla="*/ 0 w 10771752"/>
              <a:gd name="connsiteY0" fmla="*/ 0 h 6858000"/>
              <a:gd name="connsiteX1" fmla="*/ 7595598 w 10771752"/>
              <a:gd name="connsiteY1" fmla="*/ 0 h 6858000"/>
              <a:gd name="connsiteX2" fmla="*/ 10771752 w 10771752"/>
              <a:gd name="connsiteY2" fmla="*/ 6858000 h 6858000"/>
              <a:gd name="connsiteX3" fmla="*/ 0 w 107717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771752" h="6858000">
                <a:moveTo>
                  <a:pt x="0" y="0"/>
                </a:moveTo>
                <a:lnTo>
                  <a:pt x="7595598" y="0"/>
                </a:lnTo>
                <a:lnTo>
                  <a:pt x="10771752"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3288029" y="365125"/>
            <a:ext cx="5373370" cy="1325563"/>
          </a:xfrm>
        </p:spPr>
        <p:txBody>
          <a:bodyPr vert="horz" lIns="91440" tIns="45720" rIns="91440" bIns="45720" rtlCol="0" anchor="ctr">
            <a:normAutofit/>
          </a:bodyPr>
          <a:lstStyle/>
          <a:p>
            <a:pPr algn="l">
              <a:lnSpc>
                <a:spcPct val="90000"/>
              </a:lnSpc>
            </a:pPr>
            <a:r>
              <a:rPr lang="en-US" b="1" kern="1200">
                <a:solidFill>
                  <a:schemeClr val="tx1"/>
                </a:solidFill>
                <a:latin typeface="+mj-lt"/>
                <a:ea typeface="+mj-ea"/>
                <a:cs typeface="+mj-cs"/>
              </a:rPr>
              <a:t>Role of Leadership</a:t>
            </a:r>
            <a:endParaRPr lang="en-US" kern="1200">
              <a:solidFill>
                <a:schemeClr val="tx1"/>
              </a:solidFill>
              <a:latin typeface="+mj-lt"/>
              <a:ea typeface="+mj-ea"/>
              <a:cs typeface="+mj-cs"/>
            </a:endParaRPr>
          </a:p>
        </p:txBody>
      </p:sp>
      <p:pic>
        <p:nvPicPr>
          <p:cNvPr id="3074" name="Picture 2"/>
          <p:cNvPicPr>
            <a:picLocks noGrp="1" noChangeAspect="1" noChangeArrowheads="1"/>
          </p:cNvPicPr>
          <p:nvPr>
            <p:ph sz="half" idx="2"/>
          </p:nvPr>
        </p:nvPicPr>
        <p:blipFill>
          <a:blip r:embed="rId3"/>
          <a:stretch>
            <a:fillRect/>
          </a:stretch>
        </p:blipFill>
        <p:spPr bwMode="auto">
          <a:xfrm>
            <a:off x="360045" y="2098629"/>
            <a:ext cx="2569467" cy="2660260"/>
          </a:xfrm>
          <a:prstGeom prst="rect">
            <a:avLst/>
          </a:prstGeom>
          <a:noFill/>
        </p:spPr>
      </p:pic>
      <p:sp>
        <p:nvSpPr>
          <p:cNvPr id="3" name="Content Placeholder 2"/>
          <p:cNvSpPr>
            <a:spLocks noGrp="1"/>
          </p:cNvSpPr>
          <p:nvPr>
            <p:ph sz="half" idx="1"/>
          </p:nvPr>
        </p:nvSpPr>
        <p:spPr>
          <a:xfrm>
            <a:off x="3290636" y="2022601"/>
            <a:ext cx="5370763" cy="4154361"/>
          </a:xfrm>
        </p:spPr>
        <p:txBody>
          <a:bodyPr vert="horz" lIns="91440" tIns="45720" rIns="91440" bIns="45720" rtlCol="0">
            <a:normAutofit/>
          </a:bodyPr>
          <a:lstStyle/>
          <a:p>
            <a:pPr indent="-228600">
              <a:lnSpc>
                <a:spcPct val="90000"/>
              </a:lnSpc>
            </a:pPr>
            <a:r>
              <a:rPr lang="en-US" sz="1700"/>
              <a:t>Leadership is an important aspect of any organization</a:t>
            </a:r>
          </a:p>
          <a:p>
            <a:pPr indent="-228600">
              <a:lnSpc>
                <a:spcPct val="90000"/>
              </a:lnSpc>
            </a:pPr>
            <a:r>
              <a:rPr lang="en-US" sz="1700"/>
              <a:t>A leader must do a variety of work and activity depending upon their section of responsibilities, roles, and activities</a:t>
            </a:r>
          </a:p>
          <a:p>
            <a:pPr indent="-228600">
              <a:lnSpc>
                <a:spcPct val="90000"/>
              </a:lnSpc>
            </a:pPr>
            <a:r>
              <a:rPr lang="en-US" sz="1700"/>
              <a:t>A successful leader concentrates on aligning vision to their followers, ensuring execution and envisioning.</a:t>
            </a:r>
          </a:p>
          <a:p>
            <a:pPr indent="-228600">
              <a:lnSpc>
                <a:spcPct val="90000"/>
              </a:lnSpc>
            </a:pPr>
            <a:r>
              <a:rPr lang="en-US" sz="1700"/>
              <a:t>They are responsible to influence their co-workers in a positive manner.</a:t>
            </a:r>
          </a:p>
          <a:p>
            <a:pPr indent="-228600">
              <a:lnSpc>
                <a:spcPct val="90000"/>
              </a:lnSpc>
            </a:pPr>
            <a:r>
              <a:rPr lang="en-US" sz="1700"/>
              <a:t>As stated by Maduenyi </a:t>
            </a:r>
            <a:r>
              <a:rPr lang="en-US" sz="1700" i="1"/>
              <a:t>et al. </a:t>
            </a:r>
            <a:r>
              <a:rPr lang="en-US" sz="1700"/>
              <a:t>(2015), this change must be in a responsive way that fulfills the long-term needs and true factors of stakeholders of the company. </a:t>
            </a:r>
          </a:p>
        </p:txBody>
      </p:sp>
    </p:spTree>
  </p:cSld>
  <p:clrMapOvr>
    <a:overrideClrMapping bg1="dk1" tx1="lt1" bg2="dk2" tx2="lt2" accent1="accent1" accent2="accent2" accent3="accent3" accent4="accent4" accent5="accent5" accent6="accent6" hlink="hlink" folHlink="folHlink"/>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pPr>
              <a:lnSpc>
                <a:spcPct val="150000"/>
              </a:lnSpc>
            </a:pPr>
            <a:r>
              <a:rPr lang="en-US" sz="2800" b="1" dirty="0">
                <a:latin typeface="Times New Roman" pitchFamily="18" charset="0"/>
                <a:cs typeface="Times New Roman" pitchFamily="18" charset="0"/>
              </a:rPr>
              <a:t>Variables of effective leadership and management</a:t>
            </a:r>
          </a:p>
        </p:txBody>
      </p:sp>
      <p:sp>
        <p:nvSpPr>
          <p:cNvPr id="3" name="Content Placeholder 2"/>
          <p:cNvSpPr>
            <a:spLocks noGrp="1"/>
          </p:cNvSpPr>
          <p:nvPr>
            <p:ph sz="half" idx="1"/>
          </p:nvPr>
        </p:nvSpPr>
        <p:spPr>
          <a:xfrm>
            <a:off x="457200" y="1143000"/>
            <a:ext cx="4267200" cy="4952999"/>
          </a:xfrm>
        </p:spPr>
        <p:txBody>
          <a:bodyPr>
            <a:noAutofit/>
          </a:bodyPr>
          <a:lstStyle/>
          <a:p>
            <a:pPr>
              <a:buNone/>
            </a:pPr>
            <a:r>
              <a:rPr lang="en-US" sz="2000" b="1" i="1" dirty="0">
                <a:latin typeface="Times New Roman" pitchFamily="18" charset="0"/>
                <a:cs typeface="Times New Roman" pitchFamily="18" charset="0"/>
              </a:rPr>
              <a:t>Variables of effective leadership</a:t>
            </a:r>
            <a:endParaRPr lang="en-US" sz="2000" dirty="0">
              <a:latin typeface="Times New Roman" pitchFamily="18" charset="0"/>
              <a:cs typeface="Times New Roman" pitchFamily="18" charset="0"/>
            </a:endParaRPr>
          </a:p>
          <a:p>
            <a:pPr lvl="0"/>
            <a:r>
              <a:rPr lang="en-US" sz="2000" dirty="0">
                <a:latin typeface="Times New Roman" pitchFamily="18" charset="0"/>
                <a:cs typeface="Times New Roman" pitchFamily="18" charset="0"/>
              </a:rPr>
              <a:t>Personality of the leader, expectation and past experiences</a:t>
            </a:r>
          </a:p>
          <a:p>
            <a:pPr lvl="0"/>
            <a:r>
              <a:rPr lang="en-US" sz="2000" dirty="0">
                <a:latin typeface="Times New Roman" pitchFamily="18" charset="0"/>
                <a:cs typeface="Times New Roman" pitchFamily="18" charset="0"/>
              </a:rPr>
              <a:t>Peer’s behavior and expectations</a:t>
            </a:r>
          </a:p>
          <a:p>
            <a:pPr lvl="0"/>
            <a:r>
              <a:rPr lang="en-US" sz="2000" dirty="0">
                <a:latin typeface="Times New Roman" pitchFamily="18" charset="0"/>
                <a:cs typeface="Times New Roman" pitchFamily="18" charset="0"/>
              </a:rPr>
              <a:t>Superior’s behavior and expectation</a:t>
            </a:r>
          </a:p>
          <a:p>
            <a:r>
              <a:rPr lang="en-US" sz="2000" dirty="0">
                <a:latin typeface="Times New Roman" pitchFamily="18" charset="0"/>
                <a:cs typeface="Times New Roman" pitchFamily="18" charset="0"/>
              </a:rPr>
              <a:t>Characteristics of the subordinates, their expectation and past experiences (</a:t>
            </a:r>
            <a:r>
              <a:rPr lang="en-US" sz="2000" dirty="0" err="1">
                <a:latin typeface="Times New Roman" pitchFamily="18" charset="0"/>
                <a:cs typeface="Times New Roman" pitchFamily="18" charset="0"/>
              </a:rPr>
              <a:t>Artino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Jr</a:t>
            </a:r>
            <a:r>
              <a:rPr lang="en-US" sz="2000" dirty="0">
                <a:latin typeface="Times New Roman" pitchFamily="18" charset="0"/>
                <a:cs typeface="Times New Roman" pitchFamily="18" charset="0"/>
              </a:rPr>
              <a:t> , 2016) </a:t>
            </a:r>
          </a:p>
          <a:p>
            <a:pPr lvl="0"/>
            <a:r>
              <a:rPr lang="en-US" sz="2000" dirty="0">
                <a:latin typeface="Times New Roman" pitchFamily="18" charset="0"/>
                <a:cs typeface="Times New Roman" pitchFamily="18" charset="0"/>
              </a:rPr>
              <a:t>Task requirements</a:t>
            </a:r>
          </a:p>
          <a:p>
            <a:pPr lvl="0"/>
            <a:r>
              <a:rPr lang="en-US" sz="2000" dirty="0">
                <a:latin typeface="Times New Roman" pitchFamily="18" charset="0"/>
                <a:cs typeface="Times New Roman" pitchFamily="18" charset="0"/>
              </a:rPr>
              <a:t>Organizational culture as well as politics</a:t>
            </a:r>
          </a:p>
          <a:p>
            <a:pPr>
              <a:buNone/>
            </a:pPr>
            <a:endParaRPr lang="en-US" sz="2000" dirty="0">
              <a:latin typeface="Times New Roman" pitchFamily="18" charset="0"/>
              <a:cs typeface="Times New Roman" pitchFamily="18" charset="0"/>
            </a:endParaRPr>
          </a:p>
        </p:txBody>
      </p:sp>
      <p:pic>
        <p:nvPicPr>
          <p:cNvPr id="34817" name="Picture 1" descr="D:\Gourab Sen\November\28th\Task 1\uuuu.png"/>
          <p:cNvPicPr>
            <a:picLocks noChangeAspect="1" noChangeArrowheads="1"/>
          </p:cNvPicPr>
          <p:nvPr/>
        </p:nvPicPr>
        <p:blipFill>
          <a:blip r:embed="rId3"/>
          <a:srcRect/>
          <a:stretch>
            <a:fillRect/>
          </a:stretch>
        </p:blipFill>
        <p:spPr bwMode="auto">
          <a:xfrm>
            <a:off x="5257800" y="2667000"/>
            <a:ext cx="3632120" cy="229475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latin typeface="Times New Roman" pitchFamily="18" charset="0"/>
                <a:cs typeface="Times New Roman" pitchFamily="18" charset="0"/>
              </a:rPr>
              <a:t>Leadership and Management Behaviors</a:t>
            </a:r>
            <a:endParaRPr lang="en-US" sz="28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normAutofit/>
          </a:bodyPr>
          <a:lstStyle/>
          <a:p>
            <a:pPr algn="just">
              <a:buNone/>
            </a:pPr>
            <a:r>
              <a:rPr lang="en-US" sz="2000" dirty="0">
                <a:latin typeface="Times New Roman" pitchFamily="18" charset="0"/>
                <a:cs typeface="Times New Roman" pitchFamily="18" charset="0"/>
              </a:rPr>
              <a:t>Leadership Behavior</a:t>
            </a:r>
          </a:p>
          <a:p>
            <a:pPr algn="just"/>
            <a:r>
              <a:rPr lang="en-US" sz="2000" dirty="0">
                <a:latin typeface="Times New Roman" pitchFamily="18" charset="0"/>
                <a:cs typeface="Times New Roman" pitchFamily="18" charset="0"/>
              </a:rPr>
              <a:t>Productivity and creativity</a:t>
            </a:r>
          </a:p>
          <a:p>
            <a:pPr algn="just"/>
            <a:r>
              <a:rPr lang="en-US" sz="2000" dirty="0">
                <a:latin typeface="Times New Roman" pitchFamily="18" charset="0"/>
                <a:cs typeface="Times New Roman" pitchFamily="18" charset="0"/>
              </a:rPr>
              <a:t>Problems effectively, make a strong orientation of results</a:t>
            </a:r>
          </a:p>
          <a:p>
            <a:pPr algn="just">
              <a:buNone/>
            </a:pPr>
            <a:r>
              <a:rPr lang="en-US" sz="2000" dirty="0">
                <a:latin typeface="Times New Roman" pitchFamily="18" charset="0"/>
                <a:cs typeface="Times New Roman" pitchFamily="18" charset="0"/>
              </a:rPr>
              <a:t>Supporting the Team</a:t>
            </a:r>
          </a:p>
          <a:p>
            <a:pPr algn="just"/>
            <a:r>
              <a:rPr lang="en-US" sz="2000" dirty="0">
                <a:latin typeface="Times New Roman" pitchFamily="18" charset="0"/>
                <a:cs typeface="Times New Roman" pitchFamily="18" charset="0"/>
              </a:rPr>
              <a:t>Solve all the work-related problems easily and effectively</a:t>
            </a:r>
          </a:p>
          <a:p>
            <a:pPr algn="just"/>
            <a:r>
              <a:rPr lang="en-US" sz="2000" dirty="0">
                <a:latin typeface="Times New Roman" pitchFamily="18" charset="0"/>
                <a:cs typeface="Times New Roman" pitchFamily="18" charset="0"/>
              </a:rPr>
              <a:t>Showing authenticity and sincerity, the leaders become successful in getting the trust of their coworkers</a:t>
            </a:r>
            <a:br>
              <a:rPr lang="en-US" sz="2000" dirty="0">
                <a:latin typeface="Times New Roman" pitchFamily="18" charset="0"/>
                <a:cs typeface="Times New Roman" pitchFamily="18" charset="0"/>
              </a:rPr>
            </a:br>
            <a:endParaRPr lang="en-US" sz="2000" dirty="0">
              <a:latin typeface="Times New Roman" pitchFamily="18" charset="0"/>
              <a:cs typeface="Times New Roman" pitchFamily="18" charset="0"/>
            </a:endParaRPr>
          </a:p>
        </p:txBody>
      </p:sp>
      <p:pic>
        <p:nvPicPr>
          <p:cNvPr id="4098" name="Picture 2"/>
          <p:cNvPicPr>
            <a:picLocks noGrp="1" noChangeAspect="1" noChangeArrowheads="1"/>
          </p:cNvPicPr>
          <p:nvPr>
            <p:ph sz="half" idx="1"/>
          </p:nvPr>
        </p:nvPicPr>
        <p:blipFill>
          <a:blip r:embed="rId3"/>
          <a:srcRect/>
          <a:stretch>
            <a:fillRect/>
          </a:stretch>
        </p:blipFill>
        <p:spPr bwMode="auto">
          <a:xfrm>
            <a:off x="500062" y="2453481"/>
            <a:ext cx="3952875" cy="2819400"/>
          </a:xfrm>
          <a:prstGeom prst="rect">
            <a:avLst/>
          </a:prstGeom>
          <a:noFill/>
          <a:ln w="9525">
            <a:noFill/>
            <a:miter lim="800000"/>
            <a:headEnd/>
            <a:tailEnd/>
          </a:ln>
          <a:effec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2468898-5A6E-4D55-85EC-308E785EE0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22326" y="411480"/>
            <a:ext cx="8401050" cy="1106424"/>
          </a:xfrm>
        </p:spPr>
        <p:txBody>
          <a:bodyPr vert="horz" lIns="91440" tIns="45720" rIns="91440" bIns="45720" rtlCol="0" anchor="ctr">
            <a:normAutofit/>
          </a:bodyPr>
          <a:lstStyle/>
          <a:p>
            <a:pPr algn="l">
              <a:lnSpc>
                <a:spcPct val="90000"/>
              </a:lnSpc>
            </a:pPr>
            <a:r>
              <a:rPr lang="en-US" sz="3100" b="1" kern="1200">
                <a:solidFill>
                  <a:schemeClr val="tx1"/>
                </a:solidFill>
                <a:latin typeface="+mj-lt"/>
                <a:ea typeface="+mj-ea"/>
                <a:cs typeface="+mj-cs"/>
              </a:rPr>
              <a:t>Cont…</a:t>
            </a:r>
          </a:p>
        </p:txBody>
      </p:sp>
      <p:sp>
        <p:nvSpPr>
          <p:cNvPr id="73" name="Rectangle 72">
            <a:extLst>
              <a:ext uri="{FF2B5EF4-FFF2-40B4-BE49-F238E27FC236}">
                <a16:creationId xmlns:a16="http://schemas.microsoft.com/office/drawing/2014/main" id="{3E23A947-2D45-4208-AE2B-64948C87A3E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98458"/>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5122" name="Picture 2" descr="D:\Shreya\November\28.11\first job ppt\decision-making-and-problem-solving-17-638.jpg"/>
          <p:cNvPicPr>
            <a:picLocks noGrp="1" noChangeAspect="1" noChangeArrowheads="1"/>
          </p:cNvPicPr>
          <p:nvPr>
            <p:ph sz="half" idx="2"/>
          </p:nvPr>
        </p:nvPicPr>
        <p:blipFill>
          <a:blip r:embed="rId3"/>
          <a:stretch>
            <a:fillRect/>
          </a:stretch>
        </p:blipFill>
        <p:spPr bwMode="auto">
          <a:xfrm>
            <a:off x="322326" y="2092547"/>
            <a:ext cx="5026914" cy="3770185"/>
          </a:xfrm>
          <a:prstGeom prst="rect">
            <a:avLst/>
          </a:prstGeom>
          <a:noFill/>
        </p:spPr>
      </p:pic>
      <p:sp useBgFill="1">
        <p:nvSpPr>
          <p:cNvPr id="75" name="Rectangle 74">
            <a:extLst>
              <a:ext uri="{FF2B5EF4-FFF2-40B4-BE49-F238E27FC236}">
                <a16:creationId xmlns:a16="http://schemas.microsoft.com/office/drawing/2014/main" id="{E5BBB0F9-6A59-4D02-A9C7-A2D6516684C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7850" y="1721922"/>
            <a:ext cx="3163824" cy="4520560"/>
          </a:xfrm>
          <a:prstGeom prst="rect">
            <a:avLst/>
          </a:pr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sz="half" idx="1"/>
          </p:nvPr>
        </p:nvSpPr>
        <p:spPr>
          <a:xfrm>
            <a:off x="5954064" y="2020824"/>
            <a:ext cx="2591322" cy="3959352"/>
          </a:xfrm>
        </p:spPr>
        <p:txBody>
          <a:bodyPr vert="horz" lIns="91440" tIns="45720" rIns="91440" bIns="45720" rtlCol="0" anchor="ctr">
            <a:normAutofit/>
          </a:bodyPr>
          <a:lstStyle/>
          <a:p>
            <a:pPr indent="-228600">
              <a:lnSpc>
                <a:spcPct val="90000"/>
              </a:lnSpc>
            </a:pPr>
            <a:r>
              <a:rPr lang="en-US" sz="1200" dirty="0"/>
              <a:t>Effective Problem-Solving Skill</a:t>
            </a:r>
          </a:p>
          <a:p>
            <a:pPr indent="-228600">
              <a:lnSpc>
                <a:spcPct val="90000"/>
              </a:lnSpc>
            </a:pPr>
            <a:r>
              <a:rPr lang="en-US" sz="1200" dirty="0"/>
              <a:t>Problem-solving skill helps the company to grow in a reasonable manner</a:t>
            </a:r>
          </a:p>
          <a:p>
            <a:pPr indent="-228600">
              <a:lnSpc>
                <a:spcPct val="90000"/>
              </a:lnSpc>
            </a:pPr>
            <a:r>
              <a:rPr lang="en-US" sz="1200" dirty="0"/>
              <a:t>As opined by Taub (2015), this skill helps in creating, analyzing, communicating, decision making, team building</a:t>
            </a:r>
          </a:p>
          <a:p>
            <a:pPr indent="-228600">
              <a:lnSpc>
                <a:spcPct val="90000"/>
              </a:lnSpc>
            </a:pPr>
            <a:r>
              <a:rPr lang="en-US" sz="1200" dirty="0"/>
              <a:t>Focused on Different Perspectives</a:t>
            </a:r>
          </a:p>
          <a:p>
            <a:pPr indent="-228600">
              <a:lnSpc>
                <a:spcPct val="90000"/>
              </a:lnSpc>
            </a:pPr>
            <a:r>
              <a:rPr lang="en-US" sz="1200" dirty="0"/>
              <a:t>This behavior is all about encouraging colleagues, giving them a chance to speak and let them contribute with their creativity for the success of the company</a:t>
            </a:r>
          </a:p>
          <a:p>
            <a:pPr indent="-228600">
              <a:lnSpc>
                <a:spcPct val="90000"/>
              </a:lnSpc>
            </a:pPr>
            <a:r>
              <a:rPr lang="en-US" sz="1200" dirty="0"/>
              <a:t>This helps in inspiring, earning trust and loyalty of the team members and make them inclined to more productive and creative.</a:t>
            </a:r>
            <a:br>
              <a:rPr lang="en-US" sz="1200" dirty="0"/>
            </a:br>
            <a:endParaRPr lang="en-US" sz="1200" dirty="0"/>
          </a:p>
        </p:txBody>
      </p:sp>
    </p:spTree>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8" name="Rectangle 7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659" y="4572000"/>
            <a:ext cx="5293730" cy="1964266"/>
          </a:xfrm>
          <a:prstGeom prst="rect">
            <a:avLst/>
          </a:prstGeom>
          <a:solidFill>
            <a:srgbClr val="168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93192" y="4767072"/>
            <a:ext cx="4945641" cy="1625210"/>
          </a:xfrm>
        </p:spPr>
        <p:txBody>
          <a:bodyPr vert="horz" lIns="91440" tIns="45720" rIns="91440" bIns="45720" rtlCol="0" anchor="ctr">
            <a:normAutofit/>
          </a:bodyPr>
          <a:lstStyle/>
          <a:p>
            <a:pPr algn="r">
              <a:lnSpc>
                <a:spcPct val="90000"/>
              </a:lnSpc>
            </a:pPr>
            <a:r>
              <a:rPr lang="en-US" b="1">
                <a:solidFill>
                  <a:srgbClr val="FFFFFF"/>
                </a:solidFill>
              </a:rPr>
              <a:t>Management Behavior</a:t>
            </a:r>
            <a:endParaRPr lang="en-US">
              <a:solidFill>
                <a:srgbClr val="FFFFFF"/>
              </a:solidFill>
            </a:endParaRPr>
          </a:p>
        </p:txBody>
      </p:sp>
      <p:pic>
        <p:nvPicPr>
          <p:cNvPr id="6146" name="Picture 2"/>
          <p:cNvPicPr>
            <a:picLocks noGrp="1" noChangeAspect="1" noChangeArrowheads="1"/>
          </p:cNvPicPr>
          <p:nvPr>
            <p:ph sz="half" idx="1"/>
          </p:nvPr>
        </p:nvPicPr>
        <p:blipFill rotWithShape="1">
          <a:blip r:embed="rId3"/>
          <a:srcRect r="2373" b="2"/>
          <a:stretch/>
        </p:blipFill>
        <p:spPr bwMode="auto">
          <a:xfrm>
            <a:off x="245660" y="321733"/>
            <a:ext cx="5293729" cy="4107392"/>
          </a:xfrm>
          <a:prstGeom prst="rect">
            <a:avLst/>
          </a:prstGeom>
          <a:noFill/>
        </p:spPr>
      </p:pic>
      <p:sp>
        <p:nvSpPr>
          <p:cNvPr id="6149" name="Rectangle 7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1" y="321732"/>
            <a:ext cx="3251710"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Content Placeholder 3"/>
          <p:cNvSpPr>
            <a:spLocks noGrp="1"/>
          </p:cNvSpPr>
          <p:nvPr>
            <p:ph sz="half" idx="2"/>
          </p:nvPr>
        </p:nvSpPr>
        <p:spPr>
          <a:xfrm>
            <a:off x="6021989" y="917725"/>
            <a:ext cx="2568554" cy="4852362"/>
          </a:xfrm>
        </p:spPr>
        <p:txBody>
          <a:bodyPr vert="horz" lIns="91440" tIns="45720" rIns="91440" bIns="45720" rtlCol="0" anchor="ctr">
            <a:normAutofit/>
          </a:bodyPr>
          <a:lstStyle/>
          <a:p>
            <a:pPr indent="-228600">
              <a:lnSpc>
                <a:spcPct val="90000"/>
              </a:lnSpc>
            </a:pPr>
            <a:r>
              <a:rPr lang="en-US" sz="1300" dirty="0">
                <a:solidFill>
                  <a:srgbClr val="FFFFFF"/>
                </a:solidFill>
              </a:rPr>
              <a:t>Recognizing the Limits of Employees</a:t>
            </a:r>
          </a:p>
          <a:p>
            <a:pPr indent="-228600">
              <a:lnSpc>
                <a:spcPct val="90000"/>
              </a:lnSpc>
            </a:pPr>
            <a:r>
              <a:rPr lang="en-US" sz="1300" dirty="0">
                <a:solidFill>
                  <a:srgbClr val="FFFFFF"/>
                </a:solidFill>
              </a:rPr>
              <a:t>According to Amanchukwu</a:t>
            </a:r>
            <a:r>
              <a:rPr lang="en-US" sz="1300" i="1" dirty="0">
                <a:solidFill>
                  <a:srgbClr val="FFFFFF"/>
                </a:solidFill>
              </a:rPr>
              <a:t> et al.</a:t>
            </a:r>
            <a:r>
              <a:rPr lang="en-US" sz="1300" dirty="0">
                <a:solidFill>
                  <a:srgbClr val="FFFFFF"/>
                </a:solidFill>
              </a:rPr>
              <a:t> (2015), a manager needs to be a good coach, creative, micromanaged, result-oriented, productive and good communicator.</a:t>
            </a:r>
          </a:p>
          <a:p>
            <a:pPr indent="-228600">
              <a:lnSpc>
                <a:spcPct val="90000"/>
              </a:lnSpc>
            </a:pPr>
            <a:r>
              <a:rPr lang="en-US" sz="1300" dirty="0">
                <a:solidFill>
                  <a:srgbClr val="FFFFFF"/>
                </a:solidFill>
              </a:rPr>
              <a:t>Tesco analyze the limits of their employees and allocate the department and work accordingly</a:t>
            </a:r>
          </a:p>
          <a:p>
            <a:pPr indent="-228600">
              <a:lnSpc>
                <a:spcPct val="90000"/>
              </a:lnSpc>
            </a:pPr>
            <a:r>
              <a:rPr lang="en-US" sz="1300" dirty="0">
                <a:solidFill>
                  <a:srgbClr val="FFFFFF"/>
                </a:solidFill>
              </a:rPr>
              <a:t>Use of Positive talk</a:t>
            </a:r>
          </a:p>
          <a:p>
            <a:pPr indent="-228600">
              <a:lnSpc>
                <a:spcPct val="90000"/>
              </a:lnSpc>
            </a:pPr>
            <a:r>
              <a:rPr lang="en-US" sz="1300" dirty="0">
                <a:solidFill>
                  <a:srgbClr val="FFFFFF"/>
                </a:solidFill>
              </a:rPr>
              <a:t>Communication is the key that plays an important role in bridging the gap between employees and senior management</a:t>
            </a:r>
          </a:p>
          <a:p>
            <a:pPr indent="-228600">
              <a:lnSpc>
                <a:spcPct val="90000"/>
              </a:lnSpc>
            </a:pPr>
            <a:r>
              <a:rPr lang="en-US" sz="1300" dirty="0">
                <a:solidFill>
                  <a:srgbClr val="FFFFFF"/>
                </a:solidFill>
              </a:rPr>
              <a:t>As stated by Araújo </a:t>
            </a:r>
            <a:r>
              <a:rPr lang="en-US" sz="1300" i="1" dirty="0">
                <a:solidFill>
                  <a:srgbClr val="FFFFFF"/>
                </a:solidFill>
              </a:rPr>
              <a:t>et al.</a:t>
            </a:r>
            <a:r>
              <a:rPr lang="en-US" sz="1300" dirty="0">
                <a:solidFill>
                  <a:srgbClr val="FFFFFF"/>
                </a:solidFill>
              </a:rPr>
              <a:t> (2015), this is a way where a manager appreciates their employees for their work and dedication to the company</a:t>
            </a:r>
          </a:p>
          <a:p>
            <a:pPr indent="-228600">
              <a:lnSpc>
                <a:spcPct val="90000"/>
              </a:lnSpc>
            </a:pPr>
            <a:endParaRPr lang="en-US" sz="1300" dirty="0">
              <a:solidFill>
                <a:srgbClr val="FFFFFF"/>
              </a:solidFill>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EE1FC7B4-E4A7-4452-B413-1A623E3A723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9144000" cy="6861324"/>
          </a:xfrm>
          <a:prstGeom prst="rect">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3">
            <a:extLst>
              <a:ext uri="{FF2B5EF4-FFF2-40B4-BE49-F238E27FC236}">
                <a16:creationId xmlns:a16="http://schemas.microsoft.com/office/drawing/2014/main" id="{E0709AF0-24F0-4486-B189-BE6386BDB19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840065"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11">
            <a:extLst>
              <a:ext uri="{FF2B5EF4-FFF2-40B4-BE49-F238E27FC236}">
                <a16:creationId xmlns:a16="http://schemas.microsoft.com/office/drawing/2014/main" id="{FBE3B62F-5853-4A3C-B050-6186351A71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68605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624751" y="448253"/>
            <a:ext cx="7890527" cy="1325563"/>
          </a:xfrm>
        </p:spPr>
        <p:txBody>
          <a:bodyPr vert="horz" lIns="91440" tIns="45720" rIns="91440" bIns="45720" rtlCol="0" anchor="ctr">
            <a:normAutofit/>
          </a:bodyPr>
          <a:lstStyle/>
          <a:p>
            <a:pPr algn="l">
              <a:lnSpc>
                <a:spcPct val="90000"/>
              </a:lnSpc>
            </a:pPr>
            <a:r>
              <a:rPr lang="en-US" b="1" kern="1200">
                <a:solidFill>
                  <a:schemeClr val="tx1"/>
                </a:solidFill>
                <a:latin typeface="+mj-lt"/>
                <a:ea typeface="+mj-ea"/>
                <a:cs typeface="+mj-cs"/>
              </a:rPr>
              <a:t>Cont…</a:t>
            </a:r>
          </a:p>
        </p:txBody>
      </p:sp>
      <p:sp>
        <p:nvSpPr>
          <p:cNvPr id="4" name="Content Placeholder 3"/>
          <p:cNvSpPr>
            <a:spLocks noGrp="1"/>
          </p:cNvSpPr>
          <p:nvPr>
            <p:ph sz="half" idx="2"/>
          </p:nvPr>
        </p:nvSpPr>
        <p:spPr>
          <a:xfrm>
            <a:off x="628650" y="2191807"/>
            <a:ext cx="3702050" cy="3985155"/>
          </a:xfrm>
        </p:spPr>
        <p:txBody>
          <a:bodyPr vert="horz" lIns="91440" tIns="45720" rIns="91440" bIns="45720" rtlCol="0">
            <a:normAutofit/>
          </a:bodyPr>
          <a:lstStyle/>
          <a:p>
            <a:pPr indent="-228600">
              <a:lnSpc>
                <a:spcPct val="90000"/>
              </a:lnSpc>
            </a:pPr>
            <a:r>
              <a:rPr lang="en-US" sz="1700"/>
              <a:t>Attentive and Mindful</a:t>
            </a:r>
          </a:p>
          <a:p>
            <a:pPr indent="-228600">
              <a:lnSpc>
                <a:spcPct val="90000"/>
              </a:lnSpc>
            </a:pPr>
            <a:r>
              <a:rPr lang="en-US" sz="1700"/>
              <a:t>The managers of the Tesco are mindful and attentive towards the employees</a:t>
            </a:r>
          </a:p>
          <a:p>
            <a:pPr indent="-228600">
              <a:lnSpc>
                <a:spcPct val="90000"/>
              </a:lnSpc>
            </a:pPr>
            <a:r>
              <a:rPr lang="en-US" sz="1700"/>
              <a:t>The behavior of management needs to be mindful and attentive in order to understand the feelings and behavior of an employee</a:t>
            </a:r>
          </a:p>
          <a:p>
            <a:pPr indent="-228600">
              <a:lnSpc>
                <a:spcPct val="90000"/>
              </a:lnSpc>
            </a:pPr>
            <a:r>
              <a:rPr lang="en-US" sz="1700"/>
              <a:t>This behavior helps in regain control over an employee (Bititci</a:t>
            </a:r>
            <a:r>
              <a:rPr lang="en-US" sz="1700" i="1"/>
              <a:t> et al.</a:t>
            </a:r>
            <a:r>
              <a:rPr lang="en-US" sz="1700"/>
              <a:t> 2016).</a:t>
            </a:r>
            <a:endParaRPr lang="en-US" sz="1700" b="1"/>
          </a:p>
        </p:txBody>
      </p:sp>
      <p:pic>
        <p:nvPicPr>
          <p:cNvPr id="7170" name="Picture 2"/>
          <p:cNvPicPr>
            <a:picLocks noGrp="1" noChangeAspect="1" noChangeArrowheads="1"/>
          </p:cNvPicPr>
          <p:nvPr>
            <p:ph sz="half" idx="1"/>
          </p:nvPr>
        </p:nvPicPr>
        <p:blipFill>
          <a:blip r:embed="rId3"/>
          <a:stretch>
            <a:fillRect/>
          </a:stretch>
        </p:blipFill>
        <p:spPr bwMode="auto">
          <a:xfrm>
            <a:off x="4813300" y="3282028"/>
            <a:ext cx="3701978" cy="1804713"/>
          </a:xfrm>
          <a:prstGeom prst="rect">
            <a:avLst/>
          </a:prstGeom>
          <a:noFill/>
        </p:spPr>
      </p:pic>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2468898-5A6E-4D55-85EC-308E785EE0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22326" y="411480"/>
            <a:ext cx="8401050" cy="1106424"/>
          </a:xfrm>
        </p:spPr>
        <p:txBody>
          <a:bodyPr vert="horz" lIns="91440" tIns="45720" rIns="91440" bIns="45720" rtlCol="0" anchor="ctr">
            <a:normAutofit/>
          </a:bodyPr>
          <a:lstStyle/>
          <a:p>
            <a:pPr algn="l">
              <a:lnSpc>
                <a:spcPct val="90000"/>
              </a:lnSpc>
            </a:pPr>
            <a:r>
              <a:rPr lang="en-US" sz="3100" b="1" kern="1200">
                <a:solidFill>
                  <a:schemeClr val="tx1"/>
                </a:solidFill>
                <a:latin typeface="+mj-lt"/>
                <a:ea typeface="+mj-ea"/>
                <a:cs typeface="+mj-cs"/>
              </a:rPr>
              <a:t>Factors that affect differences in Individual Behavior</a:t>
            </a:r>
            <a:endParaRPr lang="en-US" sz="3100" kern="1200">
              <a:solidFill>
                <a:schemeClr val="tx1"/>
              </a:solidFill>
              <a:latin typeface="+mj-lt"/>
              <a:ea typeface="+mj-ea"/>
              <a:cs typeface="+mj-cs"/>
            </a:endParaRPr>
          </a:p>
        </p:txBody>
      </p:sp>
      <p:sp>
        <p:nvSpPr>
          <p:cNvPr id="73" name="Rectangle 72">
            <a:extLst>
              <a:ext uri="{FF2B5EF4-FFF2-40B4-BE49-F238E27FC236}">
                <a16:creationId xmlns:a16="http://schemas.microsoft.com/office/drawing/2014/main" id="{3E23A947-2D45-4208-AE2B-64948C87A3E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98458"/>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8194" name="Picture 2" descr="D:\Shreya\November\28.11\first job ppt\factors-affecting-individuals-behaviour-in-workplace.png"/>
          <p:cNvPicPr>
            <a:picLocks noGrp="1" noChangeAspect="1" noChangeArrowheads="1"/>
          </p:cNvPicPr>
          <p:nvPr>
            <p:ph sz="half" idx="2"/>
          </p:nvPr>
        </p:nvPicPr>
        <p:blipFill>
          <a:blip r:embed="rId3"/>
          <a:stretch>
            <a:fillRect/>
          </a:stretch>
        </p:blipFill>
        <p:spPr bwMode="auto">
          <a:xfrm>
            <a:off x="322326" y="2413525"/>
            <a:ext cx="5026914" cy="3128229"/>
          </a:xfrm>
          <a:prstGeom prst="rect">
            <a:avLst/>
          </a:prstGeom>
          <a:noFill/>
        </p:spPr>
      </p:pic>
      <p:sp useBgFill="1">
        <p:nvSpPr>
          <p:cNvPr id="75" name="Rectangle 74">
            <a:extLst>
              <a:ext uri="{FF2B5EF4-FFF2-40B4-BE49-F238E27FC236}">
                <a16:creationId xmlns:a16="http://schemas.microsoft.com/office/drawing/2014/main" id="{E5BBB0F9-6A59-4D02-A9C7-A2D6516684C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7850" y="1721922"/>
            <a:ext cx="3163824" cy="4520560"/>
          </a:xfrm>
          <a:prstGeom prst="rect">
            <a:avLst/>
          </a:pr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sz="half" idx="1"/>
          </p:nvPr>
        </p:nvSpPr>
        <p:spPr>
          <a:xfrm>
            <a:off x="5954064" y="2020824"/>
            <a:ext cx="2591322" cy="3959352"/>
          </a:xfrm>
        </p:spPr>
        <p:txBody>
          <a:bodyPr vert="horz" lIns="91440" tIns="45720" rIns="91440" bIns="45720" rtlCol="0" anchor="ctr">
            <a:normAutofit/>
          </a:bodyPr>
          <a:lstStyle/>
          <a:p>
            <a:pPr indent="-228600">
              <a:lnSpc>
                <a:spcPct val="90000"/>
              </a:lnSpc>
            </a:pPr>
            <a:r>
              <a:rPr lang="en-US" sz="1000"/>
              <a:t>Personal Factor</a:t>
            </a:r>
          </a:p>
          <a:p>
            <a:pPr indent="-228600">
              <a:lnSpc>
                <a:spcPct val="90000"/>
              </a:lnSpc>
            </a:pPr>
            <a:r>
              <a:rPr lang="en-US" sz="1000"/>
              <a:t>Tesco always tries to hire employees who have extensive knowledge of modern technologies and who have a creative mind (Tesco-careers.com, 2019)</a:t>
            </a:r>
          </a:p>
          <a:p>
            <a:pPr indent="-228600">
              <a:lnSpc>
                <a:spcPct val="90000"/>
              </a:lnSpc>
            </a:pPr>
            <a:r>
              <a:rPr lang="en-US" sz="1000"/>
              <a:t>This is basically based on childhood experiences, knowledge, personality</a:t>
            </a:r>
          </a:p>
          <a:p>
            <a:pPr indent="-228600">
              <a:lnSpc>
                <a:spcPct val="90000"/>
              </a:lnSpc>
            </a:pPr>
            <a:r>
              <a:rPr lang="en-US" sz="1000"/>
              <a:t>Difference in Achievements</a:t>
            </a:r>
          </a:p>
          <a:p>
            <a:pPr indent="-228600">
              <a:lnSpc>
                <a:spcPct val="90000"/>
              </a:lnSpc>
            </a:pPr>
            <a:r>
              <a:rPr lang="en-US" sz="1000"/>
              <a:t>Every person has their own ability and with the help of their ability, they achieve goals in their life</a:t>
            </a:r>
          </a:p>
          <a:p>
            <a:pPr indent="-228600">
              <a:lnSpc>
                <a:spcPct val="90000"/>
              </a:lnSpc>
            </a:pPr>
            <a:r>
              <a:rPr lang="en-US" sz="1000"/>
              <a:t>In context to Cook </a:t>
            </a:r>
            <a:r>
              <a:rPr lang="en-US" sz="1000" i="1"/>
              <a:t>et al. </a:t>
            </a:r>
            <a:r>
              <a:rPr lang="en-US" sz="1000"/>
              <a:t>(2016), a leader and a manager need to be attentive towards rewarding their employees.</a:t>
            </a:r>
          </a:p>
          <a:p>
            <a:pPr indent="-228600">
              <a:lnSpc>
                <a:spcPct val="90000"/>
              </a:lnSpc>
            </a:pPr>
            <a:r>
              <a:rPr lang="en-US" sz="1000"/>
              <a:t>Influence of Race, Caste, and Nation</a:t>
            </a:r>
          </a:p>
          <a:p>
            <a:pPr indent="-228600">
              <a:lnSpc>
                <a:spcPct val="90000"/>
              </a:lnSpc>
            </a:pPr>
            <a:r>
              <a:rPr lang="en-US" sz="1000"/>
              <a:t>A person can easily be targeted by their religion, race, and sex</a:t>
            </a:r>
          </a:p>
          <a:p>
            <a:pPr indent="-228600">
              <a:lnSpc>
                <a:spcPct val="90000"/>
              </a:lnSpc>
            </a:pPr>
            <a:r>
              <a:rPr lang="en-US" sz="1000"/>
              <a:t>Tesco always pays attention to this and this is the reason the company is becoming more prosperous to the employees (Tesco-careers.com, 2019)</a:t>
            </a:r>
          </a:p>
          <a:p>
            <a:pPr indent="-228600">
              <a:lnSpc>
                <a:spcPct val="90000"/>
              </a:lnSpc>
            </a:pPr>
            <a:endParaRPr lang="en-US" sz="1000"/>
          </a:p>
        </p:txBody>
      </p:sp>
    </p:spTree>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2800" b="1" dirty="0">
                <a:latin typeface="Times New Roman" pitchFamily="18" charset="0"/>
                <a:cs typeface="Times New Roman" pitchFamily="18" charset="0"/>
              </a:rPr>
              <a:t>Leadership and Management Practices and Processes</a:t>
            </a:r>
          </a:p>
        </p:txBody>
      </p:sp>
      <p:sp>
        <p:nvSpPr>
          <p:cNvPr id="3" name="Content Placeholder 2"/>
          <p:cNvSpPr>
            <a:spLocks noGrp="1"/>
          </p:cNvSpPr>
          <p:nvPr>
            <p:ph sz="half" idx="1"/>
          </p:nvPr>
        </p:nvSpPr>
        <p:spPr>
          <a:xfrm>
            <a:off x="457200" y="1600200"/>
            <a:ext cx="4495800" cy="4525963"/>
          </a:xfrm>
        </p:spPr>
        <p:txBody>
          <a:bodyPr>
            <a:noAutofit/>
          </a:bodyPr>
          <a:lstStyle/>
          <a:p>
            <a:pPr algn="just">
              <a:buNone/>
            </a:pPr>
            <a:r>
              <a:rPr lang="en-US" sz="2000" dirty="0">
                <a:latin typeface="Times New Roman" pitchFamily="18" charset="0"/>
                <a:cs typeface="Times New Roman" pitchFamily="18" charset="0"/>
              </a:rPr>
              <a:t>Leadership process and practices</a:t>
            </a:r>
          </a:p>
          <a:p>
            <a:pPr algn="just"/>
            <a:r>
              <a:rPr lang="en-US" sz="2000" dirty="0">
                <a:latin typeface="Times New Roman" pitchFamily="18" charset="0"/>
                <a:cs typeface="Times New Roman" pitchFamily="18" charset="0"/>
              </a:rPr>
              <a:t>Transformational leadership theory, Leader-member exchange theory, Servant leadership theory, Charismatic leadership theory </a:t>
            </a:r>
          </a:p>
          <a:p>
            <a:pPr algn="just"/>
            <a:r>
              <a:rPr lang="en-US" sz="2000" dirty="0">
                <a:latin typeface="Times New Roman" pitchFamily="18" charset="0"/>
                <a:cs typeface="Times New Roman" pitchFamily="18" charset="0"/>
              </a:rPr>
              <a:t>Autocratic leadership style, democratic leadership style, Transformational leadership , Transactional leadership</a:t>
            </a:r>
          </a:p>
          <a:p>
            <a:pPr algn="just">
              <a:buNone/>
            </a:pPr>
            <a:r>
              <a:rPr lang="en-US" sz="2000" dirty="0">
                <a:latin typeface="Times New Roman" pitchFamily="18" charset="0"/>
                <a:cs typeface="Times New Roman" pitchFamily="18" charset="0"/>
              </a:rPr>
              <a:t>Management process and practices</a:t>
            </a:r>
          </a:p>
          <a:p>
            <a:pPr algn="just"/>
            <a:r>
              <a:rPr lang="en-US" sz="2000" dirty="0">
                <a:latin typeface="Times New Roman" pitchFamily="18" charset="0"/>
                <a:cs typeface="Times New Roman" pitchFamily="18" charset="0"/>
              </a:rPr>
              <a:t>Authentic Management Style, Collaborative Management Style, Autonomous Management Style, and Authoritative Management Style</a:t>
            </a:r>
          </a:p>
          <a:p>
            <a:pPr algn="just"/>
            <a:r>
              <a:rPr lang="en-US" sz="2000" dirty="0">
                <a:latin typeface="Times New Roman" pitchFamily="18" charset="0"/>
                <a:cs typeface="Times New Roman" pitchFamily="18" charset="0"/>
              </a:rPr>
              <a:t>Planning stage, Organizing stage, Directing or leading stage, and Controlling stage</a:t>
            </a:r>
          </a:p>
        </p:txBody>
      </p:sp>
      <p:pic>
        <p:nvPicPr>
          <p:cNvPr id="5" name="Picture 2" descr="D:\Shreya\November\28.11\first job ppt\managerial-roles.png"/>
          <p:cNvPicPr>
            <a:picLocks noGrp="1" noChangeAspect="1" noChangeArrowheads="1"/>
          </p:cNvPicPr>
          <p:nvPr>
            <p:ph sz="half" idx="1"/>
          </p:nvPr>
        </p:nvPicPr>
        <p:blipFill>
          <a:blip r:embed="rId3"/>
          <a:srcRect/>
          <a:stretch>
            <a:fillRect/>
          </a:stretch>
        </p:blipFill>
        <p:spPr bwMode="auto">
          <a:xfrm>
            <a:off x="5105400" y="1752600"/>
            <a:ext cx="4038600" cy="3700988"/>
          </a:xfrm>
          <a:prstGeom prst="rect">
            <a:avLst/>
          </a:prstGeom>
          <a:noFill/>
        </p:spPr>
      </p:pic>
    </p:spTree>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latin typeface="Times New Roman" pitchFamily="18" charset="0"/>
                <a:cs typeface="Times New Roman" pitchFamily="18" charset="0"/>
              </a:rPr>
              <a:t>Positive influence individual behavior</a:t>
            </a:r>
            <a:br>
              <a:rPr lang="en-US" sz="2800" b="1"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3" name="Content Placeholder 2"/>
          <p:cNvSpPr>
            <a:spLocks noGrp="1"/>
          </p:cNvSpPr>
          <p:nvPr>
            <p:ph sz="half" idx="1"/>
          </p:nvPr>
        </p:nvSpPr>
        <p:spPr>
          <a:xfrm>
            <a:off x="457200" y="1219200"/>
            <a:ext cx="8458200" cy="4525963"/>
          </a:xfrm>
        </p:spPr>
        <p:txBody>
          <a:bodyPr>
            <a:normAutofit/>
          </a:bodyPr>
          <a:lstStyle/>
          <a:p>
            <a:r>
              <a:rPr lang="en-US" sz="2000" dirty="0">
                <a:latin typeface="Times New Roman" pitchFamily="18" charset="0"/>
                <a:cs typeface="Times New Roman" pitchFamily="18" charset="0"/>
              </a:rPr>
              <a:t>The transformational leadership style is very adaptive </a:t>
            </a:r>
          </a:p>
          <a:p>
            <a:r>
              <a:rPr lang="en-US" sz="2000" dirty="0">
                <a:latin typeface="Times New Roman" pitchFamily="18" charset="0"/>
                <a:cs typeface="Times New Roman" pitchFamily="18" charset="0"/>
              </a:rPr>
              <a:t>Directions and explaining the expectations from the work</a:t>
            </a:r>
          </a:p>
          <a:p>
            <a:r>
              <a:rPr lang="en-US" sz="2000" dirty="0">
                <a:latin typeface="Times New Roman" pitchFamily="18" charset="0"/>
                <a:cs typeface="Times New Roman" pitchFamily="18" charset="0"/>
              </a:rPr>
              <a:t>In collaborative style, individuals get benefit from thoughts, concerns, as well as suggestions shared by the managers </a:t>
            </a:r>
          </a:p>
          <a:p>
            <a:r>
              <a:rPr lang="en-US" sz="2000" dirty="0">
                <a:latin typeface="Times New Roman" pitchFamily="18" charset="0"/>
                <a:cs typeface="Times New Roman" pitchFamily="18" charset="0"/>
              </a:rPr>
              <a:t>Responsibility towards the organization (McClory </a:t>
            </a:r>
            <a:r>
              <a:rPr lang="en-US" sz="2000" i="1" dirty="0">
                <a:latin typeface="Times New Roman" pitchFamily="18" charset="0"/>
                <a:cs typeface="Times New Roman" pitchFamily="18" charset="0"/>
              </a:rPr>
              <a:t>et al.</a:t>
            </a:r>
            <a:r>
              <a:rPr lang="en-US" sz="2000" dirty="0">
                <a:latin typeface="Times New Roman" pitchFamily="18" charset="0"/>
                <a:cs typeface="Times New Roman" pitchFamily="18" charset="0"/>
              </a:rPr>
              <a:t> 2017).</a:t>
            </a:r>
          </a:p>
          <a:p>
            <a:endParaRPr lang="en-US" sz="2000" dirty="0">
              <a:latin typeface="Times New Roman" pitchFamily="18" charset="0"/>
              <a:cs typeface="Times New Roman" pitchFamily="18" charset="0"/>
            </a:endParaRPr>
          </a:p>
        </p:txBody>
      </p:sp>
      <p:pic>
        <p:nvPicPr>
          <p:cNvPr id="4097" name="Picture 1" descr="D:\Gourab Sen\November\28th\Task 1\untitled-2.jpg"/>
          <p:cNvPicPr>
            <a:picLocks noChangeAspect="1" noChangeArrowheads="1"/>
          </p:cNvPicPr>
          <p:nvPr/>
        </p:nvPicPr>
        <p:blipFill>
          <a:blip r:embed="rId3"/>
          <a:srcRect/>
          <a:stretch>
            <a:fillRect/>
          </a:stretch>
        </p:blipFill>
        <p:spPr bwMode="auto">
          <a:xfrm>
            <a:off x="2590800" y="3677234"/>
            <a:ext cx="4114800" cy="3180766"/>
          </a:xfrm>
          <a:prstGeom prst="rect">
            <a:avLst/>
          </a:prstGeom>
          <a:noFill/>
        </p:spPr>
      </p:pic>
    </p:spTree>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50000"/>
              </a:lnSpc>
            </a:pPr>
            <a:r>
              <a:rPr lang="en-US" sz="2800" b="1" dirty="0">
                <a:latin typeface="Times New Roman" pitchFamily="18" charset="0"/>
                <a:cs typeface="Times New Roman" pitchFamily="18" charset="0"/>
              </a:rPr>
              <a:t>The Group as well as Team Behaviors</a:t>
            </a:r>
            <a:endParaRPr lang="en-US" sz="2800" dirty="0">
              <a:latin typeface="Times New Roman" pitchFamily="18" charset="0"/>
              <a:cs typeface="Times New Roman" pitchFamily="18" charset="0"/>
            </a:endParaRPr>
          </a:p>
        </p:txBody>
      </p:sp>
      <p:sp>
        <p:nvSpPr>
          <p:cNvPr id="3" name="Content Placeholder 2"/>
          <p:cNvSpPr>
            <a:spLocks noGrp="1"/>
          </p:cNvSpPr>
          <p:nvPr>
            <p:ph sz="half" idx="1"/>
          </p:nvPr>
        </p:nvSpPr>
        <p:spPr>
          <a:xfrm>
            <a:off x="457200" y="1600200"/>
            <a:ext cx="5181600" cy="4525963"/>
          </a:xfrm>
        </p:spPr>
        <p:txBody>
          <a:bodyPr>
            <a:noAutofit/>
          </a:bodyPr>
          <a:lstStyle/>
          <a:p>
            <a:pPr algn="just">
              <a:buNone/>
            </a:pPr>
            <a:r>
              <a:rPr lang="en-US" sz="2000" dirty="0">
                <a:latin typeface="Times New Roman" pitchFamily="18" charset="0"/>
                <a:cs typeface="Times New Roman" pitchFamily="18" charset="0"/>
              </a:rPr>
              <a:t>Power and the Role Culture</a:t>
            </a:r>
          </a:p>
          <a:p>
            <a:pPr algn="just"/>
            <a:r>
              <a:rPr lang="en-US" sz="2000" dirty="0">
                <a:latin typeface="Times New Roman" pitchFamily="18" charset="0"/>
                <a:cs typeface="Times New Roman" pitchFamily="18" charset="0"/>
              </a:rPr>
              <a:t>Power and role culture is an important element in today’s organization</a:t>
            </a:r>
          </a:p>
          <a:p>
            <a:pPr algn="just"/>
            <a:r>
              <a:rPr lang="en-US" sz="2000" dirty="0">
                <a:latin typeface="Times New Roman" pitchFamily="18" charset="0"/>
                <a:cs typeface="Times New Roman" pitchFamily="18" charset="0"/>
              </a:rPr>
              <a:t>Tesco has developed this behavior to work as a team and a group.</a:t>
            </a:r>
          </a:p>
          <a:p>
            <a:pPr algn="just">
              <a:buNone/>
            </a:pPr>
            <a:r>
              <a:rPr lang="en-US" sz="2000" dirty="0">
                <a:latin typeface="Times New Roman" pitchFamily="18" charset="0"/>
                <a:cs typeface="Times New Roman" pitchFamily="18" charset="0"/>
              </a:rPr>
              <a:t>Wide Organizational Structure</a:t>
            </a:r>
          </a:p>
          <a:p>
            <a:pPr algn="just"/>
            <a:r>
              <a:rPr lang="en-US" sz="2000" dirty="0">
                <a:latin typeface="Times New Roman" pitchFamily="18" charset="0"/>
                <a:cs typeface="Times New Roman" pitchFamily="18" charset="0"/>
              </a:rPr>
              <a:t>This group behavior forces a manger to make clear objectives and policies for the company.</a:t>
            </a:r>
          </a:p>
          <a:p>
            <a:pPr algn="just"/>
            <a:r>
              <a:rPr lang="en-US" sz="2000" dirty="0">
                <a:latin typeface="Times New Roman" pitchFamily="18" charset="0"/>
                <a:cs typeface="Times New Roman" pitchFamily="18" charset="0"/>
              </a:rPr>
              <a:t>As stated by Baltaci and Balcı (2017), this helps the team to possess awareness about the job and obligations.</a:t>
            </a:r>
          </a:p>
          <a:p>
            <a:pPr algn="just"/>
            <a:r>
              <a:rPr lang="en-US" sz="2000" dirty="0">
                <a:latin typeface="Times New Roman" pitchFamily="18" charset="0"/>
                <a:cs typeface="Times New Roman" pitchFamily="18" charset="0"/>
              </a:rPr>
              <a:t>This behavior is helpful in building the team as a manager cannot ensure work on a daily basis.</a:t>
            </a:r>
          </a:p>
          <a:p>
            <a:r>
              <a:rPr lang="en-US" sz="2000" dirty="0"/>
              <a:t/>
            </a:r>
            <a:br>
              <a:rPr lang="en-US" sz="2000" dirty="0"/>
            </a:br>
            <a:endParaRPr lang="en-US" sz="2000" dirty="0"/>
          </a:p>
          <a:p>
            <a:pPr>
              <a:buNone/>
            </a:pPr>
            <a:endParaRPr lang="en-US" sz="2000" dirty="0"/>
          </a:p>
        </p:txBody>
      </p:sp>
      <p:pic>
        <p:nvPicPr>
          <p:cNvPr id="9218" name="Picture 2"/>
          <p:cNvPicPr>
            <a:picLocks noGrp="1" noChangeAspect="1" noChangeArrowheads="1"/>
          </p:cNvPicPr>
          <p:nvPr>
            <p:ph sz="half" idx="2"/>
          </p:nvPr>
        </p:nvPicPr>
        <p:blipFill>
          <a:blip r:embed="rId3"/>
          <a:srcRect/>
          <a:stretch>
            <a:fillRect/>
          </a:stretch>
        </p:blipFill>
        <p:spPr bwMode="auto">
          <a:xfrm>
            <a:off x="6157912" y="1981200"/>
            <a:ext cx="2986088" cy="2763044"/>
          </a:xfrm>
          <a:prstGeom prst="rect">
            <a:avLst/>
          </a:prstGeom>
          <a:noFill/>
          <a:ln w="9525">
            <a:noFill/>
            <a:miter lim="800000"/>
            <a:headEnd/>
            <a:tailEnd/>
          </a:ln>
          <a:effec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err="1">
                <a:latin typeface="Times New Roman" pitchFamily="18" charset="0"/>
                <a:cs typeface="Times New Roman" pitchFamily="18" charset="0"/>
              </a:rPr>
              <a:t>Cont</a:t>
            </a:r>
            <a:r>
              <a:rPr lang="en-US" sz="2800" b="1" dirty="0">
                <a:latin typeface="Times New Roman" pitchFamily="18" charset="0"/>
                <a:cs typeface="Times New Roman" pitchFamily="18" charset="0"/>
              </a:rPr>
              <a:t>…</a:t>
            </a:r>
          </a:p>
        </p:txBody>
      </p:sp>
      <p:sp>
        <p:nvSpPr>
          <p:cNvPr id="4" name="Content Placeholder 3"/>
          <p:cNvSpPr>
            <a:spLocks noGrp="1"/>
          </p:cNvSpPr>
          <p:nvPr>
            <p:ph sz="half" idx="2"/>
          </p:nvPr>
        </p:nvSpPr>
        <p:spPr>
          <a:xfrm>
            <a:off x="4648200" y="1600200"/>
            <a:ext cx="4495800" cy="4525963"/>
          </a:xfrm>
        </p:spPr>
        <p:txBody>
          <a:bodyPr>
            <a:noAutofit/>
          </a:bodyPr>
          <a:lstStyle/>
          <a:p>
            <a:pPr algn="just">
              <a:buNone/>
            </a:pPr>
            <a:r>
              <a:rPr lang="en-US" sz="2000" dirty="0">
                <a:latin typeface="Times New Roman" pitchFamily="18" charset="0"/>
                <a:cs typeface="Times New Roman" pitchFamily="18" charset="0"/>
              </a:rPr>
              <a:t>Pay and Interest Boosting</a:t>
            </a:r>
          </a:p>
          <a:p>
            <a:pPr algn="just"/>
            <a:r>
              <a:rPr lang="en-US" sz="2000" dirty="0">
                <a:latin typeface="Times New Roman" pitchFamily="18" charset="0"/>
                <a:cs typeface="Times New Roman" pitchFamily="18" charset="0"/>
              </a:rPr>
              <a:t>The team behavior that is important to build a team and group is to pay and boost the interest</a:t>
            </a:r>
          </a:p>
          <a:p>
            <a:pPr algn="just"/>
            <a:r>
              <a:rPr lang="en-US" sz="2000" dirty="0">
                <a:latin typeface="Times New Roman" pitchFamily="18" charset="0"/>
                <a:cs typeface="Times New Roman" pitchFamily="18" charset="0"/>
              </a:rPr>
              <a:t>This is helpful when an employee has seen losing interest towards its work and becoming less productive</a:t>
            </a:r>
          </a:p>
          <a:p>
            <a:pPr algn="just">
              <a:buNone/>
            </a:pPr>
            <a:r>
              <a:rPr lang="en-US" sz="2000" dirty="0">
                <a:latin typeface="Times New Roman" pitchFamily="18" charset="0"/>
                <a:cs typeface="Times New Roman" pitchFamily="18" charset="0"/>
              </a:rPr>
              <a:t>Participative and Declarative Behavior</a:t>
            </a:r>
          </a:p>
          <a:p>
            <a:pPr algn="just"/>
            <a:r>
              <a:rPr lang="en-US" sz="2000" dirty="0">
                <a:latin typeface="Times New Roman" pitchFamily="18" charset="0"/>
                <a:cs typeface="Times New Roman" pitchFamily="18" charset="0"/>
              </a:rPr>
              <a:t>Tesco has applied participative and </a:t>
            </a:r>
            <a:r>
              <a:rPr lang="en-US" sz="2000" dirty="0" err="1">
                <a:latin typeface="Times New Roman" pitchFamily="18" charset="0"/>
                <a:cs typeface="Times New Roman" pitchFamily="18" charset="0"/>
              </a:rPr>
              <a:t>delegative</a:t>
            </a:r>
            <a:r>
              <a:rPr lang="en-US" sz="2000" dirty="0">
                <a:latin typeface="Times New Roman" pitchFamily="18" charset="0"/>
                <a:cs typeface="Times New Roman" pitchFamily="18" charset="0"/>
              </a:rPr>
              <a:t> behavior in order to form a team and group</a:t>
            </a:r>
          </a:p>
          <a:p>
            <a:pPr algn="just"/>
            <a:r>
              <a:rPr lang="en-US" sz="2000" dirty="0">
                <a:latin typeface="Times New Roman" pitchFamily="18" charset="0"/>
                <a:cs typeface="Times New Roman" pitchFamily="18" charset="0"/>
              </a:rPr>
              <a:t>Participative is well established and large method of leadership that helps team to grow in a positive manner (</a:t>
            </a:r>
            <a:r>
              <a:rPr lang="en-US" sz="2000" dirty="0" err="1">
                <a:latin typeface="Times New Roman" pitchFamily="18" charset="0"/>
                <a:cs typeface="Times New Roman" pitchFamily="18" charset="0"/>
              </a:rPr>
              <a:t>McClory</a:t>
            </a:r>
            <a:r>
              <a:rPr lang="en-US" sz="2000" dirty="0">
                <a:latin typeface="Times New Roman" pitchFamily="18" charset="0"/>
                <a:cs typeface="Times New Roman" pitchFamily="18" charset="0"/>
              </a:rPr>
              <a:t> </a:t>
            </a:r>
            <a:r>
              <a:rPr lang="en-US" sz="2000" i="1" dirty="0">
                <a:latin typeface="Times New Roman" pitchFamily="18" charset="0"/>
                <a:cs typeface="Times New Roman" pitchFamily="18" charset="0"/>
              </a:rPr>
              <a:t>et al.</a:t>
            </a:r>
            <a:r>
              <a:rPr lang="en-US" sz="2000" dirty="0">
                <a:latin typeface="Times New Roman" pitchFamily="18" charset="0"/>
                <a:cs typeface="Times New Roman" pitchFamily="18" charset="0"/>
              </a:rPr>
              <a:t> 2017).</a:t>
            </a:r>
          </a:p>
        </p:txBody>
      </p:sp>
      <p:pic>
        <p:nvPicPr>
          <p:cNvPr id="10242" name="Picture 2" descr="D:\Shreya\November\28.11\first job ppt\leadstyles.gif"/>
          <p:cNvPicPr>
            <a:picLocks noGrp="1" noChangeAspect="1" noChangeArrowheads="1"/>
          </p:cNvPicPr>
          <p:nvPr>
            <p:ph sz="half" idx="1"/>
          </p:nvPr>
        </p:nvPicPr>
        <p:blipFill>
          <a:blip r:embed="rId3"/>
          <a:srcRect/>
          <a:stretch>
            <a:fillRect/>
          </a:stretch>
        </p:blipFill>
        <p:spPr bwMode="auto">
          <a:xfrm>
            <a:off x="457200" y="2071408"/>
            <a:ext cx="4038600" cy="3583546"/>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92468898-5A6E-4D55-85EC-308E785EE0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22326" y="411480"/>
            <a:ext cx="8401050" cy="1106424"/>
          </a:xfrm>
        </p:spPr>
        <p:txBody>
          <a:bodyPr vert="horz" lIns="91440" tIns="45720" rIns="91440" bIns="45720" rtlCol="0" anchor="ctr">
            <a:normAutofit/>
          </a:bodyPr>
          <a:lstStyle/>
          <a:p>
            <a:pPr algn="l">
              <a:lnSpc>
                <a:spcPct val="90000"/>
              </a:lnSpc>
            </a:pPr>
            <a:r>
              <a:rPr lang="en-US" sz="3100" b="1" kern="1200">
                <a:solidFill>
                  <a:schemeClr val="tx1"/>
                </a:solidFill>
                <a:latin typeface="+mj-lt"/>
                <a:ea typeface="+mj-ea"/>
                <a:cs typeface="+mj-cs"/>
              </a:rPr>
              <a:t>Motivation as well as perception</a:t>
            </a:r>
          </a:p>
        </p:txBody>
      </p:sp>
      <p:sp>
        <p:nvSpPr>
          <p:cNvPr id="72" name="Rectangle 71">
            <a:extLst>
              <a:ext uri="{FF2B5EF4-FFF2-40B4-BE49-F238E27FC236}">
                <a16:creationId xmlns:a16="http://schemas.microsoft.com/office/drawing/2014/main" id="{3E23A947-2D45-4208-AE2B-64948C87A3E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98458"/>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16385" name="Picture 1" descr="D:\Gourab Sen\November\28th\Task 1\421774795-H.jpg"/>
          <p:cNvPicPr>
            <a:picLocks noChangeAspect="1" noChangeArrowheads="1"/>
          </p:cNvPicPr>
          <p:nvPr/>
        </p:nvPicPr>
        <p:blipFill>
          <a:blip r:embed="rId2"/>
          <a:stretch>
            <a:fillRect/>
          </a:stretch>
        </p:blipFill>
        <p:spPr bwMode="auto">
          <a:xfrm>
            <a:off x="322326" y="2262206"/>
            <a:ext cx="5026914" cy="3430868"/>
          </a:xfrm>
          <a:prstGeom prst="rect">
            <a:avLst/>
          </a:prstGeom>
          <a:noFill/>
        </p:spPr>
      </p:pic>
      <p:sp useBgFill="1">
        <p:nvSpPr>
          <p:cNvPr id="74" name="Rectangle 73">
            <a:extLst>
              <a:ext uri="{FF2B5EF4-FFF2-40B4-BE49-F238E27FC236}">
                <a16:creationId xmlns:a16="http://schemas.microsoft.com/office/drawing/2014/main" id="{E5BBB0F9-6A59-4D02-A9C7-A2D6516684C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7850" y="1721922"/>
            <a:ext cx="3163824" cy="4520560"/>
          </a:xfrm>
          <a:prstGeom prst="rect">
            <a:avLst/>
          </a:pr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sz="half" idx="1"/>
          </p:nvPr>
        </p:nvSpPr>
        <p:spPr>
          <a:xfrm>
            <a:off x="5954064" y="2020824"/>
            <a:ext cx="2591322" cy="3959352"/>
          </a:xfrm>
        </p:spPr>
        <p:txBody>
          <a:bodyPr vert="horz" lIns="91440" tIns="45720" rIns="91440" bIns="45720" rtlCol="0" anchor="ctr">
            <a:normAutofit/>
          </a:bodyPr>
          <a:lstStyle/>
          <a:p>
            <a:pPr indent="-228600">
              <a:lnSpc>
                <a:spcPct val="90000"/>
              </a:lnSpc>
            </a:pPr>
            <a:r>
              <a:rPr lang="en-US" sz="1400" dirty="0"/>
              <a:t>Amanchukwu </a:t>
            </a:r>
            <a:r>
              <a:rPr lang="en-US" sz="1400" i="1" dirty="0"/>
              <a:t>et al. </a:t>
            </a:r>
            <a:r>
              <a:rPr lang="en-US" sz="1400" dirty="0"/>
              <a:t>(2015), defined motivation as the ability to satisfy individual needs by the organization when employees have willingness to exert efforts at high level towards organizational goals. </a:t>
            </a:r>
          </a:p>
          <a:p>
            <a:pPr indent="-228600">
              <a:lnSpc>
                <a:spcPct val="90000"/>
              </a:lnSpc>
            </a:pPr>
            <a:r>
              <a:rPr lang="en-US" sz="1400" dirty="0"/>
              <a:t>According to Taub (2015), in the modern workplace, the motivating factors include responsibility as well as empowerment, appreciation of hard work, opportunity for advancement, a sense of achievement and a sense of enjoyment in challenging environment. </a:t>
            </a:r>
          </a:p>
          <a:p>
            <a:pPr indent="-228600">
              <a:lnSpc>
                <a:spcPct val="90000"/>
              </a:lnSpc>
            </a:pPr>
            <a:endParaRPr lang="en-US" sz="1400" dirty="0"/>
          </a:p>
        </p:txBody>
      </p:sp>
    </p:spTree>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E45CA849-654C-4173-AD99-B3A2528275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22326" y="411480"/>
            <a:ext cx="8401050" cy="1106424"/>
          </a:xfrm>
        </p:spPr>
        <p:txBody>
          <a:bodyPr vert="horz" lIns="91440" tIns="45720" rIns="91440" bIns="45720" rtlCol="0" anchor="ctr">
            <a:normAutofit/>
          </a:bodyPr>
          <a:lstStyle/>
          <a:p>
            <a:pPr algn="l">
              <a:lnSpc>
                <a:spcPct val="90000"/>
              </a:lnSpc>
            </a:pPr>
            <a:r>
              <a:rPr lang="en-US" sz="2900" b="1"/>
              <a:t>Maslow and Herzberg’s motivational theory in TESCO</a:t>
            </a:r>
            <a:r>
              <a:rPr lang="en-US" sz="2900"/>
              <a:t/>
            </a:r>
            <a:br>
              <a:rPr lang="en-US" sz="2900"/>
            </a:br>
            <a:endParaRPr lang="en-US" sz="2900"/>
          </a:p>
        </p:txBody>
      </p:sp>
      <p:sp>
        <p:nvSpPr>
          <p:cNvPr id="72" name="Rectangle 71">
            <a:extLst>
              <a:ext uri="{FF2B5EF4-FFF2-40B4-BE49-F238E27FC236}">
                <a16:creationId xmlns:a16="http://schemas.microsoft.com/office/drawing/2014/main" id="{3E23A947-2D45-4208-AE2B-64948C87A3E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7931"/>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49" name="Picture 1" descr="D:\Gourab Sen\November\28th\Task 1\download.jpg"/>
          <p:cNvPicPr>
            <a:picLocks noChangeAspect="1" noChangeArrowheads="1"/>
          </p:cNvPicPr>
          <p:nvPr/>
        </p:nvPicPr>
        <p:blipFill rotWithShape="1">
          <a:blip r:embed="rId3"/>
          <a:srcRect l="3053" r="8662" b="1"/>
          <a:stretch/>
        </p:blipFill>
        <p:spPr bwMode="auto">
          <a:xfrm>
            <a:off x="322326" y="1721922"/>
            <a:ext cx="5028668" cy="4520559"/>
          </a:xfrm>
          <a:prstGeom prst="rect">
            <a:avLst/>
          </a:prstGeom>
          <a:noFill/>
        </p:spPr>
      </p:pic>
      <p:sp useBgFill="1">
        <p:nvSpPr>
          <p:cNvPr id="74" name="Rectangle 73">
            <a:extLst>
              <a:ext uri="{FF2B5EF4-FFF2-40B4-BE49-F238E27FC236}">
                <a16:creationId xmlns:a16="http://schemas.microsoft.com/office/drawing/2014/main" id="{E5BBB0F9-6A59-4D02-A9C7-A2D6516684C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7850" y="1721922"/>
            <a:ext cx="3163824" cy="4520560"/>
          </a:xfrm>
          <a:prstGeom prst="rect">
            <a:avLst/>
          </a:pr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sz="half" idx="1"/>
          </p:nvPr>
        </p:nvSpPr>
        <p:spPr>
          <a:xfrm>
            <a:off x="5954064" y="2020824"/>
            <a:ext cx="2591322" cy="3959352"/>
          </a:xfrm>
        </p:spPr>
        <p:txBody>
          <a:bodyPr vert="horz" lIns="91440" tIns="45720" rIns="91440" bIns="45720" rtlCol="0" anchor="ctr">
            <a:normAutofit/>
          </a:bodyPr>
          <a:lstStyle/>
          <a:p>
            <a:pPr indent="-228600">
              <a:lnSpc>
                <a:spcPct val="90000"/>
              </a:lnSpc>
            </a:pPr>
            <a:r>
              <a:rPr lang="en-US" sz="1600"/>
              <a:t>Basic needs</a:t>
            </a:r>
          </a:p>
          <a:p>
            <a:pPr indent="-228600">
              <a:lnSpc>
                <a:spcPct val="90000"/>
              </a:lnSpc>
            </a:pPr>
            <a:r>
              <a:rPr lang="en-US" sz="1600"/>
              <a:t>Security needs</a:t>
            </a:r>
          </a:p>
          <a:p>
            <a:pPr indent="-228600">
              <a:lnSpc>
                <a:spcPct val="90000"/>
              </a:lnSpc>
            </a:pPr>
            <a:r>
              <a:rPr lang="en-US" sz="1600"/>
              <a:t>Social needs</a:t>
            </a:r>
          </a:p>
          <a:p>
            <a:pPr indent="-228600">
              <a:lnSpc>
                <a:spcPct val="90000"/>
              </a:lnSpc>
            </a:pPr>
            <a:r>
              <a:rPr lang="en-US" sz="1600"/>
              <a:t>Self-esteem needs</a:t>
            </a:r>
          </a:p>
          <a:p>
            <a:pPr indent="-228600">
              <a:lnSpc>
                <a:spcPct val="90000"/>
              </a:lnSpc>
            </a:pPr>
            <a:r>
              <a:rPr lang="en-US" sz="1600"/>
              <a:t>Self-actualization needs</a:t>
            </a:r>
          </a:p>
        </p:txBody>
      </p:sp>
    </p:spTree>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4ECDE7A-6944-466D-8FFE-149A29BA6BA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3" name="Rectangle 72">
            <a:extLst>
              <a:ext uri="{FF2B5EF4-FFF2-40B4-BE49-F238E27FC236}">
                <a16:creationId xmlns:a16="http://schemas.microsoft.com/office/drawing/2014/main" id="{B3420082-9415-44EC-802E-C77D71D59C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8656" y="0"/>
            <a:ext cx="8375586" cy="2018806"/>
          </a:xfrm>
          <a:prstGeom prst="rect">
            <a:avLst/>
          </a:prstGeom>
          <a:ln w="12700">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5" name="Rectangle 74">
            <a:extLst>
              <a:ext uri="{FF2B5EF4-FFF2-40B4-BE49-F238E27FC236}">
                <a16:creationId xmlns:a16="http://schemas.microsoft.com/office/drawing/2014/main" id="{55A52C45-1FCB-4636-A80F-2849B8226C0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5196" y="0"/>
            <a:ext cx="8366760" cy="2011680"/>
          </a:xfrm>
          <a:prstGeom prst="rect">
            <a:avLst/>
          </a:prstGeom>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36676" y="548640"/>
            <a:ext cx="7626096" cy="1179576"/>
          </a:xfrm>
        </p:spPr>
        <p:txBody>
          <a:bodyPr vert="horz" lIns="91440" tIns="45720" rIns="91440" bIns="45720" rtlCol="0" anchor="ctr">
            <a:normAutofit/>
          </a:bodyPr>
          <a:lstStyle/>
          <a:p>
            <a:pPr algn="l">
              <a:lnSpc>
                <a:spcPct val="90000"/>
              </a:lnSpc>
            </a:pPr>
            <a:r>
              <a:rPr lang="en-US" sz="3500" b="1"/>
              <a:t>Conclusion</a:t>
            </a:r>
          </a:p>
        </p:txBody>
      </p:sp>
      <p:sp>
        <p:nvSpPr>
          <p:cNvPr id="77" name="Rectangle 76">
            <a:extLst>
              <a:ext uri="{FF2B5EF4-FFF2-40B4-BE49-F238E27FC236}">
                <a16:creationId xmlns:a16="http://schemas.microsoft.com/office/drawing/2014/main" id="{768EB4DD-3704-43AD-92B3-C4E0C6EA92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125" y="770799"/>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266" name="Picture 2"/>
          <p:cNvPicPr>
            <a:picLocks noGrp="1" noChangeAspect="1" noChangeArrowheads="1"/>
          </p:cNvPicPr>
          <p:nvPr>
            <p:ph sz="half" idx="2"/>
          </p:nvPr>
        </p:nvPicPr>
        <p:blipFill rotWithShape="1">
          <a:blip r:embed="rId3"/>
          <a:srcRect t="6824" r="2" b="60"/>
          <a:stretch/>
        </p:blipFill>
        <p:spPr bwMode="auto">
          <a:xfrm>
            <a:off x="681228" y="2478024"/>
            <a:ext cx="4507391" cy="3694176"/>
          </a:xfrm>
          <a:prstGeom prst="rect">
            <a:avLst/>
          </a:prstGeom>
          <a:noFill/>
        </p:spPr>
      </p:pic>
      <p:sp>
        <p:nvSpPr>
          <p:cNvPr id="3" name="Content Placeholder 2"/>
          <p:cNvSpPr>
            <a:spLocks noGrp="1"/>
          </p:cNvSpPr>
          <p:nvPr>
            <p:ph sz="half" idx="1"/>
          </p:nvPr>
        </p:nvSpPr>
        <p:spPr>
          <a:xfrm>
            <a:off x="5558589" y="2478024"/>
            <a:ext cx="2904183" cy="3694176"/>
          </a:xfrm>
        </p:spPr>
        <p:txBody>
          <a:bodyPr vert="horz" lIns="91440" tIns="45720" rIns="91440" bIns="45720" rtlCol="0" anchor="ctr">
            <a:normAutofit/>
          </a:bodyPr>
          <a:lstStyle/>
          <a:p>
            <a:pPr indent="-228600">
              <a:lnSpc>
                <a:spcPct val="90000"/>
              </a:lnSpc>
            </a:pPr>
            <a:r>
              <a:rPr lang="en-US" sz="1500"/>
              <a:t>They follow the leadership style like Transformational leadership theory, Leader-member exchange theory, Servant leadership theory, Charismatic leadership theory</a:t>
            </a:r>
          </a:p>
          <a:p>
            <a:pPr indent="-228600">
              <a:lnSpc>
                <a:spcPct val="90000"/>
              </a:lnSpc>
            </a:pPr>
            <a:r>
              <a:rPr lang="en-US" sz="1500"/>
              <a:t>The company has increased its sales and profit by 60% with the help of the above practices and theories.</a:t>
            </a:r>
          </a:p>
          <a:p>
            <a:pPr indent="-228600">
              <a:lnSpc>
                <a:spcPct val="90000"/>
              </a:lnSpc>
            </a:pPr>
            <a:r>
              <a:rPr lang="en-US" sz="1500"/>
              <a:t>With the help of these management practices and leadership behaviors Tesco become one of the leading global brands and most profitable retailers in the business.</a:t>
            </a: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6158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480059" y="2053641"/>
            <a:ext cx="2751871" cy="2760098"/>
          </a:xfrm>
        </p:spPr>
        <p:txBody>
          <a:bodyPr vert="horz" lIns="91440" tIns="45720" rIns="91440" bIns="45720" rtlCol="0" anchor="ctr">
            <a:normAutofit/>
          </a:bodyPr>
          <a:lstStyle/>
          <a:p>
            <a:pPr algn="l">
              <a:lnSpc>
                <a:spcPct val="90000"/>
              </a:lnSpc>
            </a:pPr>
            <a:r>
              <a:rPr lang="en-US" b="1" kern="1200">
                <a:solidFill>
                  <a:srgbClr val="FFFFFF"/>
                </a:solidFill>
                <a:latin typeface="+mj-lt"/>
                <a:ea typeface="+mj-ea"/>
                <a:cs typeface="+mj-cs"/>
              </a:rPr>
              <a:t>References</a:t>
            </a:r>
          </a:p>
        </p:txBody>
      </p:sp>
      <p:sp>
        <p:nvSpPr>
          <p:cNvPr id="4" name="TextBox 3"/>
          <p:cNvSpPr txBox="1"/>
          <p:nvPr/>
        </p:nvSpPr>
        <p:spPr>
          <a:xfrm>
            <a:off x="4567930" y="801866"/>
            <a:ext cx="3979563" cy="5230634"/>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800">
                <a:solidFill>
                  <a:srgbClr val="000000"/>
                </a:solidFill>
              </a:rPr>
              <a:t>Amanchukwu, R.N., Stanley, G.J. and Ololube, N.P., 2015. A review of leadership theories, principles and styles and their relevance to educational management. </a:t>
            </a:r>
            <a:r>
              <a:rPr lang="en-US" sz="800" i="1">
                <a:solidFill>
                  <a:srgbClr val="000000"/>
                </a:solidFill>
              </a:rPr>
              <a:t>Management</a:t>
            </a:r>
            <a:r>
              <a:rPr lang="en-US" sz="800">
                <a:solidFill>
                  <a:srgbClr val="000000"/>
                </a:solidFill>
              </a:rPr>
              <a:t>, </a:t>
            </a:r>
            <a:r>
              <a:rPr lang="en-US" sz="800" i="1">
                <a:solidFill>
                  <a:srgbClr val="000000"/>
                </a:solidFill>
              </a:rPr>
              <a:t>5</a:t>
            </a:r>
            <a:r>
              <a:rPr lang="en-US" sz="800">
                <a:solidFill>
                  <a:srgbClr val="000000"/>
                </a:solidFill>
              </a:rPr>
              <a:t>(1), pp.6-14.</a:t>
            </a:r>
          </a:p>
          <a:p>
            <a:pPr indent="-228600">
              <a:lnSpc>
                <a:spcPct val="90000"/>
              </a:lnSpc>
              <a:spcAft>
                <a:spcPts val="600"/>
              </a:spcAft>
              <a:buFont typeface="Arial" panose="020B0604020202020204" pitchFamily="34" charset="0"/>
              <a:buChar char="•"/>
            </a:pPr>
            <a:r>
              <a:rPr lang="en-US" sz="800">
                <a:solidFill>
                  <a:srgbClr val="000000"/>
                </a:solidFill>
              </a:rPr>
              <a:t>Araújo, D., Silva, P. and Davids, K., 2015. Capturing group tactical behaviors in expert team players. </a:t>
            </a:r>
            <a:r>
              <a:rPr lang="en-US" sz="800" i="1">
                <a:solidFill>
                  <a:srgbClr val="000000"/>
                </a:solidFill>
              </a:rPr>
              <a:t>Rotledge Handbook of Sport Expertise: Routledge</a:t>
            </a:r>
            <a:r>
              <a:rPr lang="en-US" sz="800">
                <a:solidFill>
                  <a:srgbClr val="000000"/>
                </a:solidFill>
              </a:rPr>
              <a:t>.</a:t>
            </a:r>
          </a:p>
          <a:p>
            <a:pPr indent="-228600">
              <a:lnSpc>
                <a:spcPct val="90000"/>
              </a:lnSpc>
              <a:spcAft>
                <a:spcPts val="600"/>
              </a:spcAft>
              <a:buFont typeface="Arial" panose="020B0604020202020204" pitchFamily="34" charset="0"/>
              <a:buChar char="•"/>
            </a:pPr>
            <a:r>
              <a:rPr lang="en-US" sz="800">
                <a:solidFill>
                  <a:srgbClr val="000000"/>
                </a:solidFill>
              </a:rPr>
              <a:t>Baltaci, A. and Balcı, A., 2017. Complexity leadership: A theorical perspective. </a:t>
            </a:r>
            <a:r>
              <a:rPr lang="en-US" sz="800" i="1">
                <a:solidFill>
                  <a:srgbClr val="000000"/>
                </a:solidFill>
              </a:rPr>
              <a:t>International Journal of Educational Leadership and Management</a:t>
            </a:r>
            <a:r>
              <a:rPr lang="en-US" sz="800">
                <a:solidFill>
                  <a:srgbClr val="000000"/>
                </a:solidFill>
              </a:rPr>
              <a:t>, </a:t>
            </a:r>
            <a:r>
              <a:rPr lang="en-US" sz="800" i="1">
                <a:solidFill>
                  <a:srgbClr val="000000"/>
                </a:solidFill>
              </a:rPr>
              <a:t>5</a:t>
            </a:r>
            <a:r>
              <a:rPr lang="en-US" sz="800">
                <a:solidFill>
                  <a:srgbClr val="000000"/>
                </a:solidFill>
              </a:rPr>
              <a:t>(1), pp.30-58.</a:t>
            </a:r>
          </a:p>
          <a:p>
            <a:pPr indent="-228600">
              <a:lnSpc>
                <a:spcPct val="90000"/>
              </a:lnSpc>
              <a:spcAft>
                <a:spcPts val="600"/>
              </a:spcAft>
              <a:buFont typeface="Arial" panose="020B0604020202020204" pitchFamily="34" charset="0"/>
              <a:buChar char="•"/>
            </a:pPr>
            <a:r>
              <a:rPr lang="en-US" sz="800">
                <a:solidFill>
                  <a:srgbClr val="000000"/>
                </a:solidFill>
              </a:rPr>
              <a:t>Bititci, U., Cocca, P. and Ates, A., 2016. Impact of visual performance management systems on the performance management practices of organisations. </a:t>
            </a:r>
            <a:r>
              <a:rPr lang="en-US" sz="800" i="1">
                <a:solidFill>
                  <a:srgbClr val="000000"/>
                </a:solidFill>
              </a:rPr>
              <a:t>International Journal of Production Research</a:t>
            </a:r>
            <a:r>
              <a:rPr lang="en-US" sz="800">
                <a:solidFill>
                  <a:srgbClr val="000000"/>
                </a:solidFill>
              </a:rPr>
              <a:t>, </a:t>
            </a:r>
            <a:r>
              <a:rPr lang="en-US" sz="800" i="1">
                <a:solidFill>
                  <a:srgbClr val="000000"/>
                </a:solidFill>
              </a:rPr>
              <a:t>54</a:t>
            </a:r>
            <a:r>
              <a:rPr lang="en-US" sz="800">
                <a:solidFill>
                  <a:srgbClr val="000000"/>
                </a:solidFill>
              </a:rPr>
              <a:t>(6), pp.1571-1593.</a:t>
            </a:r>
          </a:p>
          <a:p>
            <a:pPr indent="-228600">
              <a:lnSpc>
                <a:spcPct val="90000"/>
              </a:lnSpc>
              <a:spcAft>
                <a:spcPts val="600"/>
              </a:spcAft>
              <a:buFont typeface="Arial" panose="020B0604020202020204" pitchFamily="34" charset="0"/>
              <a:buChar char="•"/>
            </a:pPr>
            <a:r>
              <a:rPr lang="en-US" sz="800">
                <a:solidFill>
                  <a:srgbClr val="000000"/>
                </a:solidFill>
              </a:rPr>
              <a:t>Cook, D.A. and Artino Jr, A.R., 2016. Motivation to learn: an overview of contemporary theories. </a:t>
            </a:r>
            <a:r>
              <a:rPr lang="en-US" sz="800" i="1">
                <a:solidFill>
                  <a:srgbClr val="000000"/>
                </a:solidFill>
              </a:rPr>
              <a:t>Medical education</a:t>
            </a:r>
            <a:r>
              <a:rPr lang="en-US" sz="800">
                <a:solidFill>
                  <a:srgbClr val="000000"/>
                </a:solidFill>
              </a:rPr>
              <a:t>, </a:t>
            </a:r>
            <a:r>
              <a:rPr lang="en-US" sz="800" i="1">
                <a:solidFill>
                  <a:srgbClr val="000000"/>
                </a:solidFill>
              </a:rPr>
              <a:t>50</a:t>
            </a:r>
            <a:r>
              <a:rPr lang="en-US" sz="800">
                <a:solidFill>
                  <a:srgbClr val="000000"/>
                </a:solidFill>
              </a:rPr>
              <a:t>(10), pp.997-1014.</a:t>
            </a:r>
          </a:p>
          <a:p>
            <a:pPr indent="-228600">
              <a:lnSpc>
                <a:spcPct val="90000"/>
              </a:lnSpc>
              <a:spcAft>
                <a:spcPts val="600"/>
              </a:spcAft>
              <a:buFont typeface="Arial" panose="020B0604020202020204" pitchFamily="34" charset="0"/>
              <a:buChar char="•"/>
            </a:pPr>
            <a:r>
              <a:rPr lang="en-US" sz="800">
                <a:solidFill>
                  <a:srgbClr val="000000"/>
                </a:solidFill>
              </a:rPr>
              <a:t>Eriksson, T. and Kadefors, A., 2017. Organisational design and development in a large rail tunnel project—Influence of heuristics and mantras. </a:t>
            </a:r>
            <a:r>
              <a:rPr lang="en-US" sz="800" i="1">
                <a:solidFill>
                  <a:srgbClr val="000000"/>
                </a:solidFill>
              </a:rPr>
              <a:t>International Journal of Project Management</a:t>
            </a:r>
            <a:r>
              <a:rPr lang="en-US" sz="800">
                <a:solidFill>
                  <a:srgbClr val="000000"/>
                </a:solidFill>
              </a:rPr>
              <a:t>, </a:t>
            </a:r>
            <a:r>
              <a:rPr lang="en-US" sz="800" i="1">
                <a:solidFill>
                  <a:srgbClr val="000000"/>
                </a:solidFill>
              </a:rPr>
              <a:t>35</a:t>
            </a:r>
            <a:r>
              <a:rPr lang="en-US" sz="800">
                <a:solidFill>
                  <a:srgbClr val="000000"/>
                </a:solidFill>
              </a:rPr>
              <a:t>(3), pp.492-503.</a:t>
            </a:r>
          </a:p>
          <a:p>
            <a:pPr indent="-228600">
              <a:lnSpc>
                <a:spcPct val="90000"/>
              </a:lnSpc>
              <a:spcAft>
                <a:spcPts val="600"/>
              </a:spcAft>
              <a:buFont typeface="Arial" panose="020B0604020202020204" pitchFamily="34" charset="0"/>
              <a:buChar char="•"/>
            </a:pPr>
            <a:r>
              <a:rPr lang="en-US" sz="800">
                <a:solidFill>
                  <a:srgbClr val="000000"/>
                </a:solidFill>
              </a:rPr>
              <a:t>Maduenyi, S., Oke, A.O., Fadeyi, O. and Ajagbe, A.M., 2015. Impact of organisational structure on organisational performance.</a:t>
            </a:r>
          </a:p>
          <a:p>
            <a:pPr indent="-228600">
              <a:lnSpc>
                <a:spcPct val="90000"/>
              </a:lnSpc>
              <a:spcAft>
                <a:spcPts val="600"/>
              </a:spcAft>
              <a:buFont typeface="Arial" panose="020B0604020202020204" pitchFamily="34" charset="0"/>
              <a:buChar char="•"/>
            </a:pPr>
            <a:r>
              <a:rPr lang="en-US" sz="800">
                <a:solidFill>
                  <a:srgbClr val="000000"/>
                </a:solidFill>
              </a:rPr>
              <a:t>McClory, S., Read, M. and Labib, A., 2017. Conceptualising the lessons-learned process in project management: Towards a triple-loop learning framework. </a:t>
            </a:r>
            <a:r>
              <a:rPr lang="en-US" sz="800" i="1">
                <a:solidFill>
                  <a:srgbClr val="000000"/>
                </a:solidFill>
              </a:rPr>
              <a:t>International Journal of Project Management</a:t>
            </a:r>
            <a:r>
              <a:rPr lang="en-US" sz="800">
                <a:solidFill>
                  <a:srgbClr val="000000"/>
                </a:solidFill>
              </a:rPr>
              <a:t>, </a:t>
            </a:r>
            <a:r>
              <a:rPr lang="en-US" sz="800" i="1">
                <a:solidFill>
                  <a:srgbClr val="000000"/>
                </a:solidFill>
              </a:rPr>
              <a:t>35</a:t>
            </a:r>
            <a:r>
              <a:rPr lang="en-US" sz="800">
                <a:solidFill>
                  <a:srgbClr val="000000"/>
                </a:solidFill>
              </a:rPr>
              <a:t>(7), pp.1322-1335.</a:t>
            </a:r>
          </a:p>
          <a:p>
            <a:pPr indent="-228600">
              <a:lnSpc>
                <a:spcPct val="90000"/>
              </a:lnSpc>
              <a:spcAft>
                <a:spcPts val="600"/>
              </a:spcAft>
              <a:buFont typeface="Arial" panose="020B0604020202020204" pitchFamily="34" charset="0"/>
              <a:buChar char="•"/>
            </a:pPr>
            <a:r>
              <a:rPr lang="en-US" sz="800">
                <a:solidFill>
                  <a:srgbClr val="000000"/>
                </a:solidFill>
              </a:rPr>
              <a:t>Mosadeghrad, A.M., 2015. Developing and validating a total quality management model for healthcare organisations. </a:t>
            </a:r>
            <a:r>
              <a:rPr lang="en-US" sz="800" i="1">
                <a:solidFill>
                  <a:srgbClr val="000000"/>
                </a:solidFill>
              </a:rPr>
              <a:t>The TQM Journal</a:t>
            </a:r>
            <a:r>
              <a:rPr lang="en-US" sz="800">
                <a:solidFill>
                  <a:srgbClr val="000000"/>
                </a:solidFill>
              </a:rPr>
              <a:t>, </a:t>
            </a:r>
            <a:r>
              <a:rPr lang="en-US" sz="800" i="1">
                <a:solidFill>
                  <a:srgbClr val="000000"/>
                </a:solidFill>
              </a:rPr>
              <a:t>27</a:t>
            </a:r>
            <a:r>
              <a:rPr lang="en-US" sz="800">
                <a:solidFill>
                  <a:srgbClr val="000000"/>
                </a:solidFill>
              </a:rPr>
              <a:t>(5), pp.544-564.</a:t>
            </a:r>
          </a:p>
          <a:p>
            <a:pPr indent="-228600">
              <a:lnSpc>
                <a:spcPct val="90000"/>
              </a:lnSpc>
              <a:spcAft>
                <a:spcPts val="600"/>
              </a:spcAft>
              <a:buFont typeface="Arial" panose="020B0604020202020204" pitchFamily="34" charset="0"/>
              <a:buChar char="•"/>
            </a:pPr>
            <a:r>
              <a:rPr lang="en-US" sz="800">
                <a:solidFill>
                  <a:srgbClr val="000000"/>
                </a:solidFill>
              </a:rPr>
              <a:t>Taub, R., 2015. A New Educational Reform in Israeli High Schools Affecting Teachers’ Motivation and Perception of the Teaching Profession. </a:t>
            </a:r>
            <a:r>
              <a:rPr lang="en-US" sz="800" i="1">
                <a:solidFill>
                  <a:srgbClr val="000000"/>
                </a:solidFill>
              </a:rPr>
              <a:t>Procedia-Social and Behavioral Sciences</a:t>
            </a:r>
            <a:r>
              <a:rPr lang="en-US" sz="800">
                <a:solidFill>
                  <a:srgbClr val="000000"/>
                </a:solidFill>
              </a:rPr>
              <a:t>, </a:t>
            </a:r>
            <a:r>
              <a:rPr lang="en-US" sz="800" i="1">
                <a:solidFill>
                  <a:srgbClr val="000000"/>
                </a:solidFill>
              </a:rPr>
              <a:t>209</a:t>
            </a:r>
            <a:r>
              <a:rPr lang="en-US" sz="800">
                <a:solidFill>
                  <a:srgbClr val="000000"/>
                </a:solidFill>
              </a:rPr>
              <a:t>, pp.503-508.</a:t>
            </a:r>
          </a:p>
          <a:p>
            <a:pPr indent="-228600">
              <a:lnSpc>
                <a:spcPct val="90000"/>
              </a:lnSpc>
              <a:spcAft>
                <a:spcPts val="600"/>
              </a:spcAft>
              <a:buFont typeface="Arial" panose="020B0604020202020204" pitchFamily="34" charset="0"/>
              <a:buChar char="•"/>
            </a:pPr>
            <a:r>
              <a:rPr lang="en-US" sz="800">
                <a:solidFill>
                  <a:srgbClr val="000000"/>
                </a:solidFill>
              </a:rPr>
              <a:t>Tesco-careers.com, 2019. Welcome to Tesco Careers. Accessed from: </a:t>
            </a:r>
            <a:r>
              <a:rPr lang="en-US" sz="800">
                <a:solidFill>
                  <a:srgbClr val="000000"/>
                </a:solidFill>
                <a:hlinkClick r:id="rId3"/>
              </a:rPr>
              <a:t>https://www.tesco-careers.com/</a:t>
            </a:r>
            <a:r>
              <a:rPr lang="en-US" sz="800">
                <a:solidFill>
                  <a:srgbClr val="000000"/>
                </a:solidFill>
              </a:rPr>
              <a:t>. [Accessed: 19</a:t>
            </a:r>
            <a:r>
              <a:rPr lang="en-US" sz="800" baseline="30000">
                <a:solidFill>
                  <a:srgbClr val="000000"/>
                </a:solidFill>
              </a:rPr>
              <a:t>th</a:t>
            </a:r>
            <a:r>
              <a:rPr lang="en-US" sz="800">
                <a:solidFill>
                  <a:srgbClr val="000000"/>
                </a:solidFill>
              </a:rPr>
              <a:t> November,2019].</a:t>
            </a:r>
          </a:p>
          <a:p>
            <a:pPr indent="-228600">
              <a:lnSpc>
                <a:spcPct val="90000"/>
              </a:lnSpc>
              <a:spcAft>
                <a:spcPts val="600"/>
              </a:spcAft>
              <a:buFont typeface="Arial" panose="020B0604020202020204" pitchFamily="34" charset="0"/>
              <a:buChar char="•"/>
            </a:pPr>
            <a:r>
              <a:rPr lang="en-US" sz="800">
                <a:solidFill>
                  <a:srgbClr val="000000"/>
                </a:solidFill>
              </a:rPr>
              <a:t>vom Brocke, J. and Lippe, S., 2015. Managing collaborative research projects: A synthesis of project management literature and directives for future research. </a:t>
            </a:r>
            <a:r>
              <a:rPr lang="en-US" sz="800" i="1">
                <a:solidFill>
                  <a:srgbClr val="000000"/>
                </a:solidFill>
              </a:rPr>
              <a:t>International Journal of Project Management</a:t>
            </a:r>
            <a:r>
              <a:rPr lang="en-US" sz="800">
                <a:solidFill>
                  <a:srgbClr val="000000"/>
                </a:solidFill>
              </a:rPr>
              <a:t>, </a:t>
            </a:r>
            <a:r>
              <a:rPr lang="en-US" sz="800" i="1">
                <a:solidFill>
                  <a:srgbClr val="000000"/>
                </a:solidFill>
              </a:rPr>
              <a:t>33</a:t>
            </a:r>
            <a:r>
              <a:rPr lang="en-US" sz="800">
                <a:solidFill>
                  <a:srgbClr val="000000"/>
                </a:solidFill>
              </a:rPr>
              <a:t>(5), pp.1022-1039.</a:t>
            </a:r>
          </a:p>
          <a:p>
            <a:pPr indent="-228600">
              <a:lnSpc>
                <a:spcPct val="90000"/>
              </a:lnSpc>
              <a:spcAft>
                <a:spcPts val="600"/>
              </a:spcAft>
              <a:buFont typeface="Arial" panose="020B0604020202020204" pitchFamily="34" charset="0"/>
              <a:buChar char="•"/>
            </a:pPr>
            <a:endParaRPr lang="en-US" sz="800">
              <a:solidFill>
                <a:srgbClr val="000000"/>
              </a:solidFill>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 name="Rectangle 69">
            <a:extLst>
              <a:ext uri="{FF2B5EF4-FFF2-40B4-BE49-F238E27FC236}">
                <a16:creationId xmlns:a16="http://schemas.microsoft.com/office/drawing/2014/main" id="{32BC26D8-82FB-445E-AA49-62A77D7C1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5446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a16="http://schemas.microsoft.com/office/drawing/2014/main" id="{CB44330D-EA18-4254-AA95-EB49948539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89" name="Picture 1" descr="D:\Gourab Sen\November\28th\Task 1\thank-you-for-your-business.jpg"/>
          <p:cNvPicPr>
            <a:picLocks noChangeAspect="1" noChangeArrowheads="1"/>
          </p:cNvPicPr>
          <p:nvPr/>
        </p:nvPicPr>
        <p:blipFill>
          <a:blip r:embed="rId2"/>
          <a:stretch>
            <a:fillRect/>
          </a:stretch>
        </p:blipFill>
        <p:spPr bwMode="auto">
          <a:xfrm>
            <a:off x="482600" y="1384300"/>
            <a:ext cx="8178799" cy="4089399"/>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3843</Words>
  <Application>Microsoft Office PowerPoint</Application>
  <PresentationFormat>On-screen Show (4:3)</PresentationFormat>
  <Paragraphs>189</Paragraphs>
  <Slides>23</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Times New Roman</vt:lpstr>
      <vt:lpstr>Office Theme</vt:lpstr>
      <vt:lpstr>PowerPoint Presentation</vt:lpstr>
      <vt:lpstr>LCBB4003 Introducing the Modern Workplace Iulian Poenaru ID: 1817475 Ciprian Simpliceanu ID: 1817169 Andrei Ionut Balaci ID: 1714716 Volodea Craus ID: 1816780   Tutor: Husam Helmi </vt:lpstr>
      <vt:lpstr>Introduction</vt:lpstr>
      <vt:lpstr>Background of the Project</vt:lpstr>
      <vt:lpstr>Organization overview</vt:lpstr>
      <vt:lpstr>Goals as well as objectives </vt:lpstr>
      <vt:lpstr>Essential Nature of Managerial Work</vt:lpstr>
      <vt:lpstr>Role of Leadership</vt:lpstr>
      <vt:lpstr>Variables of effective leadership and management</vt:lpstr>
      <vt:lpstr>Leadership and Management Behaviors</vt:lpstr>
      <vt:lpstr>Cont…</vt:lpstr>
      <vt:lpstr>Management Behavior</vt:lpstr>
      <vt:lpstr>Cont…</vt:lpstr>
      <vt:lpstr>Factors that affect differences in Individual Behavior</vt:lpstr>
      <vt:lpstr>Leadership and Management Practices and Processes</vt:lpstr>
      <vt:lpstr>Positive influence individual behavior </vt:lpstr>
      <vt:lpstr>The Group as well as Team Behaviors</vt:lpstr>
      <vt:lpstr>Cont…</vt:lpstr>
      <vt:lpstr>Motivation as well as perception</vt:lpstr>
      <vt:lpstr>Maslow and Herzberg’s motivational theory in TESCO </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Ioana Poenaru</dc:creator>
  <cp:lastModifiedBy>Jessica Tang</cp:lastModifiedBy>
  <cp:revision>6</cp:revision>
  <dcterms:created xsi:type="dcterms:W3CDTF">2019-12-02T12:59:47Z</dcterms:created>
  <dcterms:modified xsi:type="dcterms:W3CDTF">2020-01-17T11:01:58Z</dcterms:modified>
</cp:coreProperties>
</file>