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12666E-F4EE-4BE3-BDA3-56D43238E08F}" type="datetimeFigureOut">
              <a:rPr lang="bg-BG" smtClean="0"/>
              <a:t>21.10.2023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C2212F-8F65-4F28-B47A-007FDE47EBED}" type="slidenum">
              <a:rPr lang="bg-BG" smtClean="0"/>
              <a:t>‹#›</a:t>
            </a:fld>
            <a:endParaRPr lang="bg-BG"/>
          </a:p>
        </p:txBody>
      </p:sp>
    </p:spTree>
    <p:extLst>
      <p:ext uri="{BB962C8B-B14F-4D97-AF65-F5344CB8AC3E}">
        <p14:creationId xmlns:p14="http://schemas.microsoft.com/office/powerpoint/2010/main" val="1898572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10"/>
          </p:nvPr>
        </p:nvSpPr>
        <p:spPr/>
        <p:txBody>
          <a:bodyPr/>
          <a:lstStyle/>
          <a:p>
            <a:fld id="{7FC2212F-8F65-4F28-B47A-007FDE47EBED}" type="slidenum">
              <a:rPr lang="bg-BG" smtClean="0"/>
              <a:t>7</a:t>
            </a:fld>
            <a:endParaRPr lang="bg-BG"/>
          </a:p>
        </p:txBody>
      </p:sp>
    </p:spTree>
    <p:extLst>
      <p:ext uri="{BB962C8B-B14F-4D97-AF65-F5344CB8AC3E}">
        <p14:creationId xmlns:p14="http://schemas.microsoft.com/office/powerpoint/2010/main" val="3504364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30709159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1315906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3670808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B34D667-D08C-46BC-927E-8DF30FAC3D05}" type="datetimeFigureOut">
              <a:rPr lang="bg-BG" smtClean="0"/>
              <a:t>21.10.2023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16807002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B34D667-D08C-46BC-927E-8DF30FAC3D05}" type="datetimeFigureOut">
              <a:rPr lang="bg-BG" smtClean="0"/>
              <a:t>21.10.2023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37855441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B34D667-D08C-46BC-927E-8DF30FAC3D05}" type="datetimeFigureOut">
              <a:rPr lang="bg-BG" smtClean="0"/>
              <a:t>21.10.2023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38228731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34D667-D08C-46BC-927E-8DF30FAC3D05}" type="datetimeFigureOut">
              <a:rPr lang="bg-BG" smtClean="0"/>
              <a:t>21.10.2023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18268791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34D667-D08C-46BC-927E-8DF30FAC3D05}" type="datetimeFigureOut">
              <a:rPr lang="bg-BG" smtClean="0"/>
              <a:t>21.10.2023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15795866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34D667-D08C-46BC-927E-8DF30FAC3D05}" type="datetimeFigureOut">
              <a:rPr lang="bg-BG" smtClean="0"/>
              <a:t>21.10.2023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25182056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10857394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590651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11011641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356307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3681800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4061038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34D667-D08C-46BC-927E-8DF30FAC3D05}" type="datetimeFigureOut">
              <a:rPr lang="bg-BG" smtClean="0"/>
              <a:t>21.10.2023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143C2C6A-8B86-4C1F-8F67-340E249B7B94}" type="slidenum">
              <a:rPr lang="bg-BG" smtClean="0"/>
              <a:t>‹#›</a:t>
            </a:fld>
            <a:endParaRPr lang="bg-BG"/>
          </a:p>
        </p:txBody>
      </p:sp>
    </p:spTree>
    <p:extLst>
      <p:ext uri="{BB962C8B-B14F-4D97-AF65-F5344CB8AC3E}">
        <p14:creationId xmlns:p14="http://schemas.microsoft.com/office/powerpoint/2010/main" val="34883339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34D667-D08C-46BC-927E-8DF30FAC3D05}" type="datetimeFigureOut">
              <a:rPr lang="bg-BG" smtClean="0"/>
              <a:t>21.10.2023 г.</a:t>
            </a:fld>
            <a:endParaRPr lang="bg-BG"/>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bg-BG"/>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3C2C6A-8B86-4C1F-8F67-340E249B7B94}" type="slidenum">
              <a:rPr lang="bg-BG" smtClean="0"/>
              <a:t>‹#›</a:t>
            </a:fld>
            <a:endParaRPr lang="bg-BG"/>
          </a:p>
        </p:txBody>
      </p:sp>
    </p:spTree>
    <p:extLst>
      <p:ext uri="{BB962C8B-B14F-4D97-AF65-F5344CB8AC3E}">
        <p14:creationId xmlns:p14="http://schemas.microsoft.com/office/powerpoint/2010/main" val="10207762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38657" y="0"/>
            <a:ext cx="7766936" cy="1646302"/>
          </a:xfrm>
        </p:spPr>
        <p:txBody>
          <a:bodyPr/>
          <a:lstStyle/>
          <a:p>
            <a:pPr algn="ctr"/>
            <a:r>
              <a:rPr lang="en-US" dirty="0" smtClean="0">
                <a:latin typeface="Arial" panose="020B0604020202020204" pitchFamily="34" charset="0"/>
                <a:cs typeface="Arial" panose="020B0604020202020204" pitchFamily="34" charset="0"/>
              </a:rPr>
              <a:t>Introduction </a:t>
            </a:r>
            <a:endParaRPr lang="bg-BG"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365399" y="1938702"/>
            <a:ext cx="8113452" cy="4307552"/>
          </a:xfrm>
        </p:spPr>
        <p:txBody>
          <a:bodyPr>
            <a:normAutofit/>
          </a:bodyPr>
          <a:lstStyle/>
          <a:p>
            <a:pPr algn="ctr"/>
            <a:r>
              <a:rPr lang="en-US" sz="2800" dirty="0" smtClean="0">
                <a:solidFill>
                  <a:schemeClr val="tx1"/>
                </a:solidFill>
                <a:latin typeface="Arial" panose="020B0604020202020204" pitchFamily="34" charset="0"/>
                <a:cs typeface="Arial" panose="020B0604020202020204" pitchFamily="34" charset="0"/>
              </a:rPr>
              <a:t>What is Human Resource Management? </a:t>
            </a:r>
          </a:p>
          <a:p>
            <a:endParaRPr lang="en-US" sz="2000" dirty="0">
              <a:solidFill>
                <a:schemeClr val="tx1"/>
              </a:solidFill>
              <a:latin typeface="Arial" panose="020B0604020202020204" pitchFamily="34" charset="0"/>
              <a:cs typeface="Arial" panose="020B0604020202020204" pitchFamily="34" charset="0"/>
            </a:endParaRPr>
          </a:p>
          <a:p>
            <a:pPr algn="l"/>
            <a:r>
              <a:rPr lang="en-US"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“Human Resource Management is the </a:t>
            </a:r>
            <a:r>
              <a:rPr lang="en-US" b="1" dirty="0">
                <a:solidFill>
                  <a:schemeClr val="tx1"/>
                </a:solidFill>
                <a:latin typeface="Arial" panose="020B0604020202020204" pitchFamily="34" charset="0"/>
                <a:cs typeface="Arial" panose="020B0604020202020204" pitchFamily="34" charset="0"/>
              </a:rPr>
              <a:t>process</a:t>
            </a:r>
            <a:r>
              <a:rPr lang="en-US" dirty="0">
                <a:solidFill>
                  <a:schemeClr val="tx1"/>
                </a:solidFill>
                <a:latin typeface="Arial" panose="020B0604020202020204" pitchFamily="34" charset="0"/>
                <a:cs typeface="Arial" panose="020B0604020202020204" pitchFamily="34" charset="0"/>
              </a:rPr>
              <a:t> of acquiring, training, appraising, and compensating employees, and attending to their </a:t>
            </a:r>
            <a:r>
              <a:rPr lang="en-US" dirty="0" err="1" smtClean="0">
                <a:solidFill>
                  <a:schemeClr val="tx1"/>
                </a:solidFill>
                <a:latin typeface="Arial" panose="020B0604020202020204" pitchFamily="34" charset="0"/>
                <a:cs typeface="Arial" panose="020B0604020202020204" pitchFamily="34" charset="0"/>
              </a:rPr>
              <a:t>labour</a:t>
            </a:r>
            <a:r>
              <a:rPr lang="en-US" dirty="0" smtClean="0">
                <a:solidFill>
                  <a:schemeClr val="tx1"/>
                </a:solidFill>
                <a:latin typeface="Arial" panose="020B0604020202020204" pitchFamily="34" charset="0"/>
                <a:cs typeface="Arial" panose="020B0604020202020204" pitchFamily="34" charset="0"/>
              </a:rPr>
              <a:t> relations</a:t>
            </a:r>
            <a:r>
              <a:rPr lang="en-US" dirty="0">
                <a:solidFill>
                  <a:schemeClr val="tx1"/>
                </a:solidFill>
                <a:latin typeface="Arial" panose="020B0604020202020204" pitchFamily="34" charset="0"/>
                <a:cs typeface="Arial" panose="020B0604020202020204" pitchFamily="34" charset="0"/>
              </a:rPr>
              <a:t>, health, safety and fairness </a:t>
            </a:r>
            <a:r>
              <a:rPr lang="en-US" dirty="0" smtClean="0">
                <a:solidFill>
                  <a:schemeClr val="tx1"/>
                </a:solidFill>
                <a:latin typeface="Arial" panose="020B0604020202020204" pitchFamily="34" charset="0"/>
                <a:cs typeface="Arial" panose="020B0604020202020204" pitchFamily="34" charset="0"/>
              </a:rPr>
              <a:t>concerns.” (Gary </a:t>
            </a:r>
            <a:r>
              <a:rPr lang="en-US" dirty="0" err="1" smtClean="0">
                <a:solidFill>
                  <a:schemeClr val="tx1"/>
                </a:solidFill>
                <a:latin typeface="Arial" panose="020B0604020202020204" pitchFamily="34" charset="0"/>
                <a:cs typeface="Arial" panose="020B0604020202020204" pitchFamily="34" charset="0"/>
              </a:rPr>
              <a:t>Dessler</a:t>
            </a:r>
            <a:r>
              <a:rPr lang="en-US" dirty="0" smtClean="0">
                <a:solidFill>
                  <a:schemeClr val="tx1"/>
                </a:solidFill>
                <a:latin typeface="Arial" panose="020B0604020202020204" pitchFamily="34" charset="0"/>
                <a:cs typeface="Arial" panose="020B0604020202020204" pitchFamily="34" charset="0"/>
              </a:rPr>
              <a:t>, 2016)</a:t>
            </a:r>
            <a:r>
              <a:rPr lang="en-US" dirty="0" smtClean="0">
                <a:solidFill>
                  <a:schemeClr val="tx1"/>
                </a:solidFill>
              </a:rPr>
              <a:t/>
            </a:r>
            <a:br>
              <a:rPr lang="en-US" dirty="0" smtClean="0">
                <a:solidFill>
                  <a:schemeClr val="tx1"/>
                </a:solidFill>
              </a:rPr>
            </a:br>
            <a:endParaRPr lang="bg-BG" dirty="0">
              <a:solidFill>
                <a:schemeClr val="tx1"/>
              </a:solidFill>
              <a:latin typeface="Arial" panose="020B0604020202020204" pitchFamily="34" charset="0"/>
              <a:cs typeface="Arial" panose="020B0604020202020204" pitchFamily="34" charset="0"/>
            </a:endParaRPr>
          </a:p>
        </p:txBody>
      </p:sp>
      <p:sp>
        <p:nvSpPr>
          <p:cNvPr id="4" name="TextBox 3"/>
          <p:cNvSpPr txBox="1"/>
          <p:nvPr/>
        </p:nvSpPr>
        <p:spPr>
          <a:xfrm>
            <a:off x="309093" y="6061588"/>
            <a:ext cx="5550795"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Presentation, made by Martin </a:t>
            </a:r>
            <a:r>
              <a:rPr lang="en-US" dirty="0" err="1" smtClean="0">
                <a:latin typeface="Arial" panose="020B0604020202020204" pitchFamily="34" charset="0"/>
                <a:cs typeface="Arial" panose="020B0604020202020204" pitchFamily="34" charset="0"/>
              </a:rPr>
              <a:t>Kehayov</a:t>
            </a:r>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4301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The role of HR professional</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81040"/>
            <a:ext cx="8596668" cy="3880773"/>
          </a:xfrm>
        </p:spPr>
        <p:txBody>
          <a:bodyPr/>
          <a:lstStyle/>
          <a:p>
            <a:r>
              <a:rPr lang="en-US" dirty="0">
                <a:solidFill>
                  <a:schemeClr val="tx1"/>
                </a:solidFill>
                <a:latin typeface="Arial" panose="020B0604020202020204" pitchFamily="34" charset="0"/>
                <a:cs typeface="Arial" panose="020B0604020202020204" pitchFamily="34" charset="0"/>
              </a:rPr>
              <a:t>Human Resources (HR) professionals play a crucial role within organizations by managing various aspects related to employees and the workplace. Their primary responsibility is to support the organization in achieving its strategic goals through effective management of the </a:t>
            </a:r>
            <a:r>
              <a:rPr lang="en-US" dirty="0" smtClean="0">
                <a:solidFill>
                  <a:schemeClr val="tx1"/>
                </a:solidFill>
                <a:latin typeface="Arial" panose="020B0604020202020204" pitchFamily="34" charset="0"/>
                <a:cs typeface="Arial" panose="020B0604020202020204" pitchFamily="34" charset="0"/>
              </a:rPr>
              <a:t>workforce by:</a:t>
            </a:r>
          </a:p>
          <a:p>
            <a:r>
              <a:rPr lang="en-US" b="1" dirty="0" smtClean="0">
                <a:solidFill>
                  <a:schemeClr val="tx1"/>
                </a:solidFill>
                <a:latin typeface="Arial" panose="020B0604020202020204" pitchFamily="34" charset="0"/>
                <a:cs typeface="Arial" panose="020B0604020202020204" pitchFamily="34" charset="0"/>
              </a:rPr>
              <a:t>Recruitment and Talent Acquisition </a:t>
            </a:r>
          </a:p>
          <a:p>
            <a:r>
              <a:rPr lang="en-US" b="1" dirty="0" smtClean="0">
                <a:solidFill>
                  <a:schemeClr val="tx1"/>
                </a:solidFill>
                <a:latin typeface="Arial" panose="020B0604020202020204" pitchFamily="34" charset="0"/>
                <a:cs typeface="Arial" panose="020B0604020202020204" pitchFamily="34" charset="0"/>
              </a:rPr>
              <a:t>Employee</a:t>
            </a:r>
            <a:r>
              <a:rPr lang="en-US" dirty="0" smtClean="0">
                <a:solidFill>
                  <a:schemeClr val="tx1"/>
                </a:solidFill>
                <a:latin typeface="Arial" panose="020B0604020202020204" pitchFamily="34" charset="0"/>
                <a:cs typeface="Arial" panose="020B0604020202020204" pitchFamily="34" charset="0"/>
              </a:rPr>
              <a:t> </a:t>
            </a:r>
            <a:r>
              <a:rPr lang="en-US" b="1" dirty="0" smtClean="0">
                <a:solidFill>
                  <a:schemeClr val="tx1"/>
                </a:solidFill>
                <a:latin typeface="Arial" panose="020B0604020202020204" pitchFamily="34" charset="0"/>
                <a:cs typeface="Arial" panose="020B0604020202020204" pitchFamily="34" charset="0"/>
              </a:rPr>
              <a:t>engagement </a:t>
            </a:r>
          </a:p>
          <a:p>
            <a:r>
              <a:rPr lang="en-US" b="1" dirty="0">
                <a:solidFill>
                  <a:schemeClr val="tx1"/>
                </a:solidFill>
                <a:latin typeface="Arial" panose="020B0604020202020204" pitchFamily="34" charset="0"/>
                <a:cs typeface="Arial" panose="020B0604020202020204" pitchFamily="34" charset="0"/>
              </a:rPr>
              <a:t>Employment Law &amp; Regulations</a:t>
            </a:r>
            <a:endParaRPr lang="en-GB" dirty="0">
              <a:solidFill>
                <a:schemeClr val="tx1"/>
              </a:solidFill>
              <a:latin typeface="Arial" panose="020B0604020202020204" pitchFamily="34" charset="0"/>
              <a:cs typeface="Arial" panose="020B0604020202020204" pitchFamily="34" charset="0"/>
            </a:endParaRPr>
          </a:p>
          <a:p>
            <a:r>
              <a:rPr lang="en-US" b="1" dirty="0" smtClean="0">
                <a:solidFill>
                  <a:schemeClr val="tx1"/>
                </a:solidFill>
                <a:latin typeface="Arial" panose="020B0604020202020204" pitchFamily="34" charset="0"/>
                <a:cs typeface="Arial" panose="020B0604020202020204" pitchFamily="34" charset="0"/>
              </a:rPr>
              <a:t>Risk management </a:t>
            </a:r>
          </a:p>
          <a:p>
            <a:r>
              <a:rPr lang="en-US" b="1" dirty="0" smtClean="0">
                <a:solidFill>
                  <a:schemeClr val="tx1"/>
                </a:solidFill>
                <a:latin typeface="Arial" panose="020B0604020202020204" pitchFamily="34" charset="0"/>
                <a:cs typeface="Arial" panose="020B0604020202020204" pitchFamily="34" charset="0"/>
              </a:rPr>
              <a:t>Total Reward </a:t>
            </a:r>
            <a:endParaRPr lang="bg-BG" b="1" dirty="0">
              <a:solidFill>
                <a:schemeClr val="tx1"/>
              </a:solidFill>
              <a:latin typeface="Arial" panose="020B0604020202020204" pitchFamily="34" charset="0"/>
              <a:cs typeface="Arial" panose="020B0604020202020204" pitchFamily="34" charset="0"/>
            </a:endParaRPr>
          </a:p>
        </p:txBody>
      </p:sp>
      <p:sp>
        <p:nvSpPr>
          <p:cNvPr id="4" name="TextBox 3"/>
          <p:cNvSpPr txBox="1"/>
          <p:nvPr/>
        </p:nvSpPr>
        <p:spPr>
          <a:xfrm>
            <a:off x="6608075" y="3095942"/>
            <a:ext cx="2665927" cy="369332"/>
          </a:xfrm>
          <a:prstGeom prst="rect">
            <a:avLst/>
          </a:prstGeom>
          <a:noFill/>
        </p:spPr>
        <p:txBody>
          <a:bodyPr wrap="square" rtlCol="0">
            <a:spAutoFit/>
          </a:bodyPr>
          <a:lstStyle/>
          <a:p>
            <a:pPr>
              <a:defRPr/>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Dessler</a:t>
            </a:r>
            <a:r>
              <a:rPr lang="en-GB" dirty="0">
                <a:latin typeface="Arial" panose="020B0604020202020204" pitchFamily="34" charset="0"/>
                <a:cs typeface="Arial" panose="020B0604020202020204" pitchFamily="34" charset="0"/>
              </a:rPr>
              <a:t>, 2020)</a:t>
            </a:r>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677334" y="5000148"/>
            <a:ext cx="7894749" cy="923330"/>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However, HR Managers are often limited in terms of wage budget, employees needed, legal factors etc. by the organizations. As a result, sometimes they may find it difficult to meet the expectations.</a:t>
            </a:r>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9559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ppt_x"/>
                                          </p:val>
                                        </p:tav>
                                        <p:tav tm="100000">
                                          <p:val>
                                            <p:strVal val="#ppt_x"/>
                                          </p:val>
                                        </p:tav>
                                      </p:tavLst>
                                    </p:anim>
                                    <p:anim calcmode="lin" valueType="num">
                                      <p:cBhvr additive="base">
                                        <p:cTn id="4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301" y="514440"/>
            <a:ext cx="8596668" cy="1320800"/>
          </a:xfrm>
        </p:spPr>
        <p:txBody>
          <a:bodyPr/>
          <a:lstStyle/>
          <a:p>
            <a:r>
              <a:rPr lang="en-US" dirty="0" smtClean="0">
                <a:latin typeface="Arial" panose="020B0604020202020204" pitchFamily="34" charset="0"/>
                <a:cs typeface="Arial" panose="020B0604020202020204" pitchFamily="34" charset="0"/>
              </a:rPr>
              <a:t>Equity </a:t>
            </a:r>
            <a:r>
              <a:rPr lang="en-US" dirty="0" err="1" smtClean="0">
                <a:latin typeface="Arial" panose="020B0604020202020204" pitchFamily="34" charset="0"/>
                <a:cs typeface="Arial" panose="020B0604020202020204" pitchFamily="34" charset="0"/>
              </a:rPr>
              <a:t>Theoty</a:t>
            </a:r>
            <a:endParaRPr lang="bg-BG"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7783" y="1292905"/>
            <a:ext cx="5164162" cy="4508395"/>
          </a:xfrm>
        </p:spPr>
      </p:pic>
      <p:sp>
        <p:nvSpPr>
          <p:cNvPr id="6" name="TextBox 5"/>
          <p:cNvSpPr txBox="1"/>
          <p:nvPr/>
        </p:nvSpPr>
        <p:spPr>
          <a:xfrm>
            <a:off x="2688620" y="5136065"/>
            <a:ext cx="5051583"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(Business </a:t>
            </a:r>
            <a:r>
              <a:rPr lang="en-US" dirty="0" err="1">
                <a:latin typeface="Arial" panose="020B0604020202020204" pitchFamily="34" charset="0"/>
                <a:cs typeface="Arial" panose="020B0604020202020204" pitchFamily="34" charset="0"/>
              </a:rPr>
              <a:t>LibreTexts</a:t>
            </a:r>
            <a:r>
              <a:rPr lang="en-US" dirty="0">
                <a:latin typeface="Arial" panose="020B0604020202020204" pitchFamily="34" charset="0"/>
                <a:cs typeface="Arial" panose="020B0604020202020204" pitchFamily="34" charset="0"/>
              </a:rPr>
              <a:t>, 2020)</a:t>
            </a:r>
            <a:endParaRPr lang="bg-BG" dirty="0">
              <a:latin typeface="Arial" panose="020B0604020202020204" pitchFamily="34" charset="0"/>
              <a:cs typeface="Arial" panose="020B0604020202020204" pitchFamily="34" charset="0"/>
            </a:endParaRPr>
          </a:p>
        </p:txBody>
      </p:sp>
      <p:sp>
        <p:nvSpPr>
          <p:cNvPr id="7" name="TextBox 6"/>
          <p:cNvSpPr txBox="1"/>
          <p:nvPr/>
        </p:nvSpPr>
        <p:spPr>
          <a:xfrm>
            <a:off x="969732" y="1772277"/>
            <a:ext cx="3078051" cy="2585323"/>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Adams's Equity Theory, developed by psychologist John Stacy Adams in the 1960s, is a psychological model that focuses on how people perceive and respond to fairness and equity in social exchanges, particularly in the </a:t>
            </a:r>
            <a:r>
              <a:rPr lang="en-US" dirty="0" smtClean="0">
                <a:latin typeface="Arial" panose="020B0604020202020204" pitchFamily="34" charset="0"/>
                <a:cs typeface="Arial" panose="020B0604020202020204" pitchFamily="34" charset="0"/>
              </a:rPr>
              <a:t>workplace.</a:t>
            </a:r>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92810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Values, HR professionals should take into account</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endParaRPr lang="en-US" dirty="0" smtClean="0"/>
          </a:p>
          <a:p>
            <a:r>
              <a:rPr lang="en-US" dirty="0" smtClean="0">
                <a:solidFill>
                  <a:schemeClr val="tx1"/>
                </a:solidFill>
                <a:latin typeface="Arial" panose="020B0604020202020204" pitchFamily="34" charset="0"/>
                <a:cs typeface="Arial" panose="020B0604020202020204" pitchFamily="34" charset="0"/>
              </a:rPr>
              <a:t>HR </a:t>
            </a:r>
            <a:r>
              <a:rPr lang="en-US" dirty="0">
                <a:solidFill>
                  <a:schemeClr val="tx1"/>
                </a:solidFill>
                <a:latin typeface="Arial" panose="020B0604020202020204" pitchFamily="34" charset="0"/>
                <a:cs typeface="Arial" panose="020B0604020202020204" pitchFamily="34" charset="0"/>
              </a:rPr>
              <a:t>professionals should </a:t>
            </a:r>
            <a:r>
              <a:rPr lang="en-US" dirty="0" smtClean="0">
                <a:solidFill>
                  <a:schemeClr val="tx1"/>
                </a:solidFill>
                <a:latin typeface="Arial" panose="020B0604020202020204" pitchFamily="34" charset="0"/>
                <a:cs typeface="Arial" panose="020B0604020202020204" pitchFamily="34" charset="0"/>
              </a:rPr>
              <a:t>adhere </a:t>
            </a:r>
            <a:r>
              <a:rPr lang="en-US" dirty="0">
                <a:solidFill>
                  <a:schemeClr val="tx1"/>
                </a:solidFill>
                <a:latin typeface="Arial" panose="020B0604020202020204" pitchFamily="34" charset="0"/>
                <a:cs typeface="Arial" panose="020B0604020202020204" pitchFamily="34" charset="0"/>
              </a:rPr>
              <a:t>to a set of core values and ethical principles that guide their </a:t>
            </a:r>
            <a:r>
              <a:rPr lang="en-US" dirty="0" smtClean="0">
                <a:solidFill>
                  <a:schemeClr val="tx1"/>
                </a:solidFill>
                <a:latin typeface="Arial" panose="020B0604020202020204" pitchFamily="34" charset="0"/>
                <a:cs typeface="Arial" panose="020B0604020202020204" pitchFamily="34" charset="0"/>
              </a:rPr>
              <a:t>actions</a:t>
            </a:r>
            <a:r>
              <a:rPr lang="en-US" dirty="0">
                <a:solidFill>
                  <a:schemeClr val="tx1"/>
                </a:solidFill>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such as: </a:t>
            </a:r>
          </a:p>
          <a:p>
            <a:r>
              <a:rPr lang="en-US" b="1" dirty="0">
                <a:solidFill>
                  <a:schemeClr val="tx1"/>
                </a:solidFill>
                <a:latin typeface="Arial" panose="020B0604020202020204" pitchFamily="34" charset="0"/>
                <a:cs typeface="Arial" panose="020B0604020202020204" pitchFamily="34" charset="0"/>
              </a:rPr>
              <a:t>Fairness and </a:t>
            </a:r>
            <a:r>
              <a:rPr lang="en-US" b="1" dirty="0" smtClean="0">
                <a:solidFill>
                  <a:schemeClr val="tx1"/>
                </a:solidFill>
                <a:latin typeface="Arial" panose="020B0604020202020204" pitchFamily="34" charset="0"/>
                <a:cs typeface="Arial" panose="020B0604020202020204" pitchFamily="34" charset="0"/>
              </a:rPr>
              <a:t>Equity </a:t>
            </a:r>
          </a:p>
          <a:p>
            <a:r>
              <a:rPr lang="en-US" b="1" dirty="0" smtClean="0">
                <a:solidFill>
                  <a:schemeClr val="tx1"/>
                </a:solidFill>
                <a:latin typeface="Arial" panose="020B0604020202020204" pitchFamily="34" charset="0"/>
                <a:cs typeface="Arial" panose="020B0604020202020204" pitchFamily="34" charset="0"/>
              </a:rPr>
              <a:t>Professionalism </a:t>
            </a:r>
          </a:p>
          <a:p>
            <a:r>
              <a:rPr lang="en-US" b="1" dirty="0" smtClean="0">
                <a:solidFill>
                  <a:schemeClr val="tx1"/>
                </a:solidFill>
                <a:latin typeface="Arial" panose="020B0604020202020204" pitchFamily="34" charset="0"/>
                <a:cs typeface="Arial" panose="020B0604020202020204" pitchFamily="34" charset="0"/>
              </a:rPr>
              <a:t>Communication </a:t>
            </a:r>
          </a:p>
          <a:p>
            <a:r>
              <a:rPr lang="en-US" b="1" dirty="0">
                <a:solidFill>
                  <a:schemeClr val="tx1"/>
                </a:solidFill>
                <a:latin typeface="Arial" panose="020B0604020202020204" pitchFamily="34" charset="0"/>
                <a:cs typeface="Arial" panose="020B0604020202020204" pitchFamily="34" charset="0"/>
              </a:rPr>
              <a:t>Continuous </a:t>
            </a:r>
            <a:r>
              <a:rPr lang="en-US" b="1" dirty="0" smtClean="0">
                <a:solidFill>
                  <a:schemeClr val="tx1"/>
                </a:solidFill>
                <a:latin typeface="Arial" panose="020B0604020202020204" pitchFamily="34" charset="0"/>
                <a:cs typeface="Arial" panose="020B0604020202020204" pitchFamily="34" charset="0"/>
              </a:rPr>
              <a:t>Learning </a:t>
            </a:r>
          </a:p>
          <a:p>
            <a:r>
              <a:rPr lang="en-US" b="1" dirty="0">
                <a:solidFill>
                  <a:schemeClr val="tx1"/>
                </a:solidFill>
                <a:latin typeface="Arial" panose="020B0604020202020204" pitchFamily="34" charset="0"/>
                <a:cs typeface="Arial" panose="020B0604020202020204" pitchFamily="34" charset="0"/>
              </a:rPr>
              <a:t>Employee </a:t>
            </a:r>
            <a:r>
              <a:rPr lang="en-US" b="1" dirty="0" smtClean="0">
                <a:solidFill>
                  <a:schemeClr val="tx1"/>
                </a:solidFill>
                <a:latin typeface="Arial" panose="020B0604020202020204" pitchFamily="34" charset="0"/>
                <a:cs typeface="Arial" panose="020B0604020202020204" pitchFamily="34" charset="0"/>
              </a:rPr>
              <a:t>Well-being</a:t>
            </a:r>
          </a:p>
          <a:p>
            <a:pPr marL="0" indent="0">
              <a:buNone/>
            </a:pPr>
            <a:r>
              <a:rPr lang="en-US" dirty="0" smtClean="0">
                <a:solidFill>
                  <a:schemeClr val="tx1"/>
                </a:solidFill>
                <a:latin typeface="Arial" panose="020B0604020202020204" pitchFamily="34" charset="0"/>
                <a:cs typeface="Arial" panose="020B0604020202020204" pitchFamily="34" charset="0"/>
              </a:rPr>
              <a:t>     </a:t>
            </a:r>
          </a:p>
          <a:p>
            <a:pPr marL="0" indent="0">
              <a:buNone/>
            </a:pPr>
            <a:r>
              <a:rPr lang="en-US" dirty="0" smtClean="0">
                <a:solidFill>
                  <a:schemeClr val="tx1"/>
                </a:solidFill>
                <a:latin typeface="Arial" panose="020B0604020202020204" pitchFamily="34" charset="0"/>
                <a:cs typeface="Arial" panose="020B0604020202020204" pitchFamily="34" charset="0"/>
              </a:rPr>
              <a:t>(</a:t>
            </a:r>
            <a:r>
              <a:rPr lang="en-US" dirty="0">
                <a:solidFill>
                  <a:schemeClr val="tx1"/>
                </a:solidFill>
                <a:latin typeface="Arial" panose="020B0604020202020204" pitchFamily="34" charset="0"/>
                <a:cs typeface="Arial" panose="020B0604020202020204" pitchFamily="34" charset="0"/>
              </a:rPr>
              <a:t>van den </a:t>
            </a:r>
            <a:r>
              <a:rPr lang="en-US" dirty="0" err="1">
                <a:solidFill>
                  <a:schemeClr val="tx1"/>
                </a:solidFill>
                <a:latin typeface="Arial" panose="020B0604020202020204" pitchFamily="34" charset="0"/>
                <a:cs typeface="Arial" panose="020B0604020202020204" pitchFamily="34" charset="0"/>
              </a:rPr>
              <a:t>Heuvel</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Bondarouk</a:t>
            </a:r>
            <a:r>
              <a:rPr lang="en-US" dirty="0">
                <a:solidFill>
                  <a:schemeClr val="tx1"/>
                </a:solidFill>
                <a:latin typeface="Arial" panose="020B0604020202020204" pitchFamily="34" charset="0"/>
                <a:cs typeface="Arial" panose="020B0604020202020204" pitchFamily="34" charset="0"/>
              </a:rPr>
              <a:t>, 2017)</a:t>
            </a:r>
            <a:endParaRPr lang="bg-BG" dirty="0">
              <a:solidFill>
                <a:schemeClr val="tx1"/>
              </a:solidFill>
              <a:latin typeface="Arial" panose="020B0604020202020204" pitchFamily="34" charset="0"/>
              <a:cs typeface="Arial" panose="020B0604020202020204" pitchFamily="34" charset="0"/>
            </a:endParaRPr>
          </a:p>
          <a:p>
            <a:endParaRPr lang="bg-BG"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4176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CIPD Profession map</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10615"/>
            <a:ext cx="3920424" cy="4830748"/>
          </a:xfrm>
        </p:spPr>
        <p:txBody>
          <a:bodyPr/>
          <a:lstStyle/>
          <a:p>
            <a:r>
              <a:rPr lang="en-US" dirty="0">
                <a:solidFill>
                  <a:schemeClr val="tx1"/>
                </a:solidFill>
                <a:latin typeface="Arial" panose="020B0604020202020204" pitchFamily="34" charset="0"/>
                <a:cs typeface="Arial" panose="020B0604020202020204" pitchFamily="34" charset="0"/>
              </a:rPr>
              <a:t>The Chartered Institute of Personnel and Development (CIPD) Profession Map is a framework that outlines the knowledge, skills, and behaviors that HR and </a:t>
            </a:r>
            <a:r>
              <a:rPr lang="en-US" dirty="0" smtClean="0">
                <a:solidFill>
                  <a:schemeClr val="tx1"/>
                </a:solidFill>
                <a:latin typeface="Arial" panose="020B0604020202020204" pitchFamily="34" charset="0"/>
                <a:cs typeface="Arial" panose="020B0604020202020204" pitchFamily="34" charset="0"/>
              </a:rPr>
              <a:t>L and D </a:t>
            </a:r>
            <a:r>
              <a:rPr lang="en-US" dirty="0">
                <a:solidFill>
                  <a:schemeClr val="tx1"/>
                </a:solidFill>
                <a:latin typeface="Arial" panose="020B0604020202020204" pitchFamily="34" charset="0"/>
                <a:cs typeface="Arial" panose="020B0604020202020204" pitchFamily="34" charset="0"/>
              </a:rPr>
              <a:t>(Learning and Development) professionals should possess at different stages of their careers. The </a:t>
            </a:r>
            <a:r>
              <a:rPr lang="en-US" dirty="0" smtClean="0">
                <a:solidFill>
                  <a:schemeClr val="tx1"/>
                </a:solidFill>
                <a:latin typeface="Arial" panose="020B0604020202020204" pitchFamily="34" charset="0"/>
                <a:cs typeface="Arial" panose="020B0604020202020204" pitchFamily="34" charset="0"/>
              </a:rPr>
              <a:t>CIPD </a:t>
            </a:r>
            <a:r>
              <a:rPr lang="en-US" dirty="0">
                <a:solidFill>
                  <a:schemeClr val="tx1"/>
                </a:solidFill>
                <a:latin typeface="Arial" panose="020B0604020202020204" pitchFamily="34" charset="0"/>
                <a:cs typeface="Arial" panose="020B0604020202020204" pitchFamily="34" charset="0"/>
              </a:rPr>
              <a:t>is a professional body for human resources and people development, and its Profession Map serves as a comprehensive guide for HR and L&amp;D practitioners.</a:t>
            </a:r>
          </a:p>
          <a:p>
            <a:endParaRPr lang="bg-BG"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1830" y="1248344"/>
            <a:ext cx="4793019" cy="47930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p:cNvSpPr txBox="1"/>
          <p:nvPr/>
        </p:nvSpPr>
        <p:spPr>
          <a:xfrm>
            <a:off x="6645498" y="6310775"/>
            <a:ext cx="1918953"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(CIPD, 2023)</a:t>
            </a:r>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5917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Employment relationships</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42403"/>
            <a:ext cx="8596668" cy="3880773"/>
          </a:xfrm>
        </p:spPr>
        <p:txBody>
          <a:bodyPr/>
          <a:lstStyle/>
          <a:p>
            <a:pPr lvl="0" defTabSz="914400" eaLnBrk="0" fontAlgn="base" hangingPunct="0">
              <a:spcBef>
                <a:spcPct val="20000"/>
              </a:spcBef>
              <a:spcAft>
                <a:spcPct val="0"/>
              </a:spcAft>
              <a:buClr>
                <a:srgbClr val="007BA4"/>
              </a:buClr>
              <a:buSzTx/>
              <a:buFont typeface="Arial" panose="020B0604020202020204" pitchFamily="34" charset="0"/>
              <a:buChar char="•"/>
            </a:pPr>
            <a:r>
              <a:rPr lang="en-GB" altLang="en-US" sz="2000" dirty="0">
                <a:solidFill>
                  <a:schemeClr val="tx1"/>
                </a:solidFill>
                <a:latin typeface="Arial" panose="020B0604020202020204" pitchFamily="34" charset="0"/>
                <a:cs typeface="Arial" panose="020B0604020202020204" pitchFamily="34" charset="0"/>
              </a:rPr>
              <a:t>The type of relationship that will develop between the employer and employee is influenced by the beliefs of the employer.</a:t>
            </a:r>
          </a:p>
          <a:p>
            <a:endParaRPr lang="en-US" dirty="0" smtClean="0"/>
          </a:p>
          <a:p>
            <a:endParaRPr lang="bg-BG" dirty="0"/>
          </a:p>
        </p:txBody>
      </p:sp>
      <p:sp>
        <p:nvSpPr>
          <p:cNvPr id="4" name="TextBox 3"/>
          <p:cNvSpPr txBox="1"/>
          <p:nvPr/>
        </p:nvSpPr>
        <p:spPr>
          <a:xfrm>
            <a:off x="566671" y="2846231"/>
            <a:ext cx="8178084" cy="2763834"/>
          </a:xfrm>
          <a:prstGeom prst="rect">
            <a:avLst/>
          </a:prstGeom>
          <a:noFill/>
        </p:spPr>
        <p:txBody>
          <a:bodyPr wrap="square" rtlCol="0">
            <a:spAutoFit/>
          </a:bodyPr>
          <a:lstStyle/>
          <a:p>
            <a:pPr marL="676275" lvl="1" indent="-342900" eaLnBrk="0" fontAlgn="base" hangingPunct="0">
              <a:spcBef>
                <a:spcPct val="20000"/>
              </a:spcBef>
              <a:spcAft>
                <a:spcPct val="0"/>
              </a:spcAft>
              <a:buClr>
                <a:srgbClr val="007BA4"/>
              </a:buClr>
              <a:buFont typeface="Arial" panose="020B0604020202020204" pitchFamily="34" charset="0"/>
              <a:buChar char="•"/>
            </a:pPr>
            <a:r>
              <a:rPr lang="en-US" sz="2000" dirty="0" smtClean="0">
                <a:latin typeface="Arial" panose="020B0604020202020204" pitchFamily="34" charset="0"/>
                <a:cs typeface="Arial" panose="020B0604020202020204" pitchFamily="34" charset="0"/>
              </a:rPr>
              <a:t>Unitary approach</a:t>
            </a:r>
            <a:r>
              <a:rPr lang="en-US" dirty="0" smtClean="0">
                <a:latin typeface="Arial" panose="020B0604020202020204" pitchFamily="34" charset="0"/>
                <a:cs typeface="Arial" panose="020B0604020202020204" pitchFamily="34" charset="0"/>
              </a:rPr>
              <a:t>: </a:t>
            </a:r>
            <a:r>
              <a:rPr lang="en-US" altLang="en-US" sz="2000" dirty="0">
                <a:latin typeface="Arial" panose="020B0604020202020204" pitchFamily="34" charset="0"/>
                <a:cs typeface="Arial" panose="020B0604020202020204" pitchFamily="34" charset="0"/>
              </a:rPr>
              <a:t>All members of an </a:t>
            </a:r>
            <a:r>
              <a:rPr lang="en-US" altLang="en-US" sz="2000" dirty="0" err="1">
                <a:latin typeface="Arial" panose="020B0604020202020204" pitchFamily="34" charset="0"/>
                <a:cs typeface="Arial" panose="020B0604020202020204" pitchFamily="34" charset="0"/>
              </a:rPr>
              <a:t>organisation</a:t>
            </a:r>
            <a:r>
              <a:rPr lang="en-US" altLang="en-US" sz="2000" dirty="0">
                <a:latin typeface="Arial" panose="020B0604020202020204" pitchFamily="34" charset="0"/>
                <a:cs typeface="Arial" panose="020B0604020202020204" pitchFamily="34" charset="0"/>
              </a:rPr>
              <a:t> share the same interests, accept the </a:t>
            </a:r>
            <a:r>
              <a:rPr lang="en-US" altLang="en-US" sz="2000" dirty="0" err="1">
                <a:latin typeface="Arial" panose="020B0604020202020204" pitchFamily="34" charset="0"/>
                <a:cs typeface="Arial" panose="020B0604020202020204" pitchFamily="34" charset="0"/>
              </a:rPr>
              <a:t>organisation’s</a:t>
            </a:r>
            <a:r>
              <a:rPr lang="en-US" altLang="en-US" sz="2000" dirty="0">
                <a:latin typeface="Arial" panose="020B0604020202020204" pitchFamily="34" charset="0"/>
                <a:cs typeface="Arial" panose="020B0604020202020204" pitchFamily="34" charset="0"/>
              </a:rPr>
              <a:t> goals and direct all their efforts towards the achievement of these goals</a:t>
            </a:r>
            <a:r>
              <a:rPr lang="en-US" altLang="en-US" sz="2000" dirty="0" smtClean="0">
                <a:latin typeface="Arial" panose="020B0604020202020204" pitchFamily="34" charset="0"/>
                <a:cs typeface="Arial" panose="020B0604020202020204" pitchFamily="34" charset="0"/>
              </a:rPr>
              <a:t>. </a:t>
            </a:r>
          </a:p>
          <a:p>
            <a:pPr marL="676275" lvl="1" indent="-342900" eaLnBrk="0" fontAlgn="base" hangingPunct="0">
              <a:spcBef>
                <a:spcPct val="20000"/>
              </a:spcBef>
              <a:spcAft>
                <a:spcPct val="0"/>
              </a:spcAft>
              <a:buClr>
                <a:srgbClr val="007BA4"/>
              </a:buClr>
              <a:buFont typeface="Arial" panose="020B0604020202020204" pitchFamily="34" charset="0"/>
              <a:buChar char="–"/>
            </a:pPr>
            <a:endParaRPr lang="en-US" sz="2000" dirty="0">
              <a:solidFill>
                <a:prstClr val="black"/>
              </a:solidFill>
              <a:latin typeface="Myriad Pro"/>
              <a:cs typeface="Arial" panose="020B0604020202020204" pitchFamily="34" charset="0"/>
            </a:endParaRPr>
          </a:p>
          <a:p>
            <a:pPr lvl="0" eaLnBrk="0" fontAlgn="base" hangingPunct="0">
              <a:spcBef>
                <a:spcPct val="20000"/>
              </a:spcBef>
              <a:spcAft>
                <a:spcPct val="0"/>
              </a:spcAft>
              <a:buClr>
                <a:srgbClr val="007BA4"/>
              </a:buClr>
            </a:pPr>
            <a:r>
              <a:rPr lang="en-GB" altLang="en-US" sz="2000" dirty="0" smtClean="0">
                <a:solidFill>
                  <a:prstClr val="black"/>
                </a:solidFill>
                <a:latin typeface="Myriad Pro"/>
              </a:rPr>
              <a:t> </a:t>
            </a:r>
          </a:p>
          <a:p>
            <a:pPr marL="342900" lvl="0" indent="-342900" eaLnBrk="0" fontAlgn="base" hangingPunct="0">
              <a:spcBef>
                <a:spcPct val="20000"/>
              </a:spcBef>
              <a:spcAft>
                <a:spcPct val="0"/>
              </a:spcAft>
              <a:buClr>
                <a:srgbClr val="007BA4"/>
              </a:buClr>
              <a:buFont typeface="Arial" panose="020B0604020202020204" pitchFamily="34" charset="0"/>
              <a:buChar char="•"/>
            </a:pPr>
            <a:r>
              <a:rPr lang="en-GB" altLang="en-US" sz="2000" dirty="0" smtClean="0">
                <a:latin typeface="Arial" panose="020B0604020202020204" pitchFamily="34" charset="0"/>
                <a:cs typeface="Arial" panose="020B0604020202020204" pitchFamily="34" charset="0"/>
              </a:rPr>
              <a:t>   Pluralist approach: In </a:t>
            </a:r>
            <a:r>
              <a:rPr lang="en-GB" altLang="en-US" sz="2000" dirty="0">
                <a:latin typeface="Arial" panose="020B0604020202020204" pitchFamily="34" charset="0"/>
                <a:cs typeface="Arial" panose="020B0604020202020204" pitchFamily="34" charset="0"/>
              </a:rPr>
              <a:t>any organisation, there will be a range of interests among the members.</a:t>
            </a:r>
            <a:endParaRPr lang="en-US" altLang="en-US" sz="2000" dirty="0">
              <a:latin typeface="Arial" panose="020B0604020202020204" pitchFamily="34" charset="0"/>
              <a:cs typeface="Arial" panose="020B0604020202020204" pitchFamily="34" charset="0"/>
            </a:endParaRPr>
          </a:p>
          <a:p>
            <a:pPr marL="676275" lvl="1" indent="-342900" eaLnBrk="0" fontAlgn="base" hangingPunct="0">
              <a:spcBef>
                <a:spcPct val="20000"/>
              </a:spcBef>
              <a:spcAft>
                <a:spcPct val="0"/>
              </a:spcAft>
              <a:buClr>
                <a:srgbClr val="007BA4"/>
              </a:buClr>
              <a:buFont typeface="Arial" panose="020B0604020202020204" pitchFamily="34" charset="0"/>
              <a:buChar char="–"/>
            </a:pPr>
            <a:endParaRPr lang="bg-BG" dirty="0">
              <a:latin typeface="Arial" panose="020B0604020202020204" pitchFamily="34" charset="0"/>
              <a:cs typeface="Arial" panose="020B0604020202020204" pitchFamily="34" charset="0"/>
            </a:endParaRPr>
          </a:p>
        </p:txBody>
      </p:sp>
      <p:sp>
        <p:nvSpPr>
          <p:cNvPr id="5" name="TextBox 4"/>
          <p:cNvSpPr txBox="1"/>
          <p:nvPr/>
        </p:nvSpPr>
        <p:spPr>
          <a:xfrm>
            <a:off x="1094704" y="5783784"/>
            <a:ext cx="466215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Pepple</a:t>
            </a:r>
            <a:r>
              <a:rPr lang="en-US" dirty="0" smtClean="0">
                <a:latin typeface="Arial" panose="020B0604020202020204" pitchFamily="34" charset="0"/>
                <a:cs typeface="Arial" panose="020B0604020202020204" pitchFamily="34" charset="0"/>
              </a:rPr>
              <a:t>, 2023)</a:t>
            </a:r>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07614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Unitary Relationship</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1272" y="1374978"/>
            <a:ext cx="8596668" cy="3880773"/>
          </a:xfrm>
        </p:spPr>
        <p:txBody>
          <a:bodyPr>
            <a:normAutofit/>
          </a:bodyPr>
          <a:lstStyle/>
          <a:p>
            <a:r>
              <a:rPr lang="en-US" b="1" dirty="0">
                <a:solidFill>
                  <a:schemeClr val="tx1"/>
                </a:solidFill>
                <a:latin typeface="Arial" panose="020B0604020202020204" pitchFamily="34" charset="0"/>
                <a:cs typeface="Arial" panose="020B0604020202020204" pitchFamily="34" charset="0"/>
              </a:rPr>
              <a:t>Organizational Culture:</a:t>
            </a:r>
            <a:r>
              <a:rPr lang="en-US" dirty="0">
                <a:solidFill>
                  <a:schemeClr val="tx1"/>
                </a:solidFill>
                <a:latin typeface="Arial" panose="020B0604020202020204" pitchFamily="34" charset="0"/>
                <a:cs typeface="Arial" panose="020B0604020202020204" pitchFamily="34" charset="0"/>
              </a:rPr>
              <a:t> An organization with a strong, unified culture that promotes common goals and values is likely to have a more unitary approach to labor relations. For example, a family-owned business with a shared vision among employees may foster a unitary relationship.</a:t>
            </a:r>
          </a:p>
          <a:p>
            <a:endParaRPr lang="bg-BG" dirty="0"/>
          </a:p>
        </p:txBody>
      </p:sp>
      <p:sp>
        <p:nvSpPr>
          <p:cNvPr id="4" name="TextBox 3"/>
          <p:cNvSpPr txBox="1"/>
          <p:nvPr/>
        </p:nvSpPr>
        <p:spPr>
          <a:xfrm>
            <a:off x="2987899" y="5937161"/>
            <a:ext cx="3928056" cy="369332"/>
          </a:xfrm>
          <a:prstGeom prst="rect">
            <a:avLst/>
          </a:prstGeom>
          <a:noFill/>
        </p:spPr>
        <p:txBody>
          <a:bodyPr wrap="square" rtlCol="0">
            <a:spAutoFit/>
          </a:bodyPr>
          <a:lstStyle/>
          <a:p>
            <a:endParaRPr lang="bg-BG" dirty="0"/>
          </a:p>
        </p:txBody>
      </p:sp>
      <p:sp>
        <p:nvSpPr>
          <p:cNvPr id="5" name="TextBox 4"/>
          <p:cNvSpPr txBox="1"/>
          <p:nvPr/>
        </p:nvSpPr>
        <p:spPr>
          <a:xfrm>
            <a:off x="927279" y="5651797"/>
            <a:ext cx="249850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t>
            </a:r>
            <a:r>
              <a:rPr lang="en-US" dirty="0" smtClean="0">
                <a:latin typeface="Arial" panose="020B0604020202020204" pitchFamily="34" charset="0"/>
                <a:cs typeface="Arial" panose="020B0604020202020204" pitchFamily="34" charset="0"/>
              </a:rPr>
              <a:t>Slade, 2002)</a:t>
            </a:r>
            <a:endParaRPr lang="bg-BG" dirty="0">
              <a:latin typeface="Arial" panose="020B0604020202020204" pitchFamily="34" charset="0"/>
              <a:cs typeface="Arial" panose="020B0604020202020204" pitchFamily="34" charset="0"/>
            </a:endParaRPr>
          </a:p>
        </p:txBody>
      </p:sp>
      <p:sp>
        <p:nvSpPr>
          <p:cNvPr id="6" name="TextBox 5"/>
          <p:cNvSpPr txBox="1"/>
          <p:nvPr/>
        </p:nvSpPr>
        <p:spPr>
          <a:xfrm>
            <a:off x="677333" y="2836283"/>
            <a:ext cx="5762103" cy="646331"/>
          </a:xfrm>
          <a:prstGeom prst="rect">
            <a:avLst/>
          </a:prstGeom>
          <a:noFill/>
        </p:spPr>
        <p:txBody>
          <a:bodyPr wrap="square" rtlCol="0">
            <a:spAutoFit/>
          </a:bodyPr>
          <a:lstStyle/>
          <a:p>
            <a:r>
              <a:rPr lang="en-US" sz="3600" dirty="0">
                <a:solidFill>
                  <a:srgbClr val="90C226"/>
                </a:solidFill>
                <a:latin typeface="Arial" panose="020B0604020202020204" pitchFamily="34" charset="0"/>
                <a:ea typeface="+mj-ea"/>
                <a:cs typeface="Arial" panose="020B0604020202020204" pitchFamily="34" charset="0"/>
              </a:rPr>
              <a:t>Pluralist Relationship</a:t>
            </a:r>
            <a:endParaRPr lang="bg-BG" dirty="0"/>
          </a:p>
        </p:txBody>
      </p:sp>
      <p:sp>
        <p:nvSpPr>
          <p:cNvPr id="7" name="TextBox 6"/>
          <p:cNvSpPr txBox="1"/>
          <p:nvPr/>
        </p:nvSpPr>
        <p:spPr>
          <a:xfrm>
            <a:off x="677333" y="3482614"/>
            <a:ext cx="7702779" cy="147732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Complex Organizations:</a:t>
            </a:r>
            <a:r>
              <a:rPr lang="en-US" dirty="0">
                <a:latin typeface="Arial" panose="020B0604020202020204" pitchFamily="34" charset="0"/>
                <a:cs typeface="Arial" panose="020B0604020202020204" pitchFamily="34" charset="0"/>
              </a:rPr>
              <a:t> Large, complex organizations with multiple divisions and functions are more likely to have a pluralist approach because there may be various employee interests, each represented by different groups or associations.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84819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Personal experience </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26493"/>
            <a:ext cx="8596668" cy="3880773"/>
          </a:xfrm>
        </p:spPr>
        <p:txBody>
          <a:bodyPr/>
          <a:lstStyle/>
          <a:p>
            <a:r>
              <a:rPr lang="en-US" dirty="0" smtClean="0">
                <a:solidFill>
                  <a:schemeClr val="tx1"/>
                </a:solidFill>
                <a:latin typeface="Arial" panose="020B0604020202020204" pitchFamily="34" charset="0"/>
                <a:cs typeface="Arial" panose="020B0604020202020204" pitchFamily="34" charset="0"/>
              </a:rPr>
              <a:t>Some of the factors, leading to a positive relationship between employer and employee in my job has been the following: </a:t>
            </a:r>
          </a:p>
          <a:p>
            <a:r>
              <a:rPr lang="en-US" dirty="0" smtClean="0">
                <a:solidFill>
                  <a:schemeClr val="tx1"/>
                </a:solidFill>
                <a:latin typeface="Arial" panose="020B0604020202020204" pitchFamily="34" charset="0"/>
                <a:cs typeface="Arial" panose="020B0604020202020204" pitchFamily="34" charset="0"/>
              </a:rPr>
              <a:t>- Being given the opportunity to do flexible working hours</a:t>
            </a:r>
          </a:p>
          <a:p>
            <a:r>
              <a:rPr lang="en-US" dirty="0" smtClean="0">
                <a:solidFill>
                  <a:schemeClr val="tx1"/>
                </a:solidFill>
                <a:latin typeface="Arial" panose="020B0604020202020204" pitchFamily="34" charset="0"/>
                <a:cs typeface="Arial" panose="020B0604020202020204" pitchFamily="34" charset="0"/>
              </a:rPr>
              <a:t>-Recognition and appreciation through small bonuses</a:t>
            </a:r>
          </a:p>
          <a:p>
            <a:r>
              <a:rPr lang="en-US" dirty="0" smtClean="0">
                <a:solidFill>
                  <a:schemeClr val="tx1"/>
                </a:solidFill>
                <a:latin typeface="Arial" panose="020B0604020202020204" pitchFamily="34" charset="0"/>
                <a:cs typeface="Arial" panose="020B0604020202020204" pitchFamily="34" charset="0"/>
              </a:rPr>
              <a:t>-Opportunity for growth and career development</a:t>
            </a:r>
            <a:endParaRPr lang="bg-BG"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9859" y="3539827"/>
            <a:ext cx="6761409" cy="3231905"/>
          </a:xfrm>
          <a:prstGeom prst="rect">
            <a:avLst/>
          </a:prstGeom>
        </p:spPr>
      </p:pic>
    </p:spTree>
    <p:extLst>
      <p:ext uri="{BB962C8B-B14F-4D97-AF65-F5344CB8AC3E}">
        <p14:creationId xmlns:p14="http://schemas.microsoft.com/office/powerpoint/2010/main" val="32485191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Conclusion </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19676"/>
            <a:ext cx="8596668" cy="3880773"/>
          </a:xfrm>
        </p:spPr>
        <p:txBody>
          <a:bodyPr/>
          <a:lstStyle/>
          <a:p>
            <a:r>
              <a:rPr lang="en-US" dirty="0">
                <a:solidFill>
                  <a:schemeClr val="tx1"/>
                </a:solidFill>
                <a:latin typeface="Arial" panose="020B0604020202020204" pitchFamily="34" charset="0"/>
                <a:cs typeface="Arial" panose="020B0604020202020204" pitchFamily="34" charset="0"/>
              </a:rPr>
              <a:t>In summary</a:t>
            </a:r>
            <a:r>
              <a:rPr lang="en-US" dirty="0" smtClean="0">
                <a:solidFill>
                  <a:schemeClr val="tx1"/>
                </a:solidFill>
                <a:latin typeface="Arial" panose="020B0604020202020204" pitchFamily="34" charset="0"/>
                <a:cs typeface="Arial" panose="020B0604020202020204" pitchFamily="34" charset="0"/>
              </a:rPr>
              <a:t>, despite being given a limit, </a:t>
            </a:r>
            <a:r>
              <a:rPr lang="en-US" dirty="0">
                <a:solidFill>
                  <a:schemeClr val="tx1"/>
                </a:solidFill>
                <a:latin typeface="Arial" panose="020B0604020202020204" pitchFamily="34" charset="0"/>
                <a:cs typeface="Arial" panose="020B0604020202020204" pitchFamily="34" charset="0"/>
              </a:rPr>
              <a:t>HR professionals play a pivotal role in shaping organizational culture and ensuring that positive relationships between employers and employees are cultivated. By following ethical values and aligning their practices with professional standards, HR practitioners contribute to the overall success and well-being of an organization, ultimately driving performance and growth.</a:t>
            </a:r>
          </a:p>
          <a:p>
            <a:endParaRPr lang="en-US" dirty="0"/>
          </a:p>
          <a:p>
            <a:endParaRPr lang="en-US" dirty="0"/>
          </a:p>
          <a:p>
            <a:endParaRPr lang="en-US" dirty="0"/>
          </a:p>
          <a:p>
            <a:endParaRPr lang="en-US" dirty="0"/>
          </a:p>
          <a:p>
            <a:endParaRPr lang="bg-BG"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5770" y="3411220"/>
            <a:ext cx="6529588" cy="3266475"/>
          </a:xfrm>
          <a:prstGeom prst="rect">
            <a:avLst/>
          </a:prstGeom>
        </p:spPr>
      </p:pic>
    </p:spTree>
    <p:extLst>
      <p:ext uri="{BB962C8B-B14F-4D97-AF65-F5344CB8AC3E}">
        <p14:creationId xmlns:p14="http://schemas.microsoft.com/office/powerpoint/2010/main" val="39848160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Arial" panose="020B0604020202020204" pitchFamily="34" charset="0"/>
                <a:cs typeface="Arial" panose="020B0604020202020204" pitchFamily="34" charset="0"/>
              </a:rPr>
              <a:t>References</a:t>
            </a:r>
            <a:endParaRPr lang="bg-B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62130"/>
            <a:ext cx="8596668" cy="5595869"/>
          </a:xfrm>
        </p:spPr>
        <p:txBody>
          <a:bodyPr>
            <a:normAutofit lnSpcReduction="10000"/>
          </a:bodyPr>
          <a:lstStyle/>
          <a:p>
            <a:r>
              <a:rPr lang="en-US" dirty="0" smtClean="0">
                <a:latin typeface="Arial" panose="020B0604020202020204" pitchFamily="34" charset="0"/>
                <a:cs typeface="Arial" panose="020B0604020202020204" pitchFamily="34" charset="0"/>
              </a:rPr>
              <a:t>Business </a:t>
            </a:r>
            <a:r>
              <a:rPr lang="en-US" dirty="0" err="1">
                <a:latin typeface="Arial" panose="020B0604020202020204" pitchFamily="34" charset="0"/>
                <a:cs typeface="Arial" panose="020B0604020202020204" pitchFamily="34" charset="0"/>
              </a:rPr>
              <a:t>LibreTexts</a:t>
            </a:r>
            <a:r>
              <a:rPr lang="en-US" dirty="0">
                <a:latin typeface="Arial" panose="020B0604020202020204" pitchFamily="34" charset="0"/>
                <a:cs typeface="Arial" panose="020B0604020202020204" pitchFamily="34" charset="0"/>
              </a:rPr>
              <a:t>. (2020). </a:t>
            </a:r>
            <a:r>
              <a:rPr lang="en-US" i="1" dirty="0">
                <a:latin typeface="Arial" panose="020B0604020202020204" pitchFamily="34" charset="0"/>
                <a:cs typeface="Arial" panose="020B0604020202020204" pitchFamily="34" charset="0"/>
              </a:rPr>
              <a:t>11: Motivating Employees</a:t>
            </a:r>
            <a:r>
              <a:rPr lang="en-US" dirty="0">
                <a:latin typeface="Arial" panose="020B0604020202020204" pitchFamily="34" charset="0"/>
                <a:cs typeface="Arial" panose="020B0604020202020204" pitchFamily="34" charset="0"/>
              </a:rPr>
              <a:t>. [online] Available at: https://biz.libretexts.org/Bookshelves/Business/Introductory_Business/Book:_Fundamentals_of_Business_(Skripak)/11:_Motivating_Employees [Accessed 7 Oct. 2023].</a:t>
            </a:r>
          </a:p>
          <a:p>
            <a:r>
              <a:rPr lang="en-US" dirty="0">
                <a:latin typeface="Arial" panose="020B0604020202020204" pitchFamily="34" charset="0"/>
                <a:cs typeface="Arial" panose="020B0604020202020204" pitchFamily="34" charset="0"/>
              </a:rPr>
              <a:t>CIPD. (</a:t>
            </a:r>
            <a:r>
              <a:rPr lang="en-US" dirty="0" err="1">
                <a:latin typeface="Arial" panose="020B0604020202020204" pitchFamily="34" charset="0"/>
                <a:cs typeface="Arial" panose="020B0604020202020204" pitchFamily="34" charset="0"/>
              </a:rPr>
              <a:t>n.d.</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CIPD | The Profession Map</a:t>
            </a:r>
            <a:r>
              <a:rPr lang="en-US" dirty="0">
                <a:latin typeface="Arial" panose="020B0604020202020204" pitchFamily="34" charset="0"/>
                <a:cs typeface="Arial" panose="020B0604020202020204" pitchFamily="34" charset="0"/>
              </a:rPr>
              <a:t>. [online] Available at: https://www.cipd.org/uk/the-people-profession/the-profession-map?utm_source=google&amp;utm_medium=cpc&amp;utm_campaign=google_grant_uk_english_search_brand_profession-map_ex&amp;utm_content=profession-map&amp;gclid=CjwKCAjw7c2pBhAZEiwA88pOF2YsEPJ-XZHQjjwIux6AIeb0yPox2M2c5QSouygxq63D57XmOPM5cxoCWPAQAvD_BwE [Accessed 21 Oct. 2023].</a:t>
            </a:r>
          </a:p>
          <a:p>
            <a:r>
              <a:rPr lang="en-US" dirty="0" err="1">
                <a:latin typeface="Arial" panose="020B0604020202020204" pitchFamily="34" charset="0"/>
                <a:cs typeface="Arial" panose="020B0604020202020204" pitchFamily="34" charset="0"/>
              </a:rPr>
              <a:t>Dessler</a:t>
            </a:r>
            <a:r>
              <a:rPr lang="en-US" dirty="0">
                <a:latin typeface="Arial" panose="020B0604020202020204" pitchFamily="34" charset="0"/>
                <a:cs typeface="Arial" panose="020B0604020202020204" pitchFamily="34" charset="0"/>
              </a:rPr>
              <a:t>, G. (2020). </a:t>
            </a:r>
            <a:r>
              <a:rPr lang="en-US" i="1" dirty="0">
                <a:latin typeface="Arial" panose="020B0604020202020204" pitchFamily="34" charset="0"/>
                <a:cs typeface="Arial" panose="020B0604020202020204" pitchFamily="34" charset="0"/>
              </a:rPr>
              <a:t>Human resource management</a:t>
            </a:r>
            <a:r>
              <a:rPr lang="en-US" dirty="0">
                <a:latin typeface="Arial" panose="020B0604020202020204" pitchFamily="34" charset="0"/>
                <a:cs typeface="Arial" panose="020B0604020202020204" pitchFamily="34" charset="0"/>
              </a:rPr>
              <a:t>. 16th ed. Harlow, England Pearson.</a:t>
            </a:r>
          </a:p>
          <a:p>
            <a:r>
              <a:rPr lang="en-US" dirty="0" err="1" smtClean="0">
                <a:latin typeface="Arial" panose="020B0604020202020204" pitchFamily="34" charset="0"/>
                <a:cs typeface="Arial" panose="020B0604020202020204" pitchFamily="34" charset="0"/>
              </a:rPr>
              <a:t>Pepple</a:t>
            </a:r>
            <a:r>
              <a:rPr lang="en-US" dirty="0">
                <a:latin typeface="Arial" panose="020B0604020202020204" pitchFamily="34" charset="0"/>
                <a:cs typeface="Arial" panose="020B0604020202020204" pitchFamily="34" charset="0"/>
              </a:rPr>
              <a:t>, D. (</a:t>
            </a:r>
            <a:r>
              <a:rPr lang="en-US" dirty="0" err="1">
                <a:latin typeface="Arial" panose="020B0604020202020204" pitchFamily="34" charset="0"/>
                <a:cs typeface="Arial" panose="020B0604020202020204" pitchFamily="34" charset="0"/>
              </a:rPr>
              <a:t>n.d.</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Managing People WEEK 3 the Employment Relationship</a:t>
            </a:r>
            <a:r>
              <a:rPr lang="en-US" dirty="0" smtClean="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Slade, P. (2002). What is employment relations? International Employment Relations Review, 8(2), 49-59.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van den </a:t>
            </a:r>
            <a:r>
              <a:rPr lang="en-US" dirty="0" err="1">
                <a:latin typeface="Arial" panose="020B0604020202020204" pitchFamily="34" charset="0"/>
                <a:cs typeface="Arial" panose="020B0604020202020204" pitchFamily="34" charset="0"/>
              </a:rPr>
              <a:t>Heuvel</a:t>
            </a:r>
            <a:r>
              <a:rPr lang="en-US" dirty="0">
                <a:latin typeface="Arial" panose="020B0604020202020204" pitchFamily="34" charset="0"/>
                <a:cs typeface="Arial" panose="020B0604020202020204" pitchFamily="34" charset="0"/>
              </a:rPr>
              <a:t>, S. and </a:t>
            </a:r>
            <a:r>
              <a:rPr lang="en-US" dirty="0" err="1">
                <a:latin typeface="Arial" panose="020B0604020202020204" pitchFamily="34" charset="0"/>
                <a:cs typeface="Arial" panose="020B0604020202020204" pitchFamily="34" charset="0"/>
              </a:rPr>
              <a:t>Bondarouk</a:t>
            </a:r>
            <a:r>
              <a:rPr lang="en-US" dirty="0">
                <a:latin typeface="Arial" panose="020B0604020202020204" pitchFamily="34" charset="0"/>
                <a:cs typeface="Arial" panose="020B0604020202020204" pitchFamily="34" charset="0"/>
              </a:rPr>
              <a:t>, T. (2017). The rise (and fall?) of HR analytics. </a:t>
            </a:r>
            <a:r>
              <a:rPr lang="en-US" i="1" dirty="0">
                <a:latin typeface="Arial" panose="020B0604020202020204" pitchFamily="34" charset="0"/>
                <a:cs typeface="Arial" panose="020B0604020202020204" pitchFamily="34" charset="0"/>
              </a:rPr>
              <a:t>Journal of Organizational Effectiveness: People and Performance</a:t>
            </a:r>
            <a:r>
              <a:rPr lang="en-US" dirty="0">
                <a:latin typeface="Arial" panose="020B0604020202020204" pitchFamily="34" charset="0"/>
                <a:cs typeface="Arial" panose="020B0604020202020204" pitchFamily="34" charset="0"/>
              </a:rPr>
              <a:t>, 4(2), pp.157–178.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://doi.org/10.1108/joepp-03-2017-0022.</a:t>
            </a:r>
          </a:p>
          <a:p>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766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197</TotalTime>
  <Words>738</Words>
  <Application>Microsoft Office PowerPoint</Application>
  <PresentationFormat>Widescreen</PresentationFormat>
  <Paragraphs>60</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Myriad Pro</vt:lpstr>
      <vt:lpstr>Trebuchet MS</vt:lpstr>
      <vt:lpstr>Wingdings 3</vt:lpstr>
      <vt:lpstr>Facet</vt:lpstr>
      <vt:lpstr>Introduction </vt:lpstr>
      <vt:lpstr>The role of HR professional</vt:lpstr>
      <vt:lpstr>Equity Theoty</vt:lpstr>
      <vt:lpstr>Values, HR professionals should take into account</vt:lpstr>
      <vt:lpstr>CIPD Profession map</vt:lpstr>
      <vt:lpstr>Employment relationships</vt:lpstr>
      <vt:lpstr>Unitary Relationship</vt:lpstr>
      <vt:lpstr>Personal experience </vt:lpstr>
      <vt:lpstr>Conclusion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marti.kehaiov1@gmail.com</dc:creator>
  <cp:lastModifiedBy>marti.kehaiov1@gmail.com</cp:lastModifiedBy>
  <cp:revision>19</cp:revision>
  <dcterms:created xsi:type="dcterms:W3CDTF">2023-10-03T11:26:26Z</dcterms:created>
  <dcterms:modified xsi:type="dcterms:W3CDTF">2023-10-21T11:07:19Z</dcterms:modified>
</cp:coreProperties>
</file>