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305" r:id="rId2"/>
    <p:sldId id="324" r:id="rId3"/>
    <p:sldId id="345" r:id="rId4"/>
    <p:sldId id="325" r:id="rId5"/>
    <p:sldId id="326" r:id="rId6"/>
    <p:sldId id="327" r:id="rId7"/>
    <p:sldId id="336" r:id="rId8"/>
    <p:sldId id="337" r:id="rId9"/>
    <p:sldId id="330" r:id="rId10"/>
    <p:sldId id="331" r:id="rId11"/>
    <p:sldId id="343" r:id="rId12"/>
    <p:sldId id="308" r:id="rId13"/>
    <p:sldId id="309" r:id="rId14"/>
    <p:sldId id="310" r:id="rId15"/>
    <p:sldId id="346" r:id="rId16"/>
    <p:sldId id="340" r:id="rId17"/>
    <p:sldId id="341" r:id="rId18"/>
    <p:sldId id="342" r:id="rId19"/>
    <p:sldId id="318" r:id="rId20"/>
    <p:sldId id="319" r:id="rId21"/>
    <p:sldId id="344" r:id="rId22"/>
    <p:sldId id="321" r:id="rId23"/>
    <p:sldId id="322" r:id="rId24"/>
  </p:sldIdLst>
  <p:sldSz cx="9902825" cy="6859588"/>
  <p:notesSz cx="6858000" cy="9144000"/>
  <p:custDataLst>
    <p:tags r:id="rId27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pitchFamily="34" charset="0"/>
        <a:ea typeface="MS PGothic" pitchFamily="34" charset="-128"/>
        <a:cs typeface="+mn-cs"/>
      </a:defRPr>
    </a:lvl1pPr>
    <a:lvl2pPr marL="476250" indent="738188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pitchFamily="34" charset="0"/>
        <a:ea typeface="MS PGothic" pitchFamily="34" charset="-128"/>
        <a:cs typeface="+mn-cs"/>
      </a:defRPr>
    </a:lvl2pPr>
    <a:lvl3pPr marL="954088" indent="1477963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pitchFamily="34" charset="0"/>
        <a:ea typeface="MS PGothic" pitchFamily="34" charset="-128"/>
        <a:cs typeface="+mn-cs"/>
      </a:defRPr>
    </a:lvl3pPr>
    <a:lvl4pPr marL="1435100" indent="2212975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pitchFamily="34" charset="0"/>
        <a:ea typeface="MS PGothic" pitchFamily="34" charset="-128"/>
        <a:cs typeface="+mn-cs"/>
      </a:defRPr>
    </a:lvl4pPr>
    <a:lvl5pPr marL="1912938" indent="2951163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pitchFamily="34" charset="0"/>
        <a:ea typeface="MS PGothic" pitchFamily="34" charset="-128"/>
        <a:cs typeface="+mn-cs"/>
      </a:defRPr>
    </a:lvl5pPr>
    <a:lvl6pPr marL="2286000" algn="l" defTabSz="914400" rtl="0" eaLnBrk="1" latinLnBrk="0" hangingPunct="1">
      <a:defRPr sz="1600" kern="1200">
        <a:solidFill>
          <a:schemeClr val="tx1"/>
        </a:solidFill>
        <a:latin typeface="Arial" pitchFamily="34" charset="0"/>
        <a:ea typeface="MS PGothic" pitchFamily="34" charset="-128"/>
        <a:cs typeface="+mn-cs"/>
      </a:defRPr>
    </a:lvl6pPr>
    <a:lvl7pPr marL="2743200" algn="l" defTabSz="914400" rtl="0" eaLnBrk="1" latinLnBrk="0" hangingPunct="1">
      <a:defRPr sz="1600" kern="1200">
        <a:solidFill>
          <a:schemeClr val="tx1"/>
        </a:solidFill>
        <a:latin typeface="Arial" pitchFamily="34" charset="0"/>
        <a:ea typeface="MS PGothic" pitchFamily="34" charset="-128"/>
        <a:cs typeface="+mn-cs"/>
      </a:defRPr>
    </a:lvl7pPr>
    <a:lvl8pPr marL="3200400" algn="l" defTabSz="914400" rtl="0" eaLnBrk="1" latinLnBrk="0" hangingPunct="1">
      <a:defRPr sz="1600" kern="1200">
        <a:solidFill>
          <a:schemeClr val="tx1"/>
        </a:solidFill>
        <a:latin typeface="Arial" pitchFamily="34" charset="0"/>
        <a:ea typeface="MS PGothic" pitchFamily="34" charset="-128"/>
        <a:cs typeface="+mn-cs"/>
      </a:defRPr>
    </a:lvl8pPr>
    <a:lvl9pPr marL="3657600" algn="l" defTabSz="914400" rtl="0" eaLnBrk="1" latinLnBrk="0" hangingPunct="1">
      <a:defRPr sz="1600" kern="1200">
        <a:solidFill>
          <a:schemeClr val="tx1"/>
        </a:solidFill>
        <a:latin typeface="Arial" pitchFamily="34" charset="0"/>
        <a:ea typeface="MS PGothic" pitchFamily="34" charset="-128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w-dlf" initials="Q" lastIdx="8" clrIdx="0"/>
  <p:cmAuthor id="1" name="lw_dlf" initials="Q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AF0D2"/>
    <a:srgbClr val="FFFF00"/>
    <a:srgbClr val="CCFFFF"/>
    <a:srgbClr val="CCECFF"/>
    <a:srgbClr val="FFCC99"/>
    <a:srgbClr val="FFCCCC"/>
    <a:srgbClr val="FFCCFF"/>
    <a:srgbClr val="EAEAE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0763" autoAdjust="0"/>
    <p:restoredTop sz="94638" autoAdjust="0"/>
  </p:normalViewPr>
  <p:slideViewPr>
    <p:cSldViewPr showGuides="1">
      <p:cViewPr varScale="1">
        <p:scale>
          <a:sx n="73" d="100"/>
          <a:sy n="73" d="100"/>
        </p:scale>
        <p:origin x="-90" y="-756"/>
      </p:cViewPr>
      <p:guideLst>
        <p:guide orient="horz" pos="2160"/>
        <p:guide orient="horz" pos="536"/>
        <p:guide orient="horz" pos="1294"/>
        <p:guide orient="horz" pos="3929"/>
        <p:guide orient="horz" pos="254"/>
        <p:guide orient="horz" pos="910"/>
        <p:guide pos="5958"/>
        <p:guide pos="410"/>
        <p:guide pos="580"/>
        <p:guide pos="3119"/>
      </p:guideLst>
    </p:cSldViewPr>
  </p:slideViewPr>
  <p:outlineViewPr>
    <p:cViewPr>
      <p:scale>
        <a:sx n="25" d="100"/>
        <a:sy n="25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gs" Target="tags/tag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1">
                <a:latin typeface="Arial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>
                <a:latin typeface="Arial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1">
                <a:latin typeface="Arial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1">
                <a:ea typeface="ＭＳ Ｐゴシック" pitchFamily="34" charset="-128"/>
              </a:defRPr>
            </a:lvl1pPr>
          </a:lstStyle>
          <a:p>
            <a:pPr>
              <a:defRPr/>
            </a:pPr>
            <a:fld id="{6A550122-6477-46B6-9B81-F1E395D5B83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1">
                <a:latin typeface="Arial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1">
                <a:latin typeface="Arial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76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54088" y="685800"/>
            <a:ext cx="4949825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522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1">
                <a:latin typeface="Arial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22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1">
                <a:ea typeface="ＭＳ Ｐゴシック" pitchFamily="34" charset="-128"/>
              </a:defRPr>
            </a:lvl1pPr>
          </a:lstStyle>
          <a:p>
            <a:pPr>
              <a:defRPr/>
            </a:pPr>
            <a:fld id="{8D64B4A2-BAE9-411F-9E87-DA1A578FEA8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Times New Roman" pitchFamily="18" charset="0"/>
        <a:ea typeface="MS PGothic" pitchFamily="34" charset="-128"/>
        <a:cs typeface="ＭＳ Ｐゴシック" charset="0"/>
      </a:defRPr>
    </a:lvl1pPr>
    <a:lvl2pPr marL="47625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Times New Roman" pitchFamily="18" charset="0"/>
        <a:ea typeface="MS PGothic" pitchFamily="34" charset="-128"/>
        <a:cs typeface="+mn-cs"/>
      </a:defRPr>
    </a:lvl2pPr>
    <a:lvl3pPr marL="954088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Times New Roman" pitchFamily="18" charset="0"/>
        <a:ea typeface="MS PGothic" pitchFamily="34" charset="-128"/>
        <a:cs typeface="+mn-cs"/>
      </a:defRPr>
    </a:lvl3pPr>
    <a:lvl4pPr marL="143510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Times New Roman" pitchFamily="18" charset="0"/>
        <a:ea typeface="MS PGothic" pitchFamily="34" charset="-128"/>
        <a:cs typeface="+mn-cs"/>
      </a:defRPr>
    </a:lvl4pPr>
    <a:lvl5pPr marL="1912938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Times New Roman" pitchFamily="18" charset="0"/>
        <a:ea typeface="MS PGothic" pitchFamily="34" charset="-128"/>
        <a:cs typeface="+mn-cs"/>
      </a:defRPr>
    </a:lvl5pPr>
    <a:lvl6pPr marL="2394535" algn="l" defTabSz="957813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6pPr>
    <a:lvl7pPr marL="2873443" algn="l" defTabSz="957813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7pPr>
    <a:lvl8pPr marL="3352348" algn="l" defTabSz="957813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8pPr>
    <a:lvl9pPr marL="3831256" algn="l" defTabSz="957813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DBB8C0E-4912-4A7B-B4A7-675A0E43FB8E}" type="slidenum">
              <a:rPr lang="en-US" smtClean="0">
                <a:ea typeface="MS PGothic" pitchFamily="34" charset="-128"/>
              </a:rPr>
              <a:pPr/>
              <a:t>4</a:t>
            </a:fld>
            <a:endParaRPr lang="en-US" smtClean="0">
              <a:ea typeface="MS PGothic" pitchFamily="34" charset="-128"/>
            </a:endParaRPr>
          </a:p>
        </p:txBody>
      </p:sp>
      <p:sp>
        <p:nvSpPr>
          <p:cNvPr id="28675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76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pPr algn="r" eaLnBrk="0" hangingPunct="0"/>
            <a:r>
              <a:rPr lang="en-US" sz="1200">
                <a:latin typeface="Times New Roman" pitchFamily="18" charset="0"/>
              </a:rPr>
              <a:t>2</a:t>
            </a:r>
          </a:p>
        </p:txBody>
      </p:sp>
      <p:sp>
        <p:nvSpPr>
          <p:cNvPr id="28677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78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679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20775" y="800100"/>
            <a:ext cx="4616450" cy="3198813"/>
          </a:xfrm>
          <a:ln w="12700" cap="flat"/>
        </p:spPr>
      </p:sp>
      <p:sp>
        <p:nvSpPr>
          <p:cNvPr id="28680" name="Rectangle 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 lIns="90488" tIns="44450" rIns="90488" bIns="44450"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54088" y="685800"/>
            <a:ext cx="4949825" cy="3429000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9D85FEA-9485-4D65-A49E-1E38CD791577}" type="slidenum">
              <a:rPr lang="en-GB" smtClean="0">
                <a:ea typeface="MS PGothic" pitchFamily="34" charset="-128"/>
              </a:rPr>
              <a:pPr/>
              <a:t>21</a:t>
            </a:fld>
            <a:endParaRPr lang="en-GB" smtClean="0">
              <a:ea typeface="MS PGothic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714" y="2130918"/>
            <a:ext cx="8417403" cy="1470364"/>
          </a:xfrm>
          <a:prstGeom prst="rect">
            <a:avLst/>
          </a:prstGeom>
        </p:spPr>
        <p:txBody>
          <a:bodyPr lIns="95782" tIns="47891" rIns="95782" bIns="47891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5427" y="3887103"/>
            <a:ext cx="6931978" cy="1753005"/>
          </a:xfrm>
          <a:prstGeom prst="rect">
            <a:avLst/>
          </a:prstGeom>
        </p:spPr>
        <p:txBody>
          <a:bodyPr lIns="95782" tIns="47891" rIns="95782" bIns="47891"/>
          <a:lstStyle>
            <a:lvl1pPr marL="0" indent="0" algn="ctr">
              <a:buNone/>
              <a:defRPr/>
            </a:lvl1pPr>
            <a:lvl2pPr marL="478908" indent="0" algn="ctr">
              <a:buNone/>
              <a:defRPr/>
            </a:lvl2pPr>
            <a:lvl3pPr marL="957813" indent="0" algn="ctr">
              <a:buNone/>
              <a:defRPr/>
            </a:lvl3pPr>
            <a:lvl4pPr marL="1436721" indent="0" algn="ctr">
              <a:buNone/>
              <a:defRPr/>
            </a:lvl4pPr>
            <a:lvl5pPr marL="1915629" indent="0" algn="ctr">
              <a:buNone/>
              <a:defRPr/>
            </a:lvl5pPr>
            <a:lvl6pPr marL="2394535" indent="0" algn="ctr">
              <a:buNone/>
              <a:defRPr/>
            </a:lvl6pPr>
            <a:lvl7pPr marL="2873443" indent="0" algn="ctr">
              <a:buNone/>
              <a:defRPr/>
            </a:lvl7pPr>
            <a:lvl8pPr marL="3352348" indent="0" algn="ctr">
              <a:buNone/>
              <a:defRPr/>
            </a:lvl8pPr>
            <a:lvl9pPr marL="3831256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5" y="274702"/>
            <a:ext cx="8912542" cy="1143264"/>
          </a:xfrm>
          <a:prstGeom prst="rect">
            <a:avLst/>
          </a:prstGeom>
        </p:spPr>
        <p:txBody>
          <a:bodyPr lIns="95782" tIns="47891" rIns="95782" bIns="47891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5" y="1600571"/>
            <a:ext cx="8912542" cy="4527010"/>
          </a:xfrm>
          <a:prstGeom prst="rect">
            <a:avLst/>
          </a:prstGeom>
        </p:spPr>
        <p:txBody>
          <a:bodyPr lIns="95782" tIns="47891" rIns="95782" bIns="4789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255" y="4407921"/>
            <a:ext cx="8417403" cy="1362390"/>
          </a:xfrm>
          <a:prstGeom prst="rect">
            <a:avLst/>
          </a:prstGeom>
        </p:spPr>
        <p:txBody>
          <a:bodyPr lIns="95782" tIns="47891" rIns="95782" bIns="47891" anchor="t"/>
          <a:lstStyle>
            <a:lvl1pPr algn="l">
              <a:defRPr sz="43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255" y="2907390"/>
            <a:ext cx="8417403" cy="1500535"/>
          </a:xfrm>
          <a:prstGeom prst="rect">
            <a:avLst/>
          </a:prstGeom>
        </p:spPr>
        <p:txBody>
          <a:bodyPr lIns="95782" tIns="47891" rIns="95782" bIns="47891" anchor="b"/>
          <a:lstStyle>
            <a:lvl1pPr marL="0" indent="0">
              <a:buNone/>
              <a:defRPr sz="2100"/>
            </a:lvl1pPr>
            <a:lvl2pPr marL="478908" indent="0">
              <a:buNone/>
              <a:defRPr sz="1900"/>
            </a:lvl2pPr>
            <a:lvl3pPr marL="957813" indent="0">
              <a:buNone/>
              <a:defRPr sz="1600"/>
            </a:lvl3pPr>
            <a:lvl4pPr marL="1436721" indent="0">
              <a:buNone/>
              <a:defRPr sz="1600"/>
            </a:lvl4pPr>
            <a:lvl5pPr marL="1915629" indent="0">
              <a:buNone/>
              <a:defRPr sz="1600"/>
            </a:lvl5pPr>
            <a:lvl6pPr marL="2394535" indent="0">
              <a:buNone/>
              <a:defRPr sz="1600"/>
            </a:lvl6pPr>
            <a:lvl7pPr marL="2873443" indent="0">
              <a:buNone/>
              <a:defRPr sz="1600"/>
            </a:lvl7pPr>
            <a:lvl8pPr marL="3352348" indent="0">
              <a:buNone/>
              <a:defRPr sz="1600"/>
            </a:lvl8pPr>
            <a:lvl9pPr marL="3831256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5" y="274702"/>
            <a:ext cx="8912542" cy="1143264"/>
          </a:xfrm>
          <a:prstGeom prst="rect">
            <a:avLst/>
          </a:prstGeom>
        </p:spPr>
        <p:txBody>
          <a:bodyPr lIns="95782" tIns="47891" rIns="95782" bIns="47891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142" y="1600571"/>
            <a:ext cx="4373748" cy="4527010"/>
          </a:xfrm>
          <a:prstGeom prst="rect">
            <a:avLst/>
          </a:prstGeom>
        </p:spPr>
        <p:txBody>
          <a:bodyPr lIns="95782" tIns="47891" rIns="95782" bIns="47891"/>
          <a:lstStyle>
            <a:lvl1pPr>
              <a:defRPr sz="2900"/>
            </a:lvl1pPr>
            <a:lvl2pPr>
              <a:defRPr sz="2400"/>
            </a:lvl2pPr>
            <a:lvl3pPr>
              <a:defRPr sz="2100"/>
            </a:lvl3pPr>
            <a:lvl4pPr>
              <a:defRPr sz="1900"/>
            </a:lvl4pPr>
            <a:lvl5pPr>
              <a:defRPr sz="1900"/>
            </a:lvl5pPr>
            <a:lvl6pPr>
              <a:defRPr sz="1900"/>
            </a:lvl6pPr>
            <a:lvl7pPr>
              <a:defRPr sz="1900"/>
            </a:lvl7pPr>
            <a:lvl8pPr>
              <a:defRPr sz="1900"/>
            </a:lvl8pPr>
            <a:lvl9pPr>
              <a:defRPr sz="19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3938" y="1600571"/>
            <a:ext cx="4373748" cy="4527010"/>
          </a:xfrm>
          <a:prstGeom prst="rect">
            <a:avLst/>
          </a:prstGeom>
        </p:spPr>
        <p:txBody>
          <a:bodyPr lIns="95782" tIns="47891" rIns="95782" bIns="47891"/>
          <a:lstStyle>
            <a:lvl1pPr>
              <a:defRPr sz="2900"/>
            </a:lvl1pPr>
            <a:lvl2pPr>
              <a:defRPr sz="2400"/>
            </a:lvl2pPr>
            <a:lvl3pPr>
              <a:defRPr sz="2100"/>
            </a:lvl3pPr>
            <a:lvl4pPr>
              <a:defRPr sz="1900"/>
            </a:lvl4pPr>
            <a:lvl5pPr>
              <a:defRPr sz="1900"/>
            </a:lvl5pPr>
            <a:lvl6pPr>
              <a:defRPr sz="1900"/>
            </a:lvl6pPr>
            <a:lvl7pPr>
              <a:defRPr sz="1900"/>
            </a:lvl7pPr>
            <a:lvl8pPr>
              <a:defRPr sz="1900"/>
            </a:lvl8pPr>
            <a:lvl9pPr>
              <a:defRPr sz="19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5" y="274702"/>
            <a:ext cx="8912542" cy="1143264"/>
          </a:xfrm>
          <a:prstGeom prst="rect">
            <a:avLst/>
          </a:prstGeom>
        </p:spPr>
        <p:txBody>
          <a:bodyPr lIns="95782" tIns="47891" rIns="95782" bIns="47891"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143" y="1535470"/>
            <a:ext cx="4375468" cy="639909"/>
          </a:xfrm>
          <a:prstGeom prst="rect">
            <a:avLst/>
          </a:prstGeom>
        </p:spPr>
        <p:txBody>
          <a:bodyPr lIns="95782" tIns="47891" rIns="95782" bIns="47891" anchor="b"/>
          <a:lstStyle>
            <a:lvl1pPr marL="0" indent="0">
              <a:buNone/>
              <a:defRPr sz="2400" b="1"/>
            </a:lvl1pPr>
            <a:lvl2pPr marL="478908" indent="0">
              <a:buNone/>
              <a:defRPr sz="2100" b="1"/>
            </a:lvl2pPr>
            <a:lvl3pPr marL="957813" indent="0">
              <a:buNone/>
              <a:defRPr sz="1900" b="1"/>
            </a:lvl3pPr>
            <a:lvl4pPr marL="1436721" indent="0">
              <a:buNone/>
              <a:defRPr sz="1600" b="1"/>
            </a:lvl4pPr>
            <a:lvl5pPr marL="1915629" indent="0">
              <a:buNone/>
              <a:defRPr sz="1600" b="1"/>
            </a:lvl5pPr>
            <a:lvl6pPr marL="2394535" indent="0">
              <a:buNone/>
              <a:defRPr sz="1600" b="1"/>
            </a:lvl6pPr>
            <a:lvl7pPr marL="2873443" indent="0">
              <a:buNone/>
              <a:defRPr sz="1600" b="1"/>
            </a:lvl7pPr>
            <a:lvl8pPr marL="3352348" indent="0">
              <a:buNone/>
              <a:defRPr sz="1600" b="1"/>
            </a:lvl8pPr>
            <a:lvl9pPr marL="3831256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143" y="2175378"/>
            <a:ext cx="4375468" cy="3952203"/>
          </a:xfrm>
          <a:prstGeom prst="rect">
            <a:avLst/>
          </a:prstGeom>
        </p:spPr>
        <p:txBody>
          <a:bodyPr lIns="95782" tIns="47891" rIns="95782" bIns="47891"/>
          <a:lstStyle>
            <a:lvl1pPr>
              <a:defRPr sz="2400"/>
            </a:lvl1pPr>
            <a:lvl2pPr>
              <a:defRPr sz="2100"/>
            </a:lvl2pPr>
            <a:lvl3pPr>
              <a:defRPr sz="19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0501" y="1535470"/>
            <a:ext cx="4377186" cy="639909"/>
          </a:xfrm>
          <a:prstGeom prst="rect">
            <a:avLst/>
          </a:prstGeom>
        </p:spPr>
        <p:txBody>
          <a:bodyPr lIns="95782" tIns="47891" rIns="95782" bIns="47891" anchor="b"/>
          <a:lstStyle>
            <a:lvl1pPr marL="0" indent="0">
              <a:buNone/>
              <a:defRPr sz="2400" b="1"/>
            </a:lvl1pPr>
            <a:lvl2pPr marL="478908" indent="0">
              <a:buNone/>
              <a:defRPr sz="2100" b="1"/>
            </a:lvl2pPr>
            <a:lvl3pPr marL="957813" indent="0">
              <a:buNone/>
              <a:defRPr sz="1900" b="1"/>
            </a:lvl3pPr>
            <a:lvl4pPr marL="1436721" indent="0">
              <a:buNone/>
              <a:defRPr sz="1600" b="1"/>
            </a:lvl4pPr>
            <a:lvl5pPr marL="1915629" indent="0">
              <a:buNone/>
              <a:defRPr sz="1600" b="1"/>
            </a:lvl5pPr>
            <a:lvl6pPr marL="2394535" indent="0">
              <a:buNone/>
              <a:defRPr sz="1600" b="1"/>
            </a:lvl6pPr>
            <a:lvl7pPr marL="2873443" indent="0">
              <a:buNone/>
              <a:defRPr sz="1600" b="1"/>
            </a:lvl7pPr>
            <a:lvl8pPr marL="3352348" indent="0">
              <a:buNone/>
              <a:defRPr sz="1600" b="1"/>
            </a:lvl8pPr>
            <a:lvl9pPr marL="3831256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0501" y="2175378"/>
            <a:ext cx="4377186" cy="3952203"/>
          </a:xfrm>
          <a:prstGeom prst="rect">
            <a:avLst/>
          </a:prstGeom>
        </p:spPr>
        <p:txBody>
          <a:bodyPr lIns="95782" tIns="47891" rIns="95782" bIns="47891"/>
          <a:lstStyle>
            <a:lvl1pPr>
              <a:defRPr sz="2400"/>
            </a:lvl1pPr>
            <a:lvl2pPr>
              <a:defRPr sz="2100"/>
            </a:lvl2pPr>
            <a:lvl3pPr>
              <a:defRPr sz="19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5" y="274702"/>
            <a:ext cx="8912542" cy="1143264"/>
          </a:xfrm>
          <a:prstGeom prst="rect">
            <a:avLst/>
          </a:prstGeom>
        </p:spPr>
        <p:txBody>
          <a:bodyPr lIns="95782" tIns="47891" rIns="95782" bIns="47891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4" y="273116"/>
            <a:ext cx="3257961" cy="1162318"/>
          </a:xfrm>
          <a:prstGeom prst="rect">
            <a:avLst/>
          </a:prstGeom>
        </p:spPr>
        <p:txBody>
          <a:bodyPr lIns="95782" tIns="47891" rIns="95782" bIns="47891" anchor="b"/>
          <a:lstStyle>
            <a:lvl1pPr algn="l">
              <a:defRPr sz="21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1731" y="273114"/>
            <a:ext cx="5535956" cy="5854469"/>
          </a:xfrm>
          <a:prstGeom prst="rect">
            <a:avLst/>
          </a:prstGeom>
        </p:spPr>
        <p:txBody>
          <a:bodyPr lIns="95782" tIns="47891" rIns="95782" bIns="47891"/>
          <a:lstStyle>
            <a:lvl1pPr>
              <a:defRPr sz="3500"/>
            </a:lvl1pPr>
            <a:lvl2pPr>
              <a:defRPr sz="29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144" y="1435433"/>
            <a:ext cx="3257961" cy="4692148"/>
          </a:xfrm>
          <a:prstGeom prst="rect">
            <a:avLst/>
          </a:prstGeom>
        </p:spPr>
        <p:txBody>
          <a:bodyPr lIns="95782" tIns="47891" rIns="95782" bIns="47891"/>
          <a:lstStyle>
            <a:lvl1pPr marL="0" indent="0">
              <a:buNone/>
              <a:defRPr sz="1600"/>
            </a:lvl1pPr>
            <a:lvl2pPr marL="478908" indent="0">
              <a:buNone/>
              <a:defRPr sz="1300"/>
            </a:lvl2pPr>
            <a:lvl3pPr marL="957813" indent="0">
              <a:buNone/>
              <a:defRPr sz="1100"/>
            </a:lvl3pPr>
            <a:lvl4pPr marL="1436721" indent="0">
              <a:buNone/>
              <a:defRPr sz="1100"/>
            </a:lvl4pPr>
            <a:lvl5pPr marL="1915629" indent="0">
              <a:buNone/>
              <a:defRPr sz="1100"/>
            </a:lvl5pPr>
            <a:lvl6pPr marL="2394535" indent="0">
              <a:buNone/>
              <a:defRPr sz="1100"/>
            </a:lvl6pPr>
            <a:lvl7pPr marL="2873443" indent="0">
              <a:buNone/>
              <a:defRPr sz="1100"/>
            </a:lvl7pPr>
            <a:lvl8pPr marL="3352348" indent="0">
              <a:buNone/>
              <a:defRPr sz="1100"/>
            </a:lvl8pPr>
            <a:lvl9pPr marL="3831256" indent="0">
              <a:buNone/>
              <a:defRPr sz="11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022" y="4801716"/>
            <a:ext cx="5941695" cy="566869"/>
          </a:xfrm>
          <a:prstGeom prst="rect">
            <a:avLst/>
          </a:prstGeom>
        </p:spPr>
        <p:txBody>
          <a:bodyPr lIns="95782" tIns="47891" rIns="95782" bIns="47891" anchor="b"/>
          <a:lstStyle>
            <a:lvl1pPr algn="l">
              <a:defRPr sz="21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41022" y="612920"/>
            <a:ext cx="5941695" cy="4115753"/>
          </a:xfrm>
          <a:prstGeom prst="rect">
            <a:avLst/>
          </a:prstGeom>
        </p:spPr>
        <p:txBody>
          <a:bodyPr lIns="95782" tIns="47891" rIns="95782" bIns="47891"/>
          <a:lstStyle>
            <a:lvl1pPr marL="0" indent="0">
              <a:buNone/>
              <a:defRPr sz="3500"/>
            </a:lvl1pPr>
            <a:lvl2pPr marL="478908" indent="0">
              <a:buNone/>
              <a:defRPr sz="2900"/>
            </a:lvl2pPr>
            <a:lvl3pPr marL="957813" indent="0">
              <a:buNone/>
              <a:defRPr sz="2400"/>
            </a:lvl3pPr>
            <a:lvl4pPr marL="1436721" indent="0">
              <a:buNone/>
              <a:defRPr sz="2100"/>
            </a:lvl4pPr>
            <a:lvl5pPr marL="1915629" indent="0">
              <a:buNone/>
              <a:defRPr sz="2100"/>
            </a:lvl5pPr>
            <a:lvl6pPr marL="2394535" indent="0">
              <a:buNone/>
              <a:defRPr sz="2100"/>
            </a:lvl6pPr>
            <a:lvl7pPr marL="2873443" indent="0">
              <a:buNone/>
              <a:defRPr sz="2100"/>
            </a:lvl7pPr>
            <a:lvl8pPr marL="3352348" indent="0">
              <a:buNone/>
              <a:defRPr sz="2100"/>
            </a:lvl8pPr>
            <a:lvl9pPr marL="3831256" indent="0">
              <a:buNone/>
              <a:defRPr sz="21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022" y="5368584"/>
            <a:ext cx="5941695" cy="805047"/>
          </a:xfrm>
          <a:prstGeom prst="rect">
            <a:avLst/>
          </a:prstGeom>
        </p:spPr>
        <p:txBody>
          <a:bodyPr lIns="95782" tIns="47891" rIns="95782" bIns="47891"/>
          <a:lstStyle>
            <a:lvl1pPr marL="0" indent="0">
              <a:buNone/>
              <a:defRPr sz="1600"/>
            </a:lvl1pPr>
            <a:lvl2pPr marL="478908" indent="0">
              <a:buNone/>
              <a:defRPr sz="1300"/>
            </a:lvl2pPr>
            <a:lvl3pPr marL="957813" indent="0">
              <a:buNone/>
              <a:defRPr sz="1100"/>
            </a:lvl3pPr>
            <a:lvl4pPr marL="1436721" indent="0">
              <a:buNone/>
              <a:defRPr sz="1100"/>
            </a:lvl4pPr>
            <a:lvl5pPr marL="1915629" indent="0">
              <a:buNone/>
              <a:defRPr sz="1100"/>
            </a:lvl5pPr>
            <a:lvl6pPr marL="2394535" indent="0">
              <a:buNone/>
              <a:defRPr sz="1100"/>
            </a:lvl6pPr>
            <a:lvl7pPr marL="2873443" indent="0">
              <a:buNone/>
              <a:defRPr sz="1100"/>
            </a:lvl7pPr>
            <a:lvl8pPr marL="3352348" indent="0">
              <a:buNone/>
              <a:defRPr sz="1100"/>
            </a:lvl8pPr>
            <a:lvl9pPr marL="3831256" indent="0">
              <a:buNone/>
              <a:defRPr sz="11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5" y="274702"/>
            <a:ext cx="8912542" cy="1143264"/>
          </a:xfrm>
          <a:prstGeom prst="rect">
            <a:avLst/>
          </a:prstGeom>
        </p:spPr>
        <p:txBody>
          <a:bodyPr lIns="95782" tIns="47891" rIns="95782" bIns="47891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145" y="1600571"/>
            <a:ext cx="8912542" cy="4527010"/>
          </a:xfrm>
          <a:prstGeom prst="rect">
            <a:avLst/>
          </a:prstGeom>
        </p:spPr>
        <p:txBody>
          <a:bodyPr vert="eaVert" lIns="95782" tIns="47891" rIns="95782" bIns="4789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79549" y="274704"/>
            <a:ext cx="2228134" cy="5852879"/>
          </a:xfrm>
          <a:prstGeom prst="rect">
            <a:avLst/>
          </a:prstGeom>
        </p:spPr>
        <p:txBody>
          <a:bodyPr vert="eaVert" lIns="95782" tIns="47891" rIns="95782" bIns="47891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144" y="274704"/>
            <a:ext cx="6519359" cy="5852879"/>
          </a:xfrm>
          <a:prstGeom prst="rect">
            <a:avLst/>
          </a:prstGeom>
        </p:spPr>
        <p:txBody>
          <a:bodyPr vert="eaVert" lIns="95782" tIns="47891" rIns="95782" bIns="4789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ext Box 20"/>
          <p:cNvSpPr txBox="1">
            <a:spLocks noChangeArrowheads="1"/>
          </p:cNvSpPr>
          <p:nvPr userDrawn="1"/>
        </p:nvSpPr>
        <p:spPr bwMode="auto">
          <a:xfrm>
            <a:off x="0" y="0"/>
            <a:ext cx="873223" cy="217488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wrap="none" lIns="95782" tIns="47891" rIns="95782" bIns="47891"/>
          <a:lstStyle>
            <a:lvl1pPr eaLnBrk="0" hangingPunct="0">
              <a:defRPr sz="16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defRPr/>
            </a:pPr>
            <a:r>
              <a:rPr lang="en-GB" sz="800" dirty="0" smtClean="0"/>
              <a:t>Slide 2.</a:t>
            </a:r>
            <a:fld id="{E3AFF52C-F80F-4E73-A5F2-5DAC8D0CB71B}" type="slidenum">
              <a:rPr lang="en-GB" sz="800" smtClean="0"/>
              <a:pPr eaLnBrk="1" hangingPunct="1">
                <a:defRPr/>
              </a:pPr>
              <a:t>‹#›</a:t>
            </a:fld>
            <a:endParaRPr lang="en-GB" sz="800" dirty="0" smtClean="0">
              <a:latin typeface="Times" charset="0"/>
            </a:endParaRPr>
          </a:p>
        </p:txBody>
      </p:sp>
      <p:sp>
        <p:nvSpPr>
          <p:cNvPr id="4" name="Text Box 23"/>
          <p:cNvSpPr txBox="1">
            <a:spLocks noChangeArrowheads="1"/>
          </p:cNvSpPr>
          <p:nvPr userDrawn="1"/>
        </p:nvSpPr>
        <p:spPr bwMode="auto">
          <a:xfrm>
            <a:off x="943699" y="6524626"/>
            <a:ext cx="8641121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IN" altLang="en-US" sz="800" dirty="0">
                <a:cs typeface="Times New Roman" pitchFamily="18" charset="0"/>
              </a:rPr>
              <a:t>© 2017, 2015, 2012 Pearson education, Inc. All Rights Reserved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5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500">
          <a:solidFill>
            <a:schemeClr val="tx2"/>
          </a:solidFill>
          <a:latin typeface="Times New Roman" pitchFamily="18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500">
          <a:solidFill>
            <a:schemeClr val="tx2"/>
          </a:solidFill>
          <a:latin typeface="Times New Roman" pitchFamily="18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500">
          <a:solidFill>
            <a:schemeClr val="tx2"/>
          </a:solidFill>
          <a:latin typeface="Times New Roman" pitchFamily="18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500">
          <a:solidFill>
            <a:schemeClr val="tx2"/>
          </a:solidFill>
          <a:latin typeface="Times New Roman" pitchFamily="18" charset="0"/>
          <a:ea typeface="MS PGothic" pitchFamily="34" charset="-128"/>
          <a:cs typeface="ＭＳ Ｐゴシック" charset="0"/>
        </a:defRPr>
      </a:lvl5pPr>
      <a:lvl6pPr marL="478908" algn="ctr" rtl="0" fontAlgn="base">
        <a:spcBef>
          <a:spcPct val="0"/>
        </a:spcBef>
        <a:spcAft>
          <a:spcPct val="0"/>
        </a:spcAft>
        <a:defRPr sz="4500">
          <a:solidFill>
            <a:schemeClr val="tx2"/>
          </a:solidFill>
          <a:latin typeface="Times New Roman" pitchFamily="18" charset="0"/>
        </a:defRPr>
      </a:lvl6pPr>
      <a:lvl7pPr marL="957813" algn="ctr" rtl="0" fontAlgn="base">
        <a:spcBef>
          <a:spcPct val="0"/>
        </a:spcBef>
        <a:spcAft>
          <a:spcPct val="0"/>
        </a:spcAft>
        <a:defRPr sz="4500">
          <a:solidFill>
            <a:schemeClr val="tx2"/>
          </a:solidFill>
          <a:latin typeface="Times New Roman" pitchFamily="18" charset="0"/>
        </a:defRPr>
      </a:lvl7pPr>
      <a:lvl8pPr marL="1436721" algn="ctr" rtl="0" fontAlgn="base">
        <a:spcBef>
          <a:spcPct val="0"/>
        </a:spcBef>
        <a:spcAft>
          <a:spcPct val="0"/>
        </a:spcAft>
        <a:defRPr sz="4500">
          <a:solidFill>
            <a:schemeClr val="tx2"/>
          </a:solidFill>
          <a:latin typeface="Times New Roman" pitchFamily="18" charset="0"/>
        </a:defRPr>
      </a:lvl8pPr>
      <a:lvl9pPr marL="1915629" algn="ctr" rtl="0" fontAlgn="base">
        <a:spcBef>
          <a:spcPct val="0"/>
        </a:spcBef>
        <a:spcAft>
          <a:spcPct val="0"/>
        </a:spcAft>
        <a:defRPr sz="4500">
          <a:solidFill>
            <a:schemeClr val="tx2"/>
          </a:solidFill>
          <a:latin typeface="Times New Roman" pitchFamily="18" charset="0"/>
        </a:defRPr>
      </a:lvl9pPr>
    </p:titleStyle>
    <p:bodyStyle>
      <a:lvl1pPr marL="358775" indent="-358775" algn="l" rtl="0" eaLnBrk="0" fontAlgn="base" hangingPunct="0">
        <a:spcBef>
          <a:spcPct val="20000"/>
        </a:spcBef>
        <a:spcAft>
          <a:spcPct val="0"/>
        </a:spcAft>
        <a:buChar char="•"/>
        <a:defRPr sz="35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76288" indent="-295275" algn="l" rtl="0" eaLnBrk="0" fontAlgn="base" hangingPunct="0">
        <a:spcBef>
          <a:spcPct val="20000"/>
        </a:spcBef>
        <a:spcAft>
          <a:spcPct val="0"/>
        </a:spcAft>
        <a:buChar char="–"/>
        <a:defRPr sz="2900">
          <a:solidFill>
            <a:schemeClr val="tx1"/>
          </a:solidFill>
          <a:latin typeface="+mn-lt"/>
          <a:ea typeface="MS PGothic" pitchFamily="34" charset="-128"/>
        </a:defRPr>
      </a:lvl2pPr>
      <a:lvl3pPr marL="1193800" indent="-23495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71638" indent="-234950" algn="l" rtl="0" eaLnBrk="0" fontAlgn="base" hangingPunct="0">
        <a:spcBef>
          <a:spcPct val="20000"/>
        </a:spcBef>
        <a:spcAft>
          <a:spcPct val="0"/>
        </a:spcAft>
        <a:buChar char="–"/>
        <a:defRPr sz="2100">
          <a:solidFill>
            <a:schemeClr val="tx1"/>
          </a:solidFill>
          <a:latin typeface="+mn-lt"/>
          <a:ea typeface="MS PGothic" pitchFamily="34" charset="-128"/>
        </a:defRPr>
      </a:lvl4pPr>
      <a:lvl5pPr marL="2152650" indent="-234950" algn="l" rtl="0" eaLnBrk="0" fontAlgn="base" hangingPunct="0">
        <a:spcBef>
          <a:spcPct val="20000"/>
        </a:spcBef>
        <a:spcAft>
          <a:spcPct val="0"/>
        </a:spcAft>
        <a:buChar char="»"/>
        <a:defRPr sz="2100">
          <a:solidFill>
            <a:schemeClr val="tx1"/>
          </a:solidFill>
          <a:latin typeface="+mn-lt"/>
          <a:ea typeface="MS PGothic" pitchFamily="34" charset="-128"/>
        </a:defRPr>
      </a:lvl5pPr>
      <a:lvl6pPr marL="2633989" indent="-239454" algn="l" rtl="0" fontAlgn="base">
        <a:spcBef>
          <a:spcPct val="20000"/>
        </a:spcBef>
        <a:spcAft>
          <a:spcPct val="0"/>
        </a:spcAft>
        <a:buChar char="»"/>
        <a:defRPr sz="2100">
          <a:solidFill>
            <a:schemeClr val="tx1"/>
          </a:solidFill>
          <a:latin typeface="+mn-lt"/>
        </a:defRPr>
      </a:lvl6pPr>
      <a:lvl7pPr marL="3112897" indent="-239454" algn="l" rtl="0" fontAlgn="base">
        <a:spcBef>
          <a:spcPct val="20000"/>
        </a:spcBef>
        <a:spcAft>
          <a:spcPct val="0"/>
        </a:spcAft>
        <a:buChar char="»"/>
        <a:defRPr sz="2100">
          <a:solidFill>
            <a:schemeClr val="tx1"/>
          </a:solidFill>
          <a:latin typeface="+mn-lt"/>
        </a:defRPr>
      </a:lvl7pPr>
      <a:lvl8pPr marL="3591802" indent="-239454" algn="l" rtl="0" fontAlgn="base">
        <a:spcBef>
          <a:spcPct val="20000"/>
        </a:spcBef>
        <a:spcAft>
          <a:spcPct val="0"/>
        </a:spcAft>
        <a:buChar char="»"/>
        <a:defRPr sz="2100">
          <a:solidFill>
            <a:schemeClr val="tx1"/>
          </a:solidFill>
          <a:latin typeface="+mn-lt"/>
        </a:defRPr>
      </a:lvl8pPr>
      <a:lvl9pPr marL="4070710" indent="-239454" algn="l" rtl="0" fontAlgn="base">
        <a:spcBef>
          <a:spcPct val="20000"/>
        </a:spcBef>
        <a:spcAft>
          <a:spcPct val="0"/>
        </a:spcAft>
        <a:buChar char="»"/>
        <a:defRPr sz="21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57813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1pPr>
      <a:lvl2pPr marL="478908" algn="l" defTabSz="957813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957813" algn="l" defTabSz="957813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436721" algn="l" defTabSz="957813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915629" algn="l" defTabSz="957813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394535" algn="l" defTabSz="957813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2873443" algn="l" defTabSz="957813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352348" algn="l" defTabSz="957813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3831256" algn="l" defTabSz="957813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563813" y="2719388"/>
            <a:ext cx="8775199" cy="142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 anchor="b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IE" sz="4000" kern="0" dirty="0">
                <a:solidFill>
                  <a:srgbClr val="000000"/>
                </a:solidFill>
                <a:ea typeface="ＭＳ Ｐゴシック" pitchFamily="34" charset="-128"/>
                <a:cs typeface="Arial" pitchFamily="34" charset="0"/>
              </a:rPr>
              <a:t>Chapter 2</a:t>
            </a:r>
          </a:p>
          <a:p>
            <a:pPr algn="ctr" fontAlgn="auto">
              <a:spcBef>
                <a:spcPts val="1200"/>
              </a:spcBef>
              <a:spcAft>
                <a:spcPts val="0"/>
              </a:spcAft>
              <a:defRPr/>
            </a:pPr>
            <a:r>
              <a:rPr lang="en-IN" sz="3600" b="1" kern="0" dirty="0">
                <a:solidFill>
                  <a:srgbClr val="000000"/>
                </a:solidFill>
                <a:ea typeface="ＭＳ Ｐゴシック" pitchFamily="34" charset="-128"/>
                <a:cs typeface="Arial" pitchFamily="34" charset="0"/>
              </a:rPr>
              <a:t>Operations performance</a:t>
            </a:r>
            <a:endParaRPr lang="en-IN" sz="3600" b="1" kern="0" dirty="0">
              <a:solidFill>
                <a:sysClr val="windowText" lastClr="000000"/>
              </a:solidFill>
              <a:ea typeface="ＭＳ Ｐゴシック" pitchFamily="34" charset="-128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3"/>
          <p:cNvSpPr txBox="1">
            <a:spLocks noChangeArrowheads="1"/>
          </p:cNvSpPr>
          <p:nvPr/>
        </p:nvSpPr>
        <p:spPr bwMode="auto">
          <a:xfrm>
            <a:off x="8596" y="47626"/>
            <a:ext cx="9885634" cy="927714"/>
          </a:xfrm>
          <a:prstGeom prst="rect">
            <a:avLst/>
          </a:prstGeom>
          <a:noFill/>
          <a:ln w="9525">
            <a:noFill/>
            <a:miter lim="800000"/>
            <a:headEnd type="none" w="med" len="lg"/>
            <a:tailEnd type="none" w="sm" len="med"/>
          </a:ln>
        </p:spPr>
        <p:txBody>
          <a:bodyPr lIns="95782" tIns="47891" rIns="95782" bIns="47891">
            <a:spAutoFit/>
          </a:bodyPr>
          <a:lstStyle/>
          <a:p>
            <a:pPr algn="ctr" eaLnBrk="0" hangingPunct="0"/>
            <a:r>
              <a:rPr lang="en-US" sz="2700" b="1"/>
              <a:t>The relative importance of the market requirements </a:t>
            </a:r>
            <a:br>
              <a:rPr lang="en-US" sz="2700" b="1"/>
            </a:br>
            <a:r>
              <a:rPr lang="en-US" sz="2700" b="1"/>
              <a:t>and operations resource perspectives change over time</a:t>
            </a:r>
          </a:p>
        </p:txBody>
      </p:sp>
      <p:grpSp>
        <p:nvGrpSpPr>
          <p:cNvPr id="2" name="Group 31"/>
          <p:cNvGrpSpPr>
            <a:grpSpLocks/>
          </p:cNvGrpSpPr>
          <p:nvPr/>
        </p:nvGrpSpPr>
        <p:grpSpPr bwMode="auto">
          <a:xfrm>
            <a:off x="3511799" y="1498600"/>
            <a:ext cx="2954861" cy="3468688"/>
            <a:chOff x="2042" y="1298"/>
            <a:chExt cx="1720" cy="2186"/>
          </a:xfrm>
        </p:grpSpPr>
        <p:sp>
          <p:nvSpPr>
            <p:cNvPr id="94213" name="AutoShape 5"/>
            <p:cNvSpPr>
              <a:spLocks noChangeArrowheads="1"/>
            </p:cNvSpPr>
            <p:nvPr/>
          </p:nvSpPr>
          <p:spPr bwMode="auto">
            <a:xfrm>
              <a:off x="2042" y="1509"/>
              <a:ext cx="1634" cy="236"/>
            </a:xfrm>
            <a:prstGeom prst="roundRect">
              <a:avLst>
                <a:gd name="adj" fmla="val 16667"/>
              </a:avLst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round/>
              <a:headEnd type="none" w="med" len="lg"/>
              <a:tailEnd type="none" w="sm" len="sm"/>
            </a:ln>
            <a:effectLst/>
          </p:spPr>
          <p:txBody>
            <a:bodyPr anchor="ctr">
              <a:spAutoFit/>
            </a:bodyPr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sp>
          <p:nvSpPr>
            <p:cNvPr id="3088" name="Text Box 6"/>
            <p:cNvSpPr txBox="1">
              <a:spLocks noChangeArrowheads="1"/>
            </p:cNvSpPr>
            <p:nvPr/>
          </p:nvSpPr>
          <p:spPr bwMode="auto">
            <a:xfrm>
              <a:off x="2242" y="2472"/>
              <a:ext cx="939" cy="213"/>
            </a:xfrm>
            <a:prstGeom prst="rect">
              <a:avLst/>
            </a:prstGeom>
            <a:noFill/>
            <a:ln w="9525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/>
                <a:t>TRADE-OFFS</a:t>
              </a:r>
              <a:endParaRPr lang="en-US"/>
            </a:p>
          </p:txBody>
        </p:sp>
        <p:sp>
          <p:nvSpPr>
            <p:cNvPr id="3089" name="Arc 7"/>
            <p:cNvSpPr>
              <a:spLocks/>
            </p:cNvSpPr>
            <p:nvPr/>
          </p:nvSpPr>
          <p:spPr bwMode="auto">
            <a:xfrm>
              <a:off x="2367" y="2004"/>
              <a:ext cx="782" cy="874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noFill/>
            <a:ln w="22225">
              <a:solidFill>
                <a:schemeClr val="accent2"/>
              </a:solidFill>
              <a:round/>
              <a:headEnd type="none" w="med" len="lg"/>
              <a:tailEnd type="none" w="med" len="lg"/>
            </a:ln>
          </p:spPr>
          <p:txBody>
            <a:bodyPr wrap="none" anchor="ctr"/>
            <a:lstStyle/>
            <a:p>
              <a:endParaRPr lang="en-IN"/>
            </a:p>
          </p:txBody>
        </p:sp>
        <p:sp>
          <p:nvSpPr>
            <p:cNvPr id="3090" name="Line 8"/>
            <p:cNvSpPr>
              <a:spLocks noChangeShapeType="1"/>
            </p:cNvSpPr>
            <p:nvPr/>
          </p:nvSpPr>
          <p:spPr bwMode="auto">
            <a:xfrm>
              <a:off x="2295" y="2945"/>
              <a:ext cx="1159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round/>
              <a:headEnd type="none" w="med" len="lg"/>
              <a:tailEnd type="none" w="med" len="lg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1" name="Text Box 9"/>
            <p:cNvSpPr txBox="1">
              <a:spLocks noChangeArrowheads="1"/>
            </p:cNvSpPr>
            <p:nvPr/>
          </p:nvSpPr>
          <p:spPr bwMode="auto">
            <a:xfrm>
              <a:off x="2134" y="2920"/>
              <a:ext cx="1628" cy="213"/>
            </a:xfrm>
            <a:prstGeom prst="rect">
              <a:avLst/>
            </a:prstGeom>
            <a:noFill/>
            <a:ln w="22225">
              <a:noFill/>
              <a:miter lim="800000"/>
              <a:headEnd type="none" w="med" len="lg"/>
              <a:tailEnd type="none" w="med" len="lg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/>
                <a:t>Performance </a:t>
              </a:r>
              <a:r>
                <a:rPr lang="en-GB"/>
                <a:t>objective</a:t>
              </a:r>
              <a:r>
                <a:rPr lang="en-US"/>
                <a:t> A</a:t>
              </a:r>
            </a:p>
          </p:txBody>
        </p:sp>
        <p:sp>
          <p:nvSpPr>
            <p:cNvPr id="3092" name="Line 10"/>
            <p:cNvSpPr>
              <a:spLocks noChangeShapeType="1"/>
            </p:cNvSpPr>
            <p:nvPr/>
          </p:nvSpPr>
          <p:spPr bwMode="auto">
            <a:xfrm flipH="1" flipV="1">
              <a:off x="2289" y="1706"/>
              <a:ext cx="6" cy="1238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round/>
              <a:headEnd type="none" w="med" len="lg"/>
              <a:tailEnd type="none" w="med" len="lg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3" name="Text Box 11"/>
            <p:cNvSpPr txBox="1">
              <a:spLocks noChangeArrowheads="1"/>
            </p:cNvSpPr>
            <p:nvPr/>
          </p:nvSpPr>
          <p:spPr bwMode="auto">
            <a:xfrm rot="16200000">
              <a:off x="1418" y="2224"/>
              <a:ext cx="1553" cy="197"/>
            </a:xfrm>
            <a:prstGeom prst="rect">
              <a:avLst/>
            </a:prstGeom>
            <a:noFill/>
            <a:ln w="22225">
              <a:noFill/>
              <a:miter lim="800000"/>
              <a:headEnd type="none" w="med" len="lg"/>
              <a:tailEnd type="none" w="med" len="lg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/>
                <a:t>Performance </a:t>
              </a:r>
              <a:r>
                <a:rPr lang="en-GB"/>
                <a:t>objective</a:t>
              </a:r>
              <a:r>
                <a:rPr lang="en-US"/>
                <a:t> B</a:t>
              </a:r>
            </a:p>
          </p:txBody>
        </p:sp>
        <p:sp>
          <p:nvSpPr>
            <p:cNvPr id="3094" name="Oval 12"/>
            <p:cNvSpPr>
              <a:spLocks noChangeArrowheads="1"/>
            </p:cNvSpPr>
            <p:nvPr/>
          </p:nvSpPr>
          <p:spPr bwMode="auto">
            <a:xfrm>
              <a:off x="2621" y="2043"/>
              <a:ext cx="62" cy="62"/>
            </a:xfrm>
            <a:prstGeom prst="ellipse">
              <a:avLst/>
            </a:prstGeom>
            <a:solidFill>
              <a:schemeClr val="accent2"/>
            </a:solidFill>
            <a:ln w="25400">
              <a:solidFill>
                <a:schemeClr val="accent2"/>
              </a:solidFill>
              <a:round/>
              <a:headEnd type="none" w="med" len="lg"/>
              <a:tailEnd type="none" w="med" len="lg"/>
            </a:ln>
          </p:spPr>
          <p:txBody>
            <a:bodyPr wrap="none" anchor="ctr"/>
            <a:lstStyle/>
            <a:p>
              <a:pPr algn="ctr" eaLnBrk="0" hangingPunct="0"/>
              <a:endParaRPr lang="en-GB"/>
            </a:p>
          </p:txBody>
        </p:sp>
        <p:sp>
          <p:nvSpPr>
            <p:cNvPr id="3095" name="Oval 13"/>
            <p:cNvSpPr>
              <a:spLocks noChangeArrowheads="1"/>
            </p:cNvSpPr>
            <p:nvPr/>
          </p:nvSpPr>
          <p:spPr bwMode="auto">
            <a:xfrm>
              <a:off x="3019" y="2397"/>
              <a:ext cx="63" cy="59"/>
            </a:xfrm>
            <a:prstGeom prst="ellipse">
              <a:avLst/>
            </a:prstGeom>
            <a:solidFill>
              <a:schemeClr val="accent2"/>
            </a:solidFill>
            <a:ln w="25400">
              <a:solidFill>
                <a:schemeClr val="accent2"/>
              </a:solidFill>
              <a:round/>
              <a:headEnd type="none" w="med" len="lg"/>
              <a:tailEnd type="none" w="med" len="lg"/>
            </a:ln>
          </p:spPr>
          <p:txBody>
            <a:bodyPr wrap="none" anchor="ctr"/>
            <a:lstStyle/>
            <a:p>
              <a:pPr algn="ctr" eaLnBrk="0" hangingPunct="0"/>
              <a:endParaRPr lang="en-GB"/>
            </a:p>
          </p:txBody>
        </p:sp>
        <p:sp>
          <p:nvSpPr>
            <p:cNvPr id="3096" name="Arc 14"/>
            <p:cNvSpPr>
              <a:spLocks/>
            </p:cNvSpPr>
            <p:nvPr/>
          </p:nvSpPr>
          <p:spPr bwMode="auto">
            <a:xfrm>
              <a:off x="2435" y="1793"/>
              <a:ext cx="955" cy="1078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noFill/>
            <a:ln w="22225">
              <a:solidFill>
                <a:schemeClr val="accent2"/>
              </a:solidFill>
              <a:prstDash val="dash"/>
              <a:round/>
              <a:headEnd type="none" w="med" len="lg"/>
              <a:tailEnd type="none" w="med" len="lg"/>
            </a:ln>
          </p:spPr>
          <p:txBody>
            <a:bodyPr wrap="none" anchor="ctr"/>
            <a:lstStyle/>
            <a:p>
              <a:endParaRPr lang="en-IN"/>
            </a:p>
          </p:txBody>
        </p:sp>
        <p:sp>
          <p:nvSpPr>
            <p:cNvPr id="3097" name="Oval 15"/>
            <p:cNvSpPr>
              <a:spLocks noChangeArrowheads="1"/>
            </p:cNvSpPr>
            <p:nvPr/>
          </p:nvSpPr>
          <p:spPr bwMode="auto">
            <a:xfrm>
              <a:off x="3055" y="2035"/>
              <a:ext cx="63" cy="61"/>
            </a:xfrm>
            <a:prstGeom prst="ellipse">
              <a:avLst/>
            </a:prstGeom>
            <a:solidFill>
              <a:schemeClr val="accent2"/>
            </a:solidFill>
            <a:ln w="25400">
              <a:solidFill>
                <a:schemeClr val="accent2"/>
              </a:solidFill>
              <a:round/>
              <a:headEnd type="none" w="med" len="lg"/>
              <a:tailEnd type="none" w="med" len="lg"/>
            </a:ln>
          </p:spPr>
          <p:txBody>
            <a:bodyPr wrap="none" anchor="ctr"/>
            <a:lstStyle/>
            <a:p>
              <a:pPr algn="ctr" eaLnBrk="0" hangingPunct="0"/>
              <a:endParaRPr lang="en-GB"/>
            </a:p>
          </p:txBody>
        </p:sp>
        <p:sp>
          <p:nvSpPr>
            <p:cNvPr id="3098" name="Freeform 16"/>
            <p:cNvSpPr>
              <a:spLocks/>
            </p:cNvSpPr>
            <p:nvPr/>
          </p:nvSpPr>
          <p:spPr bwMode="auto">
            <a:xfrm>
              <a:off x="2658" y="2052"/>
              <a:ext cx="371" cy="213"/>
            </a:xfrm>
            <a:custGeom>
              <a:avLst/>
              <a:gdLst>
                <a:gd name="T0" fmla="*/ 0 w 191"/>
                <a:gd name="T1" fmla="*/ 0 h 1"/>
                <a:gd name="T2" fmla="*/ 29589560 w 191"/>
                <a:gd name="T3" fmla="*/ 0 h 1"/>
                <a:gd name="T4" fmla="*/ 0 60000 65536"/>
                <a:gd name="T5" fmla="*/ 0 60000 65536"/>
                <a:gd name="T6" fmla="*/ 0 w 191"/>
                <a:gd name="T7" fmla="*/ 0 h 1"/>
                <a:gd name="T8" fmla="*/ 191 w 191"/>
                <a:gd name="T9" fmla="*/ 1 h 1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91" h="1">
                  <a:moveTo>
                    <a:pt x="0" y="0"/>
                  </a:moveTo>
                  <a:lnTo>
                    <a:pt x="191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  <a:round/>
              <a:headEnd type="none" w="med" len="lg"/>
              <a:tailEnd type="stealth" w="sm" len="sm"/>
            </a:ln>
          </p:spPr>
          <p:txBody>
            <a:bodyPr>
              <a:spAutoFit/>
            </a:bodyPr>
            <a:lstStyle/>
            <a:p>
              <a:endParaRPr lang="en-IN"/>
            </a:p>
          </p:txBody>
        </p:sp>
        <p:sp>
          <p:nvSpPr>
            <p:cNvPr id="3099" name="Freeform 17"/>
            <p:cNvSpPr>
              <a:spLocks/>
            </p:cNvSpPr>
            <p:nvPr/>
          </p:nvSpPr>
          <p:spPr bwMode="auto">
            <a:xfrm>
              <a:off x="2634" y="2057"/>
              <a:ext cx="384" cy="213"/>
            </a:xfrm>
            <a:custGeom>
              <a:avLst/>
              <a:gdLst>
                <a:gd name="T0" fmla="*/ 0 w 498"/>
                <a:gd name="T1" fmla="*/ 0 h 396"/>
                <a:gd name="T2" fmla="*/ 5 w 498"/>
                <a:gd name="T3" fmla="*/ 33 h 396"/>
                <a:gd name="T4" fmla="*/ 0 60000 65536"/>
                <a:gd name="T5" fmla="*/ 0 60000 65536"/>
                <a:gd name="T6" fmla="*/ 0 w 498"/>
                <a:gd name="T7" fmla="*/ 0 h 396"/>
                <a:gd name="T8" fmla="*/ 498 w 498"/>
                <a:gd name="T9" fmla="*/ 396 h 39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498" h="396">
                  <a:moveTo>
                    <a:pt x="0" y="0"/>
                  </a:moveTo>
                  <a:lnTo>
                    <a:pt x="498" y="396"/>
                  </a:lnTo>
                </a:path>
              </a:pathLst>
            </a:custGeom>
            <a:noFill/>
            <a:ln w="12700">
              <a:solidFill>
                <a:schemeClr val="tx1"/>
              </a:solidFill>
              <a:round/>
              <a:headEnd type="none" w="med" len="lg"/>
              <a:tailEnd type="stealth" w="sm" len="sm"/>
            </a:ln>
          </p:spPr>
          <p:txBody>
            <a:bodyPr>
              <a:spAutoFit/>
            </a:bodyPr>
            <a:lstStyle/>
            <a:p>
              <a:endParaRPr lang="en-IN"/>
            </a:p>
          </p:txBody>
        </p:sp>
        <p:sp>
          <p:nvSpPr>
            <p:cNvPr id="3100" name="Text Box 18"/>
            <p:cNvSpPr txBox="1">
              <a:spLocks noChangeArrowheads="1"/>
            </p:cNvSpPr>
            <p:nvPr/>
          </p:nvSpPr>
          <p:spPr bwMode="auto">
            <a:xfrm>
              <a:off x="2901" y="2052"/>
              <a:ext cx="279" cy="339"/>
            </a:xfrm>
            <a:prstGeom prst="rect">
              <a:avLst/>
            </a:prstGeom>
            <a:noFill/>
            <a:ln w="9525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2900">
                  <a:solidFill>
                    <a:schemeClr val="accent2"/>
                  </a:solidFill>
                </a:rPr>
                <a:t>?</a:t>
              </a:r>
              <a:endParaRPr lang="en-US" sz="2900">
                <a:solidFill>
                  <a:schemeClr val="accent2"/>
                </a:solidFill>
              </a:endParaRPr>
            </a:p>
          </p:txBody>
        </p:sp>
        <p:sp>
          <p:nvSpPr>
            <p:cNvPr id="3101" name="AutoShape 25"/>
            <p:cNvSpPr>
              <a:spLocks noChangeArrowheads="1"/>
            </p:cNvSpPr>
            <p:nvPr/>
          </p:nvSpPr>
          <p:spPr bwMode="auto">
            <a:xfrm rot="10800000" flipV="1">
              <a:off x="2077" y="1298"/>
              <a:ext cx="1477" cy="354"/>
            </a:xfrm>
            <a:prstGeom prst="curvedDownArrow">
              <a:avLst>
                <a:gd name="adj1" fmla="val 55109"/>
                <a:gd name="adj2" fmla="val 138556"/>
                <a:gd name="adj3" fmla="val 30833"/>
              </a:avLst>
            </a:prstGeom>
            <a:solidFill>
              <a:srgbClr val="00FFFF"/>
            </a:solidFill>
            <a:ln w="9525">
              <a:solidFill>
                <a:schemeClr val="tx1"/>
              </a:solidFill>
              <a:miter lim="800000"/>
              <a:headEnd type="none" w="sm" len="lg"/>
              <a:tailEnd type="none" w="sm" len="med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02" name="AutoShape 26"/>
            <p:cNvSpPr>
              <a:spLocks noChangeArrowheads="1"/>
            </p:cNvSpPr>
            <p:nvPr/>
          </p:nvSpPr>
          <p:spPr bwMode="auto">
            <a:xfrm flipV="1">
              <a:off x="2213" y="3130"/>
              <a:ext cx="1473" cy="354"/>
            </a:xfrm>
            <a:prstGeom prst="curvedDownArrow">
              <a:avLst>
                <a:gd name="adj1" fmla="val 54960"/>
                <a:gd name="adj2" fmla="val 138180"/>
                <a:gd name="adj3" fmla="val 30833"/>
              </a:avLst>
            </a:prstGeom>
            <a:solidFill>
              <a:srgbClr val="00FFFF"/>
            </a:solidFill>
            <a:ln w="9525">
              <a:solidFill>
                <a:schemeClr val="tx1"/>
              </a:solidFill>
              <a:miter lim="800000"/>
              <a:headEnd type="none" w="sm" len="lg"/>
              <a:tailEnd type="none" w="sm" len="med"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" name="Group 29"/>
          <p:cNvGrpSpPr>
            <a:grpSpLocks/>
          </p:cNvGrpSpPr>
          <p:nvPr/>
        </p:nvGrpSpPr>
        <p:grpSpPr bwMode="auto">
          <a:xfrm>
            <a:off x="448645" y="2108200"/>
            <a:ext cx="3166291" cy="2063750"/>
            <a:chOff x="261" y="1683"/>
            <a:chExt cx="1843" cy="1300"/>
          </a:xfrm>
        </p:grpSpPr>
        <p:sp>
          <p:nvSpPr>
            <p:cNvPr id="3083" name="AutoShape 19"/>
            <p:cNvSpPr>
              <a:spLocks noChangeArrowheads="1"/>
            </p:cNvSpPr>
            <p:nvPr/>
          </p:nvSpPr>
          <p:spPr bwMode="auto">
            <a:xfrm>
              <a:off x="596" y="1683"/>
              <a:ext cx="1508" cy="1298"/>
            </a:xfrm>
            <a:prstGeom prst="homePlate">
              <a:avLst>
                <a:gd name="adj" fmla="val 25656"/>
              </a:avLst>
            </a:prstGeom>
            <a:solidFill>
              <a:srgbClr val="CCECFF"/>
            </a:solidFill>
            <a:ln w="9525">
              <a:solidFill>
                <a:schemeClr val="tx1"/>
              </a:solidFill>
              <a:miter lim="800000"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4" name="AutoShape 20"/>
            <p:cNvSpPr>
              <a:spLocks noChangeArrowheads="1"/>
            </p:cNvSpPr>
            <p:nvPr/>
          </p:nvSpPr>
          <p:spPr bwMode="auto">
            <a:xfrm>
              <a:off x="494" y="1685"/>
              <a:ext cx="1286" cy="1298"/>
            </a:xfrm>
            <a:prstGeom prst="homePlate">
              <a:avLst>
                <a:gd name="adj" fmla="val 29329"/>
              </a:avLst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9" name="AutoShape 21"/>
            <p:cNvSpPr>
              <a:spLocks noChangeArrowheads="1"/>
            </p:cNvSpPr>
            <p:nvPr/>
          </p:nvSpPr>
          <p:spPr bwMode="auto">
            <a:xfrm>
              <a:off x="282" y="1686"/>
              <a:ext cx="1176" cy="1297"/>
            </a:xfrm>
            <a:prstGeom prst="homePlate">
              <a:avLst>
                <a:gd name="adj" fmla="val 33889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  <a:headEnd type="none" w="sm" len="lg"/>
              <a:tailEnd type="none" w="sm" len="lg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sp>
          <p:nvSpPr>
            <p:cNvPr id="3086" name="Text Box 27"/>
            <p:cNvSpPr txBox="1">
              <a:spLocks noChangeArrowheads="1"/>
            </p:cNvSpPr>
            <p:nvPr/>
          </p:nvSpPr>
          <p:spPr bwMode="auto">
            <a:xfrm>
              <a:off x="261" y="1890"/>
              <a:ext cx="1033" cy="833"/>
            </a:xfrm>
            <a:prstGeom prst="rect">
              <a:avLst/>
            </a:prstGeom>
            <a:noFill/>
            <a:ln w="9525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/>
                <a:t>Relative importance of the operations resource perspective</a:t>
              </a:r>
              <a:endParaRPr lang="en-US"/>
            </a:p>
          </p:txBody>
        </p:sp>
      </p:grpSp>
      <p:grpSp>
        <p:nvGrpSpPr>
          <p:cNvPr id="4" name="Group 30"/>
          <p:cNvGrpSpPr>
            <a:grpSpLocks/>
          </p:cNvGrpSpPr>
          <p:nvPr/>
        </p:nvGrpSpPr>
        <p:grpSpPr bwMode="auto">
          <a:xfrm>
            <a:off x="6217414" y="2100263"/>
            <a:ext cx="3145664" cy="2068512"/>
            <a:chOff x="3616" y="1677"/>
            <a:chExt cx="1830" cy="1304"/>
          </a:xfrm>
        </p:grpSpPr>
        <p:sp>
          <p:nvSpPr>
            <p:cNvPr id="3079" name="AutoShape 22"/>
            <p:cNvSpPr>
              <a:spLocks noChangeArrowheads="1"/>
            </p:cNvSpPr>
            <p:nvPr/>
          </p:nvSpPr>
          <p:spPr bwMode="auto">
            <a:xfrm rot="10800000">
              <a:off x="3616" y="1677"/>
              <a:ext cx="1756" cy="1298"/>
            </a:xfrm>
            <a:prstGeom prst="homePlate">
              <a:avLst>
                <a:gd name="adj" fmla="val 29875"/>
              </a:avLst>
            </a:prstGeom>
            <a:solidFill>
              <a:srgbClr val="CCECFF"/>
            </a:solidFill>
            <a:ln w="9525">
              <a:solidFill>
                <a:schemeClr val="tx1"/>
              </a:solidFill>
              <a:miter lim="800000"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80" name="AutoShape 23"/>
            <p:cNvSpPr>
              <a:spLocks noChangeArrowheads="1"/>
            </p:cNvSpPr>
            <p:nvPr/>
          </p:nvSpPr>
          <p:spPr bwMode="auto">
            <a:xfrm rot="10800000">
              <a:off x="3954" y="1683"/>
              <a:ext cx="1311" cy="1298"/>
            </a:xfrm>
            <a:prstGeom prst="homePlate">
              <a:avLst>
                <a:gd name="adj" fmla="val 29622"/>
              </a:avLst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2" name="AutoShape 24"/>
            <p:cNvSpPr>
              <a:spLocks noChangeArrowheads="1"/>
            </p:cNvSpPr>
            <p:nvPr/>
          </p:nvSpPr>
          <p:spPr bwMode="auto">
            <a:xfrm rot="-10800000">
              <a:off x="4284" y="1682"/>
              <a:ext cx="1095" cy="1299"/>
            </a:xfrm>
            <a:prstGeom prst="homePlate">
              <a:avLst>
                <a:gd name="adj" fmla="val 33889"/>
              </a:avLst>
            </a:prstGeom>
            <a:solidFill>
              <a:schemeClr val="accent2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  <a:headEnd type="none" w="sm" len="lg"/>
              <a:tailEnd type="none" w="sm" len="lg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sp>
          <p:nvSpPr>
            <p:cNvPr id="3082" name="Text Box 28"/>
            <p:cNvSpPr txBox="1">
              <a:spLocks noChangeArrowheads="1"/>
            </p:cNvSpPr>
            <p:nvPr/>
          </p:nvSpPr>
          <p:spPr bwMode="auto">
            <a:xfrm>
              <a:off x="4391" y="1888"/>
              <a:ext cx="1055" cy="834"/>
            </a:xfrm>
            <a:prstGeom prst="rect">
              <a:avLst/>
            </a:prstGeom>
            <a:noFill/>
            <a:ln w="9525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/>
                <a:t>Relative importance of the market requirements perspective</a:t>
              </a:r>
              <a:endParaRPr lang="en-US"/>
            </a:p>
          </p:txBody>
        </p:sp>
      </p:grpSp>
      <p:sp>
        <p:nvSpPr>
          <p:cNvPr id="3078" name="TextBox 29"/>
          <p:cNvSpPr txBox="1">
            <a:spLocks noChangeArrowheads="1"/>
          </p:cNvSpPr>
          <p:nvPr/>
        </p:nvSpPr>
        <p:spPr bwMode="auto">
          <a:xfrm>
            <a:off x="507089" y="4967288"/>
            <a:ext cx="8967720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 eaLnBrk="0" hangingPunct="0"/>
            <a:r>
              <a:rPr lang="en-US" sz="2100">
                <a:solidFill>
                  <a:srgbClr val="FF0000"/>
                </a:solidFill>
              </a:rPr>
              <a:t>Performance objectives trade off between each other and</a:t>
            </a:r>
          </a:p>
          <a:p>
            <a:pPr algn="ctr" eaLnBrk="0" hangingPunct="0"/>
            <a:r>
              <a:rPr lang="en-US" sz="2100">
                <a:solidFill>
                  <a:srgbClr val="FF0000"/>
                </a:solidFill>
              </a:rPr>
              <a:t>operations focus can lead to exceptional performance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Box 49"/>
          <p:cNvSpPr txBox="1">
            <a:spLocks noChangeArrowheads="1"/>
          </p:cNvSpPr>
          <p:nvPr/>
        </p:nvSpPr>
        <p:spPr bwMode="auto">
          <a:xfrm>
            <a:off x="1051993" y="439738"/>
            <a:ext cx="7798840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/>
            <a:r>
              <a:rPr lang="en-GB" sz="2800" b="1">
                <a:solidFill>
                  <a:srgbClr val="000000"/>
                </a:solidFill>
                <a:cs typeface="Arial" pitchFamily="34" charset="0"/>
              </a:rPr>
              <a:t>Three levels of operations performance</a:t>
            </a:r>
          </a:p>
        </p:txBody>
      </p:sp>
      <p:grpSp>
        <p:nvGrpSpPr>
          <p:cNvPr id="4099" name="Group 54"/>
          <p:cNvGrpSpPr>
            <a:grpSpLocks/>
          </p:cNvGrpSpPr>
          <p:nvPr/>
        </p:nvGrpSpPr>
        <p:grpSpPr bwMode="auto">
          <a:xfrm>
            <a:off x="785558" y="1071563"/>
            <a:ext cx="8300770" cy="5300662"/>
            <a:chOff x="723743" y="996781"/>
            <a:chExt cx="7664681" cy="5298139"/>
          </a:xfrm>
        </p:grpSpPr>
        <p:grpSp>
          <p:nvGrpSpPr>
            <p:cNvPr id="4100" name="Group 37"/>
            <p:cNvGrpSpPr>
              <a:grpSpLocks/>
            </p:cNvGrpSpPr>
            <p:nvPr/>
          </p:nvGrpSpPr>
          <p:grpSpPr bwMode="auto">
            <a:xfrm>
              <a:off x="5259482" y="4971882"/>
              <a:ext cx="2047170" cy="1323038"/>
              <a:chOff x="4557853" y="4420641"/>
              <a:chExt cx="1686769" cy="1263232"/>
            </a:xfrm>
          </p:grpSpPr>
          <p:sp>
            <p:nvSpPr>
              <p:cNvPr id="4156" name="TextBox 47"/>
              <p:cNvSpPr txBox="1">
                <a:spLocks noChangeArrowheads="1"/>
              </p:cNvSpPr>
              <p:nvPr/>
            </p:nvSpPr>
            <p:spPr bwMode="auto">
              <a:xfrm>
                <a:off x="4927097" y="4420641"/>
                <a:ext cx="1317525" cy="126323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marL="176213" indent="-176213">
                  <a:buClr>
                    <a:srgbClr val="FF0000"/>
                  </a:buClr>
                  <a:buFont typeface="Wingdings" pitchFamily="2" charset="2"/>
                  <a:buChar char="Ø"/>
                </a:pPr>
                <a:r>
                  <a:rPr lang="en-US">
                    <a:solidFill>
                      <a:srgbClr val="000000"/>
                    </a:solidFill>
                    <a:cs typeface="Arial" pitchFamily="34" charset="0"/>
                  </a:rPr>
                  <a:t>Quality</a:t>
                </a:r>
              </a:p>
              <a:p>
                <a:pPr marL="176213" indent="-176213">
                  <a:buClr>
                    <a:srgbClr val="FF0000"/>
                  </a:buClr>
                  <a:buFont typeface="Wingdings" pitchFamily="2" charset="2"/>
                  <a:buChar char="Ø"/>
                </a:pPr>
                <a:r>
                  <a:rPr lang="en-US">
                    <a:solidFill>
                      <a:srgbClr val="000000"/>
                    </a:solidFill>
                    <a:cs typeface="Arial" pitchFamily="34" charset="0"/>
                  </a:rPr>
                  <a:t>Speed</a:t>
                </a:r>
              </a:p>
              <a:p>
                <a:pPr marL="176213" indent="-176213">
                  <a:buClr>
                    <a:srgbClr val="FF0000"/>
                  </a:buClr>
                  <a:buFont typeface="Wingdings" pitchFamily="2" charset="2"/>
                  <a:buChar char="Ø"/>
                </a:pPr>
                <a:r>
                  <a:rPr lang="en-US">
                    <a:solidFill>
                      <a:srgbClr val="000000"/>
                    </a:solidFill>
                    <a:cs typeface="Arial" pitchFamily="34" charset="0"/>
                  </a:rPr>
                  <a:t>Dependability</a:t>
                </a:r>
              </a:p>
              <a:p>
                <a:pPr marL="176213" indent="-176213">
                  <a:buClr>
                    <a:srgbClr val="FF0000"/>
                  </a:buClr>
                  <a:buFont typeface="Wingdings" pitchFamily="2" charset="2"/>
                  <a:buChar char="Ø"/>
                </a:pPr>
                <a:r>
                  <a:rPr lang="en-US">
                    <a:solidFill>
                      <a:srgbClr val="000000"/>
                    </a:solidFill>
                    <a:cs typeface="Arial" pitchFamily="34" charset="0"/>
                  </a:rPr>
                  <a:t>Flexibility</a:t>
                </a:r>
              </a:p>
              <a:p>
                <a:pPr marL="176213" indent="-176213">
                  <a:buClr>
                    <a:srgbClr val="FF0000"/>
                  </a:buClr>
                  <a:buFont typeface="Wingdings" pitchFamily="2" charset="2"/>
                  <a:buChar char="Ø"/>
                </a:pPr>
                <a:r>
                  <a:rPr lang="en-US">
                    <a:solidFill>
                      <a:srgbClr val="000000"/>
                    </a:solidFill>
                    <a:cs typeface="Arial" pitchFamily="34" charset="0"/>
                  </a:rPr>
                  <a:t>Cost</a:t>
                </a:r>
              </a:p>
            </p:txBody>
          </p:sp>
          <p:sp>
            <p:nvSpPr>
              <p:cNvPr id="49" name="Oval 48"/>
              <p:cNvSpPr/>
              <p:nvPr/>
            </p:nvSpPr>
            <p:spPr>
              <a:xfrm>
                <a:off x="4557853" y="4423086"/>
                <a:ext cx="1654964" cy="1205784"/>
              </a:xfrm>
              <a:prstGeom prst="ellipse">
                <a:avLst/>
              </a:prstGeom>
              <a:noFill/>
              <a:ln w="19050" cmpd="sng">
                <a:solidFill>
                  <a:srgbClr val="000000"/>
                </a:solidFill>
              </a:ln>
              <a:effectLst>
                <a:outerShdw blurRad="44450" dist="27940" dir="5520000" algn="ctr">
                  <a:schemeClr val="bg1">
                    <a:alpha val="32000"/>
                  </a:scheme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 sz="1100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4101" name="Group 38"/>
            <p:cNvGrpSpPr>
              <a:grpSpLocks/>
            </p:cNvGrpSpPr>
            <p:nvPr/>
          </p:nvGrpSpPr>
          <p:grpSpPr bwMode="auto">
            <a:xfrm>
              <a:off x="2721939" y="5012112"/>
              <a:ext cx="2344182" cy="1032053"/>
              <a:chOff x="2593670" y="4496451"/>
              <a:chExt cx="1931491" cy="800710"/>
            </a:xfrm>
          </p:grpSpPr>
          <p:sp>
            <p:nvSpPr>
              <p:cNvPr id="46" name="Right Arrow 45"/>
              <p:cNvSpPr>
                <a:spLocks noChangeArrowheads="1"/>
              </p:cNvSpPr>
              <p:nvPr/>
            </p:nvSpPr>
            <p:spPr bwMode="auto">
              <a:xfrm>
                <a:off x="2718003" y="4497009"/>
                <a:ext cx="1807367" cy="800191"/>
              </a:xfrm>
              <a:prstGeom prst="rightArrow">
                <a:avLst>
                  <a:gd name="adj1" fmla="val 72093"/>
                  <a:gd name="adj2" fmla="val 49995"/>
                </a:avLst>
              </a:prstGeom>
              <a:solidFill>
                <a:srgbClr val="AABFE6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20000" dir="5400000" rotWithShape="0">
                  <a:srgbClr val="808080">
                    <a:alpha val="37999"/>
                  </a:srgbClr>
                </a:outerShdw>
              </a:effectLst>
            </p:spPr>
            <p:txBody>
              <a:bodyPr anchor="ctr"/>
              <a:lstStyle/>
              <a:p>
                <a:pPr algn="ctr">
                  <a:defRPr/>
                </a:pPr>
                <a:endParaRPr lang="en-US" sz="1100" dirty="0">
                  <a:solidFill>
                    <a:srgbClr val="000000"/>
                  </a:solidFill>
                  <a:ea typeface="+mn-ea"/>
                  <a:cs typeface="Arial" panose="020B0604020202020204" pitchFamily="34" charset="0"/>
                </a:endParaRPr>
              </a:p>
            </p:txBody>
          </p:sp>
          <p:sp>
            <p:nvSpPr>
              <p:cNvPr id="4155" name="Text Box 8"/>
              <p:cNvSpPr txBox="1">
                <a:spLocks noChangeArrowheads="1"/>
              </p:cNvSpPr>
              <p:nvPr/>
            </p:nvSpPr>
            <p:spPr bwMode="auto">
              <a:xfrm>
                <a:off x="2593670" y="4594665"/>
                <a:ext cx="1913055" cy="644527"/>
              </a:xfrm>
              <a:prstGeom prst="rect">
                <a:avLst/>
              </a:prstGeom>
              <a:noFill/>
              <a:ln w="25400">
                <a:noFill/>
                <a:miter lim="800000"/>
                <a:headEnd type="none" w="med" len="lg"/>
                <a:tailEnd type="none" w="sm" len="med"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>
                    <a:solidFill>
                      <a:srgbClr val="000000"/>
                    </a:solidFill>
                    <a:cs typeface="Arial" pitchFamily="34" charset="0"/>
                  </a:rPr>
                  <a:t>Operational level –  Operations performance objectives</a:t>
                </a:r>
              </a:p>
            </p:txBody>
          </p:sp>
        </p:grpSp>
        <p:sp>
          <p:nvSpPr>
            <p:cNvPr id="40" name="Oval 39"/>
            <p:cNvSpPr/>
            <p:nvPr/>
          </p:nvSpPr>
          <p:spPr>
            <a:xfrm>
              <a:off x="4773404" y="4317279"/>
              <a:ext cx="972107" cy="272337"/>
            </a:xfrm>
            <a:prstGeom prst="ellipse">
              <a:avLst/>
            </a:prstGeom>
            <a:noFill/>
            <a:ln w="19050" cmpd="sng">
              <a:solidFill>
                <a:srgbClr val="000000"/>
              </a:solidFill>
            </a:ln>
            <a:effectLst>
              <a:outerShdw blurRad="44450" dist="27940" dir="5520000" algn="ctr">
                <a:schemeClr val="bg1">
                  <a:alpha val="32000"/>
                </a:scheme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1" name="Oval 40"/>
            <p:cNvSpPr/>
            <p:nvPr/>
          </p:nvSpPr>
          <p:spPr>
            <a:xfrm>
              <a:off x="6750391" y="4351703"/>
              <a:ext cx="972107" cy="272337"/>
            </a:xfrm>
            <a:prstGeom prst="ellipse">
              <a:avLst/>
            </a:prstGeom>
            <a:noFill/>
            <a:ln w="19050" cmpd="sng">
              <a:solidFill>
                <a:srgbClr val="000000"/>
              </a:solidFill>
            </a:ln>
            <a:effectLst>
              <a:outerShdw blurRad="44450" dist="27940" dir="5520000" algn="ctr">
                <a:schemeClr val="bg1">
                  <a:alpha val="32000"/>
                </a:scheme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4108" name="Straight Connector 41"/>
            <p:cNvCxnSpPr>
              <a:cxnSpLocks noChangeShapeType="1"/>
            </p:cNvCxnSpPr>
            <p:nvPr/>
          </p:nvCxnSpPr>
          <p:spPr bwMode="auto">
            <a:xfrm>
              <a:off x="4771152" y="4451123"/>
              <a:ext cx="480927" cy="1226554"/>
            </a:xfrm>
            <a:prstGeom prst="line">
              <a:avLst/>
            </a:prstGeom>
            <a:noFill/>
            <a:ln w="6350">
              <a:solidFill>
                <a:srgbClr val="000000"/>
              </a:solidFill>
              <a:round/>
              <a:headEnd/>
              <a:tailEnd/>
            </a:ln>
            <a:effectLst>
              <a:outerShdw dist="20000" dir="5400000" rotWithShape="0">
                <a:schemeClr val="bg1">
                  <a:alpha val="37999"/>
                </a:schemeClr>
              </a:outerShdw>
            </a:effectLst>
          </p:spPr>
        </p:cxnSp>
        <p:cxnSp>
          <p:nvCxnSpPr>
            <p:cNvPr id="4109" name="Straight Connector 42"/>
            <p:cNvCxnSpPr>
              <a:cxnSpLocks noChangeShapeType="1"/>
              <a:stCxn id="4143" idx="3"/>
            </p:cNvCxnSpPr>
            <p:nvPr/>
          </p:nvCxnSpPr>
          <p:spPr bwMode="auto">
            <a:xfrm flipH="1">
              <a:off x="7267847" y="4479684"/>
              <a:ext cx="506323" cy="1125002"/>
            </a:xfrm>
            <a:prstGeom prst="line">
              <a:avLst/>
            </a:prstGeom>
            <a:noFill/>
            <a:ln w="6350">
              <a:solidFill>
                <a:srgbClr val="000000"/>
              </a:solidFill>
              <a:round/>
              <a:headEnd/>
              <a:tailEnd/>
            </a:ln>
            <a:effectLst>
              <a:outerShdw dist="20000" dir="5400000" rotWithShape="0">
                <a:schemeClr val="bg1">
                  <a:alpha val="37999"/>
                </a:schemeClr>
              </a:outerShdw>
            </a:effectLst>
          </p:spPr>
        </p:cxnSp>
        <p:cxnSp>
          <p:nvCxnSpPr>
            <p:cNvPr id="4110" name="Straight Connector 43"/>
            <p:cNvCxnSpPr>
              <a:cxnSpLocks noChangeShapeType="1"/>
            </p:cNvCxnSpPr>
            <p:nvPr/>
          </p:nvCxnSpPr>
          <p:spPr bwMode="auto">
            <a:xfrm>
              <a:off x="5820303" y="4476511"/>
              <a:ext cx="1152321" cy="685474"/>
            </a:xfrm>
            <a:prstGeom prst="line">
              <a:avLst/>
            </a:prstGeom>
            <a:noFill/>
            <a:ln w="6350">
              <a:solidFill>
                <a:srgbClr val="000000"/>
              </a:solidFill>
              <a:round/>
              <a:headEnd/>
              <a:tailEnd/>
            </a:ln>
            <a:effectLst>
              <a:outerShdw dist="20000" dir="5400000" rotWithShape="0">
                <a:schemeClr val="bg1">
                  <a:alpha val="37999"/>
                </a:schemeClr>
              </a:outerShdw>
            </a:effectLst>
          </p:spPr>
        </p:cxnSp>
        <p:cxnSp>
          <p:nvCxnSpPr>
            <p:cNvPr id="4111" name="Straight Connector 44"/>
            <p:cNvCxnSpPr>
              <a:cxnSpLocks noChangeShapeType="1"/>
            </p:cNvCxnSpPr>
            <p:nvPr/>
          </p:nvCxnSpPr>
          <p:spPr bwMode="auto">
            <a:xfrm flipH="1">
              <a:off x="5629837" y="4487619"/>
              <a:ext cx="1122164" cy="633111"/>
            </a:xfrm>
            <a:prstGeom prst="line">
              <a:avLst/>
            </a:prstGeom>
            <a:noFill/>
            <a:ln w="6350">
              <a:solidFill>
                <a:srgbClr val="000000"/>
              </a:solidFill>
              <a:round/>
              <a:headEnd/>
              <a:tailEnd/>
            </a:ln>
            <a:effectLst>
              <a:outerShdw dist="20000" dir="5400000" rotWithShape="0">
                <a:schemeClr val="bg1">
                  <a:alpha val="37999"/>
                </a:schemeClr>
              </a:outerShdw>
            </a:effectLst>
          </p:spPr>
        </p:cxnSp>
        <p:grpSp>
          <p:nvGrpSpPr>
            <p:cNvPr id="4112" name="Group 16"/>
            <p:cNvGrpSpPr>
              <a:grpSpLocks/>
            </p:cNvGrpSpPr>
            <p:nvPr/>
          </p:nvGrpSpPr>
          <p:grpSpPr bwMode="auto">
            <a:xfrm>
              <a:off x="1727691" y="3419687"/>
              <a:ext cx="2245777" cy="947394"/>
              <a:chOff x="2257310" y="2833412"/>
              <a:chExt cx="1674569" cy="804888"/>
            </a:xfrm>
          </p:grpSpPr>
          <p:sp>
            <p:nvSpPr>
              <p:cNvPr id="36" name="Right Arrow 35"/>
              <p:cNvSpPr>
                <a:spLocks noChangeArrowheads="1"/>
              </p:cNvSpPr>
              <p:nvPr/>
            </p:nvSpPr>
            <p:spPr bwMode="auto">
              <a:xfrm>
                <a:off x="2257877" y="2833456"/>
                <a:ext cx="1673489" cy="804797"/>
              </a:xfrm>
              <a:prstGeom prst="rightArrow">
                <a:avLst>
                  <a:gd name="adj1" fmla="val 72093"/>
                  <a:gd name="adj2" fmla="val 51942"/>
                </a:avLst>
              </a:prstGeom>
              <a:solidFill>
                <a:srgbClr val="AABFE6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20000" dir="5400000" rotWithShape="0">
                  <a:srgbClr val="808080">
                    <a:alpha val="37999"/>
                  </a:srgbClr>
                </a:outerShdw>
              </a:effectLst>
            </p:spPr>
            <p:txBody>
              <a:bodyPr anchor="ctr"/>
              <a:lstStyle/>
              <a:p>
                <a:pPr algn="ctr">
                  <a:defRPr/>
                </a:pPr>
                <a:endParaRPr lang="en-US" sz="1100" dirty="0">
                  <a:solidFill>
                    <a:srgbClr val="000000"/>
                  </a:solidFill>
                  <a:latin typeface="+mn-lt"/>
                  <a:ea typeface="+mn-ea"/>
                </a:endParaRPr>
              </a:p>
            </p:txBody>
          </p:sp>
          <p:sp>
            <p:nvSpPr>
              <p:cNvPr id="4153" name="Text Box 8"/>
              <p:cNvSpPr txBox="1">
                <a:spLocks noChangeArrowheads="1"/>
              </p:cNvSpPr>
              <p:nvPr/>
            </p:nvSpPr>
            <p:spPr bwMode="auto">
              <a:xfrm>
                <a:off x="2258417" y="2902501"/>
                <a:ext cx="1444255" cy="705786"/>
              </a:xfrm>
              <a:prstGeom prst="rect">
                <a:avLst/>
              </a:prstGeom>
              <a:noFill/>
              <a:ln w="25400">
                <a:noFill/>
                <a:miter lim="800000"/>
                <a:headEnd type="none" w="med" len="lg"/>
                <a:tailEnd type="none" w="sm" len="med"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>
                    <a:solidFill>
                      <a:srgbClr val="000000"/>
                    </a:solidFill>
                    <a:cs typeface="Arial" pitchFamily="34" charset="0"/>
                  </a:rPr>
                  <a:t>Strategic level –  Operations strategic impact</a:t>
                </a:r>
              </a:p>
            </p:txBody>
          </p:sp>
        </p:grpSp>
        <p:cxnSp>
          <p:nvCxnSpPr>
            <p:cNvPr id="4113" name="Straight Connector 17"/>
            <p:cNvCxnSpPr>
              <a:cxnSpLocks noChangeShapeType="1"/>
            </p:cNvCxnSpPr>
            <p:nvPr/>
          </p:nvCxnSpPr>
          <p:spPr bwMode="auto">
            <a:xfrm flipH="1">
              <a:off x="4296573" y="2318539"/>
              <a:ext cx="930110" cy="1420137"/>
            </a:xfrm>
            <a:prstGeom prst="line">
              <a:avLst/>
            </a:prstGeom>
            <a:noFill/>
            <a:ln w="6350">
              <a:solidFill>
                <a:srgbClr val="000000"/>
              </a:solidFill>
              <a:round/>
              <a:headEnd/>
              <a:tailEnd/>
            </a:ln>
            <a:effectLst>
              <a:outerShdw dist="20000" dir="5400000" rotWithShape="0">
                <a:schemeClr val="bg1">
                  <a:alpha val="37999"/>
                </a:schemeClr>
              </a:outerShdw>
            </a:effectLst>
          </p:spPr>
        </p:cxnSp>
        <p:cxnSp>
          <p:nvCxnSpPr>
            <p:cNvPr id="4114" name="Straight Connector 18"/>
            <p:cNvCxnSpPr>
              <a:cxnSpLocks noChangeShapeType="1"/>
            </p:cNvCxnSpPr>
            <p:nvPr/>
          </p:nvCxnSpPr>
          <p:spPr bwMode="auto">
            <a:xfrm>
              <a:off x="6304406" y="2318539"/>
              <a:ext cx="1484049" cy="972675"/>
            </a:xfrm>
            <a:prstGeom prst="line">
              <a:avLst/>
            </a:prstGeom>
            <a:noFill/>
            <a:ln w="6350">
              <a:solidFill>
                <a:srgbClr val="000000"/>
              </a:solidFill>
              <a:round/>
              <a:headEnd/>
              <a:tailEnd/>
            </a:ln>
            <a:effectLst>
              <a:outerShdw dist="20000" dir="5400000" rotWithShape="0">
                <a:schemeClr val="bg1">
                  <a:alpha val="37999"/>
                </a:schemeClr>
              </a:outerShdw>
            </a:effectLst>
          </p:spPr>
        </p:cxnSp>
        <p:sp>
          <p:nvSpPr>
            <p:cNvPr id="20" name="Oval 19"/>
            <p:cNvSpPr/>
            <p:nvPr/>
          </p:nvSpPr>
          <p:spPr>
            <a:xfrm>
              <a:off x="5229683" y="2189029"/>
              <a:ext cx="1074185" cy="260773"/>
            </a:xfrm>
            <a:prstGeom prst="ellipse">
              <a:avLst/>
            </a:prstGeom>
            <a:noFill/>
            <a:ln w="19050" cmpd="sng">
              <a:solidFill>
                <a:srgbClr val="000000"/>
              </a:solidFill>
            </a:ln>
            <a:effectLst>
              <a:outerShdw blurRad="44450" dist="27940" dir="5520000" algn="ctr">
                <a:schemeClr val="bg1">
                  <a:alpha val="32000"/>
                </a:scheme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11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grpSp>
          <p:nvGrpSpPr>
            <p:cNvPr id="4118" name="Group 20"/>
            <p:cNvGrpSpPr>
              <a:grpSpLocks/>
            </p:cNvGrpSpPr>
            <p:nvPr/>
          </p:nvGrpSpPr>
          <p:grpSpPr bwMode="auto">
            <a:xfrm>
              <a:off x="4288596" y="3018478"/>
              <a:ext cx="4099828" cy="1826686"/>
              <a:chOff x="3429553" y="2615361"/>
              <a:chExt cx="3863990" cy="2224846"/>
            </a:xfrm>
          </p:grpSpPr>
          <p:grpSp>
            <p:nvGrpSpPr>
              <p:cNvPr id="4136" name="Group 21"/>
              <p:cNvGrpSpPr>
                <a:grpSpLocks/>
              </p:cNvGrpSpPr>
              <p:nvPr/>
            </p:nvGrpSpPr>
            <p:grpSpPr bwMode="auto">
              <a:xfrm>
                <a:off x="3433979" y="2615361"/>
                <a:ext cx="3769898" cy="1986680"/>
                <a:chOff x="2677298" y="3117481"/>
                <a:chExt cx="3769898" cy="1986680"/>
              </a:xfrm>
            </p:grpSpPr>
            <p:sp>
              <p:nvSpPr>
                <p:cNvPr id="4140" name="Oval 2"/>
                <p:cNvSpPr>
                  <a:spLocks noChangeArrowheads="1"/>
                </p:cNvSpPr>
                <p:nvPr/>
              </p:nvSpPr>
              <p:spPr bwMode="auto">
                <a:xfrm>
                  <a:off x="3716983" y="3791986"/>
                  <a:ext cx="1610314" cy="691707"/>
                </a:xfrm>
                <a:prstGeom prst="ellipse">
                  <a:avLst/>
                </a:prstGeom>
                <a:solidFill>
                  <a:srgbClr val="FFFFCC"/>
                </a:solidFill>
                <a:ln w="12700">
                  <a:solidFill>
                    <a:srgbClr val="000000"/>
                  </a:solidFill>
                  <a:round/>
                  <a:headEnd type="none" w="med" len="lg"/>
                  <a:tailEnd type="none" w="sm" len="med"/>
                </a:ln>
              </p:spPr>
              <p:txBody>
                <a:bodyPr wrap="none" anchor="ctr"/>
                <a:lstStyle/>
                <a:p>
                  <a:pPr algn="ctr"/>
                  <a:endParaRPr lang="en-GB">
                    <a:solidFill>
                      <a:srgbClr val="000000"/>
                    </a:solidFill>
                    <a:cs typeface="Arial" pitchFamily="34" charset="0"/>
                  </a:endParaRPr>
                </a:p>
              </p:txBody>
            </p:sp>
            <p:sp>
              <p:nvSpPr>
                <p:cNvPr id="4141" name="Text Box 3"/>
                <p:cNvSpPr txBox="1">
                  <a:spLocks noChangeArrowheads="1"/>
                </p:cNvSpPr>
                <p:nvPr/>
              </p:nvSpPr>
              <p:spPr bwMode="auto">
                <a:xfrm>
                  <a:off x="3641739" y="3943710"/>
                  <a:ext cx="1783017" cy="506458"/>
                </a:xfrm>
                <a:prstGeom prst="rect">
                  <a:avLst/>
                </a:prstGeom>
                <a:noFill/>
                <a:ln w="25400">
                  <a:noFill/>
                  <a:miter lim="800000"/>
                  <a:headEnd type="none" w="med" len="lg"/>
                  <a:tailEnd type="none" w="sm" len="med"/>
                </a:ln>
              </p:spPr>
              <p:txBody>
                <a:bodyPr>
                  <a:spAutoFit/>
                </a:bodyPr>
                <a:lstStyle/>
                <a:p>
                  <a:pPr algn="ctr">
                    <a:lnSpc>
                      <a:spcPct val="75000"/>
                    </a:lnSpc>
                    <a:spcBef>
                      <a:spcPct val="50000"/>
                    </a:spcBef>
                  </a:pPr>
                  <a:r>
                    <a:rPr lang="en-GB" sz="1400">
                      <a:solidFill>
                        <a:srgbClr val="000000"/>
                      </a:solidFill>
                      <a:cs typeface="Arial" pitchFamily="34" charset="0"/>
                    </a:rPr>
                    <a:t>Operations strategic impact</a:t>
                  </a:r>
                </a:p>
              </p:txBody>
            </p:sp>
            <p:sp>
              <p:nvSpPr>
                <p:cNvPr id="4142" name="AutoShape 7"/>
                <p:cNvSpPr>
                  <a:spLocks noChangeArrowheads="1"/>
                </p:cNvSpPr>
                <p:nvPr/>
              </p:nvSpPr>
              <p:spPr bwMode="auto">
                <a:xfrm rot="-6239550">
                  <a:off x="5388478" y="3801032"/>
                  <a:ext cx="320965" cy="376901"/>
                </a:xfrm>
                <a:prstGeom prst="downArrow">
                  <a:avLst>
                    <a:gd name="adj1" fmla="val 56620"/>
                    <a:gd name="adj2" fmla="val 38604"/>
                  </a:avLst>
                </a:prstGeom>
                <a:solidFill>
                  <a:srgbClr val="FF9933"/>
                </a:solidFill>
                <a:ln w="12700">
                  <a:solidFill>
                    <a:srgbClr val="000000"/>
                  </a:solidFill>
                  <a:miter lim="800000"/>
                  <a:headEnd type="none" w="med" len="lg"/>
                  <a:tailEnd type="none" w="sm" len="med"/>
                </a:ln>
              </p:spPr>
              <p:txBody>
                <a:bodyPr wrap="none" anchor="ctr"/>
                <a:lstStyle/>
                <a:p>
                  <a:pPr algn="ctr"/>
                  <a:endParaRPr lang="en-GB">
                    <a:solidFill>
                      <a:srgbClr val="000000"/>
                    </a:solidFill>
                    <a:cs typeface="Arial" pitchFamily="34" charset="0"/>
                  </a:endParaRPr>
                </a:p>
              </p:txBody>
            </p:sp>
            <p:sp>
              <p:nvSpPr>
                <p:cNvPr id="4143" name="Text Box 8"/>
                <p:cNvSpPr txBox="1">
                  <a:spLocks noChangeArrowheads="1"/>
                </p:cNvSpPr>
                <p:nvPr/>
              </p:nvSpPr>
              <p:spPr bwMode="auto">
                <a:xfrm>
                  <a:off x="4933743" y="4691937"/>
                  <a:ext cx="1023676" cy="412224"/>
                </a:xfrm>
                <a:prstGeom prst="rect">
                  <a:avLst/>
                </a:prstGeom>
                <a:noFill/>
                <a:ln w="25400">
                  <a:noFill/>
                  <a:miter lim="800000"/>
                  <a:headEnd type="none" w="med" len="lg"/>
                  <a:tailEnd type="none" w="sm" len="med"/>
                </a:ln>
              </p:spPr>
              <p:txBody>
                <a:bodyPr>
                  <a:spAutoFit/>
                </a:bodyPr>
                <a:lstStyle/>
                <a:p>
                  <a:pPr algn="ctr">
                    <a:spcBef>
                      <a:spcPct val="50000"/>
                    </a:spcBef>
                  </a:pPr>
                  <a:r>
                    <a:rPr lang="en-GB">
                      <a:solidFill>
                        <a:srgbClr val="000000"/>
                      </a:solidFill>
                      <a:cs typeface="Arial" pitchFamily="34" charset="0"/>
                    </a:rPr>
                    <a:t>Revenue</a:t>
                  </a:r>
                </a:p>
              </p:txBody>
            </p:sp>
            <p:sp>
              <p:nvSpPr>
                <p:cNvPr id="4144" name="Text Box 11"/>
                <p:cNvSpPr txBox="1">
                  <a:spLocks noChangeArrowheads="1"/>
                </p:cNvSpPr>
                <p:nvPr/>
              </p:nvSpPr>
              <p:spPr bwMode="auto">
                <a:xfrm>
                  <a:off x="3219450" y="4645383"/>
                  <a:ext cx="650133" cy="412224"/>
                </a:xfrm>
                <a:prstGeom prst="rect">
                  <a:avLst/>
                </a:prstGeom>
                <a:noFill/>
                <a:ln w="25400">
                  <a:noFill/>
                  <a:miter lim="800000"/>
                  <a:headEnd type="none" w="med" len="lg"/>
                  <a:tailEnd type="none" w="sm" len="med"/>
                </a:ln>
              </p:spPr>
              <p:txBody>
                <a:bodyPr>
                  <a:spAutoFit/>
                </a:bodyPr>
                <a:lstStyle/>
                <a:p>
                  <a:pPr algn="ctr">
                    <a:spcBef>
                      <a:spcPct val="50000"/>
                    </a:spcBef>
                  </a:pPr>
                  <a:r>
                    <a:rPr lang="en-GB">
                      <a:solidFill>
                        <a:srgbClr val="000000"/>
                      </a:solidFill>
                      <a:cs typeface="Arial" pitchFamily="34" charset="0"/>
                    </a:rPr>
                    <a:t>Cost</a:t>
                  </a:r>
                </a:p>
              </p:txBody>
            </p:sp>
            <p:sp>
              <p:nvSpPr>
                <p:cNvPr id="4145" name="AutoShape 14"/>
                <p:cNvSpPr>
                  <a:spLocks noChangeArrowheads="1"/>
                </p:cNvSpPr>
                <p:nvPr/>
              </p:nvSpPr>
              <p:spPr bwMode="auto">
                <a:xfrm rot="6239550" flipH="1">
                  <a:off x="3283275" y="3804831"/>
                  <a:ext cx="320965" cy="376879"/>
                </a:xfrm>
                <a:prstGeom prst="downArrow">
                  <a:avLst>
                    <a:gd name="adj1" fmla="val 56620"/>
                    <a:gd name="adj2" fmla="val 38602"/>
                  </a:avLst>
                </a:prstGeom>
                <a:solidFill>
                  <a:srgbClr val="FF9933"/>
                </a:solidFill>
                <a:ln w="12700">
                  <a:solidFill>
                    <a:srgbClr val="000000"/>
                  </a:solidFill>
                  <a:miter lim="800000"/>
                  <a:headEnd type="none" w="med" len="lg"/>
                  <a:tailEnd type="none" w="sm" len="med"/>
                </a:ln>
              </p:spPr>
              <p:txBody>
                <a:bodyPr wrap="none" anchor="ctr"/>
                <a:lstStyle/>
                <a:p>
                  <a:pPr algn="ctr"/>
                  <a:endParaRPr lang="en-GB">
                    <a:solidFill>
                      <a:srgbClr val="000000"/>
                    </a:solidFill>
                    <a:cs typeface="Arial" pitchFamily="34" charset="0"/>
                  </a:endParaRPr>
                </a:p>
              </p:txBody>
            </p:sp>
            <p:sp>
              <p:nvSpPr>
                <p:cNvPr id="4146" name="Text Box 17"/>
                <p:cNvSpPr txBox="1">
                  <a:spLocks noChangeArrowheads="1"/>
                </p:cNvSpPr>
                <p:nvPr/>
              </p:nvSpPr>
              <p:spPr bwMode="auto">
                <a:xfrm>
                  <a:off x="2677298" y="3772680"/>
                  <a:ext cx="782344" cy="412223"/>
                </a:xfrm>
                <a:prstGeom prst="rect">
                  <a:avLst/>
                </a:prstGeom>
                <a:noFill/>
                <a:ln w="25400">
                  <a:noFill/>
                  <a:miter lim="800000"/>
                  <a:headEnd type="none" w="med" len="lg"/>
                  <a:tailEnd type="none" w="sm" len="med"/>
                </a:ln>
              </p:spPr>
              <p:txBody>
                <a:bodyPr>
                  <a:spAutoFit/>
                </a:bodyPr>
                <a:lstStyle/>
                <a:p>
                  <a:pPr algn="ctr">
                    <a:spcBef>
                      <a:spcPct val="50000"/>
                    </a:spcBef>
                  </a:pPr>
                  <a:r>
                    <a:rPr lang="en-GB">
                      <a:solidFill>
                        <a:srgbClr val="000000"/>
                      </a:solidFill>
                      <a:cs typeface="Arial" pitchFamily="34" charset="0"/>
                    </a:rPr>
                    <a:t>Risk</a:t>
                  </a:r>
                </a:p>
              </p:txBody>
            </p:sp>
            <p:sp>
              <p:nvSpPr>
                <p:cNvPr id="4147" name="AutoShape 19"/>
                <p:cNvSpPr>
                  <a:spLocks noChangeArrowheads="1"/>
                </p:cNvSpPr>
                <p:nvPr/>
              </p:nvSpPr>
              <p:spPr bwMode="auto">
                <a:xfrm rot="2197793">
                  <a:off x="3711745" y="4411310"/>
                  <a:ext cx="375581" cy="322144"/>
                </a:xfrm>
                <a:prstGeom prst="downArrow">
                  <a:avLst>
                    <a:gd name="adj1" fmla="val 56620"/>
                    <a:gd name="adj2" fmla="val 38602"/>
                  </a:avLst>
                </a:prstGeom>
                <a:solidFill>
                  <a:srgbClr val="FF9933"/>
                </a:solidFill>
                <a:ln w="12700">
                  <a:solidFill>
                    <a:srgbClr val="000000"/>
                  </a:solidFill>
                  <a:miter lim="800000"/>
                  <a:headEnd type="none" w="med" len="lg"/>
                  <a:tailEnd type="none" w="sm" len="med"/>
                </a:ln>
              </p:spPr>
              <p:txBody>
                <a:bodyPr wrap="none" anchor="ctr"/>
                <a:lstStyle/>
                <a:p>
                  <a:pPr algn="ctr"/>
                  <a:endParaRPr lang="en-GB">
                    <a:solidFill>
                      <a:srgbClr val="000000"/>
                    </a:solidFill>
                    <a:cs typeface="Arial" pitchFamily="34" charset="0"/>
                  </a:endParaRPr>
                </a:p>
              </p:txBody>
            </p:sp>
            <p:sp>
              <p:nvSpPr>
                <p:cNvPr id="4148" name="AutoShape 21"/>
                <p:cNvSpPr>
                  <a:spLocks noChangeArrowheads="1"/>
                </p:cNvSpPr>
                <p:nvPr/>
              </p:nvSpPr>
              <p:spPr bwMode="auto">
                <a:xfrm rot="19402207" flipH="1">
                  <a:off x="4962473" y="4407231"/>
                  <a:ext cx="375497" cy="322144"/>
                </a:xfrm>
                <a:prstGeom prst="downArrow">
                  <a:avLst>
                    <a:gd name="adj1" fmla="val 56620"/>
                    <a:gd name="adj2" fmla="val 38602"/>
                  </a:avLst>
                </a:prstGeom>
                <a:solidFill>
                  <a:srgbClr val="FF9933"/>
                </a:solidFill>
                <a:ln w="12700">
                  <a:solidFill>
                    <a:srgbClr val="000000"/>
                  </a:solidFill>
                  <a:miter lim="800000"/>
                  <a:headEnd type="none" w="med" len="lg"/>
                  <a:tailEnd type="none" w="sm" len="med"/>
                </a:ln>
              </p:spPr>
              <p:txBody>
                <a:bodyPr wrap="none" anchor="ctr"/>
                <a:lstStyle/>
                <a:p>
                  <a:pPr algn="ctr"/>
                  <a:endParaRPr lang="en-GB">
                    <a:solidFill>
                      <a:srgbClr val="000000"/>
                    </a:solidFill>
                    <a:cs typeface="Arial" pitchFamily="34" charset="0"/>
                  </a:endParaRPr>
                </a:p>
              </p:txBody>
            </p:sp>
            <p:sp>
              <p:nvSpPr>
                <p:cNvPr id="4149" name="Text Box 24"/>
                <p:cNvSpPr txBox="1">
                  <a:spLocks noChangeArrowheads="1"/>
                </p:cNvSpPr>
                <p:nvPr/>
              </p:nvSpPr>
              <p:spPr bwMode="auto">
                <a:xfrm>
                  <a:off x="5546145" y="3739136"/>
                  <a:ext cx="901051" cy="412223"/>
                </a:xfrm>
                <a:prstGeom prst="rect">
                  <a:avLst/>
                </a:prstGeom>
                <a:noFill/>
                <a:ln w="25400">
                  <a:noFill/>
                  <a:miter lim="800000"/>
                  <a:headEnd type="none" w="med" len="lg"/>
                  <a:tailEnd type="none" w="sm" len="med"/>
                </a:ln>
              </p:spPr>
              <p:txBody>
                <a:bodyPr>
                  <a:spAutoFit/>
                </a:bodyPr>
                <a:lstStyle/>
                <a:p>
                  <a:pPr algn="ctr">
                    <a:spcBef>
                      <a:spcPct val="50000"/>
                    </a:spcBef>
                  </a:pPr>
                  <a:r>
                    <a:rPr lang="en-GB">
                      <a:solidFill>
                        <a:srgbClr val="000000"/>
                      </a:solidFill>
                      <a:cs typeface="Arial" pitchFamily="34" charset="0"/>
                    </a:rPr>
                    <a:t>Capital</a:t>
                  </a:r>
                </a:p>
              </p:txBody>
            </p:sp>
            <p:sp>
              <p:nvSpPr>
                <p:cNvPr id="4150" name="AutoShape 27"/>
                <p:cNvSpPr>
                  <a:spLocks noChangeArrowheads="1"/>
                </p:cNvSpPr>
                <p:nvPr/>
              </p:nvSpPr>
              <p:spPr bwMode="auto">
                <a:xfrm flipV="1">
                  <a:off x="4316520" y="3400249"/>
                  <a:ext cx="375468" cy="322145"/>
                </a:xfrm>
                <a:prstGeom prst="downArrow">
                  <a:avLst>
                    <a:gd name="adj1" fmla="val 56620"/>
                    <a:gd name="adj2" fmla="val 38602"/>
                  </a:avLst>
                </a:prstGeom>
                <a:solidFill>
                  <a:srgbClr val="FF9933"/>
                </a:solidFill>
                <a:ln w="12700">
                  <a:solidFill>
                    <a:srgbClr val="000000"/>
                  </a:solidFill>
                  <a:miter lim="800000"/>
                  <a:headEnd type="none" w="med" len="lg"/>
                  <a:tailEnd type="none" w="sm" len="med"/>
                </a:ln>
              </p:spPr>
              <p:txBody>
                <a:bodyPr wrap="none" anchor="ctr"/>
                <a:lstStyle/>
                <a:p>
                  <a:pPr algn="ctr"/>
                  <a:endParaRPr lang="en-GB">
                    <a:solidFill>
                      <a:srgbClr val="000000"/>
                    </a:solidFill>
                    <a:cs typeface="Arial" pitchFamily="34" charset="0"/>
                  </a:endParaRPr>
                </a:p>
              </p:txBody>
            </p:sp>
            <p:sp>
              <p:nvSpPr>
                <p:cNvPr id="4151" name="Text Box 28"/>
                <p:cNvSpPr txBox="1">
                  <a:spLocks noChangeArrowheads="1"/>
                </p:cNvSpPr>
                <p:nvPr/>
              </p:nvSpPr>
              <p:spPr bwMode="auto">
                <a:xfrm>
                  <a:off x="3935175" y="3117481"/>
                  <a:ext cx="1153726" cy="412223"/>
                </a:xfrm>
                <a:prstGeom prst="rect">
                  <a:avLst/>
                </a:prstGeom>
                <a:noFill/>
                <a:ln w="25400">
                  <a:noFill/>
                  <a:miter lim="800000"/>
                  <a:headEnd type="none" w="med" len="lg"/>
                  <a:tailEnd type="none" w="sm" len="med"/>
                </a:ln>
              </p:spPr>
              <p:txBody>
                <a:bodyPr>
                  <a:spAutoFit/>
                </a:bodyPr>
                <a:lstStyle/>
                <a:p>
                  <a:pPr algn="ctr">
                    <a:spcBef>
                      <a:spcPct val="50000"/>
                    </a:spcBef>
                  </a:pPr>
                  <a:r>
                    <a:rPr lang="en-GB">
                      <a:solidFill>
                        <a:srgbClr val="000000"/>
                      </a:solidFill>
                      <a:cs typeface="Arial" pitchFamily="34" charset="0"/>
                    </a:rPr>
                    <a:t>Learning</a:t>
                  </a:r>
                </a:p>
              </p:txBody>
            </p:sp>
          </p:grpSp>
          <p:sp>
            <p:nvSpPr>
              <p:cNvPr id="23" name="Oval 22"/>
              <p:cNvSpPr/>
              <p:nvPr/>
            </p:nvSpPr>
            <p:spPr>
              <a:xfrm>
                <a:off x="3429553" y="2621422"/>
                <a:ext cx="3863990" cy="2218785"/>
              </a:xfrm>
              <a:prstGeom prst="ellipse">
                <a:avLst/>
              </a:prstGeom>
              <a:noFill/>
              <a:ln w="19050" cmpd="sng">
                <a:solidFill>
                  <a:srgbClr val="000000"/>
                </a:solidFill>
              </a:ln>
              <a:effectLst>
                <a:outerShdw blurRad="44450" dist="27940" dir="5520000" algn="ctr">
                  <a:schemeClr val="bg1">
                    <a:alpha val="32000"/>
                  </a:scheme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4119" name="Group 5"/>
            <p:cNvGrpSpPr>
              <a:grpSpLocks/>
            </p:cNvGrpSpPr>
            <p:nvPr/>
          </p:nvGrpSpPr>
          <p:grpSpPr bwMode="auto">
            <a:xfrm>
              <a:off x="3078689" y="996781"/>
              <a:ext cx="3405600" cy="1838580"/>
              <a:chOff x="1278504" y="2513196"/>
              <a:chExt cx="6138400" cy="2615468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1278504" y="3310949"/>
                <a:ext cx="3875369" cy="1817715"/>
              </a:xfrm>
              <a:prstGeom prst="ellipse">
                <a:avLst/>
              </a:prstGeom>
              <a:noFill/>
              <a:ln w="38100">
                <a:solidFill>
                  <a:srgbClr val="000000"/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 sz="11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4126" name="TextBox 10"/>
              <p:cNvSpPr txBox="1">
                <a:spLocks noChangeArrowheads="1"/>
              </p:cNvSpPr>
              <p:nvPr/>
            </p:nvSpPr>
            <p:spPr bwMode="auto">
              <a:xfrm>
                <a:off x="1641736" y="4140022"/>
                <a:ext cx="1829235" cy="481464"/>
              </a:xfrm>
              <a:prstGeom prst="rect">
                <a:avLst/>
              </a:prstGeom>
              <a:noFill/>
              <a:ln w="9525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GB">
                    <a:solidFill>
                      <a:srgbClr val="000000"/>
                    </a:solidFill>
                    <a:cs typeface="Arial" pitchFamily="34" charset="0"/>
                  </a:rPr>
                  <a:t>People </a:t>
                </a:r>
              </a:p>
            </p:txBody>
          </p:sp>
          <p:sp>
            <p:nvSpPr>
              <p:cNvPr id="4127" name="TextBox 11"/>
              <p:cNvSpPr txBox="1">
                <a:spLocks noChangeArrowheads="1"/>
              </p:cNvSpPr>
              <p:nvPr/>
            </p:nvSpPr>
            <p:spPr bwMode="auto">
              <a:xfrm>
                <a:off x="3239400" y="2734960"/>
                <a:ext cx="2121915" cy="481464"/>
              </a:xfrm>
              <a:prstGeom prst="rect">
                <a:avLst/>
              </a:prstGeom>
              <a:noFill/>
              <a:ln w="9525">
                <a:solidFill>
                  <a:srgbClr val="FFFFFF"/>
                </a:solidFill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GB" dirty="0">
                    <a:solidFill>
                      <a:srgbClr val="000000"/>
                    </a:solidFill>
                    <a:cs typeface="Arial" pitchFamily="34" charset="0"/>
                  </a:rPr>
                  <a:t>Planet</a:t>
                </a:r>
              </a:p>
            </p:txBody>
          </p:sp>
          <p:sp>
            <p:nvSpPr>
              <p:cNvPr id="4128" name="TextBox 12"/>
              <p:cNvSpPr txBox="1">
                <a:spLocks noChangeArrowheads="1"/>
              </p:cNvSpPr>
              <p:nvPr/>
            </p:nvSpPr>
            <p:spPr bwMode="auto">
              <a:xfrm>
                <a:off x="5410322" y="4161541"/>
                <a:ext cx="1609726" cy="48146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GB">
                    <a:solidFill>
                      <a:srgbClr val="000000"/>
                    </a:solidFill>
                    <a:cs typeface="Arial" pitchFamily="34" charset="0"/>
                  </a:rPr>
                  <a:t>Profit</a:t>
                </a:r>
              </a:p>
            </p:txBody>
          </p:sp>
          <p:sp>
            <p:nvSpPr>
              <p:cNvPr id="4129" name="TextBox 13"/>
              <p:cNvSpPr txBox="1">
                <a:spLocks noChangeArrowheads="1"/>
              </p:cNvSpPr>
              <p:nvPr/>
            </p:nvSpPr>
            <p:spPr bwMode="auto">
              <a:xfrm>
                <a:off x="3548510" y="3612170"/>
                <a:ext cx="1590033" cy="74408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GB" sz="1400" dirty="0">
                    <a:solidFill>
                      <a:srgbClr val="000000"/>
                    </a:solidFill>
                    <a:cs typeface="Arial" pitchFamily="34" charset="0"/>
                  </a:rPr>
                  <a:t>Sustain-ability</a:t>
                </a:r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2377932" y="2513196"/>
                <a:ext cx="3875369" cy="1817714"/>
              </a:xfrm>
              <a:prstGeom prst="ellipse">
                <a:avLst/>
              </a:prstGeom>
              <a:noFill/>
              <a:ln w="38100">
                <a:solidFill>
                  <a:srgbClr val="000000"/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 sz="11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3541535" y="3300371"/>
                <a:ext cx="3875369" cy="1817714"/>
              </a:xfrm>
              <a:prstGeom prst="ellipse">
                <a:avLst/>
              </a:prstGeom>
              <a:noFill/>
              <a:ln w="38100">
                <a:solidFill>
                  <a:srgbClr val="000000"/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 sz="1100" dirty="0">
                  <a:solidFill>
                    <a:srgbClr val="000000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  <p:grpSp>
          <p:nvGrpSpPr>
            <p:cNvPr id="4120" name="Group 6"/>
            <p:cNvGrpSpPr>
              <a:grpSpLocks/>
            </p:cNvGrpSpPr>
            <p:nvPr/>
          </p:nvGrpSpPr>
          <p:grpSpPr bwMode="auto">
            <a:xfrm>
              <a:off x="723743" y="1694224"/>
              <a:ext cx="2149014" cy="1015927"/>
              <a:chOff x="2482841" y="2897288"/>
              <a:chExt cx="1672033" cy="670246"/>
            </a:xfrm>
          </p:grpSpPr>
          <p:sp>
            <p:nvSpPr>
              <p:cNvPr id="8" name="Right Arrow 7"/>
              <p:cNvSpPr>
                <a:spLocks noChangeArrowheads="1"/>
              </p:cNvSpPr>
              <p:nvPr/>
            </p:nvSpPr>
            <p:spPr bwMode="auto">
              <a:xfrm>
                <a:off x="2482841" y="2897766"/>
                <a:ext cx="1672096" cy="669975"/>
              </a:xfrm>
              <a:prstGeom prst="rightArrow">
                <a:avLst>
                  <a:gd name="adj1" fmla="val 72093"/>
                  <a:gd name="adj2" fmla="val 49998"/>
                </a:avLst>
              </a:prstGeom>
              <a:solidFill>
                <a:srgbClr val="AABFE6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20000" dir="5400000" rotWithShape="0">
                  <a:srgbClr val="808080">
                    <a:alpha val="37999"/>
                  </a:srgbClr>
                </a:outerShdw>
              </a:effectLst>
            </p:spPr>
            <p:txBody>
              <a:bodyPr anchor="ctr"/>
              <a:lstStyle/>
              <a:p>
                <a:pPr algn="ctr">
                  <a:defRPr/>
                </a:pPr>
                <a:endParaRPr lang="en-US" sz="1100" dirty="0">
                  <a:solidFill>
                    <a:srgbClr val="000000"/>
                  </a:solidFill>
                  <a:latin typeface="+mn-lt"/>
                  <a:ea typeface="+mn-ea"/>
                </a:endParaRPr>
              </a:p>
            </p:txBody>
          </p:sp>
          <p:sp>
            <p:nvSpPr>
              <p:cNvPr id="4122" name="Text Box 8"/>
              <p:cNvSpPr txBox="1">
                <a:spLocks noChangeArrowheads="1"/>
              </p:cNvSpPr>
              <p:nvPr/>
            </p:nvSpPr>
            <p:spPr bwMode="auto">
              <a:xfrm>
                <a:off x="2516303" y="2956071"/>
                <a:ext cx="1563001" cy="548075"/>
              </a:xfrm>
              <a:prstGeom prst="rect">
                <a:avLst/>
              </a:prstGeom>
              <a:noFill/>
              <a:ln w="25400">
                <a:noFill/>
                <a:miter lim="800000"/>
                <a:headEnd type="none" w="med" len="lg"/>
                <a:tailEnd type="none" w="sm" len="med"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>
                    <a:solidFill>
                      <a:srgbClr val="000000"/>
                    </a:solidFill>
                    <a:cs typeface="Arial" pitchFamily="34" charset="0"/>
                  </a:rPr>
                  <a:t>Societal level –  Operations sustainability</a:t>
                </a:r>
              </a:p>
            </p:txBody>
          </p:sp>
        </p:grp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5"/>
          <p:cNvSpPr>
            <a:spLocks noChangeArrowheads="1"/>
          </p:cNvSpPr>
          <p:nvPr/>
        </p:nvSpPr>
        <p:spPr bwMode="auto">
          <a:xfrm>
            <a:off x="147829" y="17464"/>
            <a:ext cx="9607167" cy="9858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4784" tIns="46561" rIns="94784" bIns="46561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 b="1"/>
              <a:t>Broad strategic objectives for a parcel delivery operation applied to stakeholder groups</a:t>
            </a:r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1125907" y="5478463"/>
            <a:ext cx="1987097" cy="3746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grpSp>
        <p:nvGrpSpPr>
          <p:cNvPr id="2" name="Group 17"/>
          <p:cNvGrpSpPr>
            <a:grpSpLocks/>
          </p:cNvGrpSpPr>
          <p:nvPr/>
        </p:nvGrpSpPr>
        <p:grpSpPr bwMode="auto">
          <a:xfrm>
            <a:off x="3195514" y="1392239"/>
            <a:ext cx="3345061" cy="1622425"/>
            <a:chOff x="1858" y="799"/>
            <a:chExt cx="1946" cy="1022"/>
          </a:xfrm>
        </p:grpSpPr>
        <p:sp>
          <p:nvSpPr>
            <p:cNvPr id="5141" name="Rectangle 6"/>
            <p:cNvSpPr>
              <a:spLocks noChangeArrowheads="1"/>
            </p:cNvSpPr>
            <p:nvPr/>
          </p:nvSpPr>
          <p:spPr bwMode="auto">
            <a:xfrm>
              <a:off x="1858" y="799"/>
              <a:ext cx="1946" cy="79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 eaLnBrk="0" hangingPunct="0">
                <a:lnSpc>
                  <a:spcPct val="80000"/>
                </a:lnSpc>
                <a:spcBef>
                  <a:spcPct val="15000"/>
                </a:spcBef>
              </a:pPr>
              <a:r>
                <a:rPr lang="en-US" sz="1900">
                  <a:solidFill>
                    <a:srgbClr val="FF0000"/>
                  </a:solidFill>
                </a:rPr>
                <a:t>Society</a:t>
              </a:r>
            </a:p>
            <a:p>
              <a:pPr eaLnBrk="0" hangingPunct="0">
                <a:lnSpc>
                  <a:spcPct val="80000"/>
                </a:lnSpc>
                <a:spcBef>
                  <a:spcPct val="15000"/>
                </a:spcBef>
              </a:pPr>
              <a:r>
                <a:rPr lang="en-US"/>
                <a:t>Increase employment</a:t>
              </a:r>
            </a:p>
            <a:p>
              <a:pPr eaLnBrk="0" hangingPunct="0">
                <a:lnSpc>
                  <a:spcPct val="80000"/>
                </a:lnSpc>
                <a:spcBef>
                  <a:spcPct val="15000"/>
                </a:spcBef>
              </a:pPr>
              <a:r>
                <a:rPr lang="en-US"/>
                <a:t>Enhance community well-being</a:t>
              </a:r>
            </a:p>
            <a:p>
              <a:pPr eaLnBrk="0" hangingPunct="0">
                <a:lnSpc>
                  <a:spcPct val="80000"/>
                </a:lnSpc>
                <a:spcBef>
                  <a:spcPct val="15000"/>
                </a:spcBef>
              </a:pPr>
              <a:r>
                <a:rPr lang="en-US"/>
                <a:t>Produce sustainable products</a:t>
              </a:r>
            </a:p>
            <a:p>
              <a:pPr eaLnBrk="0" hangingPunct="0">
                <a:lnSpc>
                  <a:spcPct val="80000"/>
                </a:lnSpc>
                <a:spcBef>
                  <a:spcPct val="15000"/>
                </a:spcBef>
              </a:pPr>
              <a:r>
                <a:rPr lang="en-US"/>
                <a:t>Ensure clean environment</a:t>
              </a:r>
            </a:p>
          </p:txBody>
        </p:sp>
        <p:sp>
          <p:nvSpPr>
            <p:cNvPr id="5142" name="Line 7"/>
            <p:cNvSpPr>
              <a:spLocks noChangeShapeType="1"/>
            </p:cNvSpPr>
            <p:nvPr/>
          </p:nvSpPr>
          <p:spPr bwMode="auto">
            <a:xfrm flipV="1">
              <a:off x="2826" y="1584"/>
              <a:ext cx="0" cy="237"/>
            </a:xfrm>
            <a:prstGeom prst="line">
              <a:avLst/>
            </a:prstGeom>
            <a:noFill/>
            <a:ln w="50800">
              <a:solidFill>
                <a:schemeClr val="accent2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" name="Group 18"/>
          <p:cNvGrpSpPr>
            <a:grpSpLocks/>
          </p:cNvGrpSpPr>
          <p:nvPr/>
        </p:nvGrpSpPr>
        <p:grpSpPr bwMode="auto">
          <a:xfrm>
            <a:off x="6043801" y="2546350"/>
            <a:ext cx="3510079" cy="1754188"/>
            <a:chOff x="3514" y="1525"/>
            <a:chExt cx="2042" cy="1105"/>
          </a:xfrm>
        </p:grpSpPr>
        <p:sp>
          <p:nvSpPr>
            <p:cNvPr id="5139" name="Rectangle 8"/>
            <p:cNvSpPr>
              <a:spLocks noChangeArrowheads="1"/>
            </p:cNvSpPr>
            <p:nvPr/>
          </p:nvSpPr>
          <p:spPr bwMode="auto">
            <a:xfrm>
              <a:off x="3983" y="1525"/>
              <a:ext cx="1573" cy="1105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 eaLnBrk="0" hangingPunct="0">
                <a:lnSpc>
                  <a:spcPct val="80000"/>
                </a:lnSpc>
                <a:spcAft>
                  <a:spcPct val="15000"/>
                </a:spcAft>
              </a:pPr>
              <a:r>
                <a:rPr lang="en-US" sz="1900">
                  <a:solidFill>
                    <a:srgbClr val="FF0000"/>
                  </a:solidFill>
                </a:rPr>
                <a:t>Customers</a:t>
              </a:r>
            </a:p>
            <a:p>
              <a:pPr eaLnBrk="0" hangingPunct="0"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 charset="2"/>
                <a:buNone/>
              </a:pPr>
              <a:r>
                <a:rPr lang="en-US"/>
                <a:t>Appropriate product or service specification</a:t>
              </a:r>
            </a:p>
            <a:p>
              <a:pPr eaLnBrk="0" hangingPunct="0">
                <a:lnSpc>
                  <a:spcPct val="80000"/>
                </a:lnSpc>
                <a:spcAft>
                  <a:spcPct val="15000"/>
                </a:spcAft>
              </a:pPr>
              <a:r>
                <a:rPr lang="en-US"/>
                <a:t>Consistent quality</a:t>
              </a:r>
            </a:p>
            <a:p>
              <a:pPr eaLnBrk="0" hangingPunct="0">
                <a:lnSpc>
                  <a:spcPct val="80000"/>
                </a:lnSpc>
                <a:spcAft>
                  <a:spcPct val="15000"/>
                </a:spcAft>
              </a:pPr>
              <a:r>
                <a:rPr lang="en-US"/>
                <a:t>Fast delivery</a:t>
              </a:r>
            </a:p>
            <a:p>
              <a:pPr eaLnBrk="0" hangingPunct="0">
                <a:lnSpc>
                  <a:spcPct val="80000"/>
                </a:lnSpc>
                <a:spcAft>
                  <a:spcPct val="15000"/>
                </a:spcAft>
              </a:pPr>
              <a:r>
                <a:rPr lang="en-US"/>
                <a:t>Dependable delivery</a:t>
              </a:r>
            </a:p>
            <a:p>
              <a:pPr eaLnBrk="0" hangingPunct="0">
                <a:lnSpc>
                  <a:spcPct val="80000"/>
                </a:lnSpc>
                <a:spcAft>
                  <a:spcPct val="15000"/>
                </a:spcAft>
              </a:pPr>
              <a:r>
                <a:rPr lang="en-US"/>
                <a:t>Acceptable price</a:t>
              </a:r>
            </a:p>
          </p:txBody>
        </p:sp>
        <p:sp>
          <p:nvSpPr>
            <p:cNvPr id="5140" name="Line 9"/>
            <p:cNvSpPr>
              <a:spLocks noChangeShapeType="1"/>
            </p:cNvSpPr>
            <p:nvPr/>
          </p:nvSpPr>
          <p:spPr bwMode="auto">
            <a:xfrm flipV="1">
              <a:off x="3514" y="1956"/>
              <a:ext cx="422" cy="33"/>
            </a:xfrm>
            <a:prstGeom prst="line">
              <a:avLst/>
            </a:prstGeom>
            <a:noFill/>
            <a:ln w="50800">
              <a:solidFill>
                <a:schemeClr val="accent2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" name="Group 21"/>
          <p:cNvGrpSpPr>
            <a:grpSpLocks/>
          </p:cNvGrpSpPr>
          <p:nvPr/>
        </p:nvGrpSpPr>
        <p:grpSpPr bwMode="auto">
          <a:xfrm>
            <a:off x="737427" y="2578101"/>
            <a:ext cx="2925639" cy="1427163"/>
            <a:chOff x="429" y="1547"/>
            <a:chExt cx="1701" cy="898"/>
          </a:xfrm>
        </p:grpSpPr>
        <p:sp>
          <p:nvSpPr>
            <p:cNvPr id="5137" name="Rectangle 10"/>
            <p:cNvSpPr>
              <a:spLocks noChangeArrowheads="1"/>
            </p:cNvSpPr>
            <p:nvPr/>
          </p:nvSpPr>
          <p:spPr bwMode="auto">
            <a:xfrm>
              <a:off x="429" y="1547"/>
              <a:ext cx="1362" cy="898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 eaLnBrk="0" hangingPunct="0">
                <a:lnSpc>
                  <a:spcPct val="80000"/>
                </a:lnSpc>
                <a:spcAft>
                  <a:spcPct val="15000"/>
                </a:spcAft>
              </a:pPr>
              <a:r>
                <a:rPr lang="en-US" sz="1900">
                  <a:solidFill>
                    <a:srgbClr val="FF0000"/>
                  </a:solidFill>
                </a:rPr>
                <a:t>Suppliers</a:t>
              </a:r>
            </a:p>
            <a:p>
              <a:pPr eaLnBrk="0" hangingPunct="0"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 charset="2"/>
                <a:buNone/>
              </a:pPr>
              <a:r>
                <a:rPr lang="en-US"/>
                <a:t>Continue business</a:t>
              </a:r>
            </a:p>
            <a:p>
              <a:pPr eaLnBrk="0" hangingPunct="0"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 charset="2"/>
                <a:buNone/>
              </a:pPr>
              <a:r>
                <a:rPr lang="en-US"/>
                <a:t>Develop supplier capability</a:t>
              </a:r>
            </a:p>
            <a:p>
              <a:pPr eaLnBrk="0" hangingPunct="0"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 charset="2"/>
                <a:buNone/>
              </a:pPr>
              <a:r>
                <a:rPr lang="en-US"/>
                <a:t>Provide transparent information</a:t>
              </a:r>
            </a:p>
          </p:txBody>
        </p:sp>
        <p:sp>
          <p:nvSpPr>
            <p:cNvPr id="5138" name="Line 11"/>
            <p:cNvSpPr>
              <a:spLocks noChangeShapeType="1"/>
            </p:cNvSpPr>
            <p:nvPr/>
          </p:nvSpPr>
          <p:spPr bwMode="auto">
            <a:xfrm flipH="1" flipV="1">
              <a:off x="1658" y="1956"/>
              <a:ext cx="472" cy="31"/>
            </a:xfrm>
            <a:prstGeom prst="line">
              <a:avLst/>
            </a:prstGeom>
            <a:noFill/>
            <a:ln w="50800">
              <a:solidFill>
                <a:schemeClr val="accent2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" name="Group 20"/>
          <p:cNvGrpSpPr>
            <a:grpSpLocks/>
          </p:cNvGrpSpPr>
          <p:nvPr/>
        </p:nvGrpSpPr>
        <p:grpSpPr bwMode="auto">
          <a:xfrm>
            <a:off x="1287489" y="3844926"/>
            <a:ext cx="3027056" cy="1890713"/>
            <a:chOff x="748" y="2345"/>
            <a:chExt cx="1762" cy="1191"/>
          </a:xfrm>
        </p:grpSpPr>
        <p:sp>
          <p:nvSpPr>
            <p:cNvPr id="5135" name="Rectangle 12"/>
            <p:cNvSpPr>
              <a:spLocks noChangeArrowheads="1"/>
            </p:cNvSpPr>
            <p:nvPr/>
          </p:nvSpPr>
          <p:spPr bwMode="auto">
            <a:xfrm>
              <a:off x="748" y="2785"/>
              <a:ext cx="1376" cy="751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 eaLnBrk="0" hangingPunct="0">
                <a:lnSpc>
                  <a:spcPct val="80000"/>
                </a:lnSpc>
                <a:spcAft>
                  <a:spcPct val="15000"/>
                </a:spcAft>
                <a:tabLst>
                  <a:tab pos="92075" algn="l"/>
                </a:tabLst>
              </a:pPr>
              <a:r>
                <a:rPr lang="en-US" sz="1900">
                  <a:solidFill>
                    <a:srgbClr val="FF0000"/>
                  </a:solidFill>
                </a:rPr>
                <a:t>Shareholders</a:t>
              </a:r>
            </a:p>
            <a:p>
              <a:pPr eaLnBrk="0" hangingPunct="0">
                <a:lnSpc>
                  <a:spcPct val="80000"/>
                </a:lnSpc>
                <a:spcAft>
                  <a:spcPct val="15000"/>
                </a:spcAft>
                <a:buSzPct val="30000"/>
                <a:tabLst>
                  <a:tab pos="92075" algn="l"/>
                </a:tabLst>
              </a:pPr>
              <a:r>
                <a:rPr lang="en-US"/>
                <a:t>Economic value from investment</a:t>
              </a:r>
            </a:p>
            <a:p>
              <a:pPr eaLnBrk="0" hangingPunct="0">
                <a:lnSpc>
                  <a:spcPct val="80000"/>
                </a:lnSpc>
                <a:spcAft>
                  <a:spcPct val="15000"/>
                </a:spcAft>
                <a:buSzPct val="30000"/>
                <a:tabLst>
                  <a:tab pos="92075" algn="l"/>
                </a:tabLst>
              </a:pPr>
              <a:r>
                <a:rPr lang="en-US"/>
                <a:t>Ethical value from investment</a:t>
              </a:r>
            </a:p>
          </p:txBody>
        </p:sp>
        <p:sp>
          <p:nvSpPr>
            <p:cNvPr id="5136" name="Line 13"/>
            <p:cNvSpPr>
              <a:spLocks noChangeShapeType="1"/>
            </p:cNvSpPr>
            <p:nvPr/>
          </p:nvSpPr>
          <p:spPr bwMode="auto">
            <a:xfrm flipH="1">
              <a:off x="1995" y="2345"/>
              <a:ext cx="515" cy="435"/>
            </a:xfrm>
            <a:prstGeom prst="line">
              <a:avLst/>
            </a:prstGeom>
            <a:noFill/>
            <a:ln w="50800">
              <a:solidFill>
                <a:schemeClr val="accent2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" name="Group 19"/>
          <p:cNvGrpSpPr>
            <a:grpSpLocks/>
          </p:cNvGrpSpPr>
          <p:nvPr/>
        </p:nvGrpSpPr>
        <p:grpSpPr bwMode="auto">
          <a:xfrm>
            <a:off x="5409511" y="3836989"/>
            <a:ext cx="3283179" cy="1976437"/>
            <a:chOff x="3147" y="2338"/>
            <a:chExt cx="1910" cy="1245"/>
          </a:xfrm>
        </p:grpSpPr>
        <p:sp>
          <p:nvSpPr>
            <p:cNvPr id="5133" name="Rectangle 14"/>
            <p:cNvSpPr>
              <a:spLocks noChangeArrowheads="1"/>
            </p:cNvSpPr>
            <p:nvPr/>
          </p:nvSpPr>
          <p:spPr bwMode="auto">
            <a:xfrm>
              <a:off x="3363" y="2785"/>
              <a:ext cx="1694" cy="798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ctr" eaLnBrk="0" hangingPunct="0">
                <a:lnSpc>
                  <a:spcPct val="80000"/>
                </a:lnSpc>
                <a:spcAft>
                  <a:spcPct val="15000"/>
                </a:spcAft>
              </a:pPr>
              <a:r>
                <a:rPr lang="en-US" sz="1900">
                  <a:solidFill>
                    <a:srgbClr val="FF0000"/>
                  </a:solidFill>
                </a:rPr>
                <a:t>Employees</a:t>
              </a:r>
            </a:p>
            <a:p>
              <a:pPr eaLnBrk="0" hangingPunct="0"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 charset="2"/>
                <a:buNone/>
              </a:pPr>
              <a:r>
                <a:rPr lang="en-US"/>
                <a:t>Continuous employment</a:t>
              </a:r>
            </a:p>
            <a:p>
              <a:pPr eaLnBrk="0" hangingPunct="0"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 charset="2"/>
                <a:buNone/>
              </a:pPr>
              <a:r>
                <a:rPr lang="en-US"/>
                <a:t>Fair pay</a:t>
              </a:r>
            </a:p>
            <a:p>
              <a:pPr eaLnBrk="0" hangingPunct="0"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 charset="2"/>
                <a:buNone/>
              </a:pPr>
              <a:r>
                <a:rPr lang="en-US"/>
                <a:t>Good working conditions</a:t>
              </a:r>
            </a:p>
            <a:p>
              <a:pPr eaLnBrk="0" hangingPunct="0">
                <a:lnSpc>
                  <a:spcPct val="80000"/>
                </a:lnSpc>
                <a:spcAft>
                  <a:spcPct val="15000"/>
                </a:spcAft>
                <a:buSzPct val="30000"/>
                <a:buFont typeface="Monotype Sorts" charset="2"/>
                <a:buNone/>
              </a:pPr>
              <a:r>
                <a:rPr lang="en-US"/>
                <a:t>Personal development</a:t>
              </a:r>
            </a:p>
          </p:txBody>
        </p:sp>
        <p:sp>
          <p:nvSpPr>
            <p:cNvPr id="5134" name="Line 15"/>
            <p:cNvSpPr>
              <a:spLocks noChangeShapeType="1"/>
            </p:cNvSpPr>
            <p:nvPr/>
          </p:nvSpPr>
          <p:spPr bwMode="auto">
            <a:xfrm>
              <a:off x="3147" y="2338"/>
              <a:ext cx="515" cy="435"/>
            </a:xfrm>
            <a:prstGeom prst="line">
              <a:avLst/>
            </a:prstGeom>
            <a:noFill/>
            <a:ln w="50800">
              <a:solidFill>
                <a:schemeClr val="accent2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95248" name="Oval 16"/>
          <p:cNvSpPr>
            <a:spLocks noChangeArrowheads="1"/>
          </p:cNvSpPr>
          <p:nvPr/>
        </p:nvSpPr>
        <p:spPr bwMode="auto">
          <a:xfrm>
            <a:off x="3574304" y="3013694"/>
            <a:ext cx="2537598" cy="102258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25400">
            <a:noFill/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5132" name="TextBox 20"/>
          <p:cNvSpPr txBox="1">
            <a:spLocks noChangeArrowheads="1"/>
          </p:cNvSpPr>
          <p:nvPr/>
        </p:nvSpPr>
        <p:spPr bwMode="auto">
          <a:xfrm>
            <a:off x="3859025" y="3263900"/>
            <a:ext cx="2026632" cy="4198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/>
            <a:r>
              <a:rPr lang="en-GB" sz="2100"/>
              <a:t>Parcel delivery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78"/>
          <p:cNvSpPr txBox="1">
            <a:spLocks noChangeArrowheads="1"/>
          </p:cNvSpPr>
          <p:nvPr/>
        </p:nvSpPr>
        <p:spPr bwMode="auto">
          <a:xfrm>
            <a:off x="0" y="22225"/>
            <a:ext cx="9902825" cy="95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/>
              <a:t>Significant </a:t>
            </a:r>
            <a:r>
              <a:rPr lang="en-GB" altLang="en-US" sz="2800" b="1"/>
              <a:t>‘</a:t>
            </a:r>
            <a:r>
              <a:rPr lang="en-GB" sz="2800" b="1"/>
              <a:t>milestone</a:t>
            </a:r>
            <a:r>
              <a:rPr lang="en-GB" altLang="en-US" sz="2800" b="1"/>
              <a:t>’</a:t>
            </a:r>
            <a:r>
              <a:rPr lang="en-GB" sz="2800" b="1"/>
              <a:t> times for the </a:t>
            </a:r>
            <a:br>
              <a:rPr lang="en-GB" sz="2800" b="1"/>
            </a:br>
            <a:r>
              <a:rPr lang="en-GB" sz="2800" b="1"/>
              <a:t>delivery of two products/services</a:t>
            </a:r>
            <a:endParaRPr lang="en-US" sz="2800" b="1"/>
          </a:p>
        </p:txBody>
      </p:sp>
      <p:sp>
        <p:nvSpPr>
          <p:cNvPr id="97283" name="Rectangle 3"/>
          <p:cNvSpPr>
            <a:spLocks noChangeArrowheads="1"/>
          </p:cNvSpPr>
          <p:nvPr/>
        </p:nvSpPr>
        <p:spPr bwMode="auto">
          <a:xfrm>
            <a:off x="4249225" y="5759451"/>
            <a:ext cx="1404376" cy="56832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sz="1300" dirty="0">
              <a:ea typeface="+mn-ea"/>
            </a:endParaRP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4125461" y="5751514"/>
            <a:ext cx="1720661" cy="604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1100"/>
              <a:t>‘</a:t>
            </a:r>
            <a:r>
              <a:rPr lang="en-GB" sz="1100"/>
              <a:t>Installed</a:t>
            </a:r>
            <a:r>
              <a:rPr lang="en-GB" altLang="en-US" sz="1100"/>
              <a:t>’</a:t>
            </a:r>
            <a:r>
              <a:rPr lang="en-GB" sz="1100"/>
              <a:t> product/service </a:t>
            </a:r>
            <a:br>
              <a:rPr lang="en-GB" sz="1100"/>
            </a:br>
            <a:r>
              <a:rPr lang="en-GB" sz="1100"/>
              <a:t>fully operational</a:t>
            </a:r>
            <a:endParaRPr lang="en-US" sz="1100"/>
          </a:p>
        </p:txBody>
      </p:sp>
      <p:sp>
        <p:nvSpPr>
          <p:cNvPr id="97286" name="Rectangle 6"/>
          <p:cNvSpPr>
            <a:spLocks noChangeArrowheads="1"/>
          </p:cNvSpPr>
          <p:nvPr/>
        </p:nvSpPr>
        <p:spPr bwMode="auto">
          <a:xfrm>
            <a:off x="4249225" y="5073650"/>
            <a:ext cx="1409532" cy="573088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sz="1300" dirty="0">
              <a:ea typeface="+mn-ea"/>
            </a:endParaRPr>
          </a:p>
        </p:txBody>
      </p:sp>
      <p:sp>
        <p:nvSpPr>
          <p:cNvPr id="7174" name="Text Box 7"/>
          <p:cNvSpPr txBox="1">
            <a:spLocks noChangeArrowheads="1"/>
          </p:cNvSpPr>
          <p:nvPr/>
        </p:nvSpPr>
        <p:spPr bwMode="auto">
          <a:xfrm>
            <a:off x="4130619" y="5170488"/>
            <a:ext cx="1720660" cy="43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100"/>
              <a:t>End of core </a:t>
            </a:r>
            <a:br>
              <a:rPr lang="en-GB" sz="1100"/>
            </a:br>
            <a:r>
              <a:rPr lang="en-GB" sz="1100"/>
              <a:t>processing</a:t>
            </a:r>
            <a:endParaRPr lang="en-US" sz="1100"/>
          </a:p>
        </p:txBody>
      </p:sp>
      <p:sp>
        <p:nvSpPr>
          <p:cNvPr id="97289" name="Rectangle 9"/>
          <p:cNvSpPr>
            <a:spLocks noChangeArrowheads="1"/>
          </p:cNvSpPr>
          <p:nvPr/>
        </p:nvSpPr>
        <p:spPr bwMode="auto">
          <a:xfrm>
            <a:off x="4249225" y="4368800"/>
            <a:ext cx="1409532" cy="573088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sz="1300" dirty="0">
              <a:ea typeface="+mn-ea"/>
            </a:endParaRPr>
          </a:p>
        </p:txBody>
      </p:sp>
      <p:sp>
        <p:nvSpPr>
          <p:cNvPr id="7176" name="Text Box 10"/>
          <p:cNvSpPr txBox="1">
            <a:spLocks noChangeArrowheads="1"/>
          </p:cNvSpPr>
          <p:nvPr/>
        </p:nvSpPr>
        <p:spPr bwMode="auto">
          <a:xfrm>
            <a:off x="4116866" y="4432301"/>
            <a:ext cx="1725818" cy="2659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100"/>
              <a:t>Start of core processing</a:t>
            </a:r>
            <a:endParaRPr lang="en-US" sz="1100"/>
          </a:p>
        </p:txBody>
      </p:sp>
      <p:sp>
        <p:nvSpPr>
          <p:cNvPr id="97292" name="Rectangle 12"/>
          <p:cNvSpPr>
            <a:spLocks noChangeArrowheads="1"/>
          </p:cNvSpPr>
          <p:nvPr/>
        </p:nvSpPr>
        <p:spPr bwMode="auto">
          <a:xfrm>
            <a:off x="4238912" y="3667126"/>
            <a:ext cx="1406094" cy="56832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sz="1300" dirty="0">
              <a:ea typeface="+mn-ea"/>
            </a:endParaRPr>
          </a:p>
        </p:txBody>
      </p:sp>
      <p:sp>
        <p:nvSpPr>
          <p:cNvPr id="7178" name="Text Box 13"/>
          <p:cNvSpPr txBox="1">
            <a:spLocks noChangeArrowheads="1"/>
          </p:cNvSpPr>
          <p:nvPr/>
        </p:nvSpPr>
        <p:spPr bwMode="auto">
          <a:xfrm>
            <a:off x="4125461" y="3730625"/>
            <a:ext cx="1720661" cy="43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100"/>
              <a:t>Request for product/service</a:t>
            </a:r>
            <a:endParaRPr lang="en-US" sz="1100"/>
          </a:p>
        </p:txBody>
      </p:sp>
      <p:sp>
        <p:nvSpPr>
          <p:cNvPr id="97295" name="Rectangle 15"/>
          <p:cNvSpPr>
            <a:spLocks noChangeArrowheads="1"/>
          </p:cNvSpPr>
          <p:nvPr/>
        </p:nvSpPr>
        <p:spPr bwMode="auto">
          <a:xfrm>
            <a:off x="4249225" y="2941639"/>
            <a:ext cx="1404376" cy="56832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sz="1300" dirty="0">
              <a:ea typeface="+mn-ea"/>
            </a:endParaRPr>
          </a:p>
        </p:txBody>
      </p:sp>
      <p:sp>
        <p:nvSpPr>
          <p:cNvPr id="7180" name="Text Box 16"/>
          <p:cNvSpPr txBox="1">
            <a:spLocks noChangeArrowheads="1"/>
          </p:cNvSpPr>
          <p:nvPr/>
        </p:nvSpPr>
        <p:spPr bwMode="auto">
          <a:xfrm>
            <a:off x="4134057" y="3038476"/>
            <a:ext cx="1720660" cy="43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100"/>
              <a:t>Receipt of </a:t>
            </a:r>
            <a:br>
              <a:rPr lang="en-GB" sz="1100"/>
            </a:br>
            <a:r>
              <a:rPr lang="en-GB" sz="1100"/>
              <a:t>information</a:t>
            </a:r>
            <a:endParaRPr lang="en-US" sz="1100"/>
          </a:p>
        </p:txBody>
      </p:sp>
      <p:sp>
        <p:nvSpPr>
          <p:cNvPr id="97298" name="Rectangle 18"/>
          <p:cNvSpPr>
            <a:spLocks noChangeArrowheads="1"/>
          </p:cNvSpPr>
          <p:nvPr/>
        </p:nvSpPr>
        <p:spPr bwMode="auto">
          <a:xfrm>
            <a:off x="4213128" y="2247901"/>
            <a:ext cx="1406094" cy="56832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sz="1300" dirty="0">
              <a:ea typeface="+mn-ea"/>
            </a:endParaRPr>
          </a:p>
        </p:txBody>
      </p:sp>
      <p:sp>
        <p:nvSpPr>
          <p:cNvPr id="7182" name="Text Box 19"/>
          <p:cNvSpPr txBox="1">
            <a:spLocks noChangeArrowheads="1"/>
          </p:cNvSpPr>
          <p:nvPr/>
        </p:nvSpPr>
        <p:spPr bwMode="auto">
          <a:xfrm>
            <a:off x="4108271" y="2311401"/>
            <a:ext cx="1720661" cy="43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100"/>
              <a:t>Request for </a:t>
            </a:r>
            <a:br>
              <a:rPr lang="en-GB" sz="1100"/>
            </a:br>
            <a:r>
              <a:rPr lang="en-GB" sz="1100"/>
              <a:t>information</a:t>
            </a:r>
            <a:endParaRPr lang="en-US" sz="1100"/>
          </a:p>
        </p:txBody>
      </p:sp>
      <p:sp>
        <p:nvSpPr>
          <p:cNvPr id="97301" name="Rectangle 21"/>
          <p:cNvSpPr>
            <a:spLocks noChangeArrowheads="1"/>
          </p:cNvSpPr>
          <p:nvPr/>
        </p:nvSpPr>
        <p:spPr bwMode="auto">
          <a:xfrm>
            <a:off x="4238911" y="1557339"/>
            <a:ext cx="1411252" cy="56832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sz="1300" dirty="0">
              <a:ea typeface="+mn-ea"/>
            </a:endParaRPr>
          </a:p>
        </p:txBody>
      </p:sp>
      <p:sp>
        <p:nvSpPr>
          <p:cNvPr id="7184" name="Text Box 22"/>
          <p:cNvSpPr txBox="1">
            <a:spLocks noChangeArrowheads="1"/>
          </p:cNvSpPr>
          <p:nvPr/>
        </p:nvSpPr>
        <p:spPr bwMode="auto">
          <a:xfrm>
            <a:off x="4187342" y="1622426"/>
            <a:ext cx="1581427" cy="26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100"/>
              <a:t>Awareness of need</a:t>
            </a:r>
            <a:endParaRPr lang="en-US" sz="1100"/>
          </a:p>
        </p:txBody>
      </p:sp>
      <p:sp>
        <p:nvSpPr>
          <p:cNvPr id="7185" name="AutoShape 23"/>
          <p:cNvSpPr>
            <a:spLocks noChangeArrowheads="1"/>
          </p:cNvSpPr>
          <p:nvPr/>
        </p:nvSpPr>
        <p:spPr bwMode="auto">
          <a:xfrm>
            <a:off x="4859449" y="2093914"/>
            <a:ext cx="206273" cy="153987"/>
          </a:xfrm>
          <a:prstGeom prst="downArrow">
            <a:avLst>
              <a:gd name="adj1" fmla="val 50000"/>
              <a:gd name="adj2" fmla="val 4791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 sz="1300"/>
          </a:p>
        </p:txBody>
      </p:sp>
      <p:sp>
        <p:nvSpPr>
          <p:cNvPr id="7186" name="Text Box 24"/>
          <p:cNvSpPr txBox="1">
            <a:spLocks noChangeArrowheads="1"/>
          </p:cNvSpPr>
          <p:nvPr/>
        </p:nvSpPr>
        <p:spPr bwMode="auto">
          <a:xfrm>
            <a:off x="4244069" y="1177925"/>
            <a:ext cx="1445630" cy="34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Milestone</a:t>
            </a:r>
            <a:endParaRPr lang="en-US"/>
          </a:p>
        </p:txBody>
      </p:sp>
      <p:sp>
        <p:nvSpPr>
          <p:cNvPr id="7187" name="Text Box 25"/>
          <p:cNvSpPr txBox="1">
            <a:spLocks noChangeArrowheads="1"/>
          </p:cNvSpPr>
          <p:nvPr/>
        </p:nvSpPr>
        <p:spPr bwMode="auto">
          <a:xfrm>
            <a:off x="1471414" y="1195388"/>
            <a:ext cx="1445631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Hospital</a:t>
            </a:r>
            <a:endParaRPr lang="en-US"/>
          </a:p>
        </p:txBody>
      </p:sp>
      <p:sp>
        <p:nvSpPr>
          <p:cNvPr id="7188" name="Text Box 26"/>
          <p:cNvSpPr txBox="1">
            <a:spLocks noChangeArrowheads="1"/>
          </p:cNvSpPr>
          <p:nvPr/>
        </p:nvSpPr>
        <p:spPr bwMode="auto">
          <a:xfrm>
            <a:off x="6764037" y="1154113"/>
            <a:ext cx="2344637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Software producer</a:t>
            </a:r>
            <a:endParaRPr lang="en-US"/>
          </a:p>
        </p:txBody>
      </p:sp>
      <p:sp>
        <p:nvSpPr>
          <p:cNvPr id="7189" name="Text Box 27"/>
          <p:cNvSpPr txBox="1">
            <a:spLocks noChangeArrowheads="1"/>
          </p:cNvSpPr>
          <p:nvPr/>
        </p:nvSpPr>
        <p:spPr bwMode="auto">
          <a:xfrm>
            <a:off x="550061" y="1687513"/>
            <a:ext cx="2667798" cy="29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300"/>
              <a:t>Presentation of symptoms</a:t>
            </a:r>
            <a:endParaRPr lang="en-US" sz="1300"/>
          </a:p>
        </p:txBody>
      </p:sp>
      <p:sp>
        <p:nvSpPr>
          <p:cNvPr id="7190" name="Text Box 28"/>
          <p:cNvSpPr txBox="1">
            <a:spLocks noChangeArrowheads="1"/>
          </p:cNvSpPr>
          <p:nvPr/>
        </p:nvSpPr>
        <p:spPr bwMode="auto">
          <a:xfrm>
            <a:off x="764930" y="2247900"/>
            <a:ext cx="2427146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300"/>
              <a:t>Visit to doctor for advice and tests</a:t>
            </a:r>
            <a:endParaRPr lang="en-US" sz="1300"/>
          </a:p>
        </p:txBody>
      </p:sp>
      <p:sp>
        <p:nvSpPr>
          <p:cNvPr id="7191" name="Text Box 29"/>
          <p:cNvSpPr txBox="1">
            <a:spLocks noChangeArrowheads="1"/>
          </p:cNvSpPr>
          <p:nvPr/>
        </p:nvSpPr>
        <p:spPr bwMode="auto">
          <a:xfrm>
            <a:off x="1069182" y="3009900"/>
            <a:ext cx="213148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300"/>
              <a:t>Test information confirms diagnosis</a:t>
            </a:r>
            <a:endParaRPr lang="en-US" sz="1300"/>
          </a:p>
        </p:txBody>
      </p:sp>
      <p:sp>
        <p:nvSpPr>
          <p:cNvPr id="7192" name="Text Box 30"/>
          <p:cNvSpPr txBox="1">
            <a:spLocks noChangeArrowheads="1"/>
          </p:cNvSpPr>
          <p:nvPr/>
        </p:nvSpPr>
        <p:spPr bwMode="auto">
          <a:xfrm>
            <a:off x="890413" y="3824288"/>
            <a:ext cx="2287912" cy="29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300"/>
              <a:t>Decide on surgery</a:t>
            </a:r>
            <a:endParaRPr lang="en-US" sz="1300"/>
          </a:p>
        </p:txBody>
      </p:sp>
      <p:sp>
        <p:nvSpPr>
          <p:cNvPr id="7193" name="Text Box 31"/>
          <p:cNvSpPr txBox="1">
            <a:spLocks noChangeArrowheads="1"/>
          </p:cNvSpPr>
          <p:nvPr/>
        </p:nvSpPr>
        <p:spPr bwMode="auto">
          <a:xfrm>
            <a:off x="563813" y="4513263"/>
            <a:ext cx="2671236" cy="29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300"/>
              <a:t>Enter hospital for surgery</a:t>
            </a:r>
            <a:endParaRPr lang="en-US" sz="1300"/>
          </a:p>
        </p:txBody>
      </p:sp>
      <p:sp>
        <p:nvSpPr>
          <p:cNvPr id="7194" name="Text Box 32"/>
          <p:cNvSpPr txBox="1">
            <a:spLocks noChangeArrowheads="1"/>
          </p:cNvSpPr>
          <p:nvPr/>
        </p:nvSpPr>
        <p:spPr bwMode="auto">
          <a:xfrm>
            <a:off x="768367" y="5130800"/>
            <a:ext cx="2406519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300"/>
              <a:t>Procedure successfully completed</a:t>
            </a:r>
            <a:endParaRPr lang="en-US" sz="1300"/>
          </a:p>
        </p:txBody>
      </p:sp>
      <p:sp>
        <p:nvSpPr>
          <p:cNvPr id="7195" name="Text Box 33"/>
          <p:cNvSpPr txBox="1">
            <a:spLocks noChangeArrowheads="1"/>
          </p:cNvSpPr>
          <p:nvPr/>
        </p:nvSpPr>
        <p:spPr bwMode="auto">
          <a:xfrm>
            <a:off x="890412" y="5876926"/>
            <a:ext cx="2275879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300"/>
              <a:t>Patient fully recovered </a:t>
            </a:r>
            <a:endParaRPr lang="en-US" sz="1300"/>
          </a:p>
        </p:txBody>
      </p:sp>
      <p:sp>
        <p:nvSpPr>
          <p:cNvPr id="7196" name="Line 34"/>
          <p:cNvSpPr>
            <a:spLocks noChangeShapeType="1"/>
          </p:cNvSpPr>
          <p:nvPr/>
        </p:nvSpPr>
        <p:spPr bwMode="auto">
          <a:xfrm flipH="1">
            <a:off x="3143945" y="1836738"/>
            <a:ext cx="110012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197" name="Line 35"/>
          <p:cNvSpPr>
            <a:spLocks noChangeShapeType="1"/>
          </p:cNvSpPr>
          <p:nvPr/>
        </p:nvSpPr>
        <p:spPr bwMode="auto">
          <a:xfrm flipH="1">
            <a:off x="3143945" y="2525713"/>
            <a:ext cx="110012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198" name="Line 36"/>
          <p:cNvSpPr>
            <a:spLocks noChangeShapeType="1"/>
          </p:cNvSpPr>
          <p:nvPr/>
        </p:nvSpPr>
        <p:spPr bwMode="auto">
          <a:xfrm flipH="1">
            <a:off x="3143945" y="3230563"/>
            <a:ext cx="110012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199" name="Line 37"/>
          <p:cNvSpPr>
            <a:spLocks noChangeShapeType="1"/>
          </p:cNvSpPr>
          <p:nvPr/>
        </p:nvSpPr>
        <p:spPr bwMode="auto">
          <a:xfrm flipH="1">
            <a:off x="3143945" y="3965575"/>
            <a:ext cx="110012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00" name="Line 38"/>
          <p:cNvSpPr>
            <a:spLocks noChangeShapeType="1"/>
          </p:cNvSpPr>
          <p:nvPr/>
        </p:nvSpPr>
        <p:spPr bwMode="auto">
          <a:xfrm flipH="1">
            <a:off x="3147384" y="4678363"/>
            <a:ext cx="1101841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01" name="Line 39"/>
          <p:cNvSpPr>
            <a:spLocks noChangeShapeType="1"/>
          </p:cNvSpPr>
          <p:nvPr/>
        </p:nvSpPr>
        <p:spPr bwMode="auto">
          <a:xfrm flipH="1">
            <a:off x="3147384" y="5376863"/>
            <a:ext cx="1101841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02" name="Line 40"/>
          <p:cNvSpPr>
            <a:spLocks noChangeShapeType="1"/>
          </p:cNvSpPr>
          <p:nvPr/>
        </p:nvSpPr>
        <p:spPr bwMode="auto">
          <a:xfrm flipH="1">
            <a:off x="3135350" y="6065838"/>
            <a:ext cx="110012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03" name="Text Box 47"/>
          <p:cNvSpPr txBox="1">
            <a:spLocks noChangeArrowheads="1"/>
          </p:cNvSpPr>
          <p:nvPr/>
        </p:nvSpPr>
        <p:spPr bwMode="auto">
          <a:xfrm>
            <a:off x="6741691" y="2292350"/>
            <a:ext cx="2611073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300"/>
              <a:t>Asks for specification and estimates</a:t>
            </a:r>
            <a:endParaRPr lang="en-US" sz="1300"/>
          </a:p>
        </p:txBody>
      </p:sp>
      <p:sp>
        <p:nvSpPr>
          <p:cNvPr id="7204" name="Text Box 48"/>
          <p:cNvSpPr txBox="1">
            <a:spLocks noChangeArrowheads="1"/>
          </p:cNvSpPr>
          <p:nvPr/>
        </p:nvSpPr>
        <p:spPr bwMode="auto">
          <a:xfrm>
            <a:off x="6741690" y="3070226"/>
            <a:ext cx="2131488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300"/>
              <a:t>Receives proposal</a:t>
            </a:r>
            <a:endParaRPr lang="en-US" sz="1300"/>
          </a:p>
        </p:txBody>
      </p:sp>
      <p:sp>
        <p:nvSpPr>
          <p:cNvPr id="7205" name="Text Box 49"/>
          <p:cNvSpPr txBox="1">
            <a:spLocks noChangeArrowheads="1"/>
          </p:cNvSpPr>
          <p:nvPr/>
        </p:nvSpPr>
        <p:spPr bwMode="auto">
          <a:xfrm>
            <a:off x="6733096" y="3824288"/>
            <a:ext cx="1732693" cy="29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300"/>
              <a:t>Places order</a:t>
            </a:r>
            <a:endParaRPr lang="en-US" sz="1300"/>
          </a:p>
        </p:txBody>
      </p:sp>
      <p:sp>
        <p:nvSpPr>
          <p:cNvPr id="7206" name="Text Box 50"/>
          <p:cNvSpPr txBox="1">
            <a:spLocks noChangeArrowheads="1"/>
          </p:cNvSpPr>
          <p:nvPr/>
        </p:nvSpPr>
        <p:spPr bwMode="auto">
          <a:xfrm>
            <a:off x="6750286" y="4505326"/>
            <a:ext cx="2602478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300"/>
              <a:t>Start of design and coding</a:t>
            </a:r>
            <a:endParaRPr lang="en-US" sz="1300"/>
          </a:p>
        </p:txBody>
      </p:sp>
      <p:sp>
        <p:nvSpPr>
          <p:cNvPr id="7207" name="Text Box 51"/>
          <p:cNvSpPr txBox="1">
            <a:spLocks noChangeArrowheads="1"/>
          </p:cNvSpPr>
          <p:nvPr/>
        </p:nvSpPr>
        <p:spPr bwMode="auto">
          <a:xfrm>
            <a:off x="6724502" y="5227638"/>
            <a:ext cx="2404800" cy="29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300"/>
              <a:t>Software </a:t>
            </a:r>
            <a:r>
              <a:rPr lang="en-GB" altLang="en-US" sz="1300"/>
              <a:t>‘</a:t>
            </a:r>
            <a:r>
              <a:rPr lang="en-GB" sz="1300"/>
              <a:t>completed</a:t>
            </a:r>
            <a:r>
              <a:rPr lang="en-GB" altLang="en-US" sz="1300"/>
              <a:t>’</a:t>
            </a:r>
            <a:r>
              <a:rPr lang="en-GB" sz="1300"/>
              <a:t> </a:t>
            </a:r>
            <a:endParaRPr lang="en-US" sz="1300"/>
          </a:p>
        </p:txBody>
      </p:sp>
      <p:sp>
        <p:nvSpPr>
          <p:cNvPr id="7208" name="Text Box 52"/>
          <p:cNvSpPr txBox="1">
            <a:spLocks noChangeArrowheads="1"/>
          </p:cNvSpPr>
          <p:nvPr/>
        </p:nvSpPr>
        <p:spPr bwMode="auto">
          <a:xfrm>
            <a:off x="6733097" y="5832475"/>
            <a:ext cx="2353231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300"/>
              <a:t>Software fully debugged and working</a:t>
            </a:r>
            <a:endParaRPr lang="en-US" sz="1300"/>
          </a:p>
        </p:txBody>
      </p:sp>
      <p:sp>
        <p:nvSpPr>
          <p:cNvPr id="7209" name="Text Box 53"/>
          <p:cNvSpPr txBox="1">
            <a:spLocks noChangeArrowheads="1"/>
          </p:cNvSpPr>
          <p:nvPr/>
        </p:nvSpPr>
        <p:spPr bwMode="auto">
          <a:xfrm>
            <a:off x="6733096" y="1525588"/>
            <a:ext cx="261966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300"/>
              <a:t>Customer decides new software is needed</a:t>
            </a:r>
            <a:endParaRPr lang="en-US" sz="1300"/>
          </a:p>
        </p:txBody>
      </p:sp>
      <p:sp>
        <p:nvSpPr>
          <p:cNvPr id="7210" name="Line 54"/>
          <p:cNvSpPr>
            <a:spLocks noChangeShapeType="1"/>
          </p:cNvSpPr>
          <p:nvPr/>
        </p:nvSpPr>
        <p:spPr bwMode="auto">
          <a:xfrm flipH="1">
            <a:off x="5641567" y="1836738"/>
            <a:ext cx="110012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11" name="Line 55"/>
          <p:cNvSpPr>
            <a:spLocks noChangeShapeType="1"/>
          </p:cNvSpPr>
          <p:nvPr/>
        </p:nvSpPr>
        <p:spPr bwMode="auto">
          <a:xfrm flipH="1">
            <a:off x="5653601" y="2525713"/>
            <a:ext cx="1101841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12" name="Line 56"/>
          <p:cNvSpPr>
            <a:spLocks noChangeShapeType="1"/>
          </p:cNvSpPr>
          <p:nvPr/>
        </p:nvSpPr>
        <p:spPr bwMode="auto">
          <a:xfrm flipH="1">
            <a:off x="5663914" y="3230563"/>
            <a:ext cx="110012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13" name="Line 57"/>
          <p:cNvSpPr>
            <a:spLocks noChangeShapeType="1"/>
          </p:cNvSpPr>
          <p:nvPr/>
        </p:nvSpPr>
        <p:spPr bwMode="auto">
          <a:xfrm flipH="1">
            <a:off x="5653601" y="3965575"/>
            <a:ext cx="1101841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14" name="Line 58"/>
          <p:cNvSpPr>
            <a:spLocks noChangeShapeType="1"/>
          </p:cNvSpPr>
          <p:nvPr/>
        </p:nvSpPr>
        <p:spPr bwMode="auto">
          <a:xfrm flipH="1">
            <a:off x="5663914" y="4678363"/>
            <a:ext cx="110012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15" name="Line 59"/>
          <p:cNvSpPr>
            <a:spLocks noChangeShapeType="1"/>
          </p:cNvSpPr>
          <p:nvPr/>
        </p:nvSpPr>
        <p:spPr bwMode="auto">
          <a:xfrm flipH="1">
            <a:off x="5663914" y="5376863"/>
            <a:ext cx="110012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16" name="Line 60"/>
          <p:cNvSpPr>
            <a:spLocks noChangeShapeType="1"/>
          </p:cNvSpPr>
          <p:nvPr/>
        </p:nvSpPr>
        <p:spPr bwMode="auto">
          <a:xfrm flipH="1">
            <a:off x="5650163" y="6065838"/>
            <a:ext cx="110012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17" name="Line 61"/>
          <p:cNvSpPr>
            <a:spLocks noChangeShapeType="1"/>
          </p:cNvSpPr>
          <p:nvPr/>
        </p:nvSpPr>
        <p:spPr bwMode="auto">
          <a:xfrm>
            <a:off x="5995669" y="2203450"/>
            <a:ext cx="0" cy="317500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/>
            <a:tailEnd type="stealth" w="med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18" name="Line 62"/>
          <p:cNvSpPr>
            <a:spLocks noChangeShapeType="1"/>
          </p:cNvSpPr>
          <p:nvPr/>
        </p:nvSpPr>
        <p:spPr bwMode="auto">
          <a:xfrm>
            <a:off x="5995669" y="3646488"/>
            <a:ext cx="0" cy="319087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/>
            <a:tailEnd type="stealth" w="med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19" name="Line 63"/>
          <p:cNvSpPr>
            <a:spLocks noChangeShapeType="1"/>
          </p:cNvSpPr>
          <p:nvPr/>
        </p:nvSpPr>
        <p:spPr bwMode="auto">
          <a:xfrm>
            <a:off x="5995669" y="5057776"/>
            <a:ext cx="0" cy="314325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/>
            <a:tailEnd type="stealth" w="med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20" name="Line 64"/>
          <p:cNvSpPr>
            <a:spLocks noChangeShapeType="1"/>
          </p:cNvSpPr>
          <p:nvPr/>
        </p:nvSpPr>
        <p:spPr bwMode="auto">
          <a:xfrm>
            <a:off x="5995669" y="4659313"/>
            <a:ext cx="0" cy="322262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 type="stealth" w="med" len="med"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21" name="Line 65"/>
          <p:cNvSpPr>
            <a:spLocks noChangeShapeType="1"/>
          </p:cNvSpPr>
          <p:nvPr/>
        </p:nvSpPr>
        <p:spPr bwMode="auto">
          <a:xfrm>
            <a:off x="5995669" y="3240088"/>
            <a:ext cx="0" cy="317500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 type="stealth" w="med" len="med"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22" name="Line 66"/>
          <p:cNvSpPr>
            <a:spLocks noChangeShapeType="1"/>
          </p:cNvSpPr>
          <p:nvPr/>
        </p:nvSpPr>
        <p:spPr bwMode="auto">
          <a:xfrm>
            <a:off x="5995669" y="1808163"/>
            <a:ext cx="0" cy="317500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 type="stealth" w="med" len="med"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23" name="Line 67"/>
          <p:cNvSpPr>
            <a:spLocks noChangeShapeType="1"/>
          </p:cNvSpPr>
          <p:nvPr/>
        </p:nvSpPr>
        <p:spPr bwMode="auto">
          <a:xfrm>
            <a:off x="3929501" y="2520950"/>
            <a:ext cx="0" cy="319088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 type="stealth" w="med" len="med"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24" name="Line 68"/>
          <p:cNvSpPr>
            <a:spLocks noChangeShapeType="1"/>
          </p:cNvSpPr>
          <p:nvPr/>
        </p:nvSpPr>
        <p:spPr bwMode="auto">
          <a:xfrm>
            <a:off x="3929501" y="3957638"/>
            <a:ext cx="0" cy="317500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 type="stealth" w="med" len="med"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25" name="Line 69"/>
          <p:cNvSpPr>
            <a:spLocks noChangeShapeType="1"/>
          </p:cNvSpPr>
          <p:nvPr/>
        </p:nvSpPr>
        <p:spPr bwMode="auto">
          <a:xfrm>
            <a:off x="3929501" y="5356225"/>
            <a:ext cx="0" cy="319088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 type="stealth" w="med" len="med"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26" name="Line 70"/>
          <p:cNvSpPr>
            <a:spLocks noChangeShapeType="1"/>
          </p:cNvSpPr>
          <p:nvPr/>
        </p:nvSpPr>
        <p:spPr bwMode="auto">
          <a:xfrm>
            <a:off x="3929501" y="5759450"/>
            <a:ext cx="0" cy="319088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/>
            <a:tailEnd type="stealth" w="med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27" name="Line 71"/>
          <p:cNvSpPr>
            <a:spLocks noChangeShapeType="1"/>
          </p:cNvSpPr>
          <p:nvPr/>
        </p:nvSpPr>
        <p:spPr bwMode="auto">
          <a:xfrm>
            <a:off x="3929501" y="4368800"/>
            <a:ext cx="0" cy="319088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/>
            <a:tailEnd type="stealth" w="med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28" name="Line 72"/>
          <p:cNvSpPr>
            <a:spLocks noChangeShapeType="1"/>
          </p:cNvSpPr>
          <p:nvPr/>
        </p:nvSpPr>
        <p:spPr bwMode="auto">
          <a:xfrm>
            <a:off x="3929501" y="2928939"/>
            <a:ext cx="0" cy="319087"/>
          </a:xfrm>
          <a:prstGeom prst="line">
            <a:avLst/>
          </a:prstGeom>
          <a:noFill/>
          <a:ln w="25400">
            <a:solidFill>
              <a:srgbClr val="800080"/>
            </a:solidFill>
            <a:round/>
            <a:headEnd/>
            <a:tailEnd type="stealth" w="med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7229" name="AutoShape 73"/>
          <p:cNvSpPr>
            <a:spLocks noChangeArrowheads="1"/>
          </p:cNvSpPr>
          <p:nvPr/>
        </p:nvSpPr>
        <p:spPr bwMode="auto">
          <a:xfrm>
            <a:off x="4859449" y="2774950"/>
            <a:ext cx="206273" cy="153988"/>
          </a:xfrm>
          <a:prstGeom prst="downArrow">
            <a:avLst>
              <a:gd name="adj1" fmla="val 50000"/>
              <a:gd name="adj2" fmla="val 4791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 sz="1300"/>
          </a:p>
        </p:txBody>
      </p:sp>
      <p:sp>
        <p:nvSpPr>
          <p:cNvPr id="7230" name="AutoShape 74"/>
          <p:cNvSpPr>
            <a:spLocks noChangeArrowheads="1"/>
          </p:cNvSpPr>
          <p:nvPr/>
        </p:nvSpPr>
        <p:spPr bwMode="auto">
          <a:xfrm>
            <a:off x="4859449" y="3497264"/>
            <a:ext cx="206273" cy="153987"/>
          </a:xfrm>
          <a:prstGeom prst="downArrow">
            <a:avLst>
              <a:gd name="adj1" fmla="val 50000"/>
              <a:gd name="adj2" fmla="val 4791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 sz="1300"/>
          </a:p>
        </p:txBody>
      </p:sp>
      <p:sp>
        <p:nvSpPr>
          <p:cNvPr id="7231" name="AutoShape 75"/>
          <p:cNvSpPr>
            <a:spLocks noChangeArrowheads="1"/>
          </p:cNvSpPr>
          <p:nvPr/>
        </p:nvSpPr>
        <p:spPr bwMode="auto">
          <a:xfrm>
            <a:off x="4859449" y="4240213"/>
            <a:ext cx="206273" cy="152400"/>
          </a:xfrm>
          <a:prstGeom prst="downArrow">
            <a:avLst>
              <a:gd name="adj1" fmla="val 50000"/>
              <a:gd name="adj2" fmla="val 4791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 sz="1300"/>
          </a:p>
        </p:txBody>
      </p:sp>
      <p:sp>
        <p:nvSpPr>
          <p:cNvPr id="7232" name="AutoShape 76"/>
          <p:cNvSpPr>
            <a:spLocks noChangeArrowheads="1"/>
          </p:cNvSpPr>
          <p:nvPr/>
        </p:nvSpPr>
        <p:spPr bwMode="auto">
          <a:xfrm>
            <a:off x="4859449" y="4941888"/>
            <a:ext cx="206273" cy="152400"/>
          </a:xfrm>
          <a:prstGeom prst="downArrow">
            <a:avLst>
              <a:gd name="adj1" fmla="val 50000"/>
              <a:gd name="adj2" fmla="val 4791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 sz="1300"/>
          </a:p>
        </p:txBody>
      </p:sp>
      <p:sp>
        <p:nvSpPr>
          <p:cNvPr id="7233" name="AutoShape 77"/>
          <p:cNvSpPr>
            <a:spLocks noChangeArrowheads="1"/>
          </p:cNvSpPr>
          <p:nvPr/>
        </p:nvSpPr>
        <p:spPr bwMode="auto">
          <a:xfrm>
            <a:off x="4859449" y="5638801"/>
            <a:ext cx="206273" cy="157163"/>
          </a:xfrm>
          <a:prstGeom prst="downArrow">
            <a:avLst>
              <a:gd name="adj1" fmla="val 50000"/>
              <a:gd name="adj2" fmla="val 4791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 sz="1300"/>
          </a:p>
        </p:txBody>
      </p:sp>
      <p:sp>
        <p:nvSpPr>
          <p:cNvPr id="7234" name="Text Box 41"/>
          <p:cNvSpPr txBox="1">
            <a:spLocks noChangeArrowheads="1"/>
          </p:cNvSpPr>
          <p:nvPr/>
        </p:nvSpPr>
        <p:spPr bwMode="auto">
          <a:xfrm>
            <a:off x="2588727" y="5578476"/>
            <a:ext cx="1607211" cy="2968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300" i="1">
                <a:solidFill>
                  <a:srgbClr val="FF0000"/>
                </a:solidFill>
              </a:rPr>
              <a:t>Installation time</a:t>
            </a:r>
            <a:endParaRPr lang="en-US" sz="1300" i="1">
              <a:solidFill>
                <a:srgbClr val="FF0000"/>
              </a:solidFill>
            </a:endParaRPr>
          </a:p>
        </p:txBody>
      </p:sp>
      <p:sp>
        <p:nvSpPr>
          <p:cNvPr id="7235" name="Text Box 44"/>
          <p:cNvSpPr txBox="1">
            <a:spLocks noChangeArrowheads="1"/>
          </p:cNvSpPr>
          <p:nvPr/>
        </p:nvSpPr>
        <p:spPr bwMode="auto">
          <a:xfrm>
            <a:off x="5758455" y="4848226"/>
            <a:ext cx="2131488" cy="2968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300" i="1">
                <a:solidFill>
                  <a:srgbClr val="CC0000"/>
                </a:solidFill>
              </a:rPr>
              <a:t>Core processing time</a:t>
            </a:r>
            <a:endParaRPr lang="en-US" sz="1300" i="1">
              <a:solidFill>
                <a:srgbClr val="CC0000"/>
              </a:solidFill>
            </a:endParaRPr>
          </a:p>
        </p:txBody>
      </p:sp>
      <p:sp>
        <p:nvSpPr>
          <p:cNvPr id="7236" name="Text Box 42"/>
          <p:cNvSpPr txBox="1">
            <a:spLocks noChangeArrowheads="1"/>
          </p:cNvSpPr>
          <p:nvPr/>
        </p:nvSpPr>
        <p:spPr bwMode="auto">
          <a:xfrm>
            <a:off x="2322292" y="4167188"/>
            <a:ext cx="1859895" cy="29686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300" i="1">
                <a:solidFill>
                  <a:srgbClr val="FF0000"/>
                </a:solidFill>
              </a:rPr>
              <a:t>Waiting time</a:t>
            </a:r>
            <a:endParaRPr lang="en-US" sz="1300" i="1">
              <a:solidFill>
                <a:srgbClr val="FF0000"/>
              </a:solidFill>
            </a:endParaRPr>
          </a:p>
        </p:txBody>
      </p:sp>
      <p:sp>
        <p:nvSpPr>
          <p:cNvPr id="7237" name="Text Box 43"/>
          <p:cNvSpPr txBox="1">
            <a:spLocks noChangeArrowheads="1"/>
          </p:cNvSpPr>
          <p:nvPr/>
        </p:nvSpPr>
        <p:spPr bwMode="auto">
          <a:xfrm>
            <a:off x="2418552" y="2706688"/>
            <a:ext cx="1856457" cy="29686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300" i="1">
                <a:solidFill>
                  <a:srgbClr val="FF0000"/>
                </a:solidFill>
              </a:rPr>
              <a:t>Enquiry time</a:t>
            </a:r>
            <a:endParaRPr lang="en-US" sz="1300" i="1">
              <a:solidFill>
                <a:srgbClr val="FF0000"/>
              </a:solidFill>
            </a:endParaRPr>
          </a:p>
        </p:txBody>
      </p:sp>
      <p:sp>
        <p:nvSpPr>
          <p:cNvPr id="7238" name="Text Box 45"/>
          <p:cNvSpPr txBox="1">
            <a:spLocks noChangeArrowheads="1"/>
          </p:cNvSpPr>
          <p:nvPr/>
        </p:nvSpPr>
        <p:spPr bwMode="auto">
          <a:xfrm>
            <a:off x="5650162" y="3433764"/>
            <a:ext cx="2336042" cy="2952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300" i="1">
                <a:solidFill>
                  <a:srgbClr val="FF0000"/>
                </a:solidFill>
              </a:rPr>
              <a:t>Customer decision time</a:t>
            </a:r>
            <a:endParaRPr lang="en-US" sz="1300" i="1">
              <a:solidFill>
                <a:srgbClr val="FF0000"/>
              </a:solidFill>
            </a:endParaRPr>
          </a:p>
        </p:txBody>
      </p:sp>
      <p:sp>
        <p:nvSpPr>
          <p:cNvPr id="7239" name="Text Box 46"/>
          <p:cNvSpPr txBox="1">
            <a:spLocks noChangeArrowheads="1"/>
          </p:cNvSpPr>
          <p:nvPr/>
        </p:nvSpPr>
        <p:spPr bwMode="auto">
          <a:xfrm>
            <a:off x="5729234" y="2025651"/>
            <a:ext cx="2129769" cy="2968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300" i="1">
                <a:solidFill>
                  <a:srgbClr val="FF0000"/>
                </a:solidFill>
              </a:rPr>
              <a:t>Enquiry decision time</a:t>
            </a:r>
            <a:endParaRPr lang="en-US" sz="1300" i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51"/>
          <p:cNvSpPr txBox="1">
            <a:spLocks noChangeArrowheads="1"/>
          </p:cNvSpPr>
          <p:nvPr/>
        </p:nvSpPr>
        <p:spPr bwMode="auto">
          <a:xfrm>
            <a:off x="34379" y="17463"/>
            <a:ext cx="9834067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/>
              <a:t>Different product groups </a:t>
            </a:r>
            <a:br>
              <a:rPr lang="en-GB" sz="2800" b="1"/>
            </a:br>
            <a:r>
              <a:rPr lang="en-GB" sz="2800" b="1"/>
              <a:t>require different performance objectives</a:t>
            </a:r>
            <a:endParaRPr lang="en-US" sz="2800" b="1"/>
          </a:p>
        </p:txBody>
      </p:sp>
      <p:sp>
        <p:nvSpPr>
          <p:cNvPr id="8195" name="Rectangle 2"/>
          <p:cNvSpPr>
            <a:spLocks noChangeArrowheads="1"/>
          </p:cNvSpPr>
          <p:nvPr/>
        </p:nvSpPr>
        <p:spPr bwMode="auto">
          <a:xfrm>
            <a:off x="821654" y="1558925"/>
            <a:ext cx="8238889" cy="3016250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8196" name="Text Box 3"/>
          <p:cNvSpPr txBox="1">
            <a:spLocks noChangeArrowheads="1"/>
          </p:cNvSpPr>
          <p:nvPr/>
        </p:nvSpPr>
        <p:spPr bwMode="auto">
          <a:xfrm>
            <a:off x="2619667" y="1608139"/>
            <a:ext cx="3052841" cy="589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First/Business-Class cabin, airport lounges, pick-up service</a:t>
            </a:r>
            <a:endParaRPr lang="en-US"/>
          </a:p>
        </p:txBody>
      </p:sp>
      <p:sp>
        <p:nvSpPr>
          <p:cNvPr id="8197" name="Text Box 4"/>
          <p:cNvSpPr txBox="1">
            <a:spLocks noChangeArrowheads="1"/>
          </p:cNvSpPr>
          <p:nvPr/>
        </p:nvSpPr>
        <p:spPr bwMode="auto">
          <a:xfrm>
            <a:off x="5854716" y="1590675"/>
            <a:ext cx="3052841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Economy cabin</a:t>
            </a:r>
            <a:endParaRPr lang="en-US"/>
          </a:p>
        </p:txBody>
      </p:sp>
      <p:sp>
        <p:nvSpPr>
          <p:cNvPr id="8198" name="Text Box 5"/>
          <p:cNvSpPr txBox="1">
            <a:spLocks noChangeArrowheads="1"/>
          </p:cNvSpPr>
          <p:nvPr/>
        </p:nvSpPr>
        <p:spPr bwMode="auto">
          <a:xfrm>
            <a:off x="2605916" y="2236788"/>
            <a:ext cx="3052841" cy="588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Wealthy people, business people, VIPs</a:t>
            </a:r>
            <a:endParaRPr lang="en-US"/>
          </a:p>
        </p:txBody>
      </p:sp>
      <p:sp>
        <p:nvSpPr>
          <p:cNvPr id="8199" name="Text Box 6"/>
          <p:cNvSpPr txBox="1">
            <a:spLocks noChangeArrowheads="1"/>
          </p:cNvSpPr>
          <p:nvPr/>
        </p:nvSpPr>
        <p:spPr bwMode="auto">
          <a:xfrm>
            <a:off x="5837527" y="2232026"/>
            <a:ext cx="3052841" cy="83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Travellers (friends and family), holiday takers, cost-sensitive business travellers</a:t>
            </a:r>
            <a:endParaRPr lang="en-US"/>
          </a:p>
        </p:txBody>
      </p:sp>
      <p:sp>
        <p:nvSpPr>
          <p:cNvPr id="8200" name="Text Box 7"/>
          <p:cNvSpPr txBox="1">
            <a:spLocks noChangeArrowheads="1"/>
          </p:cNvSpPr>
          <p:nvPr/>
        </p:nvSpPr>
        <p:spPr bwMode="auto">
          <a:xfrm>
            <a:off x="2605916" y="2954338"/>
            <a:ext cx="3052841" cy="588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Wide range, may need to be customised </a:t>
            </a:r>
            <a:endParaRPr lang="en-US"/>
          </a:p>
        </p:txBody>
      </p:sp>
      <p:sp>
        <p:nvSpPr>
          <p:cNvPr id="8201" name="Text Box 8"/>
          <p:cNvSpPr txBox="1">
            <a:spLocks noChangeArrowheads="1"/>
          </p:cNvSpPr>
          <p:nvPr/>
        </p:nvSpPr>
        <p:spPr bwMode="auto">
          <a:xfrm>
            <a:off x="5859874" y="2970213"/>
            <a:ext cx="3047684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Standardised</a:t>
            </a:r>
            <a:endParaRPr lang="en-US"/>
          </a:p>
        </p:txBody>
      </p:sp>
      <p:sp>
        <p:nvSpPr>
          <p:cNvPr id="8202" name="Text Box 9"/>
          <p:cNvSpPr txBox="1">
            <a:spLocks noChangeArrowheads="1"/>
          </p:cNvSpPr>
          <p:nvPr/>
        </p:nvSpPr>
        <p:spPr bwMode="auto">
          <a:xfrm>
            <a:off x="2605916" y="3506788"/>
            <a:ext cx="3052841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Relatively high </a:t>
            </a:r>
            <a:endParaRPr lang="en-US"/>
          </a:p>
        </p:txBody>
      </p:sp>
      <p:sp>
        <p:nvSpPr>
          <p:cNvPr id="8203" name="Text Box 10"/>
          <p:cNvSpPr txBox="1">
            <a:spLocks noChangeArrowheads="1"/>
          </p:cNvSpPr>
          <p:nvPr/>
        </p:nvSpPr>
        <p:spPr bwMode="auto">
          <a:xfrm>
            <a:off x="5837527" y="3470275"/>
            <a:ext cx="3052841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Relatively low</a:t>
            </a:r>
            <a:endParaRPr lang="en-US"/>
          </a:p>
        </p:txBody>
      </p:sp>
      <p:sp>
        <p:nvSpPr>
          <p:cNvPr id="8204" name="Text Box 11"/>
          <p:cNvSpPr txBox="1">
            <a:spLocks noChangeArrowheads="1"/>
          </p:cNvSpPr>
          <p:nvPr/>
        </p:nvSpPr>
        <p:spPr bwMode="auto">
          <a:xfrm>
            <a:off x="2605916" y="3894138"/>
            <a:ext cx="3052841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Relatively low volume</a:t>
            </a:r>
            <a:endParaRPr lang="en-US"/>
          </a:p>
        </p:txBody>
      </p:sp>
      <p:sp>
        <p:nvSpPr>
          <p:cNvPr id="8205" name="Text Box 12"/>
          <p:cNvSpPr txBox="1">
            <a:spLocks noChangeArrowheads="1"/>
          </p:cNvSpPr>
          <p:nvPr/>
        </p:nvSpPr>
        <p:spPr bwMode="auto">
          <a:xfrm>
            <a:off x="5837527" y="3894138"/>
            <a:ext cx="3052841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Relatively high volume</a:t>
            </a:r>
            <a:endParaRPr lang="en-US"/>
          </a:p>
        </p:txBody>
      </p:sp>
      <p:sp>
        <p:nvSpPr>
          <p:cNvPr id="8206" name="Text Box 13"/>
          <p:cNvSpPr txBox="1">
            <a:spLocks noChangeArrowheads="1"/>
          </p:cNvSpPr>
          <p:nvPr/>
        </p:nvSpPr>
        <p:spPr bwMode="auto">
          <a:xfrm>
            <a:off x="2605916" y="4252913"/>
            <a:ext cx="3052841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Medium to high </a:t>
            </a:r>
            <a:endParaRPr lang="en-US"/>
          </a:p>
        </p:txBody>
      </p:sp>
      <p:sp>
        <p:nvSpPr>
          <p:cNvPr id="8207" name="Text Box 14"/>
          <p:cNvSpPr txBox="1">
            <a:spLocks noChangeArrowheads="1"/>
          </p:cNvSpPr>
          <p:nvPr/>
        </p:nvSpPr>
        <p:spPr bwMode="auto">
          <a:xfrm>
            <a:off x="5837527" y="4237038"/>
            <a:ext cx="3052841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Low to medium</a:t>
            </a:r>
            <a:endParaRPr lang="en-US"/>
          </a:p>
        </p:txBody>
      </p:sp>
      <p:sp>
        <p:nvSpPr>
          <p:cNvPr id="8208" name="Line 15"/>
          <p:cNvSpPr>
            <a:spLocks noChangeShapeType="1"/>
          </p:cNvSpPr>
          <p:nvPr/>
        </p:nvSpPr>
        <p:spPr bwMode="auto">
          <a:xfrm>
            <a:off x="2654046" y="1430339"/>
            <a:ext cx="0" cy="31448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98320" name="Rectangle 16"/>
          <p:cNvSpPr>
            <a:spLocks noChangeArrowheads="1"/>
          </p:cNvSpPr>
          <p:nvPr/>
        </p:nvSpPr>
        <p:spPr bwMode="auto">
          <a:xfrm>
            <a:off x="2654046" y="1292225"/>
            <a:ext cx="6409935" cy="2667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8210" name="Line 17"/>
          <p:cNvSpPr>
            <a:spLocks noChangeShapeType="1"/>
          </p:cNvSpPr>
          <p:nvPr/>
        </p:nvSpPr>
        <p:spPr bwMode="auto">
          <a:xfrm>
            <a:off x="5846122" y="1155701"/>
            <a:ext cx="0" cy="34194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8211" name="Text Box 18"/>
          <p:cNvSpPr txBox="1">
            <a:spLocks noChangeArrowheads="1"/>
          </p:cNvSpPr>
          <p:nvPr/>
        </p:nvSpPr>
        <p:spPr bwMode="auto">
          <a:xfrm>
            <a:off x="2960018" y="1257300"/>
            <a:ext cx="2607635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>
                <a:solidFill>
                  <a:srgbClr val="FF0000"/>
                </a:solidFill>
              </a:rPr>
              <a:t>First/Business Class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8212" name="Text Box 19"/>
          <p:cNvSpPr txBox="1">
            <a:spLocks noChangeArrowheads="1"/>
          </p:cNvSpPr>
          <p:nvPr/>
        </p:nvSpPr>
        <p:spPr bwMode="auto">
          <a:xfrm>
            <a:off x="6103964" y="1247775"/>
            <a:ext cx="2607634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>
                <a:solidFill>
                  <a:srgbClr val="FF0000"/>
                </a:solidFill>
              </a:rPr>
              <a:t>Economy Class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8213" name="Rectangle 20"/>
          <p:cNvSpPr>
            <a:spLocks noChangeArrowheads="1"/>
          </p:cNvSpPr>
          <p:nvPr/>
        </p:nvSpPr>
        <p:spPr bwMode="auto">
          <a:xfrm>
            <a:off x="821654" y="4938713"/>
            <a:ext cx="8259517" cy="487362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8214" name="Rectangle 21"/>
          <p:cNvSpPr>
            <a:spLocks noChangeArrowheads="1"/>
          </p:cNvSpPr>
          <p:nvPr/>
        </p:nvSpPr>
        <p:spPr bwMode="auto">
          <a:xfrm>
            <a:off x="821654" y="5716588"/>
            <a:ext cx="8259517" cy="500062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8215" name="AutoShape 22"/>
          <p:cNvSpPr>
            <a:spLocks noChangeArrowheads="1"/>
          </p:cNvSpPr>
          <p:nvPr/>
        </p:nvSpPr>
        <p:spPr bwMode="auto">
          <a:xfrm>
            <a:off x="3821208" y="4616450"/>
            <a:ext cx="672106" cy="325438"/>
          </a:xfrm>
          <a:prstGeom prst="downArrow">
            <a:avLst>
              <a:gd name="adj1" fmla="val 50000"/>
              <a:gd name="adj2" fmla="val 42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8216" name="AutoShape 23"/>
          <p:cNvSpPr>
            <a:spLocks noChangeArrowheads="1"/>
          </p:cNvSpPr>
          <p:nvPr/>
        </p:nvSpPr>
        <p:spPr bwMode="auto">
          <a:xfrm>
            <a:off x="7073447" y="4616450"/>
            <a:ext cx="668668" cy="325438"/>
          </a:xfrm>
          <a:prstGeom prst="downArrow">
            <a:avLst>
              <a:gd name="adj1" fmla="val 50000"/>
              <a:gd name="adj2" fmla="val 42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8217" name="AutoShape 24"/>
          <p:cNvSpPr>
            <a:spLocks noChangeArrowheads="1"/>
          </p:cNvSpPr>
          <p:nvPr/>
        </p:nvSpPr>
        <p:spPr bwMode="auto">
          <a:xfrm>
            <a:off x="3821208" y="5405439"/>
            <a:ext cx="672106" cy="331787"/>
          </a:xfrm>
          <a:prstGeom prst="downArrow">
            <a:avLst>
              <a:gd name="adj1" fmla="val 50000"/>
              <a:gd name="adj2" fmla="val 42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8218" name="AutoShape 25"/>
          <p:cNvSpPr>
            <a:spLocks noChangeArrowheads="1"/>
          </p:cNvSpPr>
          <p:nvPr/>
        </p:nvSpPr>
        <p:spPr bwMode="auto">
          <a:xfrm>
            <a:off x="7073447" y="5405439"/>
            <a:ext cx="668668" cy="331787"/>
          </a:xfrm>
          <a:prstGeom prst="downArrow">
            <a:avLst>
              <a:gd name="adj1" fmla="val 50000"/>
              <a:gd name="adj2" fmla="val 4250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8219" name="Line 26"/>
          <p:cNvSpPr>
            <a:spLocks noChangeShapeType="1"/>
          </p:cNvSpPr>
          <p:nvPr/>
        </p:nvSpPr>
        <p:spPr bwMode="auto">
          <a:xfrm>
            <a:off x="5846122" y="4970464"/>
            <a:ext cx="0" cy="395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8220" name="Line 27"/>
          <p:cNvSpPr>
            <a:spLocks noChangeShapeType="1"/>
          </p:cNvSpPr>
          <p:nvPr/>
        </p:nvSpPr>
        <p:spPr bwMode="auto">
          <a:xfrm>
            <a:off x="5846122" y="5756275"/>
            <a:ext cx="0" cy="3952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8221" name="Line 28"/>
          <p:cNvSpPr>
            <a:spLocks noChangeShapeType="1"/>
          </p:cNvSpPr>
          <p:nvPr/>
        </p:nvSpPr>
        <p:spPr bwMode="auto">
          <a:xfrm>
            <a:off x="5846122" y="5756275"/>
            <a:ext cx="0" cy="3952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8222" name="Line 29"/>
          <p:cNvSpPr>
            <a:spLocks noChangeShapeType="1"/>
          </p:cNvSpPr>
          <p:nvPr/>
        </p:nvSpPr>
        <p:spPr bwMode="auto">
          <a:xfrm>
            <a:off x="2654046" y="4970464"/>
            <a:ext cx="0" cy="3952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8223" name="Line 30"/>
          <p:cNvSpPr>
            <a:spLocks noChangeShapeType="1"/>
          </p:cNvSpPr>
          <p:nvPr/>
        </p:nvSpPr>
        <p:spPr bwMode="auto">
          <a:xfrm>
            <a:off x="2654046" y="5756275"/>
            <a:ext cx="0" cy="3952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8224" name="Text Box 31"/>
          <p:cNvSpPr txBox="1">
            <a:spLocks noChangeArrowheads="1"/>
          </p:cNvSpPr>
          <p:nvPr/>
        </p:nvSpPr>
        <p:spPr bwMode="auto">
          <a:xfrm>
            <a:off x="2605917" y="4910139"/>
            <a:ext cx="3070030" cy="589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Customisation, extra service, comfort features, convenience</a:t>
            </a:r>
            <a:endParaRPr lang="en-US"/>
          </a:p>
        </p:txBody>
      </p:sp>
      <p:sp>
        <p:nvSpPr>
          <p:cNvPr id="8225" name="Text Box 32"/>
          <p:cNvSpPr txBox="1">
            <a:spLocks noChangeArrowheads="1"/>
          </p:cNvSpPr>
          <p:nvPr/>
        </p:nvSpPr>
        <p:spPr bwMode="auto">
          <a:xfrm>
            <a:off x="2605916" y="5700713"/>
            <a:ext cx="3446479" cy="588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Quality (specification and conformance), flexibility, speed</a:t>
            </a:r>
            <a:endParaRPr lang="en-US"/>
          </a:p>
        </p:txBody>
      </p:sp>
      <p:sp>
        <p:nvSpPr>
          <p:cNvPr id="8226" name="Text Box 33"/>
          <p:cNvSpPr txBox="1">
            <a:spLocks noChangeArrowheads="1"/>
          </p:cNvSpPr>
          <p:nvPr/>
        </p:nvSpPr>
        <p:spPr bwMode="auto">
          <a:xfrm>
            <a:off x="5846122" y="4941888"/>
            <a:ext cx="3052841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Price, acceptable service</a:t>
            </a:r>
            <a:endParaRPr lang="en-US"/>
          </a:p>
        </p:txBody>
      </p:sp>
      <p:sp>
        <p:nvSpPr>
          <p:cNvPr id="8227" name="Text Box 34"/>
          <p:cNvSpPr txBox="1">
            <a:spLocks noChangeArrowheads="1"/>
          </p:cNvSpPr>
          <p:nvPr/>
        </p:nvSpPr>
        <p:spPr bwMode="auto">
          <a:xfrm>
            <a:off x="5846122" y="5732463"/>
            <a:ext cx="3052841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Cost, quality (conformance)</a:t>
            </a:r>
            <a:endParaRPr lang="en-US"/>
          </a:p>
        </p:txBody>
      </p:sp>
      <p:sp>
        <p:nvSpPr>
          <p:cNvPr id="98339" name="Rectangle 35"/>
          <p:cNvSpPr>
            <a:spLocks noChangeArrowheads="1"/>
          </p:cNvSpPr>
          <p:nvPr/>
        </p:nvSpPr>
        <p:spPr bwMode="auto">
          <a:xfrm>
            <a:off x="821654" y="1558925"/>
            <a:ext cx="1823798" cy="30162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8229" name="Text Box 36"/>
          <p:cNvSpPr txBox="1">
            <a:spLocks noChangeArrowheads="1"/>
          </p:cNvSpPr>
          <p:nvPr/>
        </p:nvSpPr>
        <p:spPr bwMode="auto">
          <a:xfrm>
            <a:off x="833687" y="1603375"/>
            <a:ext cx="1340775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rgbClr val="FF0000"/>
                </a:solidFill>
              </a:rPr>
              <a:t>Services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8230" name="Text Box 37"/>
          <p:cNvSpPr txBox="1">
            <a:spLocks noChangeArrowheads="1"/>
          </p:cNvSpPr>
          <p:nvPr/>
        </p:nvSpPr>
        <p:spPr bwMode="auto">
          <a:xfrm>
            <a:off x="821655" y="2232025"/>
            <a:ext cx="1339056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rgbClr val="FF0000"/>
                </a:solidFill>
              </a:rPr>
              <a:t>Customers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8231" name="Text Box 38"/>
          <p:cNvSpPr txBox="1">
            <a:spLocks noChangeArrowheads="1"/>
          </p:cNvSpPr>
          <p:nvPr/>
        </p:nvSpPr>
        <p:spPr bwMode="auto">
          <a:xfrm>
            <a:off x="821654" y="2954338"/>
            <a:ext cx="1803171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rgbClr val="FF0000"/>
                </a:solidFill>
              </a:rPr>
              <a:t>Service range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8232" name="Text Box 39"/>
          <p:cNvSpPr txBox="1">
            <a:spLocks noChangeArrowheads="1"/>
          </p:cNvSpPr>
          <p:nvPr/>
        </p:nvSpPr>
        <p:spPr bwMode="auto">
          <a:xfrm>
            <a:off x="821654" y="3422650"/>
            <a:ext cx="1636433" cy="49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>
                <a:solidFill>
                  <a:srgbClr val="FF0000"/>
                </a:solidFill>
              </a:rPr>
              <a:t>Rate of service innovation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8233" name="Text Box 40"/>
          <p:cNvSpPr txBox="1">
            <a:spLocks noChangeArrowheads="1"/>
          </p:cNvSpPr>
          <p:nvPr/>
        </p:nvSpPr>
        <p:spPr bwMode="auto">
          <a:xfrm>
            <a:off x="821654" y="3902075"/>
            <a:ext cx="1933810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rgbClr val="FF0000"/>
                </a:solidFill>
              </a:rPr>
              <a:t>Volume of activity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8234" name="Text Box 41"/>
          <p:cNvSpPr txBox="1">
            <a:spLocks noChangeArrowheads="1"/>
          </p:cNvSpPr>
          <p:nvPr/>
        </p:nvSpPr>
        <p:spPr bwMode="auto">
          <a:xfrm>
            <a:off x="821654" y="4244975"/>
            <a:ext cx="1933810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rgbClr val="FF0000"/>
                </a:solidFill>
              </a:rPr>
              <a:t>Profit margins 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8235" name="Line 42"/>
          <p:cNvSpPr>
            <a:spLocks noChangeShapeType="1"/>
          </p:cNvSpPr>
          <p:nvPr/>
        </p:nvSpPr>
        <p:spPr bwMode="auto">
          <a:xfrm>
            <a:off x="821655" y="2208213"/>
            <a:ext cx="824232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8236" name="Line 43"/>
          <p:cNvSpPr>
            <a:spLocks noChangeShapeType="1"/>
          </p:cNvSpPr>
          <p:nvPr/>
        </p:nvSpPr>
        <p:spPr bwMode="auto">
          <a:xfrm>
            <a:off x="821655" y="3849688"/>
            <a:ext cx="824232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8237" name="Line 44"/>
          <p:cNvSpPr>
            <a:spLocks noChangeShapeType="1"/>
          </p:cNvSpPr>
          <p:nvPr/>
        </p:nvSpPr>
        <p:spPr bwMode="auto">
          <a:xfrm>
            <a:off x="821654" y="4213225"/>
            <a:ext cx="8238889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8238" name="Line 45"/>
          <p:cNvSpPr>
            <a:spLocks noChangeShapeType="1"/>
          </p:cNvSpPr>
          <p:nvPr/>
        </p:nvSpPr>
        <p:spPr bwMode="auto">
          <a:xfrm>
            <a:off x="821654" y="3433763"/>
            <a:ext cx="8238889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8239" name="Line 46"/>
          <p:cNvSpPr>
            <a:spLocks noChangeShapeType="1"/>
          </p:cNvSpPr>
          <p:nvPr/>
        </p:nvSpPr>
        <p:spPr bwMode="auto">
          <a:xfrm>
            <a:off x="821654" y="2998788"/>
            <a:ext cx="8238889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98351" name="Rectangle 47"/>
          <p:cNvSpPr>
            <a:spLocks noChangeArrowheads="1"/>
          </p:cNvSpPr>
          <p:nvPr/>
        </p:nvSpPr>
        <p:spPr bwMode="auto">
          <a:xfrm>
            <a:off x="821655" y="4941888"/>
            <a:ext cx="1820360" cy="4889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98352" name="Rectangle 48"/>
          <p:cNvSpPr>
            <a:spLocks noChangeArrowheads="1"/>
          </p:cNvSpPr>
          <p:nvPr/>
        </p:nvSpPr>
        <p:spPr bwMode="auto">
          <a:xfrm>
            <a:off x="821655" y="5716588"/>
            <a:ext cx="1820360" cy="5207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8242" name="Text Box 49"/>
          <p:cNvSpPr txBox="1">
            <a:spLocks noChangeArrowheads="1"/>
          </p:cNvSpPr>
          <p:nvPr/>
        </p:nvSpPr>
        <p:spPr bwMode="auto">
          <a:xfrm>
            <a:off x="821654" y="4891088"/>
            <a:ext cx="1933810" cy="588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rgbClr val="FF0000"/>
                </a:solidFill>
              </a:rPr>
              <a:t>Main competitive factors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8243" name="Text Box 50"/>
          <p:cNvSpPr txBox="1">
            <a:spLocks noChangeArrowheads="1"/>
          </p:cNvSpPr>
          <p:nvPr/>
        </p:nvSpPr>
        <p:spPr bwMode="auto">
          <a:xfrm>
            <a:off x="821654" y="5692776"/>
            <a:ext cx="1933810" cy="58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rgbClr val="FF0000"/>
                </a:solidFill>
              </a:rPr>
              <a:t>Performance objectives</a:t>
            </a:r>
            <a:endParaRPr 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18" name="Group 4"/>
          <p:cNvGrpSpPr>
            <a:grpSpLocks/>
          </p:cNvGrpSpPr>
          <p:nvPr/>
        </p:nvGrpSpPr>
        <p:grpSpPr bwMode="auto">
          <a:xfrm>
            <a:off x="3061436" y="2057400"/>
            <a:ext cx="3257394" cy="2463800"/>
            <a:chOff x="1920" y="1200"/>
            <a:chExt cx="1920" cy="1501"/>
          </a:xfrm>
        </p:grpSpPr>
        <p:sp>
          <p:nvSpPr>
            <p:cNvPr id="9233" name="Line 5"/>
            <p:cNvSpPr>
              <a:spLocks noChangeShapeType="1"/>
            </p:cNvSpPr>
            <p:nvPr/>
          </p:nvSpPr>
          <p:spPr bwMode="auto">
            <a:xfrm flipV="1">
              <a:off x="2880" y="1920"/>
              <a:ext cx="960" cy="24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234" name="Line 6"/>
            <p:cNvSpPr>
              <a:spLocks noChangeShapeType="1"/>
            </p:cNvSpPr>
            <p:nvPr/>
          </p:nvSpPr>
          <p:spPr bwMode="auto">
            <a:xfrm flipH="1" flipV="1">
              <a:off x="1920" y="1920"/>
              <a:ext cx="960" cy="24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235" name="Line 7"/>
            <p:cNvSpPr>
              <a:spLocks noChangeShapeType="1"/>
            </p:cNvSpPr>
            <p:nvPr/>
          </p:nvSpPr>
          <p:spPr bwMode="auto">
            <a:xfrm rot="2635926" flipH="1" flipV="1">
              <a:off x="2661" y="2457"/>
              <a:ext cx="960" cy="24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236" name="Line 8"/>
            <p:cNvSpPr>
              <a:spLocks noChangeShapeType="1"/>
            </p:cNvSpPr>
            <p:nvPr/>
          </p:nvSpPr>
          <p:spPr bwMode="auto">
            <a:xfrm rot="18964074" flipV="1">
              <a:off x="2139" y="2461"/>
              <a:ext cx="960" cy="24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237" name="Line 9"/>
            <p:cNvSpPr>
              <a:spLocks noChangeShapeType="1"/>
            </p:cNvSpPr>
            <p:nvPr/>
          </p:nvSpPr>
          <p:spPr bwMode="auto">
            <a:xfrm flipV="1">
              <a:off x="2880" y="1200"/>
              <a:ext cx="0" cy="96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9219" name="Text Box 10"/>
          <p:cNvSpPr txBox="1">
            <a:spLocks noChangeArrowheads="1"/>
          </p:cNvSpPr>
          <p:nvPr/>
        </p:nvSpPr>
        <p:spPr bwMode="auto">
          <a:xfrm>
            <a:off x="3938097" y="1738314"/>
            <a:ext cx="1480008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900"/>
              <a:t>Cost</a:t>
            </a:r>
            <a:endParaRPr lang="en-US" sz="1900"/>
          </a:p>
        </p:txBody>
      </p:sp>
      <p:grpSp>
        <p:nvGrpSpPr>
          <p:cNvPr id="3" name="Group 37"/>
          <p:cNvGrpSpPr>
            <a:grpSpLocks/>
          </p:cNvGrpSpPr>
          <p:nvPr/>
        </p:nvGrpSpPr>
        <p:grpSpPr bwMode="auto">
          <a:xfrm>
            <a:off x="3606340" y="1681164"/>
            <a:ext cx="4711620" cy="2955925"/>
            <a:chOff x="2097" y="1196"/>
            <a:chExt cx="2742" cy="1860"/>
          </a:xfrm>
        </p:grpSpPr>
        <p:sp>
          <p:nvSpPr>
            <p:cNvPr id="9230" name="Freeform 16"/>
            <p:cNvSpPr>
              <a:spLocks/>
            </p:cNvSpPr>
            <p:nvPr/>
          </p:nvSpPr>
          <p:spPr bwMode="auto">
            <a:xfrm>
              <a:off x="2097" y="1904"/>
              <a:ext cx="1215" cy="1152"/>
            </a:xfrm>
            <a:custGeom>
              <a:avLst/>
              <a:gdLst>
                <a:gd name="T0" fmla="*/ 0 w 1215"/>
                <a:gd name="T1" fmla="*/ 350 h 1152"/>
                <a:gd name="T2" fmla="*/ 263 w 1215"/>
                <a:gd name="T3" fmla="*/ 1144 h 1152"/>
                <a:gd name="T4" fmla="*/ 1019 w 1215"/>
                <a:gd name="T5" fmla="*/ 1152 h 1152"/>
                <a:gd name="T6" fmla="*/ 1215 w 1215"/>
                <a:gd name="T7" fmla="*/ 384 h 1152"/>
                <a:gd name="T8" fmla="*/ 639 w 1215"/>
                <a:gd name="T9" fmla="*/ 0 h 1152"/>
                <a:gd name="T10" fmla="*/ 0 w 1215"/>
                <a:gd name="T11" fmla="*/ 350 h 115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215"/>
                <a:gd name="T19" fmla="*/ 0 h 1152"/>
                <a:gd name="T20" fmla="*/ 1215 w 1215"/>
                <a:gd name="T21" fmla="*/ 1152 h 115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215" h="1152">
                  <a:moveTo>
                    <a:pt x="0" y="350"/>
                  </a:moveTo>
                  <a:lnTo>
                    <a:pt x="263" y="1144"/>
                  </a:lnTo>
                  <a:lnTo>
                    <a:pt x="1019" y="1152"/>
                  </a:lnTo>
                  <a:lnTo>
                    <a:pt x="1215" y="384"/>
                  </a:lnTo>
                  <a:lnTo>
                    <a:pt x="639" y="0"/>
                  </a:lnTo>
                  <a:lnTo>
                    <a:pt x="0" y="350"/>
                  </a:lnTo>
                  <a:close/>
                </a:path>
              </a:pathLst>
            </a:custGeom>
            <a:noFill/>
            <a:ln w="381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9231" name="Text Box 17"/>
            <p:cNvSpPr txBox="1">
              <a:spLocks noChangeArrowheads="1"/>
            </p:cNvSpPr>
            <p:nvPr/>
          </p:nvSpPr>
          <p:spPr bwMode="auto">
            <a:xfrm>
              <a:off x="3280" y="1196"/>
              <a:ext cx="1559" cy="4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1900">
                  <a:solidFill>
                    <a:schemeClr val="accent2"/>
                  </a:solidFill>
                </a:rPr>
                <a:t>General recycling service</a:t>
              </a:r>
              <a:endParaRPr lang="en-US" sz="1900">
                <a:solidFill>
                  <a:schemeClr val="accent2"/>
                </a:solidFill>
              </a:endParaRPr>
            </a:p>
          </p:txBody>
        </p:sp>
        <p:sp>
          <p:nvSpPr>
            <p:cNvPr id="9232" name="Line 18"/>
            <p:cNvSpPr>
              <a:spLocks noChangeShapeType="1"/>
            </p:cNvSpPr>
            <p:nvPr/>
          </p:nvSpPr>
          <p:spPr bwMode="auto">
            <a:xfrm flipH="1">
              <a:off x="3061" y="1450"/>
              <a:ext cx="631" cy="665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9221" name="Text Box 23"/>
          <p:cNvSpPr txBox="1">
            <a:spLocks noChangeArrowheads="1"/>
          </p:cNvSpPr>
          <p:nvPr/>
        </p:nvSpPr>
        <p:spPr bwMode="auto">
          <a:xfrm>
            <a:off x="0" y="12700"/>
            <a:ext cx="9902825" cy="99060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/>
              <a:t>Polar diagram for newspaper collection (NC) </a:t>
            </a:r>
            <a:br>
              <a:rPr lang="en-GB" sz="2800" b="1"/>
            </a:br>
            <a:r>
              <a:rPr lang="en-GB" sz="2800" b="1"/>
              <a:t>and general recycling (GR) services</a:t>
            </a:r>
            <a:endParaRPr lang="en-US" sz="2800" b="1"/>
          </a:p>
        </p:txBody>
      </p:sp>
      <p:sp>
        <p:nvSpPr>
          <p:cNvPr id="9222" name="Text Box 28"/>
          <p:cNvSpPr txBox="1">
            <a:spLocks noChangeArrowheads="1"/>
          </p:cNvSpPr>
          <p:nvPr/>
        </p:nvSpPr>
        <p:spPr bwMode="auto">
          <a:xfrm>
            <a:off x="6121153" y="3065464"/>
            <a:ext cx="2026632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900"/>
              <a:t>Dependability</a:t>
            </a:r>
            <a:endParaRPr lang="en-US" sz="1900"/>
          </a:p>
        </p:txBody>
      </p:sp>
      <p:sp>
        <p:nvSpPr>
          <p:cNvPr id="9223" name="Text Box 29"/>
          <p:cNvSpPr txBox="1">
            <a:spLocks noChangeArrowheads="1"/>
          </p:cNvSpPr>
          <p:nvPr/>
        </p:nvSpPr>
        <p:spPr bwMode="auto">
          <a:xfrm>
            <a:off x="4952273" y="4935539"/>
            <a:ext cx="2024914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900"/>
              <a:t>Flexibility</a:t>
            </a:r>
            <a:endParaRPr lang="en-US" sz="1900"/>
          </a:p>
        </p:txBody>
      </p:sp>
      <p:sp>
        <p:nvSpPr>
          <p:cNvPr id="9224" name="Text Box 30"/>
          <p:cNvSpPr txBox="1">
            <a:spLocks noChangeArrowheads="1"/>
          </p:cNvSpPr>
          <p:nvPr/>
        </p:nvSpPr>
        <p:spPr bwMode="auto">
          <a:xfrm>
            <a:off x="2690145" y="4935539"/>
            <a:ext cx="1559080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900"/>
              <a:t>Quality</a:t>
            </a:r>
            <a:endParaRPr lang="en-US" sz="1900"/>
          </a:p>
        </p:txBody>
      </p:sp>
      <p:grpSp>
        <p:nvGrpSpPr>
          <p:cNvPr id="4" name="Group 36"/>
          <p:cNvGrpSpPr>
            <a:grpSpLocks/>
          </p:cNvGrpSpPr>
          <p:nvPr/>
        </p:nvGrpSpPr>
        <p:grpSpPr bwMode="auto">
          <a:xfrm>
            <a:off x="1371716" y="1484314"/>
            <a:ext cx="4885233" cy="3290887"/>
            <a:chOff x="797" y="1071"/>
            <a:chExt cx="2843" cy="2073"/>
          </a:xfrm>
        </p:grpSpPr>
        <p:sp>
          <p:nvSpPr>
            <p:cNvPr id="9227" name="Text Box 21"/>
            <p:cNvSpPr txBox="1">
              <a:spLocks noChangeArrowheads="1"/>
            </p:cNvSpPr>
            <p:nvPr/>
          </p:nvSpPr>
          <p:spPr bwMode="auto">
            <a:xfrm>
              <a:off x="797" y="1071"/>
              <a:ext cx="1629" cy="4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1900">
                  <a:solidFill>
                    <a:srgbClr val="FF0000"/>
                  </a:solidFill>
                </a:rPr>
                <a:t>Newspaper collection service</a:t>
              </a:r>
              <a:endParaRPr lang="en-US" sz="1900">
                <a:solidFill>
                  <a:srgbClr val="FF0000"/>
                </a:solidFill>
              </a:endParaRPr>
            </a:p>
          </p:txBody>
        </p:sp>
        <p:sp>
          <p:nvSpPr>
            <p:cNvPr id="9228" name="Line 22"/>
            <p:cNvSpPr>
              <a:spLocks noChangeShapeType="1"/>
            </p:cNvSpPr>
            <p:nvPr/>
          </p:nvSpPr>
          <p:spPr bwMode="auto">
            <a:xfrm>
              <a:off x="2053" y="1344"/>
              <a:ext cx="600" cy="478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229" name="Freeform 34"/>
            <p:cNvSpPr>
              <a:spLocks/>
            </p:cNvSpPr>
            <p:nvPr/>
          </p:nvSpPr>
          <p:spPr bwMode="auto">
            <a:xfrm>
              <a:off x="2288" y="1488"/>
              <a:ext cx="1352" cy="1656"/>
            </a:xfrm>
            <a:custGeom>
              <a:avLst/>
              <a:gdLst>
                <a:gd name="T0" fmla="*/ 0 w 1352"/>
                <a:gd name="T1" fmla="*/ 1656 h 1656"/>
                <a:gd name="T2" fmla="*/ 274 w 1352"/>
                <a:gd name="T3" fmla="*/ 899 h 1656"/>
                <a:gd name="T4" fmla="*/ 432 w 1352"/>
                <a:gd name="T5" fmla="*/ 0 h 1656"/>
                <a:gd name="T6" fmla="*/ 1352 w 1352"/>
                <a:gd name="T7" fmla="*/ 688 h 1656"/>
                <a:gd name="T8" fmla="*/ 637 w 1352"/>
                <a:gd name="T9" fmla="*/ 1262 h 1656"/>
                <a:gd name="T10" fmla="*/ 0 w 1352"/>
                <a:gd name="T11" fmla="*/ 1656 h 165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352"/>
                <a:gd name="T19" fmla="*/ 0 h 1656"/>
                <a:gd name="T20" fmla="*/ 1352 w 1352"/>
                <a:gd name="T21" fmla="*/ 1656 h 165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352" h="1656">
                  <a:moveTo>
                    <a:pt x="0" y="1656"/>
                  </a:moveTo>
                  <a:lnTo>
                    <a:pt x="274" y="899"/>
                  </a:lnTo>
                  <a:lnTo>
                    <a:pt x="432" y="0"/>
                  </a:lnTo>
                  <a:lnTo>
                    <a:pt x="1352" y="688"/>
                  </a:lnTo>
                  <a:lnTo>
                    <a:pt x="637" y="1262"/>
                  </a:lnTo>
                  <a:lnTo>
                    <a:pt x="0" y="1656"/>
                  </a:lnTo>
                  <a:close/>
                </a:path>
              </a:pathLst>
            </a:custGeom>
            <a:noFill/>
            <a:ln w="38100">
              <a:solidFill>
                <a:srgbClr val="CC0000"/>
              </a:solidFill>
              <a:round/>
              <a:headEnd type="none" w="sm" len="lg"/>
              <a:tailEnd type="none" w="sm" len="lg"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9226" name="Text Box 35"/>
          <p:cNvSpPr txBox="1">
            <a:spLocks noChangeArrowheads="1"/>
          </p:cNvSpPr>
          <p:nvPr/>
        </p:nvSpPr>
        <p:spPr bwMode="auto">
          <a:xfrm>
            <a:off x="1834111" y="2995614"/>
            <a:ext cx="1559080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900"/>
              <a:t>Speed</a:t>
            </a:r>
            <a:endParaRPr lang="en-US" sz="19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42" name="Group 23"/>
          <p:cNvGrpSpPr>
            <a:grpSpLocks/>
          </p:cNvGrpSpPr>
          <p:nvPr/>
        </p:nvGrpSpPr>
        <p:grpSpPr bwMode="auto">
          <a:xfrm>
            <a:off x="3078626" y="1830388"/>
            <a:ext cx="3257394" cy="2468562"/>
            <a:chOff x="1920" y="1200"/>
            <a:chExt cx="1920" cy="1501"/>
          </a:xfrm>
        </p:grpSpPr>
        <p:sp>
          <p:nvSpPr>
            <p:cNvPr id="10257" name="Line 24"/>
            <p:cNvSpPr>
              <a:spLocks noChangeShapeType="1"/>
            </p:cNvSpPr>
            <p:nvPr/>
          </p:nvSpPr>
          <p:spPr bwMode="auto">
            <a:xfrm flipV="1">
              <a:off x="2880" y="1920"/>
              <a:ext cx="960" cy="24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258" name="Line 25"/>
            <p:cNvSpPr>
              <a:spLocks noChangeShapeType="1"/>
            </p:cNvSpPr>
            <p:nvPr/>
          </p:nvSpPr>
          <p:spPr bwMode="auto">
            <a:xfrm flipH="1" flipV="1">
              <a:off x="1920" y="1920"/>
              <a:ext cx="960" cy="24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259" name="Line 26"/>
            <p:cNvSpPr>
              <a:spLocks noChangeShapeType="1"/>
            </p:cNvSpPr>
            <p:nvPr/>
          </p:nvSpPr>
          <p:spPr bwMode="auto">
            <a:xfrm rot="2635926" flipH="1" flipV="1">
              <a:off x="2661" y="2457"/>
              <a:ext cx="960" cy="24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260" name="Line 27"/>
            <p:cNvSpPr>
              <a:spLocks noChangeShapeType="1"/>
            </p:cNvSpPr>
            <p:nvPr/>
          </p:nvSpPr>
          <p:spPr bwMode="auto">
            <a:xfrm rot="18964074" flipV="1">
              <a:off x="2139" y="2461"/>
              <a:ext cx="960" cy="24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261" name="Line 28"/>
            <p:cNvSpPr>
              <a:spLocks noChangeShapeType="1"/>
            </p:cNvSpPr>
            <p:nvPr/>
          </p:nvSpPr>
          <p:spPr bwMode="auto">
            <a:xfrm flipV="1">
              <a:off x="2880" y="1200"/>
              <a:ext cx="0" cy="96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0243" name="Text Box 29"/>
          <p:cNvSpPr txBox="1">
            <a:spLocks noChangeArrowheads="1"/>
          </p:cNvSpPr>
          <p:nvPr/>
        </p:nvSpPr>
        <p:spPr bwMode="auto">
          <a:xfrm>
            <a:off x="3719791" y="1500189"/>
            <a:ext cx="1868490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900"/>
              <a:t>Reassurance</a:t>
            </a:r>
            <a:endParaRPr lang="en-US" sz="1900"/>
          </a:p>
        </p:txBody>
      </p:sp>
      <p:grpSp>
        <p:nvGrpSpPr>
          <p:cNvPr id="3" name="Group 42"/>
          <p:cNvGrpSpPr>
            <a:grpSpLocks/>
          </p:cNvGrpSpPr>
          <p:nvPr/>
        </p:nvGrpSpPr>
        <p:grpSpPr bwMode="auto">
          <a:xfrm>
            <a:off x="3594309" y="1270001"/>
            <a:ext cx="4727090" cy="3128963"/>
            <a:chOff x="2089" y="1026"/>
            <a:chExt cx="2751" cy="1972"/>
          </a:xfrm>
        </p:grpSpPr>
        <p:sp>
          <p:nvSpPr>
            <p:cNvPr id="10254" name="Freeform 30"/>
            <p:cNvSpPr>
              <a:spLocks/>
            </p:cNvSpPr>
            <p:nvPr/>
          </p:nvSpPr>
          <p:spPr bwMode="auto">
            <a:xfrm>
              <a:off x="2089" y="1622"/>
              <a:ext cx="1480" cy="1376"/>
            </a:xfrm>
            <a:custGeom>
              <a:avLst/>
              <a:gdLst>
                <a:gd name="T0" fmla="*/ 0 w 1480"/>
                <a:gd name="T1" fmla="*/ 584 h 1376"/>
                <a:gd name="T2" fmla="*/ 280 w 1480"/>
                <a:gd name="T3" fmla="*/ 1376 h 1376"/>
                <a:gd name="T4" fmla="*/ 984 w 1480"/>
                <a:gd name="T5" fmla="*/ 1312 h 1376"/>
                <a:gd name="T6" fmla="*/ 1480 w 1480"/>
                <a:gd name="T7" fmla="*/ 528 h 1376"/>
                <a:gd name="T8" fmla="*/ 648 w 1480"/>
                <a:gd name="T9" fmla="*/ 0 h 1376"/>
                <a:gd name="T10" fmla="*/ 0 w 1480"/>
                <a:gd name="T11" fmla="*/ 584 h 137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480"/>
                <a:gd name="T19" fmla="*/ 0 h 1376"/>
                <a:gd name="T20" fmla="*/ 1480 w 1480"/>
                <a:gd name="T21" fmla="*/ 1376 h 137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480" h="1376">
                  <a:moveTo>
                    <a:pt x="0" y="584"/>
                  </a:moveTo>
                  <a:lnTo>
                    <a:pt x="280" y="1376"/>
                  </a:lnTo>
                  <a:lnTo>
                    <a:pt x="984" y="1312"/>
                  </a:lnTo>
                  <a:lnTo>
                    <a:pt x="1480" y="528"/>
                  </a:lnTo>
                  <a:lnTo>
                    <a:pt x="648" y="0"/>
                  </a:lnTo>
                  <a:lnTo>
                    <a:pt x="0" y="584"/>
                  </a:lnTo>
                  <a:close/>
                </a:path>
              </a:pathLst>
            </a:custGeom>
            <a:noFill/>
            <a:ln w="381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0255" name="Text Box 31"/>
            <p:cNvSpPr txBox="1">
              <a:spLocks noChangeArrowheads="1"/>
            </p:cNvSpPr>
            <p:nvPr/>
          </p:nvSpPr>
          <p:spPr bwMode="auto">
            <a:xfrm>
              <a:off x="3607" y="1026"/>
              <a:ext cx="1233" cy="4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1900">
                  <a:solidFill>
                    <a:schemeClr val="accent2"/>
                  </a:solidFill>
                </a:rPr>
                <a:t>Actual performance</a:t>
              </a:r>
              <a:endParaRPr lang="en-US" sz="1900">
                <a:solidFill>
                  <a:schemeClr val="accent2"/>
                </a:solidFill>
              </a:endParaRPr>
            </a:p>
          </p:txBody>
        </p:sp>
        <p:sp>
          <p:nvSpPr>
            <p:cNvPr id="10256" name="Line 32"/>
            <p:cNvSpPr>
              <a:spLocks noChangeShapeType="1"/>
            </p:cNvSpPr>
            <p:nvPr/>
          </p:nvSpPr>
          <p:spPr bwMode="auto">
            <a:xfrm flipH="1">
              <a:off x="3211" y="1248"/>
              <a:ext cx="631" cy="665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0245" name="Text Box 35"/>
          <p:cNvSpPr txBox="1">
            <a:spLocks noChangeArrowheads="1"/>
          </p:cNvSpPr>
          <p:nvPr/>
        </p:nvSpPr>
        <p:spPr bwMode="auto">
          <a:xfrm>
            <a:off x="5933788" y="2762250"/>
            <a:ext cx="1715504" cy="68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900"/>
              <a:t>Crime reduction</a:t>
            </a:r>
            <a:endParaRPr lang="en-US" sz="1900"/>
          </a:p>
        </p:txBody>
      </p:sp>
      <p:sp>
        <p:nvSpPr>
          <p:cNvPr id="10246" name="Text Box 36"/>
          <p:cNvSpPr txBox="1">
            <a:spLocks noChangeArrowheads="1"/>
          </p:cNvSpPr>
          <p:nvPr/>
        </p:nvSpPr>
        <p:spPr bwMode="auto">
          <a:xfrm>
            <a:off x="4969462" y="4710114"/>
            <a:ext cx="2024914" cy="3891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900"/>
              <a:t>Crime detection</a:t>
            </a:r>
            <a:endParaRPr lang="en-US" sz="1900"/>
          </a:p>
        </p:txBody>
      </p:sp>
      <p:sp>
        <p:nvSpPr>
          <p:cNvPr id="10247" name="Text Box 37"/>
          <p:cNvSpPr txBox="1">
            <a:spLocks noChangeArrowheads="1"/>
          </p:cNvSpPr>
          <p:nvPr/>
        </p:nvSpPr>
        <p:spPr bwMode="auto">
          <a:xfrm>
            <a:off x="2160711" y="4645026"/>
            <a:ext cx="2026632" cy="97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900"/>
              <a:t>Working with criminal justice agencies</a:t>
            </a:r>
            <a:endParaRPr lang="en-US" sz="1900"/>
          </a:p>
        </p:txBody>
      </p:sp>
      <p:grpSp>
        <p:nvGrpSpPr>
          <p:cNvPr id="4" name="Group 41"/>
          <p:cNvGrpSpPr>
            <a:grpSpLocks/>
          </p:cNvGrpSpPr>
          <p:nvPr/>
        </p:nvGrpSpPr>
        <p:grpSpPr bwMode="auto">
          <a:xfrm>
            <a:off x="1363122" y="1338264"/>
            <a:ext cx="4400491" cy="3214687"/>
            <a:chOff x="793" y="1071"/>
            <a:chExt cx="2559" cy="2023"/>
          </a:xfrm>
        </p:grpSpPr>
        <p:sp>
          <p:nvSpPr>
            <p:cNvPr id="10251" name="Text Box 33"/>
            <p:cNvSpPr txBox="1">
              <a:spLocks noChangeArrowheads="1"/>
            </p:cNvSpPr>
            <p:nvPr/>
          </p:nvSpPr>
          <p:spPr bwMode="auto">
            <a:xfrm>
              <a:off x="793" y="1071"/>
              <a:ext cx="1280" cy="4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1900">
                  <a:solidFill>
                    <a:srgbClr val="FF0000"/>
                  </a:solidFill>
                </a:rPr>
                <a:t>Required performance</a:t>
              </a:r>
              <a:endParaRPr lang="en-US" sz="1900">
                <a:solidFill>
                  <a:srgbClr val="FF0000"/>
                </a:solidFill>
              </a:endParaRPr>
            </a:p>
          </p:txBody>
        </p:sp>
        <p:sp>
          <p:nvSpPr>
            <p:cNvPr id="10252" name="Line 34"/>
            <p:cNvSpPr>
              <a:spLocks noChangeShapeType="1"/>
            </p:cNvSpPr>
            <p:nvPr/>
          </p:nvSpPr>
          <p:spPr bwMode="auto">
            <a:xfrm>
              <a:off x="1782" y="1243"/>
              <a:ext cx="600" cy="478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253" name="Freeform 38"/>
            <p:cNvSpPr>
              <a:spLocks/>
            </p:cNvSpPr>
            <p:nvPr/>
          </p:nvSpPr>
          <p:spPr bwMode="auto">
            <a:xfrm>
              <a:off x="1937" y="1438"/>
              <a:ext cx="1415" cy="1656"/>
            </a:xfrm>
            <a:custGeom>
              <a:avLst/>
              <a:gdLst>
                <a:gd name="T0" fmla="*/ 361 w 1415"/>
                <a:gd name="T1" fmla="*/ 1656 h 1656"/>
                <a:gd name="T2" fmla="*/ 0 w 1415"/>
                <a:gd name="T3" fmla="*/ 712 h 1656"/>
                <a:gd name="T4" fmla="*/ 793 w 1415"/>
                <a:gd name="T5" fmla="*/ 0 h 1656"/>
                <a:gd name="T6" fmla="*/ 1415 w 1415"/>
                <a:gd name="T7" fmla="*/ 770 h 1656"/>
                <a:gd name="T8" fmla="*/ 1234 w 1415"/>
                <a:gd name="T9" fmla="*/ 1648 h 1656"/>
                <a:gd name="T10" fmla="*/ 361 w 1415"/>
                <a:gd name="T11" fmla="*/ 1656 h 165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415"/>
                <a:gd name="T19" fmla="*/ 0 h 1656"/>
                <a:gd name="T20" fmla="*/ 1415 w 1415"/>
                <a:gd name="T21" fmla="*/ 1656 h 165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415" h="1656">
                  <a:moveTo>
                    <a:pt x="361" y="1656"/>
                  </a:moveTo>
                  <a:lnTo>
                    <a:pt x="0" y="712"/>
                  </a:lnTo>
                  <a:lnTo>
                    <a:pt x="793" y="0"/>
                  </a:lnTo>
                  <a:lnTo>
                    <a:pt x="1415" y="770"/>
                  </a:lnTo>
                  <a:lnTo>
                    <a:pt x="1234" y="1648"/>
                  </a:lnTo>
                  <a:lnTo>
                    <a:pt x="361" y="1656"/>
                  </a:lnTo>
                  <a:close/>
                </a:path>
              </a:pathLst>
            </a:custGeom>
            <a:noFill/>
            <a:ln w="38100">
              <a:solidFill>
                <a:srgbClr val="CC0000"/>
              </a:solidFill>
              <a:round/>
              <a:headEnd type="none" w="sm" len="lg"/>
              <a:tailEnd type="none" w="sm" len="lg"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10249" name="Text Box 39"/>
          <p:cNvSpPr txBox="1">
            <a:spLocks noChangeArrowheads="1"/>
          </p:cNvSpPr>
          <p:nvPr/>
        </p:nvSpPr>
        <p:spPr bwMode="auto">
          <a:xfrm>
            <a:off x="1689721" y="2786064"/>
            <a:ext cx="1562518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900"/>
              <a:t>Efficiency</a:t>
            </a:r>
            <a:endParaRPr lang="en-US" sz="1900"/>
          </a:p>
        </p:txBody>
      </p:sp>
      <p:sp>
        <p:nvSpPr>
          <p:cNvPr id="10250" name="Text Box 23"/>
          <p:cNvSpPr txBox="1">
            <a:spLocks noChangeArrowheads="1"/>
          </p:cNvSpPr>
          <p:nvPr/>
        </p:nvSpPr>
        <p:spPr bwMode="auto">
          <a:xfrm>
            <a:off x="0" y="12700"/>
            <a:ext cx="9902825" cy="99060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800" b="1"/>
              <a:t>Polar diagram for a proposed police </a:t>
            </a:r>
            <a:br>
              <a:rPr lang="en-US" sz="2800" b="1"/>
            </a:br>
            <a:r>
              <a:rPr lang="en-US" sz="2800" b="1"/>
              <a:t>performance method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4025762" y="5976938"/>
            <a:ext cx="2698739" cy="254000"/>
          </a:xfrm>
          <a:prstGeom prst="rect">
            <a:avLst/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2200246" y="3254376"/>
            <a:ext cx="283626" cy="2105025"/>
          </a:xfrm>
          <a:prstGeom prst="rect">
            <a:avLst/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101380" name="Rectangle 4"/>
          <p:cNvSpPr>
            <a:spLocks noChangeArrowheads="1"/>
          </p:cNvSpPr>
          <p:nvPr/>
        </p:nvSpPr>
        <p:spPr bwMode="auto">
          <a:xfrm>
            <a:off x="2169305" y="3225801"/>
            <a:ext cx="297377" cy="2117725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101381" name="Rectangle 5"/>
          <p:cNvSpPr>
            <a:spLocks noChangeArrowheads="1"/>
          </p:cNvSpPr>
          <p:nvPr/>
        </p:nvSpPr>
        <p:spPr bwMode="auto">
          <a:xfrm>
            <a:off x="3994822" y="5956300"/>
            <a:ext cx="2712490" cy="261938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3176883" y="5786438"/>
            <a:ext cx="704210" cy="4107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162962" tIns="81481" rIns="162962" bIns="81481" anchorCtr="1">
            <a:spAutoFit/>
          </a:bodyPr>
          <a:lstStyle/>
          <a:p>
            <a:pPr algn="ctr" defTabSz="2284413" eaLnBrk="0" hangingPunct="0">
              <a:spcAft>
                <a:spcPct val="67000"/>
              </a:spcAft>
            </a:pPr>
            <a:r>
              <a:rPr lang="en-US"/>
              <a:t>Low</a:t>
            </a:r>
          </a:p>
        </p:txBody>
      </p:sp>
      <p:sp>
        <p:nvSpPr>
          <p:cNvPr id="11271" name="Rectangle 7"/>
          <p:cNvSpPr>
            <a:spLocks noChangeArrowheads="1"/>
          </p:cNvSpPr>
          <p:nvPr/>
        </p:nvSpPr>
        <p:spPr bwMode="auto">
          <a:xfrm>
            <a:off x="7087380" y="5794376"/>
            <a:ext cx="749094" cy="4107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162962" tIns="81481" rIns="162962" bIns="81481" anchorCtr="1">
            <a:spAutoFit/>
          </a:bodyPr>
          <a:lstStyle/>
          <a:p>
            <a:pPr algn="ctr" defTabSz="2284413" eaLnBrk="0" hangingPunct="0">
              <a:spcAft>
                <a:spcPct val="67000"/>
              </a:spcAft>
            </a:pPr>
            <a:r>
              <a:rPr lang="en-US"/>
              <a:t>High</a:t>
            </a:r>
          </a:p>
        </p:txBody>
      </p:sp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2339940" y="5548313"/>
            <a:ext cx="1137020" cy="4107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162962" tIns="81481" rIns="162962" bIns="81481" anchorCtr="1">
            <a:spAutoFit/>
          </a:bodyPr>
          <a:lstStyle/>
          <a:p>
            <a:pPr algn="ctr" defTabSz="2284413" eaLnBrk="0" hangingPunct="0">
              <a:spcAft>
                <a:spcPct val="67000"/>
              </a:spcAft>
            </a:pPr>
            <a:r>
              <a:rPr lang="en-US"/>
              <a:t>Negative</a:t>
            </a:r>
          </a:p>
        </p:txBody>
      </p:sp>
      <p:sp>
        <p:nvSpPr>
          <p:cNvPr id="11273" name="Freeform 9"/>
          <p:cNvSpPr>
            <a:spLocks/>
          </p:cNvSpPr>
          <p:nvPr/>
        </p:nvSpPr>
        <p:spPr bwMode="auto">
          <a:xfrm>
            <a:off x="3300369" y="3036888"/>
            <a:ext cx="4305950" cy="2741612"/>
          </a:xfrm>
          <a:custGeom>
            <a:avLst/>
            <a:gdLst>
              <a:gd name="T0" fmla="*/ 0 w 3055"/>
              <a:gd name="T1" fmla="*/ 0 h 2107"/>
              <a:gd name="T2" fmla="*/ 0 w 3055"/>
              <a:gd name="T3" fmla="*/ 2147483647 h 2107"/>
              <a:gd name="T4" fmla="*/ 2147483647 w 3055"/>
              <a:gd name="T5" fmla="*/ 2147483647 h 2107"/>
              <a:gd name="T6" fmla="*/ 0 60000 65536"/>
              <a:gd name="T7" fmla="*/ 0 60000 65536"/>
              <a:gd name="T8" fmla="*/ 0 60000 65536"/>
              <a:gd name="T9" fmla="*/ 0 w 3055"/>
              <a:gd name="T10" fmla="*/ 0 h 2107"/>
              <a:gd name="T11" fmla="*/ 3055 w 3055"/>
              <a:gd name="T12" fmla="*/ 2107 h 210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3055" h="2107">
                <a:moveTo>
                  <a:pt x="0" y="0"/>
                </a:moveTo>
                <a:lnTo>
                  <a:pt x="0" y="2106"/>
                </a:lnTo>
                <a:lnTo>
                  <a:pt x="3054" y="2106"/>
                </a:lnTo>
              </a:path>
            </a:pathLst>
          </a:custGeom>
          <a:noFill/>
          <a:ln w="57150" cap="rnd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IN"/>
          </a:p>
        </p:txBody>
      </p:sp>
      <p:sp>
        <p:nvSpPr>
          <p:cNvPr id="11274" name="Line 10"/>
          <p:cNvSpPr>
            <a:spLocks noChangeShapeType="1"/>
          </p:cNvSpPr>
          <p:nvPr/>
        </p:nvSpPr>
        <p:spPr bwMode="auto">
          <a:xfrm>
            <a:off x="3322716" y="4322763"/>
            <a:ext cx="3702601" cy="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US"/>
          </a:p>
        </p:txBody>
      </p:sp>
      <p:sp>
        <p:nvSpPr>
          <p:cNvPr id="11275" name="Line 11"/>
          <p:cNvSpPr>
            <a:spLocks noChangeShapeType="1"/>
          </p:cNvSpPr>
          <p:nvPr/>
        </p:nvSpPr>
        <p:spPr bwMode="auto">
          <a:xfrm flipV="1">
            <a:off x="5284027" y="2979738"/>
            <a:ext cx="0" cy="2774950"/>
          </a:xfrm>
          <a:prstGeom prst="line">
            <a:avLst/>
          </a:prstGeom>
          <a:noFill/>
          <a:ln w="12700">
            <a:solidFill>
              <a:schemeClr val="tx1"/>
            </a:solidFill>
            <a:prstDash val="dash"/>
            <a:round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US"/>
          </a:p>
        </p:txBody>
      </p:sp>
      <p:sp>
        <p:nvSpPr>
          <p:cNvPr id="11276" name="Rectangle 12"/>
          <p:cNvSpPr>
            <a:spLocks noChangeArrowheads="1"/>
          </p:cNvSpPr>
          <p:nvPr/>
        </p:nvSpPr>
        <p:spPr bwMode="auto">
          <a:xfrm>
            <a:off x="2422582" y="2932114"/>
            <a:ext cx="1045650" cy="4107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162962" tIns="81481" rIns="162962" bIns="81481" anchorCtr="1">
            <a:spAutoFit/>
          </a:bodyPr>
          <a:lstStyle/>
          <a:p>
            <a:pPr algn="ctr" defTabSz="2284413" eaLnBrk="0" hangingPunct="0">
              <a:spcAft>
                <a:spcPct val="67000"/>
              </a:spcAft>
            </a:pPr>
            <a:r>
              <a:rPr lang="en-US"/>
              <a:t>Positive</a:t>
            </a:r>
          </a:p>
        </p:txBody>
      </p:sp>
      <p:sp>
        <p:nvSpPr>
          <p:cNvPr id="11277" name="Rectangle 13"/>
          <p:cNvSpPr>
            <a:spLocks noChangeArrowheads="1"/>
          </p:cNvSpPr>
          <p:nvPr/>
        </p:nvSpPr>
        <p:spPr bwMode="auto">
          <a:xfrm>
            <a:off x="2477279" y="4165601"/>
            <a:ext cx="989544" cy="4107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162962" tIns="81481" rIns="162962" bIns="81481" anchorCtr="1">
            <a:spAutoFit/>
          </a:bodyPr>
          <a:lstStyle/>
          <a:p>
            <a:pPr algn="ctr" defTabSz="2284413" eaLnBrk="0" hangingPunct="0">
              <a:spcAft>
                <a:spcPct val="67000"/>
              </a:spcAft>
            </a:pPr>
            <a:r>
              <a:rPr lang="en-US"/>
              <a:t>Neutral</a:t>
            </a:r>
          </a:p>
        </p:txBody>
      </p:sp>
      <p:sp>
        <p:nvSpPr>
          <p:cNvPr id="11278" name="Rectangle 14"/>
          <p:cNvSpPr>
            <a:spLocks noChangeArrowheads="1"/>
          </p:cNvSpPr>
          <p:nvPr/>
        </p:nvSpPr>
        <p:spPr bwMode="auto">
          <a:xfrm>
            <a:off x="4194110" y="5888039"/>
            <a:ext cx="2380951" cy="4107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162962" tIns="81481" rIns="162962" bIns="81481" anchorCtr="1">
            <a:spAutoFit/>
          </a:bodyPr>
          <a:lstStyle/>
          <a:p>
            <a:pPr algn="ctr" defTabSz="2284413" eaLnBrk="0" hangingPunct="0">
              <a:spcAft>
                <a:spcPct val="67000"/>
              </a:spcAft>
            </a:pPr>
            <a:r>
              <a:rPr lang="en-US"/>
              <a:t>Achieved performance</a:t>
            </a:r>
          </a:p>
        </p:txBody>
      </p:sp>
      <p:sp>
        <p:nvSpPr>
          <p:cNvPr id="11279" name="Rectangle 15"/>
          <p:cNvSpPr>
            <a:spLocks noChangeArrowheads="1"/>
          </p:cNvSpPr>
          <p:nvPr/>
        </p:nvSpPr>
        <p:spPr bwMode="auto">
          <a:xfrm rot="-5400000">
            <a:off x="1280953" y="4105470"/>
            <a:ext cx="2084396" cy="4107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162962" tIns="81481" rIns="162962" bIns="81481" anchorCtr="1">
            <a:spAutoFit/>
          </a:bodyPr>
          <a:lstStyle/>
          <a:p>
            <a:pPr algn="ctr" defTabSz="2284413" eaLnBrk="0" hangingPunct="0">
              <a:spcAft>
                <a:spcPct val="67000"/>
              </a:spcAft>
            </a:pPr>
            <a:r>
              <a:rPr lang="en-US"/>
              <a:t>Competitive benefit</a:t>
            </a:r>
          </a:p>
        </p:txBody>
      </p:sp>
      <p:grpSp>
        <p:nvGrpSpPr>
          <p:cNvPr id="2" name="Group 44"/>
          <p:cNvGrpSpPr>
            <a:grpSpLocks/>
          </p:cNvGrpSpPr>
          <p:nvPr/>
        </p:nvGrpSpPr>
        <p:grpSpPr bwMode="auto">
          <a:xfrm>
            <a:off x="3441323" y="4308475"/>
            <a:ext cx="778635" cy="1119188"/>
            <a:chOff x="1751" y="2233"/>
            <a:chExt cx="552" cy="861"/>
          </a:xfrm>
        </p:grpSpPr>
        <p:sp>
          <p:nvSpPr>
            <p:cNvPr id="11292" name="Rectangle 18"/>
            <p:cNvSpPr>
              <a:spLocks noChangeArrowheads="1"/>
            </p:cNvSpPr>
            <p:nvPr/>
          </p:nvSpPr>
          <p:spPr bwMode="auto">
            <a:xfrm rot="3420000">
              <a:off x="1867" y="2383"/>
              <a:ext cx="586" cy="28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155575" tIns="77788" rIns="155575" bIns="77788" anchorCtr="1">
              <a:spAutoFit/>
            </a:bodyPr>
            <a:lstStyle/>
            <a:p>
              <a:pPr algn="ctr" defTabSz="2284413" eaLnBrk="0" hangingPunct="0">
                <a:spcAft>
                  <a:spcPct val="67000"/>
                </a:spcAft>
              </a:pPr>
              <a:r>
                <a:rPr lang="en-US"/>
                <a:t>Time</a:t>
              </a:r>
            </a:p>
          </p:txBody>
        </p:sp>
        <p:sp>
          <p:nvSpPr>
            <p:cNvPr id="11293" name="Freeform 21"/>
            <p:cNvSpPr>
              <a:spLocks/>
            </p:cNvSpPr>
            <p:nvPr/>
          </p:nvSpPr>
          <p:spPr bwMode="auto">
            <a:xfrm>
              <a:off x="1751" y="2276"/>
              <a:ext cx="182" cy="262"/>
            </a:xfrm>
            <a:custGeom>
              <a:avLst/>
              <a:gdLst>
                <a:gd name="T0" fmla="*/ 41 w 182"/>
                <a:gd name="T1" fmla="*/ 52 h 258"/>
                <a:gd name="T2" fmla="*/ 83 w 182"/>
                <a:gd name="T3" fmla="*/ 0 h 258"/>
                <a:gd name="T4" fmla="*/ 161 w 182"/>
                <a:gd name="T5" fmla="*/ 171 h 258"/>
                <a:gd name="T6" fmla="*/ 181 w 182"/>
                <a:gd name="T7" fmla="*/ 156 h 258"/>
                <a:gd name="T8" fmla="*/ 173 w 182"/>
                <a:gd name="T9" fmla="*/ 338 h 258"/>
                <a:gd name="T10" fmla="*/ 59 w 182"/>
                <a:gd name="T11" fmla="*/ 290 h 258"/>
                <a:gd name="T12" fmla="*/ 73 w 182"/>
                <a:gd name="T13" fmla="*/ 267 h 258"/>
                <a:gd name="T14" fmla="*/ 0 w 182"/>
                <a:gd name="T15" fmla="*/ 86 h 258"/>
                <a:gd name="T16" fmla="*/ 41 w 182"/>
                <a:gd name="T17" fmla="*/ 52 h 258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82"/>
                <a:gd name="T28" fmla="*/ 0 h 258"/>
                <a:gd name="T29" fmla="*/ 182 w 182"/>
                <a:gd name="T30" fmla="*/ 258 h 258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82" h="258">
                  <a:moveTo>
                    <a:pt x="41" y="34"/>
                  </a:moveTo>
                  <a:lnTo>
                    <a:pt x="83" y="0"/>
                  </a:lnTo>
                  <a:lnTo>
                    <a:pt x="161" y="132"/>
                  </a:lnTo>
                  <a:lnTo>
                    <a:pt x="181" y="120"/>
                  </a:lnTo>
                  <a:lnTo>
                    <a:pt x="173" y="257"/>
                  </a:lnTo>
                  <a:lnTo>
                    <a:pt x="59" y="220"/>
                  </a:lnTo>
                  <a:lnTo>
                    <a:pt x="73" y="203"/>
                  </a:lnTo>
                  <a:lnTo>
                    <a:pt x="0" y="68"/>
                  </a:lnTo>
                  <a:lnTo>
                    <a:pt x="41" y="34"/>
                  </a:lnTo>
                </a:path>
              </a:pathLst>
            </a:custGeom>
            <a:solidFill>
              <a:srgbClr val="FF0000"/>
            </a:solidFill>
            <a:ln w="28575" cap="rnd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1294" name="Freeform 22"/>
            <p:cNvSpPr>
              <a:spLocks/>
            </p:cNvSpPr>
            <p:nvPr/>
          </p:nvSpPr>
          <p:spPr bwMode="auto">
            <a:xfrm>
              <a:off x="1920" y="2539"/>
              <a:ext cx="183" cy="260"/>
            </a:xfrm>
            <a:custGeom>
              <a:avLst/>
              <a:gdLst>
                <a:gd name="T0" fmla="*/ 42 w 183"/>
                <a:gd name="T1" fmla="*/ 34 h 257"/>
                <a:gd name="T2" fmla="*/ 86 w 183"/>
                <a:gd name="T3" fmla="*/ 0 h 257"/>
                <a:gd name="T4" fmla="*/ 163 w 183"/>
                <a:gd name="T5" fmla="*/ 167 h 257"/>
                <a:gd name="T6" fmla="*/ 182 w 183"/>
                <a:gd name="T7" fmla="*/ 149 h 257"/>
                <a:gd name="T8" fmla="*/ 175 w 183"/>
                <a:gd name="T9" fmla="*/ 313 h 257"/>
                <a:gd name="T10" fmla="*/ 59 w 183"/>
                <a:gd name="T11" fmla="*/ 271 h 257"/>
                <a:gd name="T12" fmla="*/ 74 w 183"/>
                <a:gd name="T13" fmla="*/ 246 h 257"/>
                <a:gd name="T14" fmla="*/ 0 w 183"/>
                <a:gd name="T15" fmla="*/ 85 h 257"/>
                <a:gd name="T16" fmla="*/ 42 w 183"/>
                <a:gd name="T17" fmla="*/ 34 h 25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83"/>
                <a:gd name="T28" fmla="*/ 0 h 257"/>
                <a:gd name="T29" fmla="*/ 183 w 183"/>
                <a:gd name="T30" fmla="*/ 257 h 257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83" h="257">
                  <a:moveTo>
                    <a:pt x="42" y="34"/>
                  </a:moveTo>
                  <a:lnTo>
                    <a:pt x="86" y="0"/>
                  </a:lnTo>
                  <a:lnTo>
                    <a:pt x="163" y="131"/>
                  </a:lnTo>
                  <a:lnTo>
                    <a:pt x="182" y="121"/>
                  </a:lnTo>
                  <a:lnTo>
                    <a:pt x="175" y="256"/>
                  </a:lnTo>
                  <a:lnTo>
                    <a:pt x="59" y="217"/>
                  </a:lnTo>
                  <a:lnTo>
                    <a:pt x="74" y="200"/>
                  </a:lnTo>
                  <a:lnTo>
                    <a:pt x="0" y="67"/>
                  </a:lnTo>
                  <a:lnTo>
                    <a:pt x="42" y="34"/>
                  </a:lnTo>
                </a:path>
              </a:pathLst>
            </a:custGeom>
            <a:solidFill>
              <a:srgbClr val="FF0000"/>
            </a:solidFill>
            <a:ln w="28575" cap="rnd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1295" name="Freeform 23"/>
            <p:cNvSpPr>
              <a:spLocks/>
            </p:cNvSpPr>
            <p:nvPr/>
          </p:nvSpPr>
          <p:spPr bwMode="auto">
            <a:xfrm>
              <a:off x="2108" y="2833"/>
              <a:ext cx="182" cy="261"/>
            </a:xfrm>
            <a:custGeom>
              <a:avLst/>
              <a:gdLst>
                <a:gd name="T0" fmla="*/ 42 w 182"/>
                <a:gd name="T1" fmla="*/ 34 h 258"/>
                <a:gd name="T2" fmla="*/ 85 w 182"/>
                <a:gd name="T3" fmla="*/ 0 h 258"/>
                <a:gd name="T4" fmla="*/ 162 w 182"/>
                <a:gd name="T5" fmla="*/ 168 h 258"/>
                <a:gd name="T6" fmla="*/ 181 w 182"/>
                <a:gd name="T7" fmla="*/ 147 h 258"/>
                <a:gd name="T8" fmla="*/ 171 w 182"/>
                <a:gd name="T9" fmla="*/ 314 h 258"/>
                <a:gd name="T10" fmla="*/ 58 w 182"/>
                <a:gd name="T11" fmla="*/ 272 h 258"/>
                <a:gd name="T12" fmla="*/ 74 w 182"/>
                <a:gd name="T13" fmla="*/ 247 h 258"/>
                <a:gd name="T14" fmla="*/ 0 w 182"/>
                <a:gd name="T15" fmla="*/ 86 h 258"/>
                <a:gd name="T16" fmla="*/ 42 w 182"/>
                <a:gd name="T17" fmla="*/ 34 h 258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82"/>
                <a:gd name="T28" fmla="*/ 0 h 258"/>
                <a:gd name="T29" fmla="*/ 182 w 182"/>
                <a:gd name="T30" fmla="*/ 258 h 258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82" h="258">
                  <a:moveTo>
                    <a:pt x="42" y="34"/>
                  </a:moveTo>
                  <a:lnTo>
                    <a:pt x="85" y="0"/>
                  </a:lnTo>
                  <a:lnTo>
                    <a:pt x="162" y="132"/>
                  </a:lnTo>
                  <a:lnTo>
                    <a:pt x="181" y="120"/>
                  </a:lnTo>
                  <a:lnTo>
                    <a:pt x="171" y="257"/>
                  </a:lnTo>
                  <a:lnTo>
                    <a:pt x="58" y="218"/>
                  </a:lnTo>
                  <a:lnTo>
                    <a:pt x="74" y="201"/>
                  </a:lnTo>
                  <a:lnTo>
                    <a:pt x="0" y="68"/>
                  </a:lnTo>
                  <a:lnTo>
                    <a:pt x="42" y="34"/>
                  </a:lnTo>
                </a:path>
              </a:pathLst>
            </a:custGeom>
            <a:solidFill>
              <a:srgbClr val="FF0000"/>
            </a:solidFill>
            <a:ln w="28575" cap="rnd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3" name="Group 43"/>
          <p:cNvGrpSpPr>
            <a:grpSpLocks/>
          </p:cNvGrpSpPr>
          <p:nvPr/>
        </p:nvGrpSpPr>
        <p:grpSpPr bwMode="auto">
          <a:xfrm>
            <a:off x="3602903" y="3125788"/>
            <a:ext cx="3796414" cy="1168400"/>
            <a:chOff x="1865" y="1326"/>
            <a:chExt cx="2693" cy="899"/>
          </a:xfrm>
        </p:grpSpPr>
        <p:sp>
          <p:nvSpPr>
            <p:cNvPr id="11290" name="Rectangle 26"/>
            <p:cNvSpPr>
              <a:spLocks noChangeArrowheads="1"/>
            </p:cNvSpPr>
            <p:nvPr/>
          </p:nvSpPr>
          <p:spPr bwMode="auto">
            <a:xfrm>
              <a:off x="3811" y="1326"/>
              <a:ext cx="747" cy="3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155575" tIns="77788" rIns="155575" bIns="77788" anchorCtr="1">
              <a:spAutoFit/>
            </a:bodyPr>
            <a:lstStyle/>
            <a:p>
              <a:pPr algn="ctr" defTabSz="2284413" eaLnBrk="0" hangingPunct="0">
                <a:spcAft>
                  <a:spcPct val="67000"/>
                </a:spcAft>
              </a:pPr>
              <a:r>
                <a:rPr lang="en-US"/>
                <a:t>Delights</a:t>
              </a:r>
            </a:p>
          </p:txBody>
        </p:sp>
        <p:sp>
          <p:nvSpPr>
            <p:cNvPr id="11291" name="Freeform 27"/>
            <p:cNvSpPr>
              <a:spLocks/>
            </p:cNvSpPr>
            <p:nvPr/>
          </p:nvSpPr>
          <p:spPr bwMode="auto">
            <a:xfrm>
              <a:off x="1865" y="1329"/>
              <a:ext cx="2465" cy="896"/>
            </a:xfrm>
            <a:custGeom>
              <a:avLst/>
              <a:gdLst>
                <a:gd name="T0" fmla="*/ 2464 w 2465"/>
                <a:gd name="T1" fmla="*/ 0 h 896"/>
                <a:gd name="T2" fmla="*/ 2252 w 2465"/>
                <a:gd name="T3" fmla="*/ 0 h 896"/>
                <a:gd name="T4" fmla="*/ 1968 w 2465"/>
                <a:gd name="T5" fmla="*/ 27 h 896"/>
                <a:gd name="T6" fmla="*/ 1758 w 2465"/>
                <a:gd name="T7" fmla="*/ 63 h 896"/>
                <a:gd name="T8" fmla="*/ 1572 w 2465"/>
                <a:gd name="T9" fmla="*/ 118 h 896"/>
                <a:gd name="T10" fmla="*/ 1430 w 2465"/>
                <a:gd name="T11" fmla="*/ 218 h 896"/>
                <a:gd name="T12" fmla="*/ 1286 w 2465"/>
                <a:gd name="T13" fmla="*/ 364 h 896"/>
                <a:gd name="T14" fmla="*/ 1110 w 2465"/>
                <a:gd name="T15" fmla="*/ 545 h 896"/>
                <a:gd name="T16" fmla="*/ 943 w 2465"/>
                <a:gd name="T17" fmla="*/ 684 h 896"/>
                <a:gd name="T18" fmla="*/ 767 w 2465"/>
                <a:gd name="T19" fmla="*/ 773 h 896"/>
                <a:gd name="T20" fmla="*/ 538 w 2465"/>
                <a:gd name="T21" fmla="*/ 846 h 896"/>
                <a:gd name="T22" fmla="*/ 344 w 2465"/>
                <a:gd name="T23" fmla="*/ 887 h 896"/>
                <a:gd name="T24" fmla="*/ 0 w 2465"/>
                <a:gd name="T25" fmla="*/ 895 h 89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2465"/>
                <a:gd name="T40" fmla="*/ 0 h 896"/>
                <a:gd name="T41" fmla="*/ 2465 w 2465"/>
                <a:gd name="T42" fmla="*/ 896 h 89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2465" h="896">
                  <a:moveTo>
                    <a:pt x="2464" y="0"/>
                  </a:moveTo>
                  <a:lnTo>
                    <a:pt x="2252" y="0"/>
                  </a:lnTo>
                  <a:lnTo>
                    <a:pt x="1968" y="27"/>
                  </a:lnTo>
                  <a:lnTo>
                    <a:pt x="1758" y="63"/>
                  </a:lnTo>
                  <a:lnTo>
                    <a:pt x="1572" y="118"/>
                  </a:lnTo>
                  <a:lnTo>
                    <a:pt x="1430" y="218"/>
                  </a:lnTo>
                  <a:lnTo>
                    <a:pt x="1286" y="364"/>
                  </a:lnTo>
                  <a:lnTo>
                    <a:pt x="1110" y="545"/>
                  </a:lnTo>
                  <a:lnTo>
                    <a:pt x="943" y="684"/>
                  </a:lnTo>
                  <a:lnTo>
                    <a:pt x="767" y="773"/>
                  </a:lnTo>
                  <a:lnTo>
                    <a:pt x="538" y="846"/>
                  </a:lnTo>
                  <a:lnTo>
                    <a:pt x="344" y="887"/>
                  </a:lnTo>
                  <a:lnTo>
                    <a:pt x="0" y="895"/>
                  </a:lnTo>
                </a:path>
              </a:pathLst>
            </a:custGeom>
            <a:noFill/>
            <a:ln w="38100" cap="rnd">
              <a:solidFill>
                <a:srgbClr val="D60093"/>
              </a:solidFill>
              <a:round/>
              <a:headEnd/>
              <a:tailEnd/>
            </a:ln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3566805" y="3536951"/>
            <a:ext cx="4344855" cy="1597025"/>
            <a:chOff x="1840" y="1640"/>
            <a:chExt cx="3082" cy="1227"/>
          </a:xfrm>
        </p:grpSpPr>
        <p:sp>
          <p:nvSpPr>
            <p:cNvPr id="11288" name="Rectangle 31"/>
            <p:cNvSpPr>
              <a:spLocks noChangeArrowheads="1"/>
            </p:cNvSpPr>
            <p:nvPr/>
          </p:nvSpPr>
          <p:spPr bwMode="auto">
            <a:xfrm>
              <a:off x="3777" y="1876"/>
              <a:ext cx="1145" cy="310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155575" tIns="77788" rIns="155575" bIns="77788" anchorCtr="1">
              <a:spAutoFit/>
            </a:bodyPr>
            <a:lstStyle/>
            <a:p>
              <a:pPr algn="ctr" defTabSz="2284413" eaLnBrk="0" hangingPunct="0">
                <a:spcAft>
                  <a:spcPct val="67000"/>
                </a:spcAft>
              </a:pPr>
              <a:r>
                <a:rPr lang="en-US"/>
                <a:t>Order-winners</a:t>
              </a:r>
            </a:p>
          </p:txBody>
        </p:sp>
        <p:sp>
          <p:nvSpPr>
            <p:cNvPr id="11289" name="Line 32"/>
            <p:cNvSpPr>
              <a:spLocks noChangeShapeType="1"/>
            </p:cNvSpPr>
            <p:nvPr/>
          </p:nvSpPr>
          <p:spPr bwMode="auto">
            <a:xfrm flipV="1">
              <a:off x="1840" y="1640"/>
              <a:ext cx="2473" cy="1227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5" name="Group 41"/>
          <p:cNvGrpSpPr>
            <a:grpSpLocks/>
          </p:cNvGrpSpPr>
          <p:nvPr/>
        </p:nvGrpSpPr>
        <p:grpSpPr bwMode="auto">
          <a:xfrm>
            <a:off x="3549616" y="4398963"/>
            <a:ext cx="3940287" cy="1287462"/>
            <a:chOff x="1829" y="2305"/>
            <a:chExt cx="2793" cy="987"/>
          </a:xfrm>
        </p:grpSpPr>
        <p:sp>
          <p:nvSpPr>
            <p:cNvPr id="11286" name="Rectangle 36"/>
            <p:cNvSpPr>
              <a:spLocks noChangeArrowheads="1"/>
            </p:cNvSpPr>
            <p:nvPr/>
          </p:nvSpPr>
          <p:spPr bwMode="auto">
            <a:xfrm>
              <a:off x="3786" y="2306"/>
              <a:ext cx="836" cy="30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155575" tIns="77788" rIns="155575" bIns="77788" anchorCtr="1">
              <a:spAutoFit/>
            </a:bodyPr>
            <a:lstStyle/>
            <a:p>
              <a:pPr algn="ctr" defTabSz="2284413" eaLnBrk="0" hangingPunct="0">
                <a:spcAft>
                  <a:spcPct val="67000"/>
                </a:spcAft>
              </a:pPr>
              <a:r>
                <a:rPr lang="en-US"/>
                <a:t>Qualifiers</a:t>
              </a:r>
            </a:p>
          </p:txBody>
        </p:sp>
        <p:sp>
          <p:nvSpPr>
            <p:cNvPr id="11287" name="Freeform 37"/>
            <p:cNvSpPr>
              <a:spLocks/>
            </p:cNvSpPr>
            <p:nvPr/>
          </p:nvSpPr>
          <p:spPr bwMode="auto">
            <a:xfrm>
              <a:off x="1829" y="2305"/>
              <a:ext cx="2450" cy="987"/>
            </a:xfrm>
            <a:custGeom>
              <a:avLst/>
              <a:gdLst>
                <a:gd name="T0" fmla="*/ 2449 w 2450"/>
                <a:gd name="T1" fmla="*/ 0 h 987"/>
                <a:gd name="T2" fmla="*/ 2129 w 2450"/>
                <a:gd name="T3" fmla="*/ 0 h 987"/>
                <a:gd name="T4" fmla="*/ 1845 w 2450"/>
                <a:gd name="T5" fmla="*/ 27 h 987"/>
                <a:gd name="T6" fmla="*/ 1633 w 2450"/>
                <a:gd name="T7" fmla="*/ 64 h 987"/>
                <a:gd name="T8" fmla="*/ 1449 w 2450"/>
                <a:gd name="T9" fmla="*/ 119 h 987"/>
                <a:gd name="T10" fmla="*/ 1305 w 2450"/>
                <a:gd name="T11" fmla="*/ 219 h 987"/>
                <a:gd name="T12" fmla="*/ 1161 w 2450"/>
                <a:gd name="T13" fmla="*/ 366 h 987"/>
                <a:gd name="T14" fmla="*/ 985 w 2450"/>
                <a:gd name="T15" fmla="*/ 547 h 987"/>
                <a:gd name="T16" fmla="*/ 817 w 2450"/>
                <a:gd name="T17" fmla="*/ 686 h 987"/>
                <a:gd name="T18" fmla="*/ 641 w 2450"/>
                <a:gd name="T19" fmla="*/ 786 h 987"/>
                <a:gd name="T20" fmla="*/ 413 w 2450"/>
                <a:gd name="T21" fmla="*/ 867 h 987"/>
                <a:gd name="T22" fmla="*/ 220 w 2450"/>
                <a:gd name="T23" fmla="*/ 930 h 987"/>
                <a:gd name="T24" fmla="*/ 0 w 2450"/>
                <a:gd name="T25" fmla="*/ 986 h 987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2450"/>
                <a:gd name="T40" fmla="*/ 0 h 987"/>
                <a:gd name="T41" fmla="*/ 2450 w 2450"/>
                <a:gd name="T42" fmla="*/ 987 h 987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2450" h="987">
                  <a:moveTo>
                    <a:pt x="2449" y="0"/>
                  </a:moveTo>
                  <a:lnTo>
                    <a:pt x="2129" y="0"/>
                  </a:lnTo>
                  <a:lnTo>
                    <a:pt x="1845" y="27"/>
                  </a:lnTo>
                  <a:lnTo>
                    <a:pt x="1633" y="64"/>
                  </a:lnTo>
                  <a:lnTo>
                    <a:pt x="1449" y="119"/>
                  </a:lnTo>
                  <a:lnTo>
                    <a:pt x="1305" y="219"/>
                  </a:lnTo>
                  <a:lnTo>
                    <a:pt x="1161" y="366"/>
                  </a:lnTo>
                  <a:lnTo>
                    <a:pt x="985" y="547"/>
                  </a:lnTo>
                  <a:lnTo>
                    <a:pt x="817" y="686"/>
                  </a:lnTo>
                  <a:lnTo>
                    <a:pt x="641" y="786"/>
                  </a:lnTo>
                  <a:lnTo>
                    <a:pt x="413" y="867"/>
                  </a:lnTo>
                  <a:lnTo>
                    <a:pt x="220" y="930"/>
                  </a:lnTo>
                  <a:lnTo>
                    <a:pt x="0" y="986"/>
                  </a:lnTo>
                </a:path>
              </a:pathLst>
            </a:custGeom>
            <a:noFill/>
            <a:ln w="38100" cap="rnd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11284" name="Text Box 23"/>
          <p:cNvSpPr txBox="1">
            <a:spLocks noChangeArrowheads="1"/>
          </p:cNvSpPr>
          <p:nvPr/>
        </p:nvSpPr>
        <p:spPr bwMode="auto">
          <a:xfrm>
            <a:off x="0" y="442914"/>
            <a:ext cx="9902825" cy="54292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ctr"/>
            <a:r>
              <a:rPr lang="en-US" sz="2800" b="1"/>
              <a:t>Qualifiers, order-winners and delights</a:t>
            </a:r>
          </a:p>
        </p:txBody>
      </p:sp>
      <p:sp>
        <p:nvSpPr>
          <p:cNvPr id="11285" name="TextBox 44"/>
          <p:cNvSpPr txBox="1">
            <a:spLocks noChangeArrowheads="1"/>
          </p:cNvSpPr>
          <p:nvPr/>
        </p:nvSpPr>
        <p:spPr bwMode="auto">
          <a:xfrm>
            <a:off x="536310" y="1339850"/>
            <a:ext cx="8479541" cy="1265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marL="273050" indent="-273050">
              <a:buFont typeface="Arial" pitchFamily="34" charset="0"/>
              <a:buChar char="•"/>
            </a:pPr>
            <a:r>
              <a:rPr lang="en-GB" sz="1900">
                <a:solidFill>
                  <a:srgbClr val="000000"/>
                </a:solidFill>
              </a:rPr>
              <a:t>Qualifiers are the </a:t>
            </a:r>
            <a:r>
              <a:rPr lang="en-GB" altLang="en-US" sz="1900">
                <a:solidFill>
                  <a:srgbClr val="000000"/>
                </a:solidFill>
              </a:rPr>
              <a:t>‘</a:t>
            </a:r>
            <a:r>
              <a:rPr lang="en-GB" sz="1900">
                <a:solidFill>
                  <a:srgbClr val="000000"/>
                </a:solidFill>
              </a:rPr>
              <a:t>givens</a:t>
            </a:r>
            <a:r>
              <a:rPr lang="en-GB" altLang="en-US" sz="1900">
                <a:solidFill>
                  <a:srgbClr val="000000"/>
                </a:solidFill>
              </a:rPr>
              <a:t>’</a:t>
            </a:r>
            <a:r>
              <a:rPr lang="en-GB" sz="1900">
                <a:solidFill>
                  <a:srgbClr val="000000"/>
                </a:solidFill>
              </a:rPr>
              <a:t> of doing business</a:t>
            </a:r>
          </a:p>
          <a:p>
            <a:pPr marL="273050" indent="-273050">
              <a:buFont typeface="Arial" pitchFamily="34" charset="0"/>
              <a:buChar char="•"/>
            </a:pPr>
            <a:r>
              <a:rPr lang="en-GB" sz="1900">
                <a:solidFill>
                  <a:srgbClr val="000000"/>
                </a:solidFill>
              </a:rPr>
              <a:t>Order-winners gain more business the better you are</a:t>
            </a:r>
          </a:p>
          <a:p>
            <a:pPr marL="273050" indent="-273050">
              <a:buFont typeface="Arial" pitchFamily="34" charset="0"/>
              <a:buChar char="•"/>
            </a:pPr>
            <a:r>
              <a:rPr lang="en-GB" sz="1900">
                <a:solidFill>
                  <a:srgbClr val="000000"/>
                </a:solidFill>
              </a:rPr>
              <a:t>Adding </a:t>
            </a:r>
            <a:r>
              <a:rPr lang="en-US" sz="1900">
                <a:solidFill>
                  <a:srgbClr val="000000"/>
                </a:solidFill>
              </a:rPr>
              <a:t>delights</a:t>
            </a:r>
          </a:p>
          <a:p>
            <a:pPr marL="273050" indent="-273050">
              <a:buFont typeface="Arial" pitchFamily="34" charset="0"/>
              <a:buChar char="•"/>
            </a:pPr>
            <a:r>
              <a:rPr lang="en-US" sz="1900"/>
              <a:t>Delights become order-winners and order-winners become qualifiers</a:t>
            </a:r>
            <a:endParaRPr lang="en-US" sz="190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3" name="Rectangle 3"/>
          <p:cNvSpPr>
            <a:spLocks noChangeArrowheads="1"/>
          </p:cNvSpPr>
          <p:nvPr/>
        </p:nvSpPr>
        <p:spPr bwMode="auto">
          <a:xfrm>
            <a:off x="3541020" y="2746376"/>
            <a:ext cx="4771783" cy="3419475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102404" name="Rectangle 4"/>
          <p:cNvSpPr>
            <a:spLocks noChangeArrowheads="1"/>
          </p:cNvSpPr>
          <p:nvPr/>
        </p:nvSpPr>
        <p:spPr bwMode="auto">
          <a:xfrm>
            <a:off x="1602054" y="3573464"/>
            <a:ext cx="6715907" cy="2600325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12292" name="Rectangle 5"/>
          <p:cNvSpPr>
            <a:spLocks noChangeArrowheads="1"/>
          </p:cNvSpPr>
          <p:nvPr/>
        </p:nvSpPr>
        <p:spPr bwMode="auto">
          <a:xfrm>
            <a:off x="2241932" y="3717925"/>
            <a:ext cx="1185638" cy="43092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186242" tIns="91458" rIns="186242" bIns="91458">
            <a:spAutoFit/>
          </a:bodyPr>
          <a:lstStyle/>
          <a:p>
            <a:pPr algn="r" defTabSz="2938463" eaLnBrk="0" hangingPunct="0">
              <a:spcAft>
                <a:spcPct val="67000"/>
              </a:spcAft>
            </a:pPr>
            <a:r>
              <a:rPr lang="en-US" b="1" i="1"/>
              <a:t>Delights</a:t>
            </a:r>
          </a:p>
        </p:txBody>
      </p:sp>
      <p:sp>
        <p:nvSpPr>
          <p:cNvPr id="12293" name="Rectangle 6"/>
          <p:cNvSpPr>
            <a:spLocks noChangeArrowheads="1"/>
          </p:cNvSpPr>
          <p:nvPr/>
        </p:nvSpPr>
        <p:spPr bwMode="auto">
          <a:xfrm>
            <a:off x="1647219" y="4592638"/>
            <a:ext cx="1780352" cy="43092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186242" tIns="91458" rIns="186242" bIns="91458">
            <a:spAutoFit/>
          </a:bodyPr>
          <a:lstStyle/>
          <a:p>
            <a:pPr algn="r" defTabSz="2938463" eaLnBrk="0" hangingPunct="0">
              <a:spcAft>
                <a:spcPct val="67000"/>
              </a:spcAft>
            </a:pPr>
            <a:r>
              <a:rPr lang="en-US" b="1" i="1"/>
              <a:t>Order-winners</a:t>
            </a:r>
          </a:p>
        </p:txBody>
      </p:sp>
      <p:sp>
        <p:nvSpPr>
          <p:cNvPr id="12294" name="Rectangle 7"/>
          <p:cNvSpPr>
            <a:spLocks noChangeArrowheads="1"/>
          </p:cNvSpPr>
          <p:nvPr/>
        </p:nvSpPr>
        <p:spPr bwMode="auto">
          <a:xfrm>
            <a:off x="2102471" y="5472113"/>
            <a:ext cx="1325099" cy="43092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186242" tIns="91458" rIns="186242" bIns="91458">
            <a:spAutoFit/>
          </a:bodyPr>
          <a:lstStyle/>
          <a:p>
            <a:pPr algn="r" defTabSz="2938463" eaLnBrk="0" hangingPunct="0">
              <a:spcAft>
                <a:spcPct val="67000"/>
              </a:spcAft>
            </a:pPr>
            <a:r>
              <a:rPr lang="en-US" b="1" i="1"/>
              <a:t>Qualifiers</a:t>
            </a:r>
          </a:p>
        </p:txBody>
      </p:sp>
      <p:sp>
        <p:nvSpPr>
          <p:cNvPr id="12295" name="Rectangle 8"/>
          <p:cNvSpPr>
            <a:spLocks noChangeArrowheads="1"/>
          </p:cNvSpPr>
          <p:nvPr/>
        </p:nvSpPr>
        <p:spPr bwMode="auto">
          <a:xfrm>
            <a:off x="3934140" y="2911475"/>
            <a:ext cx="1159606" cy="50786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186242" tIns="91458" rIns="186242" bIns="91458" anchorCtr="1">
            <a:spAutoFit/>
          </a:bodyPr>
          <a:lstStyle/>
          <a:p>
            <a:pPr algn="ctr" defTabSz="2938463" eaLnBrk="0" hangingPunct="0">
              <a:spcAft>
                <a:spcPct val="67000"/>
              </a:spcAft>
            </a:pPr>
            <a:r>
              <a:rPr lang="en-US" sz="2100" b="1" i="1"/>
              <a:t>Today</a:t>
            </a:r>
          </a:p>
        </p:txBody>
      </p:sp>
      <p:sp>
        <p:nvSpPr>
          <p:cNvPr id="12296" name="Rectangle 9"/>
          <p:cNvSpPr>
            <a:spLocks noChangeArrowheads="1"/>
          </p:cNvSpPr>
          <p:nvPr/>
        </p:nvSpPr>
        <p:spPr bwMode="auto">
          <a:xfrm>
            <a:off x="6405165" y="2911475"/>
            <a:ext cx="1683787" cy="50786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186242" tIns="91458" rIns="186242" bIns="91458" anchorCtr="1">
            <a:spAutoFit/>
          </a:bodyPr>
          <a:lstStyle/>
          <a:p>
            <a:pPr algn="ctr" defTabSz="2938463" eaLnBrk="0" hangingPunct="0">
              <a:spcAft>
                <a:spcPct val="67000"/>
              </a:spcAft>
            </a:pPr>
            <a:r>
              <a:rPr lang="en-US" sz="2100" b="1" i="1"/>
              <a:t>Tomorrow</a:t>
            </a:r>
          </a:p>
        </p:txBody>
      </p:sp>
      <p:sp>
        <p:nvSpPr>
          <p:cNvPr id="12297" name="Line 10"/>
          <p:cNvSpPr>
            <a:spLocks noChangeShapeType="1"/>
          </p:cNvSpPr>
          <p:nvPr/>
        </p:nvSpPr>
        <p:spPr bwMode="auto">
          <a:xfrm>
            <a:off x="1584865" y="4427538"/>
            <a:ext cx="6698717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US"/>
          </a:p>
        </p:txBody>
      </p:sp>
      <p:sp>
        <p:nvSpPr>
          <p:cNvPr id="12298" name="Line 11"/>
          <p:cNvSpPr>
            <a:spLocks noChangeShapeType="1"/>
          </p:cNvSpPr>
          <p:nvPr/>
        </p:nvSpPr>
        <p:spPr bwMode="auto">
          <a:xfrm>
            <a:off x="1584865" y="5307013"/>
            <a:ext cx="6698717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US"/>
          </a:p>
        </p:txBody>
      </p:sp>
      <p:sp>
        <p:nvSpPr>
          <p:cNvPr id="12299" name="Freeform 12"/>
          <p:cNvSpPr>
            <a:spLocks/>
          </p:cNvSpPr>
          <p:nvPr/>
        </p:nvSpPr>
        <p:spPr bwMode="auto">
          <a:xfrm>
            <a:off x="3537583" y="2741614"/>
            <a:ext cx="8595" cy="3444875"/>
          </a:xfrm>
          <a:custGeom>
            <a:avLst/>
            <a:gdLst>
              <a:gd name="T0" fmla="*/ 2147483647 w 6"/>
              <a:gd name="T1" fmla="*/ 0 h 2358"/>
              <a:gd name="T2" fmla="*/ 0 w 6"/>
              <a:gd name="T3" fmla="*/ 2147483647 h 2358"/>
              <a:gd name="T4" fmla="*/ 0 60000 65536"/>
              <a:gd name="T5" fmla="*/ 0 60000 65536"/>
              <a:gd name="T6" fmla="*/ 0 w 6"/>
              <a:gd name="T7" fmla="*/ 0 h 2358"/>
              <a:gd name="T8" fmla="*/ 6 w 6"/>
              <a:gd name="T9" fmla="*/ 2358 h 235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6" h="2358">
                <a:moveTo>
                  <a:pt x="6" y="0"/>
                </a:moveTo>
                <a:lnTo>
                  <a:pt x="0" y="2358"/>
                </a:lnTo>
              </a:path>
            </a:pathLst>
          </a:custGeom>
          <a:noFill/>
          <a:ln w="25400">
            <a:solidFill>
              <a:schemeClr val="tx2"/>
            </a:solidFill>
            <a:round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IN"/>
          </a:p>
        </p:txBody>
      </p:sp>
      <p:sp>
        <p:nvSpPr>
          <p:cNvPr id="12300" name="Freeform 13"/>
          <p:cNvSpPr>
            <a:spLocks/>
          </p:cNvSpPr>
          <p:nvPr/>
        </p:nvSpPr>
        <p:spPr bwMode="auto">
          <a:xfrm>
            <a:off x="5928632" y="2730500"/>
            <a:ext cx="10314" cy="3448050"/>
          </a:xfrm>
          <a:custGeom>
            <a:avLst/>
            <a:gdLst>
              <a:gd name="T0" fmla="*/ 0 w 7"/>
              <a:gd name="T1" fmla="*/ 0 h 2358"/>
              <a:gd name="T2" fmla="*/ 2147483647 w 7"/>
              <a:gd name="T3" fmla="*/ 2147483647 h 2358"/>
              <a:gd name="T4" fmla="*/ 0 60000 65536"/>
              <a:gd name="T5" fmla="*/ 0 60000 65536"/>
              <a:gd name="T6" fmla="*/ 0 w 7"/>
              <a:gd name="T7" fmla="*/ 0 h 2358"/>
              <a:gd name="T8" fmla="*/ 7 w 7"/>
              <a:gd name="T9" fmla="*/ 2358 h 2358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7" h="2358">
                <a:moveTo>
                  <a:pt x="0" y="0"/>
                </a:moveTo>
                <a:lnTo>
                  <a:pt x="7" y="2358"/>
                </a:lnTo>
              </a:path>
            </a:pathLst>
          </a:cu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IN"/>
          </a:p>
        </p:txBody>
      </p:sp>
      <p:sp>
        <p:nvSpPr>
          <p:cNvPr id="12301" name="Line 17"/>
          <p:cNvSpPr>
            <a:spLocks noChangeShapeType="1"/>
          </p:cNvSpPr>
          <p:nvPr/>
        </p:nvSpPr>
        <p:spPr bwMode="auto">
          <a:xfrm>
            <a:off x="4104834" y="3749676"/>
            <a:ext cx="2960018" cy="1122363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sm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12302" name="Line 18"/>
          <p:cNvSpPr>
            <a:spLocks noChangeShapeType="1"/>
          </p:cNvSpPr>
          <p:nvPr/>
        </p:nvSpPr>
        <p:spPr bwMode="auto">
          <a:xfrm>
            <a:off x="4104834" y="4029075"/>
            <a:ext cx="2960018" cy="112395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sm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12303" name="Line 19"/>
          <p:cNvSpPr>
            <a:spLocks noChangeShapeType="1"/>
          </p:cNvSpPr>
          <p:nvPr/>
        </p:nvSpPr>
        <p:spPr bwMode="auto">
          <a:xfrm>
            <a:off x="4104834" y="4311651"/>
            <a:ext cx="2960018" cy="112077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sm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12304" name="Line 20"/>
          <p:cNvSpPr>
            <a:spLocks noChangeShapeType="1"/>
          </p:cNvSpPr>
          <p:nvPr/>
        </p:nvSpPr>
        <p:spPr bwMode="auto">
          <a:xfrm>
            <a:off x="4104834" y="4589464"/>
            <a:ext cx="2960018" cy="1125537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sm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12305" name="Line 21"/>
          <p:cNvSpPr>
            <a:spLocks noChangeShapeType="1"/>
          </p:cNvSpPr>
          <p:nvPr/>
        </p:nvSpPr>
        <p:spPr bwMode="auto">
          <a:xfrm>
            <a:off x="4104834" y="4872039"/>
            <a:ext cx="2960018" cy="1120775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sm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12306" name="Text Box 24"/>
          <p:cNvSpPr txBox="1">
            <a:spLocks noChangeArrowheads="1"/>
          </p:cNvSpPr>
          <p:nvPr/>
        </p:nvSpPr>
        <p:spPr bwMode="auto">
          <a:xfrm>
            <a:off x="6004265" y="3783013"/>
            <a:ext cx="1519545" cy="419100"/>
          </a:xfrm>
          <a:prstGeom prst="rect">
            <a:avLst/>
          </a:prstGeom>
          <a:noFill/>
          <a:ln w="19050">
            <a:noFill/>
            <a:miter lim="800000"/>
            <a:headEnd/>
            <a:tailEnd type="none" w="sm" len="med"/>
          </a:ln>
        </p:spPr>
        <p:txBody>
          <a:bodyPr lIns="95782" tIns="47891" rIns="95782" bIns="47891"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GB" sz="2100" b="1">
                <a:solidFill>
                  <a:srgbClr val="FF0000"/>
                </a:solidFill>
              </a:rPr>
              <a:t>???</a:t>
            </a:r>
            <a:endParaRPr lang="en-US" sz="2100" b="1">
              <a:solidFill>
                <a:srgbClr val="FF0000"/>
              </a:solidFill>
            </a:endParaRPr>
          </a:p>
        </p:txBody>
      </p:sp>
      <p:sp>
        <p:nvSpPr>
          <p:cNvPr id="12307" name="Line 25"/>
          <p:cNvSpPr>
            <a:spLocks noChangeShapeType="1"/>
          </p:cNvSpPr>
          <p:nvPr/>
        </p:nvSpPr>
        <p:spPr bwMode="auto">
          <a:xfrm>
            <a:off x="4864606" y="3363913"/>
            <a:ext cx="1746445" cy="628650"/>
          </a:xfrm>
          <a:prstGeom prst="line">
            <a:avLst/>
          </a:prstGeom>
          <a:noFill/>
          <a:ln w="76200">
            <a:solidFill>
              <a:srgbClr val="FF0000"/>
            </a:solidFill>
            <a:round/>
            <a:headEnd/>
            <a:tailEnd type="triangle" w="sm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12308" name="Text Box 23"/>
          <p:cNvSpPr txBox="1">
            <a:spLocks noChangeArrowheads="1"/>
          </p:cNvSpPr>
          <p:nvPr/>
        </p:nvSpPr>
        <p:spPr bwMode="auto">
          <a:xfrm>
            <a:off x="0" y="433389"/>
            <a:ext cx="9902825" cy="54292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900" b="1"/>
              <a:t>Qualifiers, order-winners and delights (Continued)</a:t>
            </a:r>
          </a:p>
        </p:txBody>
      </p:sp>
      <p:sp>
        <p:nvSpPr>
          <p:cNvPr id="12309" name="TextBox 27"/>
          <p:cNvSpPr txBox="1">
            <a:spLocks noChangeArrowheads="1"/>
          </p:cNvSpPr>
          <p:nvPr/>
        </p:nvSpPr>
        <p:spPr bwMode="auto">
          <a:xfrm>
            <a:off x="532873" y="1338264"/>
            <a:ext cx="8482979" cy="12662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marL="273050" indent="-273050">
              <a:buFont typeface="Arial" pitchFamily="34" charset="0"/>
              <a:buChar char="•"/>
            </a:pPr>
            <a:r>
              <a:rPr lang="en-US" sz="1900">
                <a:solidFill>
                  <a:srgbClr val="000000"/>
                </a:solidFill>
              </a:rPr>
              <a:t>What performance objectives are qualifiers, order-winners and delights?</a:t>
            </a:r>
          </a:p>
          <a:p>
            <a:pPr marL="273050" indent="-273050">
              <a:buFont typeface="Arial" pitchFamily="34" charset="0"/>
              <a:buChar char="•"/>
            </a:pPr>
            <a:r>
              <a:rPr lang="en-GB" sz="1900"/>
              <a:t>… and in the future?</a:t>
            </a:r>
          </a:p>
          <a:p>
            <a:pPr marL="273050" indent="-273050">
              <a:buFont typeface="Arial" pitchFamily="34" charset="0"/>
              <a:buChar char="•"/>
            </a:pPr>
            <a:r>
              <a:rPr lang="en-GB" sz="1900"/>
              <a:t>What is the operation doing today to develop the capabilities which will </a:t>
            </a:r>
            <a:br>
              <a:rPr lang="en-GB" sz="1900"/>
            </a:br>
            <a:r>
              <a:rPr lang="en-GB" sz="1900"/>
              <a:t>provide the </a:t>
            </a:r>
            <a:r>
              <a:rPr lang="en-GB" altLang="en-US" sz="1900"/>
              <a:t>‘</a:t>
            </a:r>
            <a:r>
              <a:rPr lang="en-GB" sz="1900"/>
              <a:t>delights</a:t>
            </a:r>
            <a:r>
              <a:rPr lang="en-GB" altLang="en-US" sz="1900"/>
              <a:t>’</a:t>
            </a:r>
            <a:r>
              <a:rPr lang="en-GB" sz="1900"/>
              <a:t> of the future?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8"/>
          <p:cNvSpPr>
            <a:spLocks noChangeArrowheads="1"/>
          </p:cNvSpPr>
          <p:nvPr/>
        </p:nvSpPr>
        <p:spPr bwMode="auto">
          <a:xfrm>
            <a:off x="0" y="-15875"/>
            <a:ext cx="9902825" cy="9874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4784" tIns="46561" rIns="94784" bIns="46561">
            <a:spAutoFit/>
          </a:bodyPr>
          <a:lstStyle/>
          <a:p>
            <a:pPr algn="ctr"/>
            <a:r>
              <a:rPr lang="en-US" sz="2900" b="1"/>
              <a:t>The effects of the product/service life cycle </a:t>
            </a:r>
            <a:br>
              <a:rPr lang="en-US" sz="2900" b="1"/>
            </a:br>
            <a:r>
              <a:rPr lang="en-US" sz="2900" b="1"/>
              <a:t>on operations performance objectives</a:t>
            </a:r>
          </a:p>
        </p:txBody>
      </p:sp>
      <p:sp>
        <p:nvSpPr>
          <p:cNvPr id="13315" name="Rectangle 16"/>
          <p:cNvSpPr>
            <a:spLocks noChangeArrowheads="1"/>
          </p:cNvSpPr>
          <p:nvPr/>
        </p:nvSpPr>
        <p:spPr bwMode="auto">
          <a:xfrm>
            <a:off x="850877" y="6119813"/>
            <a:ext cx="2061011" cy="4556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13316" name="Rectangle 17"/>
          <p:cNvSpPr>
            <a:spLocks noChangeArrowheads="1"/>
          </p:cNvSpPr>
          <p:nvPr/>
        </p:nvSpPr>
        <p:spPr bwMode="auto">
          <a:xfrm>
            <a:off x="3492890" y="6119813"/>
            <a:ext cx="3135350" cy="45561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grpSp>
        <p:nvGrpSpPr>
          <p:cNvPr id="13317" name="Group 82"/>
          <p:cNvGrpSpPr>
            <a:grpSpLocks noChangeAspect="1"/>
          </p:cNvGrpSpPr>
          <p:nvPr/>
        </p:nvGrpSpPr>
        <p:grpSpPr bwMode="auto">
          <a:xfrm>
            <a:off x="209711" y="1320801"/>
            <a:ext cx="9483403" cy="4835525"/>
            <a:chOff x="-63" y="632"/>
            <a:chExt cx="5807" cy="2822"/>
          </a:xfrm>
        </p:grpSpPr>
        <p:sp>
          <p:nvSpPr>
            <p:cNvPr id="110596" name="Rectangle 4"/>
            <p:cNvSpPr>
              <a:spLocks noChangeArrowheads="1"/>
            </p:cNvSpPr>
            <p:nvPr/>
          </p:nvSpPr>
          <p:spPr bwMode="auto">
            <a:xfrm>
              <a:off x="2140" y="1588"/>
              <a:ext cx="1179" cy="1857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sp>
          <p:nvSpPr>
            <p:cNvPr id="13319" name="Rectangle 6"/>
            <p:cNvSpPr>
              <a:spLocks noChangeArrowheads="1"/>
            </p:cNvSpPr>
            <p:nvPr/>
          </p:nvSpPr>
          <p:spPr bwMode="auto">
            <a:xfrm>
              <a:off x="4497" y="1590"/>
              <a:ext cx="1131" cy="1860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20" name="Rectangle 7"/>
            <p:cNvSpPr>
              <a:spLocks noChangeArrowheads="1"/>
            </p:cNvSpPr>
            <p:nvPr/>
          </p:nvSpPr>
          <p:spPr bwMode="auto">
            <a:xfrm>
              <a:off x="4487" y="633"/>
              <a:ext cx="1154" cy="953"/>
            </a:xfrm>
            <a:prstGeom prst="rect">
              <a:avLst/>
            </a:prstGeom>
            <a:solidFill>
              <a:srgbClr val="CCEC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601" name="Rectangle 9"/>
            <p:cNvSpPr>
              <a:spLocks noChangeArrowheads="1"/>
            </p:cNvSpPr>
            <p:nvPr/>
          </p:nvSpPr>
          <p:spPr bwMode="auto">
            <a:xfrm>
              <a:off x="3324" y="1595"/>
              <a:ext cx="1174" cy="1859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sp>
          <p:nvSpPr>
            <p:cNvPr id="110602" name="Rectangle 10"/>
            <p:cNvSpPr>
              <a:spLocks noChangeArrowheads="1"/>
            </p:cNvSpPr>
            <p:nvPr/>
          </p:nvSpPr>
          <p:spPr bwMode="auto">
            <a:xfrm>
              <a:off x="3319" y="632"/>
              <a:ext cx="1179" cy="953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sp>
          <p:nvSpPr>
            <p:cNvPr id="110604" name="Rectangle 12"/>
            <p:cNvSpPr>
              <a:spLocks noChangeArrowheads="1"/>
            </p:cNvSpPr>
            <p:nvPr/>
          </p:nvSpPr>
          <p:spPr bwMode="auto">
            <a:xfrm>
              <a:off x="2140" y="637"/>
              <a:ext cx="1179" cy="953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sp>
          <p:nvSpPr>
            <p:cNvPr id="110606" name="Rectangle 14"/>
            <p:cNvSpPr>
              <a:spLocks noChangeArrowheads="1"/>
            </p:cNvSpPr>
            <p:nvPr/>
          </p:nvSpPr>
          <p:spPr bwMode="auto">
            <a:xfrm>
              <a:off x="1004" y="1590"/>
              <a:ext cx="1118" cy="1859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sp>
          <p:nvSpPr>
            <p:cNvPr id="110607" name="Rectangle 15"/>
            <p:cNvSpPr>
              <a:spLocks noChangeArrowheads="1"/>
            </p:cNvSpPr>
            <p:nvPr/>
          </p:nvSpPr>
          <p:spPr bwMode="auto">
            <a:xfrm>
              <a:off x="989" y="632"/>
              <a:ext cx="1155" cy="953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sp>
          <p:nvSpPr>
            <p:cNvPr id="13326" name="Freeform 19"/>
            <p:cNvSpPr>
              <a:spLocks/>
            </p:cNvSpPr>
            <p:nvPr/>
          </p:nvSpPr>
          <p:spPr bwMode="auto">
            <a:xfrm>
              <a:off x="1005" y="678"/>
              <a:ext cx="4631" cy="907"/>
            </a:xfrm>
            <a:custGeom>
              <a:avLst/>
              <a:gdLst>
                <a:gd name="T0" fmla="*/ 0 w 4663"/>
                <a:gd name="T1" fmla="*/ 53978562 h 475"/>
                <a:gd name="T2" fmla="*/ 211 w 4663"/>
                <a:gd name="T3" fmla="*/ 53197908 h 475"/>
                <a:gd name="T4" fmla="*/ 427 w 4663"/>
                <a:gd name="T5" fmla="*/ 51815388 h 475"/>
                <a:gd name="T6" fmla="*/ 533 w 4663"/>
                <a:gd name="T7" fmla="*/ 51004183 h 475"/>
                <a:gd name="T8" fmla="*/ 635 w 4663"/>
                <a:gd name="T9" fmla="*/ 49855077 h 475"/>
                <a:gd name="T10" fmla="*/ 756 w 4663"/>
                <a:gd name="T11" fmla="*/ 48593969 h 475"/>
                <a:gd name="T12" fmla="*/ 866 w 4663"/>
                <a:gd name="T13" fmla="*/ 46943818 h 475"/>
                <a:gd name="T14" fmla="*/ 983 w 4663"/>
                <a:gd name="T15" fmla="*/ 44853663 h 475"/>
                <a:gd name="T16" fmla="*/ 1109 w 4663"/>
                <a:gd name="T17" fmla="*/ 42575096 h 475"/>
                <a:gd name="T18" fmla="*/ 1233 w 4663"/>
                <a:gd name="T19" fmla="*/ 39728881 h 475"/>
                <a:gd name="T20" fmla="*/ 1367 w 4663"/>
                <a:gd name="T21" fmla="*/ 36921314 h 475"/>
                <a:gd name="T22" fmla="*/ 1612 w 4663"/>
                <a:gd name="T23" fmla="*/ 30829415 h 475"/>
                <a:gd name="T24" fmla="*/ 1731 w 4663"/>
                <a:gd name="T25" fmla="*/ 28132001 h 475"/>
                <a:gd name="T26" fmla="*/ 1831 w 4663"/>
                <a:gd name="T27" fmla="*/ 25305981 h 475"/>
                <a:gd name="T28" fmla="*/ 1926 w 4663"/>
                <a:gd name="T29" fmla="*/ 22425594 h 475"/>
                <a:gd name="T30" fmla="*/ 2013 w 4663"/>
                <a:gd name="T31" fmla="*/ 19498112 h 475"/>
                <a:gd name="T32" fmla="*/ 2162 w 4663"/>
                <a:gd name="T33" fmla="*/ 13431269 h 475"/>
                <a:gd name="T34" fmla="*/ 2232 w 4663"/>
                <a:gd name="T35" fmla="*/ 10372461 h 475"/>
                <a:gd name="T36" fmla="*/ 2303 w 4663"/>
                <a:gd name="T37" fmla="*/ 7753192 h 475"/>
                <a:gd name="T38" fmla="*/ 2374 w 4663"/>
                <a:gd name="T39" fmla="*/ 5499678 h 475"/>
                <a:gd name="T40" fmla="*/ 2445 w 4663"/>
                <a:gd name="T41" fmla="*/ 3616283 h 475"/>
                <a:gd name="T42" fmla="*/ 2516 w 4663"/>
                <a:gd name="T43" fmla="*/ 2373295 h 475"/>
                <a:gd name="T44" fmla="*/ 2586 w 4663"/>
                <a:gd name="T45" fmla="*/ 1242905 h 475"/>
                <a:gd name="T46" fmla="*/ 2657 w 4663"/>
                <a:gd name="T47" fmla="*/ 650915 h 475"/>
                <a:gd name="T48" fmla="*/ 2727 w 4663"/>
                <a:gd name="T49" fmla="*/ 246005 h 475"/>
                <a:gd name="T50" fmla="*/ 2869 w 4663"/>
                <a:gd name="T51" fmla="*/ 0 h 475"/>
                <a:gd name="T52" fmla="*/ 3003 w 4663"/>
                <a:gd name="T53" fmla="*/ 0 h 475"/>
                <a:gd name="T54" fmla="*/ 3128 w 4663"/>
                <a:gd name="T55" fmla="*/ 246005 h 475"/>
                <a:gd name="T56" fmla="*/ 3254 w 4663"/>
                <a:gd name="T57" fmla="*/ 650915 h 475"/>
                <a:gd name="T58" fmla="*/ 3373 w 4663"/>
                <a:gd name="T59" fmla="*/ 1712714 h 475"/>
                <a:gd name="T60" fmla="*/ 3443 w 4663"/>
                <a:gd name="T61" fmla="*/ 2619271 h 475"/>
                <a:gd name="T62" fmla="*/ 3506 w 4663"/>
                <a:gd name="T63" fmla="*/ 3616283 h 475"/>
                <a:gd name="T64" fmla="*/ 3576 w 4663"/>
                <a:gd name="T65" fmla="*/ 5001428 h 475"/>
                <a:gd name="T66" fmla="*/ 3655 w 4663"/>
                <a:gd name="T67" fmla="*/ 6491474 h 475"/>
                <a:gd name="T68" fmla="*/ 3804 w 4663"/>
                <a:gd name="T69" fmla="*/ 9891083 h 475"/>
                <a:gd name="T70" fmla="*/ 3960 w 4663"/>
                <a:gd name="T71" fmla="*/ 13772179 h 475"/>
                <a:gd name="T72" fmla="*/ 4119 w 4663"/>
                <a:gd name="T73" fmla="*/ 18111422 h 475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4663"/>
                <a:gd name="T112" fmla="*/ 0 h 475"/>
                <a:gd name="T113" fmla="*/ 4663 w 4663"/>
                <a:gd name="T114" fmla="*/ 475 h 475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4663" h="475">
                  <a:moveTo>
                    <a:pt x="0" y="474"/>
                  </a:moveTo>
                  <a:lnTo>
                    <a:pt x="241" y="467"/>
                  </a:lnTo>
                  <a:lnTo>
                    <a:pt x="481" y="455"/>
                  </a:lnTo>
                  <a:lnTo>
                    <a:pt x="605" y="448"/>
                  </a:lnTo>
                  <a:lnTo>
                    <a:pt x="721" y="438"/>
                  </a:lnTo>
                  <a:lnTo>
                    <a:pt x="855" y="427"/>
                  </a:lnTo>
                  <a:lnTo>
                    <a:pt x="979" y="412"/>
                  </a:lnTo>
                  <a:lnTo>
                    <a:pt x="1112" y="394"/>
                  </a:lnTo>
                  <a:lnTo>
                    <a:pt x="1255" y="374"/>
                  </a:lnTo>
                  <a:lnTo>
                    <a:pt x="1397" y="349"/>
                  </a:lnTo>
                  <a:lnTo>
                    <a:pt x="1548" y="324"/>
                  </a:lnTo>
                  <a:lnTo>
                    <a:pt x="1824" y="271"/>
                  </a:lnTo>
                  <a:lnTo>
                    <a:pt x="1958" y="247"/>
                  </a:lnTo>
                  <a:lnTo>
                    <a:pt x="2073" y="222"/>
                  </a:lnTo>
                  <a:lnTo>
                    <a:pt x="2180" y="197"/>
                  </a:lnTo>
                  <a:lnTo>
                    <a:pt x="2278" y="171"/>
                  </a:lnTo>
                  <a:lnTo>
                    <a:pt x="2447" y="118"/>
                  </a:lnTo>
                  <a:lnTo>
                    <a:pt x="2527" y="91"/>
                  </a:lnTo>
                  <a:lnTo>
                    <a:pt x="2607" y="68"/>
                  </a:lnTo>
                  <a:lnTo>
                    <a:pt x="2687" y="48"/>
                  </a:lnTo>
                  <a:lnTo>
                    <a:pt x="2767" y="32"/>
                  </a:lnTo>
                  <a:lnTo>
                    <a:pt x="2847" y="21"/>
                  </a:lnTo>
                  <a:lnTo>
                    <a:pt x="2927" y="11"/>
                  </a:lnTo>
                  <a:lnTo>
                    <a:pt x="3007" y="6"/>
                  </a:lnTo>
                  <a:lnTo>
                    <a:pt x="3087" y="2"/>
                  </a:lnTo>
                  <a:lnTo>
                    <a:pt x="3248" y="0"/>
                  </a:lnTo>
                  <a:lnTo>
                    <a:pt x="3399" y="0"/>
                  </a:lnTo>
                  <a:lnTo>
                    <a:pt x="3541" y="2"/>
                  </a:lnTo>
                  <a:lnTo>
                    <a:pt x="3683" y="6"/>
                  </a:lnTo>
                  <a:lnTo>
                    <a:pt x="3817" y="15"/>
                  </a:lnTo>
                  <a:lnTo>
                    <a:pt x="3897" y="23"/>
                  </a:lnTo>
                  <a:lnTo>
                    <a:pt x="3968" y="32"/>
                  </a:lnTo>
                  <a:lnTo>
                    <a:pt x="4048" y="44"/>
                  </a:lnTo>
                  <a:lnTo>
                    <a:pt x="4137" y="57"/>
                  </a:lnTo>
                  <a:lnTo>
                    <a:pt x="4306" y="87"/>
                  </a:lnTo>
                  <a:lnTo>
                    <a:pt x="4484" y="121"/>
                  </a:lnTo>
                  <a:lnTo>
                    <a:pt x="4662" y="159"/>
                  </a:lnTo>
                </a:path>
              </a:pathLst>
            </a:custGeom>
            <a:noFill/>
            <a:ln w="38100" cap="rnd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3327" name="Rectangle 20"/>
            <p:cNvSpPr>
              <a:spLocks noChangeArrowheads="1"/>
            </p:cNvSpPr>
            <p:nvPr/>
          </p:nvSpPr>
          <p:spPr bwMode="auto">
            <a:xfrm>
              <a:off x="252" y="846"/>
              <a:ext cx="686" cy="39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/>
            <a:p>
              <a:pPr algn="r"/>
              <a:r>
                <a:rPr lang="en-US" sz="1900" i="1">
                  <a:solidFill>
                    <a:srgbClr val="FF0000"/>
                  </a:solidFill>
                </a:rPr>
                <a:t>Sales volume</a:t>
              </a:r>
              <a:endParaRPr lang="en-US" sz="1900" b="1" i="1">
                <a:solidFill>
                  <a:srgbClr val="FF0000"/>
                </a:solidFill>
              </a:endParaRPr>
            </a:p>
          </p:txBody>
        </p:sp>
        <p:sp>
          <p:nvSpPr>
            <p:cNvPr id="13328" name="Rectangle 25"/>
            <p:cNvSpPr>
              <a:spLocks noChangeArrowheads="1"/>
            </p:cNvSpPr>
            <p:nvPr/>
          </p:nvSpPr>
          <p:spPr bwMode="auto">
            <a:xfrm>
              <a:off x="988" y="1590"/>
              <a:ext cx="1149" cy="186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29" name="Text Box 27"/>
            <p:cNvSpPr txBox="1">
              <a:spLocks noChangeArrowheads="1"/>
            </p:cNvSpPr>
            <p:nvPr/>
          </p:nvSpPr>
          <p:spPr bwMode="auto">
            <a:xfrm>
              <a:off x="91" y="1605"/>
              <a:ext cx="907" cy="198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en-GB" i="1">
                  <a:solidFill>
                    <a:srgbClr val="FF0000"/>
                  </a:solidFill>
                </a:rPr>
                <a:t>Customers</a:t>
              </a:r>
              <a:endParaRPr lang="en-US" b="1" i="1">
                <a:solidFill>
                  <a:srgbClr val="FF0000"/>
                </a:solidFill>
              </a:endParaRPr>
            </a:p>
          </p:txBody>
        </p:sp>
        <p:sp>
          <p:nvSpPr>
            <p:cNvPr id="13330" name="Text Box 36"/>
            <p:cNvSpPr txBox="1">
              <a:spLocks noChangeArrowheads="1"/>
            </p:cNvSpPr>
            <p:nvPr/>
          </p:nvSpPr>
          <p:spPr bwMode="auto">
            <a:xfrm>
              <a:off x="97" y="1880"/>
              <a:ext cx="916" cy="198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en-GB" i="1">
                  <a:solidFill>
                    <a:srgbClr val="FF0000"/>
                  </a:solidFill>
                </a:rPr>
                <a:t>Competitors</a:t>
              </a:r>
              <a:endParaRPr lang="en-US" b="1" i="1">
                <a:solidFill>
                  <a:srgbClr val="FF0000"/>
                </a:solidFill>
              </a:endParaRPr>
            </a:p>
          </p:txBody>
        </p:sp>
        <p:sp>
          <p:nvSpPr>
            <p:cNvPr id="13331" name="Text Box 42"/>
            <p:cNvSpPr txBox="1">
              <a:spLocks noChangeArrowheads="1"/>
            </p:cNvSpPr>
            <p:nvPr/>
          </p:nvSpPr>
          <p:spPr bwMode="auto">
            <a:xfrm>
              <a:off x="-63" y="2940"/>
              <a:ext cx="1043" cy="514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>
                <a:lnSpc>
                  <a:spcPct val="80000"/>
                </a:lnSpc>
              </a:pPr>
              <a:r>
                <a:rPr lang="en-GB" i="1">
                  <a:solidFill>
                    <a:srgbClr val="FF0000"/>
                  </a:solidFill>
                </a:rPr>
                <a:t>Dominant operations performance objectives</a:t>
              </a:r>
              <a:endParaRPr lang="en-US" b="1" i="1">
                <a:solidFill>
                  <a:srgbClr val="FF0000"/>
                </a:solidFill>
              </a:endParaRPr>
            </a:p>
          </p:txBody>
        </p:sp>
        <p:sp>
          <p:nvSpPr>
            <p:cNvPr id="13332" name="Text Box 52"/>
            <p:cNvSpPr txBox="1">
              <a:spLocks noChangeArrowheads="1"/>
            </p:cNvSpPr>
            <p:nvPr/>
          </p:nvSpPr>
          <p:spPr bwMode="auto">
            <a:xfrm>
              <a:off x="1082" y="979"/>
              <a:ext cx="952" cy="395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>
                  <a:solidFill>
                    <a:srgbClr val="FF0000"/>
                  </a:solidFill>
                </a:rPr>
                <a:t>Introduction into market</a:t>
              </a:r>
              <a:endParaRPr lang="en-US" sz="1900">
                <a:solidFill>
                  <a:srgbClr val="FF0000"/>
                </a:solidFill>
              </a:endParaRPr>
            </a:p>
          </p:txBody>
        </p:sp>
        <p:sp>
          <p:nvSpPr>
            <p:cNvPr id="13333" name="Text Box 53"/>
            <p:cNvSpPr txBox="1">
              <a:spLocks noChangeArrowheads="1"/>
            </p:cNvSpPr>
            <p:nvPr/>
          </p:nvSpPr>
          <p:spPr bwMode="auto">
            <a:xfrm>
              <a:off x="2109" y="659"/>
              <a:ext cx="1224" cy="907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>
                  <a:solidFill>
                    <a:srgbClr val="FF0000"/>
                  </a:solidFill>
                </a:rPr>
                <a:t>Growth in market </a:t>
              </a:r>
            </a:p>
            <a:p>
              <a:pPr algn="ctr">
                <a:spcBef>
                  <a:spcPct val="50000"/>
                </a:spcBef>
              </a:pPr>
              <a:endParaRPr lang="en-GB" sz="1900">
                <a:solidFill>
                  <a:srgbClr val="FF0000"/>
                </a:solidFill>
              </a:endParaRPr>
            </a:p>
            <a:p>
              <a:pPr algn="ctr">
                <a:spcBef>
                  <a:spcPct val="50000"/>
                </a:spcBef>
              </a:pPr>
              <a:r>
                <a:rPr lang="en-GB" sz="1900">
                  <a:solidFill>
                    <a:srgbClr val="FF0000"/>
                  </a:solidFill>
                </a:rPr>
                <a:t>acceptance</a:t>
              </a:r>
              <a:endParaRPr lang="en-US" sz="1900">
                <a:solidFill>
                  <a:srgbClr val="FF0000"/>
                </a:solidFill>
              </a:endParaRPr>
            </a:p>
          </p:txBody>
        </p:sp>
        <p:sp>
          <p:nvSpPr>
            <p:cNvPr id="13334" name="Text Box 54"/>
            <p:cNvSpPr txBox="1">
              <a:spLocks noChangeArrowheads="1"/>
            </p:cNvSpPr>
            <p:nvPr/>
          </p:nvSpPr>
          <p:spPr bwMode="auto">
            <a:xfrm>
              <a:off x="3319" y="864"/>
              <a:ext cx="1224" cy="56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>
                  <a:solidFill>
                    <a:srgbClr val="FF0000"/>
                  </a:solidFill>
                </a:rPr>
                <a:t>Maturity of market, sales level off</a:t>
              </a:r>
              <a:endParaRPr lang="en-US" sz="1900">
                <a:solidFill>
                  <a:srgbClr val="FF0000"/>
                </a:solidFill>
              </a:endParaRPr>
            </a:p>
          </p:txBody>
        </p:sp>
        <p:sp>
          <p:nvSpPr>
            <p:cNvPr id="13335" name="Text Box 55"/>
            <p:cNvSpPr txBox="1">
              <a:spLocks noChangeArrowheads="1"/>
            </p:cNvSpPr>
            <p:nvPr/>
          </p:nvSpPr>
          <p:spPr bwMode="auto">
            <a:xfrm>
              <a:off x="4514" y="859"/>
              <a:ext cx="1133" cy="73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>
                  <a:solidFill>
                    <a:srgbClr val="FF0000"/>
                  </a:solidFill>
                </a:rPr>
                <a:t>Decline as market become saturated</a:t>
              </a:r>
              <a:endParaRPr lang="en-US" sz="1900">
                <a:solidFill>
                  <a:srgbClr val="FF0000"/>
                </a:solidFill>
              </a:endParaRPr>
            </a:p>
          </p:txBody>
        </p:sp>
        <p:sp>
          <p:nvSpPr>
            <p:cNvPr id="13336" name="Text Box 56"/>
            <p:cNvSpPr txBox="1">
              <a:spLocks noChangeArrowheads="1"/>
            </p:cNvSpPr>
            <p:nvPr/>
          </p:nvSpPr>
          <p:spPr bwMode="auto">
            <a:xfrm>
              <a:off x="1005" y="1613"/>
              <a:ext cx="726" cy="198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Innovators</a:t>
              </a:r>
              <a:endParaRPr lang="en-US"/>
            </a:p>
          </p:txBody>
        </p:sp>
        <p:sp>
          <p:nvSpPr>
            <p:cNvPr id="13337" name="Text Box 57"/>
            <p:cNvSpPr txBox="1">
              <a:spLocks noChangeArrowheads="1"/>
            </p:cNvSpPr>
            <p:nvPr/>
          </p:nvSpPr>
          <p:spPr bwMode="auto">
            <a:xfrm>
              <a:off x="2114" y="1618"/>
              <a:ext cx="953" cy="198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Early adopters</a:t>
              </a:r>
              <a:endParaRPr lang="en-US"/>
            </a:p>
          </p:txBody>
        </p:sp>
        <p:sp>
          <p:nvSpPr>
            <p:cNvPr id="13338" name="Text Box 58"/>
            <p:cNvSpPr txBox="1">
              <a:spLocks noChangeArrowheads="1"/>
            </p:cNvSpPr>
            <p:nvPr/>
          </p:nvSpPr>
          <p:spPr bwMode="auto">
            <a:xfrm>
              <a:off x="3308" y="1623"/>
              <a:ext cx="954" cy="198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Bulk of market</a:t>
              </a:r>
              <a:endParaRPr lang="en-US"/>
            </a:p>
          </p:txBody>
        </p:sp>
        <p:sp>
          <p:nvSpPr>
            <p:cNvPr id="13339" name="Text Box 59"/>
            <p:cNvSpPr txBox="1">
              <a:spLocks noChangeArrowheads="1"/>
            </p:cNvSpPr>
            <p:nvPr/>
          </p:nvSpPr>
          <p:spPr bwMode="auto">
            <a:xfrm>
              <a:off x="4486" y="1628"/>
              <a:ext cx="726" cy="198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Laggards</a:t>
              </a:r>
              <a:endParaRPr lang="en-US"/>
            </a:p>
          </p:txBody>
        </p:sp>
        <p:sp>
          <p:nvSpPr>
            <p:cNvPr id="13340" name="Text Box 62"/>
            <p:cNvSpPr txBox="1">
              <a:spLocks noChangeArrowheads="1"/>
            </p:cNvSpPr>
            <p:nvPr/>
          </p:nvSpPr>
          <p:spPr bwMode="auto">
            <a:xfrm>
              <a:off x="50" y="2142"/>
              <a:ext cx="979" cy="341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en-GB" i="1">
                  <a:solidFill>
                    <a:srgbClr val="FF0000"/>
                  </a:solidFill>
                </a:rPr>
                <a:t>Likely order- winners</a:t>
              </a:r>
              <a:endParaRPr lang="en-US" b="1" i="1">
                <a:solidFill>
                  <a:srgbClr val="FF0000"/>
                </a:solidFill>
              </a:endParaRPr>
            </a:p>
          </p:txBody>
        </p:sp>
        <p:sp>
          <p:nvSpPr>
            <p:cNvPr id="13341" name="Text Box 65"/>
            <p:cNvSpPr txBox="1">
              <a:spLocks noChangeArrowheads="1"/>
            </p:cNvSpPr>
            <p:nvPr/>
          </p:nvSpPr>
          <p:spPr bwMode="auto">
            <a:xfrm>
              <a:off x="1004" y="1887"/>
              <a:ext cx="726" cy="198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Few/none</a:t>
              </a:r>
              <a:endParaRPr lang="en-US"/>
            </a:p>
          </p:txBody>
        </p:sp>
        <p:sp>
          <p:nvSpPr>
            <p:cNvPr id="13342" name="Text Box 66"/>
            <p:cNvSpPr txBox="1">
              <a:spLocks noChangeArrowheads="1"/>
            </p:cNvSpPr>
            <p:nvPr/>
          </p:nvSpPr>
          <p:spPr bwMode="auto">
            <a:xfrm>
              <a:off x="2122" y="1887"/>
              <a:ext cx="1278" cy="198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Increasing numbers</a:t>
              </a:r>
              <a:endParaRPr lang="en-US"/>
            </a:p>
          </p:txBody>
        </p:sp>
        <p:sp>
          <p:nvSpPr>
            <p:cNvPr id="13343" name="Text Box 67"/>
            <p:cNvSpPr txBox="1">
              <a:spLocks noChangeArrowheads="1"/>
            </p:cNvSpPr>
            <p:nvPr/>
          </p:nvSpPr>
          <p:spPr bwMode="auto">
            <a:xfrm>
              <a:off x="3318" y="1887"/>
              <a:ext cx="1051" cy="198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Stable numbers</a:t>
              </a:r>
              <a:endParaRPr lang="en-US"/>
            </a:p>
          </p:txBody>
        </p:sp>
        <p:sp>
          <p:nvSpPr>
            <p:cNvPr id="13344" name="Text Box 68"/>
            <p:cNvSpPr txBox="1">
              <a:spLocks noChangeArrowheads="1"/>
            </p:cNvSpPr>
            <p:nvPr/>
          </p:nvSpPr>
          <p:spPr bwMode="auto">
            <a:xfrm>
              <a:off x="4489" y="1888"/>
              <a:ext cx="1247" cy="198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Declining numbers</a:t>
              </a:r>
              <a:endParaRPr lang="en-US"/>
            </a:p>
          </p:txBody>
        </p:sp>
        <p:sp>
          <p:nvSpPr>
            <p:cNvPr id="13345" name="Text Box 69"/>
            <p:cNvSpPr txBox="1">
              <a:spLocks noChangeArrowheads="1"/>
            </p:cNvSpPr>
            <p:nvPr/>
          </p:nvSpPr>
          <p:spPr bwMode="auto">
            <a:xfrm>
              <a:off x="1004" y="2157"/>
              <a:ext cx="1014" cy="341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Product/service specification</a:t>
              </a:r>
              <a:endParaRPr lang="en-US"/>
            </a:p>
          </p:txBody>
        </p:sp>
        <p:sp>
          <p:nvSpPr>
            <p:cNvPr id="13346" name="Text Box 70"/>
            <p:cNvSpPr txBox="1">
              <a:spLocks noChangeArrowheads="1"/>
            </p:cNvSpPr>
            <p:nvPr/>
          </p:nvSpPr>
          <p:spPr bwMode="auto">
            <a:xfrm>
              <a:off x="2125" y="2154"/>
              <a:ext cx="1278" cy="198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Availability</a:t>
              </a:r>
              <a:endParaRPr lang="en-US"/>
            </a:p>
          </p:txBody>
        </p:sp>
        <p:sp>
          <p:nvSpPr>
            <p:cNvPr id="13347" name="Text Box 71"/>
            <p:cNvSpPr txBox="1">
              <a:spLocks noChangeArrowheads="1"/>
            </p:cNvSpPr>
            <p:nvPr/>
          </p:nvSpPr>
          <p:spPr bwMode="auto">
            <a:xfrm>
              <a:off x="3326" y="2142"/>
              <a:ext cx="1315" cy="341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r>
                <a:rPr lang="en-GB"/>
                <a:t>Low price</a:t>
              </a:r>
            </a:p>
            <a:p>
              <a:r>
                <a:rPr lang="en-GB"/>
                <a:t>Dependable supply</a:t>
              </a:r>
              <a:endParaRPr lang="en-US"/>
            </a:p>
          </p:txBody>
        </p:sp>
        <p:sp>
          <p:nvSpPr>
            <p:cNvPr id="13348" name="Text Box 72"/>
            <p:cNvSpPr txBox="1">
              <a:spLocks noChangeArrowheads="1"/>
            </p:cNvSpPr>
            <p:nvPr/>
          </p:nvSpPr>
          <p:spPr bwMode="auto">
            <a:xfrm>
              <a:off x="4492" y="2147"/>
              <a:ext cx="1247" cy="198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Low price</a:t>
              </a:r>
              <a:endParaRPr lang="en-US"/>
            </a:p>
          </p:txBody>
        </p:sp>
        <p:sp>
          <p:nvSpPr>
            <p:cNvPr id="13349" name="Text Box 73"/>
            <p:cNvSpPr txBox="1">
              <a:spLocks noChangeArrowheads="1"/>
            </p:cNvSpPr>
            <p:nvPr/>
          </p:nvSpPr>
          <p:spPr bwMode="auto">
            <a:xfrm>
              <a:off x="0" y="2531"/>
              <a:ext cx="1029" cy="198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/>
              <a:r>
                <a:rPr lang="en-GB" i="1">
                  <a:solidFill>
                    <a:srgbClr val="FF0000"/>
                  </a:solidFill>
                </a:rPr>
                <a:t>Likely qualifiers</a:t>
              </a:r>
              <a:endParaRPr lang="en-US" b="1" i="1">
                <a:solidFill>
                  <a:srgbClr val="FF0000"/>
                </a:solidFill>
              </a:endParaRPr>
            </a:p>
          </p:txBody>
        </p:sp>
        <p:sp>
          <p:nvSpPr>
            <p:cNvPr id="13350" name="Text Box 74"/>
            <p:cNvSpPr txBox="1">
              <a:spLocks noChangeArrowheads="1"/>
            </p:cNvSpPr>
            <p:nvPr/>
          </p:nvSpPr>
          <p:spPr bwMode="auto">
            <a:xfrm>
              <a:off x="1007" y="2528"/>
              <a:ext cx="1014" cy="341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r>
                <a:rPr lang="en-GB"/>
                <a:t>Quality</a:t>
              </a:r>
            </a:p>
            <a:p>
              <a:r>
                <a:rPr lang="en-GB"/>
                <a:t>Range</a:t>
              </a:r>
              <a:endParaRPr lang="en-US"/>
            </a:p>
          </p:txBody>
        </p:sp>
        <p:sp>
          <p:nvSpPr>
            <p:cNvPr id="13351" name="Text Box 75"/>
            <p:cNvSpPr txBox="1">
              <a:spLocks noChangeArrowheads="1"/>
            </p:cNvSpPr>
            <p:nvPr/>
          </p:nvSpPr>
          <p:spPr bwMode="auto">
            <a:xfrm>
              <a:off x="2122" y="2546"/>
              <a:ext cx="1278" cy="341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r>
                <a:rPr lang="en-GB"/>
                <a:t>Price</a:t>
              </a:r>
            </a:p>
            <a:p>
              <a:r>
                <a:rPr lang="en-GB"/>
                <a:t>Range</a:t>
              </a:r>
              <a:endParaRPr lang="en-US"/>
            </a:p>
          </p:txBody>
        </p:sp>
        <p:sp>
          <p:nvSpPr>
            <p:cNvPr id="13352" name="Text Box 76"/>
            <p:cNvSpPr txBox="1">
              <a:spLocks noChangeArrowheads="1"/>
            </p:cNvSpPr>
            <p:nvPr/>
          </p:nvSpPr>
          <p:spPr bwMode="auto">
            <a:xfrm>
              <a:off x="3326" y="2547"/>
              <a:ext cx="1278" cy="341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r>
                <a:rPr lang="en-GB"/>
                <a:t>Range</a:t>
              </a:r>
            </a:p>
            <a:p>
              <a:r>
                <a:rPr lang="en-GB"/>
                <a:t>Quality</a:t>
              </a:r>
              <a:endParaRPr lang="en-US"/>
            </a:p>
          </p:txBody>
        </p:sp>
        <p:sp>
          <p:nvSpPr>
            <p:cNvPr id="13353" name="Text Box 77"/>
            <p:cNvSpPr txBox="1">
              <a:spLocks noChangeArrowheads="1"/>
            </p:cNvSpPr>
            <p:nvPr/>
          </p:nvSpPr>
          <p:spPr bwMode="auto">
            <a:xfrm>
              <a:off x="4497" y="2555"/>
              <a:ext cx="1247" cy="198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Dependable supply</a:t>
              </a:r>
              <a:endParaRPr lang="en-US"/>
            </a:p>
          </p:txBody>
        </p:sp>
        <p:sp>
          <p:nvSpPr>
            <p:cNvPr id="13354" name="Text Box 78"/>
            <p:cNvSpPr txBox="1">
              <a:spLocks noChangeArrowheads="1"/>
            </p:cNvSpPr>
            <p:nvPr/>
          </p:nvSpPr>
          <p:spPr bwMode="auto">
            <a:xfrm>
              <a:off x="1004" y="2915"/>
              <a:ext cx="1014" cy="341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r>
                <a:rPr lang="en-GB"/>
                <a:t>Flexibility</a:t>
              </a:r>
            </a:p>
            <a:p>
              <a:r>
                <a:rPr lang="en-GB"/>
                <a:t>Quality</a:t>
              </a:r>
              <a:endParaRPr lang="en-US"/>
            </a:p>
          </p:txBody>
        </p:sp>
        <p:sp>
          <p:nvSpPr>
            <p:cNvPr id="13355" name="Text Box 79"/>
            <p:cNvSpPr txBox="1">
              <a:spLocks noChangeArrowheads="1"/>
            </p:cNvSpPr>
            <p:nvPr/>
          </p:nvSpPr>
          <p:spPr bwMode="auto">
            <a:xfrm>
              <a:off x="2125" y="2909"/>
              <a:ext cx="1278" cy="485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r>
                <a:rPr lang="en-GB"/>
                <a:t>Speed</a:t>
              </a:r>
            </a:p>
            <a:p>
              <a:r>
                <a:rPr lang="en-GB"/>
                <a:t>Dependability</a:t>
              </a:r>
            </a:p>
            <a:p>
              <a:r>
                <a:rPr lang="en-GB"/>
                <a:t>Quality</a:t>
              </a:r>
              <a:endParaRPr lang="en-US"/>
            </a:p>
          </p:txBody>
        </p:sp>
        <p:sp>
          <p:nvSpPr>
            <p:cNvPr id="13356" name="Text Box 80"/>
            <p:cNvSpPr txBox="1">
              <a:spLocks noChangeArrowheads="1"/>
            </p:cNvSpPr>
            <p:nvPr/>
          </p:nvSpPr>
          <p:spPr bwMode="auto">
            <a:xfrm>
              <a:off x="3323" y="2917"/>
              <a:ext cx="1278" cy="341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r>
                <a:rPr lang="en-GB"/>
                <a:t>Cost</a:t>
              </a:r>
            </a:p>
            <a:p>
              <a:r>
                <a:rPr lang="en-GB"/>
                <a:t>Dependability</a:t>
              </a:r>
              <a:endParaRPr lang="en-US"/>
            </a:p>
          </p:txBody>
        </p:sp>
        <p:sp>
          <p:nvSpPr>
            <p:cNvPr id="13357" name="Text Box 81"/>
            <p:cNvSpPr txBox="1">
              <a:spLocks noChangeArrowheads="1"/>
            </p:cNvSpPr>
            <p:nvPr/>
          </p:nvSpPr>
          <p:spPr bwMode="auto">
            <a:xfrm>
              <a:off x="4476" y="2935"/>
              <a:ext cx="1247" cy="198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Cost</a:t>
              </a:r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96261" y="525464"/>
            <a:ext cx="9710304" cy="454025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 lIns="95782" tIns="47891" rIns="95782" bIns="47891">
            <a:spAutoFit/>
          </a:bodyPr>
          <a:lstStyle/>
          <a:p>
            <a:pPr algn="ctr" eaLnBrk="0" hangingPunct="0">
              <a:lnSpc>
                <a:spcPct val="80000"/>
              </a:lnSpc>
              <a:spcBef>
                <a:spcPct val="50000"/>
              </a:spcBef>
            </a:pPr>
            <a:r>
              <a:rPr lang="en-GB" sz="2800" b="1"/>
              <a:t>Operations </a:t>
            </a:r>
            <a:r>
              <a:rPr lang="en-US" sz="2800" b="1"/>
              <a:t>strategy of Volkswagen</a:t>
            </a:r>
            <a:r>
              <a:rPr lang="en-GB" sz="2800" b="1"/>
              <a:t> </a:t>
            </a:r>
            <a:r>
              <a:rPr lang="en-US" sz="2800" b="1"/>
              <a:t>1920</a:t>
            </a:r>
            <a:r>
              <a:rPr lang="en-US" sz="2800" b="1" i="1"/>
              <a:t>–</a:t>
            </a:r>
            <a:r>
              <a:rPr lang="en-GB" sz="2800" b="1"/>
              <a:t>2008</a:t>
            </a:r>
            <a:endParaRPr lang="en-US" sz="2800" b="1"/>
          </a:p>
        </p:txBody>
      </p:sp>
      <p:sp>
        <p:nvSpPr>
          <p:cNvPr id="77827" name="Text Box 3"/>
          <p:cNvSpPr txBox="1">
            <a:spLocks noChangeArrowheads="1"/>
          </p:cNvSpPr>
          <p:nvPr/>
        </p:nvSpPr>
        <p:spPr bwMode="auto">
          <a:xfrm>
            <a:off x="544906" y="1368425"/>
            <a:ext cx="9077732" cy="908050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 lIns="95782" tIns="47891" rIns="95782" bIns="47891">
            <a:spAutoFit/>
          </a:bodyPr>
          <a:lstStyle/>
          <a:p>
            <a:pPr marL="177396" indent="-177396" eaLnBrk="0" hangingPunct="0">
              <a:lnSpc>
                <a:spcPct val="110000"/>
              </a:lnSpc>
              <a:buClr>
                <a:srgbClr val="6600FF"/>
              </a:buClr>
              <a:buSzPct val="200000"/>
              <a:defRPr/>
            </a:pPr>
            <a:r>
              <a:rPr lang="en-US" dirty="0">
                <a:cs typeface="Arial" pitchFamily="34" charset="0"/>
              </a:rPr>
              <a:t>Before 1939</a:t>
            </a:r>
          </a:p>
          <a:p>
            <a:pPr marL="261938" indent="-261938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>
                <a:cs typeface="Arial" pitchFamily="34" charset="0"/>
              </a:rPr>
              <a:t>Ferdinand Porsche </a:t>
            </a:r>
            <a:r>
              <a:rPr lang="en-US" i="1" dirty="0">
                <a:cs typeface="Arial" pitchFamily="34" charset="0"/>
              </a:rPr>
              <a:t>–  ‘</a:t>
            </a:r>
            <a:r>
              <a:rPr lang="en-US" altLang="ja-JP" dirty="0">
                <a:cs typeface="Arial" pitchFamily="34" charset="0"/>
              </a:rPr>
              <a:t>people’s car’ 1920s</a:t>
            </a:r>
          </a:p>
          <a:p>
            <a:pPr marL="261938" indent="-261938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>
                <a:cs typeface="Arial" pitchFamily="34" charset="0"/>
              </a:rPr>
              <a:t>Government support 1934 </a:t>
            </a:r>
            <a:r>
              <a:rPr lang="en-US" i="1" dirty="0">
                <a:cs typeface="Arial" pitchFamily="34" charset="0"/>
              </a:rPr>
              <a:t>–</a:t>
            </a:r>
            <a:r>
              <a:rPr lang="en-US" dirty="0">
                <a:cs typeface="Arial" pitchFamily="34" charset="0"/>
              </a:rPr>
              <a:t> plant on stream.</a:t>
            </a:r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544906" y="2436813"/>
            <a:ext cx="9077732" cy="908050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 lIns="95782" tIns="47891" rIns="95782" bIns="47891">
            <a:spAutoFit/>
          </a:bodyPr>
          <a:lstStyle/>
          <a:p>
            <a:pPr marL="177396" indent="-177396" eaLnBrk="0" hangingPunct="0">
              <a:lnSpc>
                <a:spcPct val="110000"/>
              </a:lnSpc>
              <a:buClr>
                <a:srgbClr val="6600FF"/>
              </a:buClr>
              <a:buSzPct val="200000"/>
              <a:defRPr/>
            </a:pPr>
            <a:r>
              <a:rPr lang="en-US" dirty="0"/>
              <a:t>1939</a:t>
            </a:r>
          </a:p>
          <a:p>
            <a:pPr marL="261938" indent="-261938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1939 war </a:t>
            </a:r>
            <a:r>
              <a:rPr lang="en-US" i="1" dirty="0"/>
              <a:t>–</a:t>
            </a:r>
            <a:r>
              <a:rPr lang="en-US" dirty="0"/>
              <a:t> plant turned to production of war vehicles</a:t>
            </a:r>
          </a:p>
          <a:p>
            <a:pPr marL="261938" indent="-261938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1948 </a:t>
            </a:r>
            <a:r>
              <a:rPr lang="en-US" dirty="0" err="1"/>
              <a:t>Nordhoff</a:t>
            </a:r>
            <a:r>
              <a:rPr lang="en-US" dirty="0"/>
              <a:t> put in charge.</a:t>
            </a:r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534592" y="3505200"/>
            <a:ext cx="9077732" cy="908050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 lIns="95782" tIns="47891" rIns="95782" bIns="47891">
            <a:spAutoFit/>
          </a:bodyPr>
          <a:lstStyle/>
          <a:p>
            <a:pPr marL="177396" indent="-177396" eaLnBrk="0" hangingPunct="0">
              <a:lnSpc>
                <a:spcPct val="110000"/>
              </a:lnSpc>
              <a:buClr>
                <a:srgbClr val="6600FF"/>
              </a:buClr>
              <a:buSzPct val="200000"/>
              <a:defRPr/>
            </a:pPr>
            <a:r>
              <a:rPr lang="en-US" dirty="0"/>
              <a:t>1948</a:t>
            </a:r>
          </a:p>
          <a:p>
            <a:pPr marL="261938" indent="-261938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 err="1"/>
              <a:t>Nordhoff</a:t>
            </a:r>
            <a:r>
              <a:rPr lang="en-US" dirty="0"/>
              <a:t> takes half a strategy </a:t>
            </a:r>
            <a:r>
              <a:rPr lang="en-US" i="1" dirty="0"/>
              <a:t>–</a:t>
            </a:r>
            <a:r>
              <a:rPr lang="en-US" dirty="0"/>
              <a:t> people’s car</a:t>
            </a:r>
          </a:p>
          <a:p>
            <a:pPr marL="261938" indent="-261938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Adds emphasis on quality, technical, export and service standards.</a:t>
            </a:r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534592" y="4573589"/>
            <a:ext cx="9077732" cy="1450975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 lIns="95782" tIns="47891" rIns="95782" bIns="47891">
            <a:spAutoFit/>
          </a:bodyPr>
          <a:lstStyle/>
          <a:p>
            <a:pPr marL="177396" indent="-177396" eaLnBrk="0" hangingPunct="0">
              <a:lnSpc>
                <a:spcPct val="110000"/>
              </a:lnSpc>
              <a:buClr>
                <a:srgbClr val="6600FF"/>
              </a:buClr>
              <a:buSzPct val="200000"/>
              <a:defRPr/>
            </a:pPr>
            <a:r>
              <a:rPr lang="en-US" dirty="0"/>
              <a:t>1949</a:t>
            </a:r>
            <a:r>
              <a:rPr lang="en-US" i="1" dirty="0"/>
              <a:t>–</a:t>
            </a:r>
            <a:r>
              <a:rPr lang="en-US" dirty="0"/>
              <a:t>1958</a:t>
            </a:r>
          </a:p>
          <a:p>
            <a:pPr marL="261938" indent="-261938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Intended strategy </a:t>
            </a:r>
            <a:r>
              <a:rPr lang="en-GB" dirty="0"/>
              <a:t>realised</a:t>
            </a:r>
          </a:p>
          <a:p>
            <a:pPr marL="261938" indent="-261938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Car ideal for post-war conditions</a:t>
            </a:r>
          </a:p>
          <a:p>
            <a:pPr marL="261938" indent="-261938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Rapid expansion in volume</a:t>
            </a:r>
          </a:p>
          <a:p>
            <a:pPr marL="261938" indent="-261938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No new models (work on new model halted in 1954).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7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7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7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7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/>
      <p:bldP spid="77829" grpId="0"/>
      <p:bldP spid="77830" grpId="0"/>
      <p:bldP spid="7783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96261" y="435792"/>
            <a:ext cx="9710304" cy="989013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 lIns="95782" tIns="47891" rIns="95782" bIns="47891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2800" b="1"/>
              <a:t>Operations strategy</a:t>
            </a:r>
            <a:r>
              <a:rPr lang="en-US" sz="2800" b="1"/>
              <a:t> of Volkswagen</a:t>
            </a:r>
            <a:r>
              <a:rPr lang="en-GB" sz="2800" b="1"/>
              <a:t> </a:t>
            </a:r>
            <a:r>
              <a:rPr lang="en-US" sz="2800" b="1"/>
              <a:t>1920</a:t>
            </a:r>
            <a:r>
              <a:rPr lang="en-US" sz="2800" b="1" i="1"/>
              <a:t>–</a:t>
            </a:r>
            <a:r>
              <a:rPr lang="en-GB" sz="2800" b="1"/>
              <a:t>2008 (Continued)</a:t>
            </a:r>
            <a:endParaRPr lang="en-US" sz="2800" b="1"/>
          </a:p>
        </p:txBody>
      </p:sp>
      <p:sp>
        <p:nvSpPr>
          <p:cNvPr id="78850" name="Text Box 2"/>
          <p:cNvSpPr txBox="1">
            <a:spLocks noChangeArrowheads="1"/>
          </p:cNvSpPr>
          <p:nvPr/>
        </p:nvSpPr>
        <p:spPr bwMode="auto">
          <a:xfrm>
            <a:off x="544906" y="1454151"/>
            <a:ext cx="9161960" cy="1992313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 lIns="95782" tIns="47891" rIns="95782" bIns="47891">
            <a:spAutoFit/>
          </a:bodyPr>
          <a:lstStyle/>
          <a:p>
            <a:pPr marL="177396" indent="-177396" eaLnBrk="0" hangingPunct="0">
              <a:lnSpc>
                <a:spcPct val="110000"/>
              </a:lnSpc>
              <a:buClr>
                <a:srgbClr val="6600FF"/>
              </a:buClr>
              <a:buSzPct val="200000"/>
              <a:defRPr/>
            </a:pPr>
            <a:r>
              <a:rPr lang="en-US" dirty="0"/>
              <a:t>1959</a:t>
            </a:r>
            <a:r>
              <a:rPr lang="en-US" i="1" dirty="0"/>
              <a:t>–</a:t>
            </a:r>
            <a:r>
              <a:rPr lang="en-GB" dirty="0"/>
              <a:t>1964</a:t>
            </a:r>
            <a:endParaRPr lang="en-US" dirty="0"/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Increased competition and changes in tastes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Response </a:t>
            </a:r>
            <a:r>
              <a:rPr lang="en-US" i="1" dirty="0"/>
              <a:t>–</a:t>
            </a:r>
            <a:r>
              <a:rPr lang="en-US" dirty="0"/>
              <a:t> increased advertising </a:t>
            </a:r>
          </a:p>
          <a:p>
            <a:pPr marL="177396" indent="-177396" eaLnBrk="0" hangingPunct="0">
              <a:lnSpc>
                <a:spcPct val="110000"/>
              </a:lnSpc>
              <a:buClr>
                <a:schemeClr val="tx1"/>
              </a:buClr>
              <a:buSzPct val="100000"/>
              <a:defRPr/>
            </a:pPr>
            <a:r>
              <a:rPr lang="en-US" dirty="0"/>
              <a:t>	                 </a:t>
            </a:r>
            <a:r>
              <a:rPr lang="en-US" i="1" dirty="0"/>
              <a:t>–</a:t>
            </a:r>
            <a:r>
              <a:rPr lang="en-US" dirty="0"/>
              <a:t> design started for 1500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Original strategy unchanged in essentials 1960</a:t>
            </a:r>
            <a:r>
              <a:rPr lang="en-US" i="1" dirty="0"/>
              <a:t>–</a:t>
            </a:r>
            <a:r>
              <a:rPr lang="en-US" dirty="0"/>
              <a:t>1964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1500 model introduced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Sales increased but profits squeezed.</a:t>
            </a:r>
          </a:p>
        </p:txBody>
      </p:sp>
      <p:sp>
        <p:nvSpPr>
          <p:cNvPr id="78851" name="Text Box 3"/>
          <p:cNvSpPr txBox="1">
            <a:spLocks noChangeArrowheads="1"/>
          </p:cNvSpPr>
          <p:nvPr/>
        </p:nvSpPr>
        <p:spPr bwMode="auto">
          <a:xfrm>
            <a:off x="544906" y="3570288"/>
            <a:ext cx="9161960" cy="1720850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 lIns="95782" tIns="47891" rIns="95782" bIns="47891">
            <a:spAutoFit/>
          </a:bodyPr>
          <a:lstStyle/>
          <a:p>
            <a:pPr marL="177396" indent="-177396" eaLnBrk="0" hangingPunct="0">
              <a:lnSpc>
                <a:spcPct val="110000"/>
              </a:lnSpc>
              <a:buClr>
                <a:srgbClr val="6600FF"/>
              </a:buClr>
              <a:buSzPct val="200000"/>
              <a:defRPr/>
            </a:pPr>
            <a:r>
              <a:rPr lang="en-US" dirty="0"/>
              <a:t>1965</a:t>
            </a:r>
            <a:r>
              <a:rPr lang="en-US" i="1" dirty="0"/>
              <a:t>–</a:t>
            </a:r>
            <a:r>
              <a:rPr lang="en-US" dirty="0"/>
              <a:t>1975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Pressures of competition become severe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New strategy from Audi </a:t>
            </a:r>
            <a:r>
              <a:rPr lang="en-US" i="1" dirty="0"/>
              <a:t>– </a:t>
            </a:r>
            <a:r>
              <a:rPr lang="en-US" dirty="0"/>
              <a:t>front wheeled drive, stylish and </a:t>
            </a:r>
            <a:r>
              <a:rPr lang="en-GB" dirty="0"/>
              <a:t>water</a:t>
            </a:r>
            <a:r>
              <a:rPr lang="en-US" dirty="0"/>
              <a:t>cooled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Other lines dropped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Production </a:t>
            </a:r>
            <a:r>
              <a:rPr lang="en-GB" dirty="0"/>
              <a:t>rationalised</a:t>
            </a:r>
            <a:r>
              <a:rPr lang="en-US" dirty="0"/>
              <a:t> on world basis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Marketing </a:t>
            </a:r>
            <a:r>
              <a:rPr lang="en-GB" dirty="0"/>
              <a:t>emphasised</a:t>
            </a:r>
            <a:r>
              <a:rPr lang="en-US" dirty="0"/>
              <a:t> performance, reliability and service.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8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88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0" grpId="0"/>
      <p:bldP spid="7885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96261" y="438150"/>
            <a:ext cx="9710304" cy="989013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 lIns="95782" tIns="47891" rIns="95782" bIns="47891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2800" b="1"/>
              <a:t>Operations </a:t>
            </a:r>
            <a:r>
              <a:rPr lang="en-US" sz="2800" b="1"/>
              <a:t>strateg</a:t>
            </a:r>
            <a:r>
              <a:rPr lang="en-GB" sz="2800" b="1"/>
              <a:t>y</a:t>
            </a:r>
            <a:r>
              <a:rPr lang="en-US" sz="2800" b="1"/>
              <a:t> of Volkswagen</a:t>
            </a:r>
            <a:r>
              <a:rPr lang="en-GB" sz="2800" b="1"/>
              <a:t> </a:t>
            </a:r>
            <a:r>
              <a:rPr lang="en-US" sz="2800" b="1"/>
              <a:t>1920</a:t>
            </a:r>
            <a:r>
              <a:rPr lang="en-US" sz="2800" b="1" i="1"/>
              <a:t>–</a:t>
            </a:r>
            <a:r>
              <a:rPr lang="en-GB" sz="2800" b="1"/>
              <a:t>2008 (Continued)</a:t>
            </a:r>
            <a:endParaRPr lang="en-US" sz="2800" b="1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544906" y="1458914"/>
            <a:ext cx="9161960" cy="1722437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 lIns="95782" tIns="47891" rIns="95782" bIns="47891">
            <a:spAutoFit/>
          </a:bodyPr>
          <a:lstStyle/>
          <a:p>
            <a:pPr marL="177396" indent="-177396" eaLnBrk="0" hangingPunct="0">
              <a:lnSpc>
                <a:spcPct val="110000"/>
              </a:lnSpc>
              <a:buClr>
                <a:srgbClr val="6600FF"/>
              </a:buClr>
              <a:buSzPct val="200000"/>
              <a:defRPr/>
            </a:pPr>
            <a:r>
              <a:rPr lang="en-US" dirty="0"/>
              <a:t>1976</a:t>
            </a:r>
            <a:r>
              <a:rPr lang="en-US" i="1" dirty="0"/>
              <a:t>–</a:t>
            </a:r>
            <a:r>
              <a:rPr lang="en-US" dirty="0"/>
              <a:t>1989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Golf established as market leader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Continued emphasis on technical excellence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Old designs periodically fashionable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Main European competitor seen as Fiat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Some pressure from Japanese manufacturing.</a:t>
            </a:r>
          </a:p>
        </p:txBody>
      </p:sp>
      <p:sp>
        <p:nvSpPr>
          <p:cNvPr id="79874" name="Rectangle 2"/>
          <p:cNvSpPr>
            <a:spLocks noChangeArrowheads="1"/>
          </p:cNvSpPr>
          <p:nvPr/>
        </p:nvSpPr>
        <p:spPr bwMode="auto">
          <a:xfrm>
            <a:off x="544905" y="3297238"/>
            <a:ext cx="8842237" cy="1450975"/>
          </a:xfrm>
          <a:prstGeom prst="rect">
            <a:avLst/>
          </a:prstGeom>
          <a:noFill/>
          <a:ln w="19050">
            <a:noFill/>
            <a:miter lim="800000"/>
            <a:headEnd/>
            <a:tailEnd type="none" w="sm" len="med"/>
          </a:ln>
        </p:spPr>
        <p:txBody>
          <a:bodyPr lIns="95782" tIns="47891" rIns="95782" bIns="47891">
            <a:spAutoFit/>
          </a:bodyPr>
          <a:lstStyle/>
          <a:p>
            <a:pPr eaLnBrk="0" hangingPunct="0">
              <a:lnSpc>
                <a:spcPct val="110000"/>
              </a:lnSpc>
              <a:buClr>
                <a:srgbClr val="6600FF"/>
              </a:buClr>
              <a:buSzPct val="200000"/>
              <a:tabLst>
                <a:tab pos="177396" algn="l"/>
              </a:tabLst>
              <a:defRPr/>
            </a:pPr>
            <a:r>
              <a:rPr lang="en-US" dirty="0"/>
              <a:t>1990</a:t>
            </a:r>
            <a:r>
              <a:rPr lang="en-US" i="1" dirty="0"/>
              <a:t>–</a:t>
            </a:r>
            <a:r>
              <a:rPr lang="en-US" dirty="0"/>
              <a:t>1996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US" dirty="0"/>
              <a:t>Increasing pressure on costs from Japanese manufacturers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tabLst>
                <a:tab pos="177396" algn="l"/>
              </a:tabLst>
              <a:defRPr/>
            </a:pPr>
            <a:r>
              <a:rPr lang="en-US" dirty="0"/>
              <a:t>German </a:t>
            </a:r>
            <a:r>
              <a:rPr lang="en-GB" dirty="0"/>
              <a:t>labour</a:t>
            </a:r>
            <a:r>
              <a:rPr lang="en-US" dirty="0"/>
              <a:t> costs and exchange rate are disadvantageous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tabLst>
                <a:tab pos="177396" algn="l"/>
              </a:tabLst>
              <a:defRPr/>
            </a:pPr>
            <a:r>
              <a:rPr lang="en-US" dirty="0"/>
              <a:t>Latterly European recession increases pressure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tabLst>
                <a:tab pos="177396" algn="l"/>
              </a:tabLst>
              <a:defRPr/>
            </a:pPr>
            <a:r>
              <a:rPr lang="en-US" dirty="0"/>
              <a:t>Cost cutting measures </a:t>
            </a:r>
            <a:r>
              <a:rPr lang="en-US" i="1" dirty="0"/>
              <a:t>– </a:t>
            </a:r>
            <a:r>
              <a:rPr lang="en-US" dirty="0"/>
              <a:t>east European plant </a:t>
            </a:r>
            <a:r>
              <a:rPr lang="en-US" i="1" dirty="0"/>
              <a:t>– </a:t>
            </a:r>
            <a:r>
              <a:rPr lang="en-US" dirty="0"/>
              <a:t>aggressive purchasing</a:t>
            </a:r>
          </a:p>
        </p:txBody>
      </p:sp>
      <p:sp>
        <p:nvSpPr>
          <p:cNvPr id="79875" name="Rectangle 3"/>
          <p:cNvSpPr>
            <a:spLocks noChangeArrowheads="1"/>
          </p:cNvSpPr>
          <p:nvPr/>
        </p:nvSpPr>
        <p:spPr bwMode="auto">
          <a:xfrm>
            <a:off x="544905" y="4865688"/>
            <a:ext cx="8842237" cy="1181100"/>
          </a:xfrm>
          <a:prstGeom prst="rect">
            <a:avLst/>
          </a:prstGeom>
          <a:noFill/>
          <a:ln w="19050">
            <a:noFill/>
            <a:miter lim="800000"/>
            <a:headEnd/>
            <a:tailEnd type="none" w="sm" len="med"/>
          </a:ln>
        </p:spPr>
        <p:txBody>
          <a:bodyPr lIns="95782" tIns="47891" rIns="95782" bIns="47891">
            <a:spAutoFit/>
          </a:bodyPr>
          <a:lstStyle/>
          <a:p>
            <a:pPr eaLnBrk="0" hangingPunct="0">
              <a:lnSpc>
                <a:spcPct val="110000"/>
              </a:lnSpc>
              <a:buClr>
                <a:srgbClr val="6600FF"/>
              </a:buClr>
              <a:buSzPct val="200000"/>
              <a:tabLst>
                <a:tab pos="177396" algn="l"/>
              </a:tabLst>
              <a:defRPr/>
            </a:pPr>
            <a:r>
              <a:rPr lang="en-US" dirty="0"/>
              <a:t>1997</a:t>
            </a:r>
            <a:r>
              <a:rPr lang="en-US" i="1" dirty="0"/>
              <a:t>–</a:t>
            </a:r>
            <a:r>
              <a:rPr lang="en-US" dirty="0"/>
              <a:t>2000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tabLst>
                <a:tab pos="177396" algn="l"/>
              </a:tabLst>
              <a:defRPr/>
            </a:pPr>
            <a:r>
              <a:rPr lang="en-US" dirty="0"/>
              <a:t>Developing separate branding strategies to occupy different market segments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tabLst>
                <a:tab pos="177396" algn="l"/>
              </a:tabLst>
              <a:defRPr/>
            </a:pPr>
            <a:r>
              <a:rPr lang="en-US" dirty="0"/>
              <a:t>Develop separate products from common platforms to reduce cost </a:t>
            </a:r>
          </a:p>
          <a:p>
            <a:pPr marL="271463" indent="-271463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tabLst>
                <a:tab pos="177396" algn="l"/>
              </a:tabLst>
              <a:defRPr/>
            </a:pPr>
            <a:r>
              <a:rPr lang="en-US" dirty="0"/>
              <a:t>Continue aggressive cost reduction and process improvement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9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9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79874" grpId="0"/>
      <p:bldP spid="7987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3" name="Text Box 2"/>
          <p:cNvSpPr txBox="1">
            <a:spLocks noChangeArrowheads="1"/>
          </p:cNvSpPr>
          <p:nvPr/>
        </p:nvSpPr>
        <p:spPr bwMode="auto">
          <a:xfrm>
            <a:off x="96261" y="438150"/>
            <a:ext cx="9710304" cy="989013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 lIns="95782" tIns="47891" rIns="95782" bIns="47891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2800" b="1"/>
              <a:t>Operations </a:t>
            </a:r>
            <a:r>
              <a:rPr lang="en-US" sz="2800" b="1"/>
              <a:t>strateg</a:t>
            </a:r>
            <a:r>
              <a:rPr lang="en-GB" sz="2800" b="1"/>
              <a:t>y</a:t>
            </a:r>
            <a:r>
              <a:rPr lang="en-US" sz="2800" b="1"/>
              <a:t> of Volkswagen</a:t>
            </a:r>
            <a:r>
              <a:rPr lang="en-GB" sz="2800" b="1"/>
              <a:t> </a:t>
            </a:r>
            <a:r>
              <a:rPr lang="en-US" sz="2800" b="1"/>
              <a:t>1920</a:t>
            </a:r>
            <a:r>
              <a:rPr lang="en-US" sz="2800" b="1" i="1"/>
              <a:t>–</a:t>
            </a:r>
            <a:r>
              <a:rPr lang="en-GB" sz="2800" b="1"/>
              <a:t>2008 (Continued)</a:t>
            </a:r>
            <a:endParaRPr lang="en-US" sz="2800" b="1"/>
          </a:p>
        </p:txBody>
      </p:sp>
      <p:sp>
        <p:nvSpPr>
          <p:cNvPr id="79876" name="Rectangle 4"/>
          <p:cNvSpPr>
            <a:spLocks noChangeArrowheads="1"/>
          </p:cNvSpPr>
          <p:nvPr/>
        </p:nvSpPr>
        <p:spPr bwMode="auto">
          <a:xfrm>
            <a:off x="544905" y="1452564"/>
            <a:ext cx="8842237" cy="638175"/>
          </a:xfrm>
          <a:prstGeom prst="rect">
            <a:avLst/>
          </a:prstGeom>
          <a:noFill/>
          <a:ln w="19050">
            <a:noFill/>
            <a:miter lim="800000"/>
            <a:headEnd/>
            <a:tailEnd type="none" w="sm" len="med"/>
          </a:ln>
        </p:spPr>
        <p:txBody>
          <a:bodyPr lIns="95782" tIns="47891" rIns="95782" bIns="47891">
            <a:spAutoFit/>
          </a:bodyPr>
          <a:lstStyle/>
          <a:p>
            <a:pPr eaLnBrk="0" hangingPunct="0">
              <a:lnSpc>
                <a:spcPct val="110000"/>
              </a:lnSpc>
              <a:buClr>
                <a:srgbClr val="6600FF"/>
              </a:buClr>
              <a:buSzPct val="200000"/>
              <a:tabLst>
                <a:tab pos="179591" algn="l"/>
              </a:tabLst>
              <a:defRPr/>
            </a:pPr>
            <a:r>
              <a:rPr lang="en-GB" dirty="0">
                <a:ea typeface="ＭＳ Ｐゴシック" pitchFamily="34" charset="-128"/>
              </a:rPr>
              <a:t>2001</a:t>
            </a:r>
          </a:p>
          <a:p>
            <a:pPr marL="276037" indent="-276037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tabLst>
                <a:tab pos="179591" algn="l"/>
              </a:tabLst>
              <a:defRPr/>
            </a:pPr>
            <a:r>
              <a:rPr lang="en-GB" dirty="0">
                <a:ea typeface="ＭＳ Ｐゴシック" pitchFamily="34" charset="-128"/>
              </a:rPr>
              <a:t>Modify common platform policy to ease brand erosion</a:t>
            </a:r>
            <a:endParaRPr lang="en-US" dirty="0">
              <a:ea typeface="ＭＳ Ｐゴシック" pitchFamily="34" charset="-128"/>
            </a:endParaRPr>
          </a:p>
        </p:txBody>
      </p:sp>
      <p:sp>
        <p:nvSpPr>
          <p:cNvPr id="79877" name="Rectangle 5"/>
          <p:cNvSpPr>
            <a:spLocks noChangeArrowheads="1"/>
          </p:cNvSpPr>
          <p:nvPr/>
        </p:nvSpPr>
        <p:spPr bwMode="auto">
          <a:xfrm>
            <a:off x="556937" y="2181226"/>
            <a:ext cx="8842237" cy="638175"/>
          </a:xfrm>
          <a:prstGeom prst="rect">
            <a:avLst/>
          </a:prstGeom>
          <a:noFill/>
          <a:ln w="19050">
            <a:noFill/>
            <a:miter lim="800000"/>
            <a:headEnd/>
            <a:tailEnd type="none" w="sm" len="med"/>
          </a:ln>
        </p:spPr>
        <p:txBody>
          <a:bodyPr lIns="95782" tIns="47891" rIns="95782" bIns="47891">
            <a:spAutoFit/>
          </a:bodyPr>
          <a:lstStyle/>
          <a:p>
            <a:pPr eaLnBrk="0" hangingPunct="0">
              <a:lnSpc>
                <a:spcPct val="110000"/>
              </a:lnSpc>
              <a:buClr>
                <a:srgbClr val="6600FF"/>
              </a:buClr>
              <a:buSzPct val="200000"/>
              <a:tabLst>
                <a:tab pos="177396" algn="l"/>
              </a:tabLst>
              <a:defRPr/>
            </a:pPr>
            <a:r>
              <a:rPr lang="en-GB" dirty="0"/>
              <a:t>2002–2005</a:t>
            </a:r>
          </a:p>
          <a:p>
            <a:pPr marL="261938" indent="-261938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defRPr/>
            </a:pPr>
            <a:r>
              <a:rPr lang="en-GB" dirty="0"/>
              <a:t>Renewed cost pressures focus attention on input costs also hit by scandals!!</a:t>
            </a:r>
            <a:endParaRPr lang="en-US" dirty="0"/>
          </a:p>
        </p:txBody>
      </p:sp>
      <p:sp>
        <p:nvSpPr>
          <p:cNvPr id="79878" name="Rectangle 6"/>
          <p:cNvSpPr>
            <a:spLocks noChangeArrowheads="1"/>
          </p:cNvSpPr>
          <p:nvPr/>
        </p:nvSpPr>
        <p:spPr bwMode="auto">
          <a:xfrm>
            <a:off x="556937" y="2909889"/>
            <a:ext cx="8842237" cy="638175"/>
          </a:xfrm>
          <a:prstGeom prst="rect">
            <a:avLst/>
          </a:prstGeom>
          <a:noFill/>
          <a:ln w="19050">
            <a:noFill/>
            <a:miter lim="800000"/>
            <a:headEnd/>
            <a:tailEnd type="none" w="sm" len="med"/>
          </a:ln>
        </p:spPr>
        <p:txBody>
          <a:bodyPr lIns="95782" tIns="47891" rIns="95782" bIns="47891">
            <a:spAutoFit/>
          </a:bodyPr>
          <a:lstStyle/>
          <a:p>
            <a:pPr eaLnBrk="0" hangingPunct="0">
              <a:lnSpc>
                <a:spcPct val="110000"/>
              </a:lnSpc>
              <a:buClr>
                <a:srgbClr val="6600FF"/>
              </a:buClr>
              <a:buSzPct val="200000"/>
              <a:tabLst>
                <a:tab pos="179591" algn="l"/>
              </a:tabLst>
              <a:defRPr/>
            </a:pPr>
            <a:r>
              <a:rPr lang="en-GB" dirty="0">
                <a:ea typeface="ＭＳ Ｐゴシック" pitchFamily="34" charset="-128"/>
              </a:rPr>
              <a:t>2008</a:t>
            </a:r>
          </a:p>
          <a:p>
            <a:pPr marL="276037" indent="-276037" eaLnBrk="0" hangingPunct="0">
              <a:lnSpc>
                <a:spcPct val="110000"/>
              </a:lnSpc>
              <a:buClr>
                <a:schemeClr val="tx1"/>
              </a:buClr>
              <a:buSzPct val="100000"/>
              <a:buFontTx/>
              <a:buChar char="•"/>
              <a:tabLst>
                <a:tab pos="179591" algn="l"/>
              </a:tabLst>
              <a:defRPr/>
            </a:pPr>
            <a:r>
              <a:rPr lang="en-GB" dirty="0">
                <a:ea typeface="ＭＳ Ｐゴシック" pitchFamily="34" charset="-128"/>
              </a:rPr>
              <a:t>Sales recovering, speculation over Russian plant</a:t>
            </a:r>
            <a:endParaRPr lang="en-US" dirty="0">
              <a:ea typeface="ＭＳ Ｐゴシック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9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9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9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/>
      <p:bldP spid="79877" grpId="0"/>
      <p:bldP spid="7987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96261" y="438150"/>
            <a:ext cx="9710304" cy="989013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 lIns="95782" tIns="47891" rIns="95782" bIns="47891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2800" b="1"/>
              <a:t>Operations strategy</a:t>
            </a:r>
            <a:r>
              <a:rPr lang="en-US" sz="2800" b="1"/>
              <a:t> of Volkswagen</a:t>
            </a:r>
            <a:r>
              <a:rPr lang="en-GB" sz="2800" b="1"/>
              <a:t> </a:t>
            </a:r>
            <a:r>
              <a:rPr lang="en-US" sz="2800" b="1"/>
              <a:t>1920</a:t>
            </a:r>
            <a:r>
              <a:rPr lang="en-US" sz="2800" b="1" i="1"/>
              <a:t>–</a:t>
            </a:r>
            <a:r>
              <a:rPr lang="en-GB" sz="2800" b="1"/>
              <a:t>2008 (Continued)</a:t>
            </a:r>
            <a:endParaRPr lang="en-US" sz="2800" b="1"/>
          </a:p>
        </p:txBody>
      </p:sp>
      <p:sp>
        <p:nvSpPr>
          <p:cNvPr id="111646" name="AutoShape 30"/>
          <p:cNvSpPr>
            <a:spLocks noChangeArrowheads="1"/>
          </p:cNvSpPr>
          <p:nvPr/>
        </p:nvSpPr>
        <p:spPr bwMode="auto">
          <a:xfrm>
            <a:off x="1700879" y="2507383"/>
            <a:ext cx="4043652" cy="743885"/>
          </a:xfrm>
          <a:prstGeom prst="homePlate">
            <a:avLst>
              <a:gd name="adj" fmla="val 125512"/>
            </a:avLst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18438" name="Text Box 31"/>
          <p:cNvSpPr txBox="1">
            <a:spLocks noChangeArrowheads="1"/>
          </p:cNvSpPr>
          <p:nvPr/>
        </p:nvSpPr>
        <p:spPr bwMode="auto">
          <a:xfrm>
            <a:off x="84229" y="2527300"/>
            <a:ext cx="1794575" cy="738188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ctr">
              <a:lnSpc>
                <a:spcPct val="80000"/>
              </a:lnSpc>
              <a:spcBef>
                <a:spcPct val="20000"/>
              </a:spcBef>
            </a:pPr>
            <a:r>
              <a:rPr lang="en-GB"/>
              <a:t>1946–1951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</a:pPr>
            <a:r>
              <a:rPr lang="en-GB"/>
              <a:t>Implementing strategy</a:t>
            </a:r>
            <a:endParaRPr lang="en-US"/>
          </a:p>
        </p:txBody>
      </p:sp>
      <p:sp>
        <p:nvSpPr>
          <p:cNvPr id="18439" name="Text Box 32"/>
          <p:cNvSpPr txBox="1">
            <a:spLocks noChangeArrowheads="1"/>
          </p:cNvSpPr>
          <p:nvPr/>
        </p:nvSpPr>
        <p:spPr bwMode="auto">
          <a:xfrm>
            <a:off x="1763635" y="2641600"/>
            <a:ext cx="2324009" cy="490538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/>
              <a:t>Building up capacity and capability</a:t>
            </a:r>
            <a:endParaRPr lang="en-US"/>
          </a:p>
        </p:txBody>
      </p:sp>
      <p:sp>
        <p:nvSpPr>
          <p:cNvPr id="111649" name="AutoShape 33"/>
          <p:cNvSpPr>
            <a:spLocks noChangeArrowheads="1"/>
          </p:cNvSpPr>
          <p:nvPr/>
        </p:nvSpPr>
        <p:spPr bwMode="auto">
          <a:xfrm rot="10800000">
            <a:off x="7583154" y="2507383"/>
            <a:ext cx="1947554" cy="743885"/>
          </a:xfrm>
          <a:prstGeom prst="homePlate">
            <a:avLst>
              <a:gd name="adj" fmla="val 116189"/>
            </a:avLst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18443" name="AutoShape 34"/>
          <p:cNvSpPr>
            <a:spLocks noChangeArrowheads="1"/>
          </p:cNvSpPr>
          <p:nvPr/>
        </p:nvSpPr>
        <p:spPr bwMode="auto">
          <a:xfrm>
            <a:off x="6894677" y="2495550"/>
            <a:ext cx="825092" cy="858838"/>
          </a:xfrm>
          <a:prstGeom prst="curvedLeftArrow">
            <a:avLst>
              <a:gd name="adj1" fmla="val 22536"/>
              <a:gd name="adj2" fmla="val 45078"/>
              <a:gd name="adj3" fmla="val 33333"/>
            </a:avLst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 type="none" w="sm" len="lg"/>
            <a:tailEnd type="none" w="sm" len="lg"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18444" name="AutoShape 35"/>
          <p:cNvSpPr>
            <a:spLocks noChangeArrowheads="1"/>
          </p:cNvSpPr>
          <p:nvPr/>
        </p:nvSpPr>
        <p:spPr bwMode="auto">
          <a:xfrm flipH="1" flipV="1">
            <a:off x="5579686" y="2432051"/>
            <a:ext cx="825092" cy="862013"/>
          </a:xfrm>
          <a:prstGeom prst="curvedLeftArrow">
            <a:avLst>
              <a:gd name="adj1" fmla="val 22625"/>
              <a:gd name="adj2" fmla="val 45250"/>
              <a:gd name="adj3" fmla="val 33333"/>
            </a:avLst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 type="none" w="sm" len="lg"/>
            <a:tailEnd type="none" w="sm" len="lg"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18445" name="Text Box 36"/>
          <p:cNvSpPr txBox="1">
            <a:spLocks noChangeArrowheads="1"/>
          </p:cNvSpPr>
          <p:nvPr/>
        </p:nvSpPr>
        <p:spPr bwMode="auto">
          <a:xfrm>
            <a:off x="5871906" y="2738438"/>
            <a:ext cx="1669093" cy="29686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300"/>
              <a:t>Simple design</a:t>
            </a:r>
            <a:endParaRPr lang="en-US" sz="1300"/>
          </a:p>
        </p:txBody>
      </p:sp>
      <p:sp>
        <p:nvSpPr>
          <p:cNvPr id="111653" name="AutoShape 37"/>
          <p:cNvSpPr>
            <a:spLocks noChangeArrowheads="1"/>
          </p:cNvSpPr>
          <p:nvPr/>
        </p:nvSpPr>
        <p:spPr bwMode="auto">
          <a:xfrm>
            <a:off x="1687673" y="3816803"/>
            <a:ext cx="3310843" cy="760651"/>
          </a:xfrm>
          <a:prstGeom prst="homePlate">
            <a:avLst>
              <a:gd name="adj" fmla="val 116432"/>
            </a:avLst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111655" name="AutoShape 39"/>
          <p:cNvSpPr>
            <a:spLocks noChangeArrowheads="1"/>
          </p:cNvSpPr>
          <p:nvPr/>
        </p:nvSpPr>
        <p:spPr bwMode="auto">
          <a:xfrm>
            <a:off x="1700878" y="5133844"/>
            <a:ext cx="2396483" cy="760651"/>
          </a:xfrm>
          <a:prstGeom prst="homePlate">
            <a:avLst>
              <a:gd name="adj" fmla="val 115234"/>
            </a:avLst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111658" name="AutoShape 42"/>
          <p:cNvSpPr>
            <a:spLocks noChangeArrowheads="1"/>
          </p:cNvSpPr>
          <p:nvPr/>
        </p:nvSpPr>
        <p:spPr bwMode="auto">
          <a:xfrm rot="10800000">
            <a:off x="6686952" y="3792414"/>
            <a:ext cx="2845410" cy="760651"/>
          </a:xfrm>
          <a:prstGeom prst="homePlate">
            <a:avLst>
              <a:gd name="adj" fmla="val 119450"/>
            </a:avLst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111659" name="AutoShape 43"/>
          <p:cNvSpPr>
            <a:spLocks noChangeArrowheads="1"/>
          </p:cNvSpPr>
          <p:nvPr/>
        </p:nvSpPr>
        <p:spPr bwMode="auto">
          <a:xfrm rot="10800000">
            <a:off x="4757550" y="5133844"/>
            <a:ext cx="4791314" cy="760651"/>
          </a:xfrm>
          <a:prstGeom prst="homePlate">
            <a:avLst>
              <a:gd name="adj" fmla="val 177734"/>
            </a:avLst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18458" name="Text Box 46"/>
          <p:cNvSpPr txBox="1">
            <a:spLocks noChangeArrowheads="1"/>
          </p:cNvSpPr>
          <p:nvPr/>
        </p:nvSpPr>
        <p:spPr bwMode="auto">
          <a:xfrm>
            <a:off x="5065723" y="4032251"/>
            <a:ext cx="1715504" cy="256761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sz="1300"/>
              <a:t>Standardised design</a:t>
            </a:r>
            <a:endParaRPr lang="en-US" sz="1300"/>
          </a:p>
        </p:txBody>
      </p:sp>
      <p:sp>
        <p:nvSpPr>
          <p:cNvPr id="18459" name="Text Box 47"/>
          <p:cNvSpPr txBox="1">
            <a:spLocks noChangeArrowheads="1"/>
          </p:cNvSpPr>
          <p:nvPr/>
        </p:nvSpPr>
        <p:spPr bwMode="auto">
          <a:xfrm>
            <a:off x="1763635" y="3875089"/>
            <a:ext cx="2318853" cy="68738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/>
              <a:t>Systemisation of resources and processes</a:t>
            </a:r>
            <a:endParaRPr lang="en-US"/>
          </a:p>
        </p:txBody>
      </p:sp>
      <p:sp>
        <p:nvSpPr>
          <p:cNvPr id="18460" name="Text Box 48"/>
          <p:cNvSpPr txBox="1">
            <a:spLocks noChangeArrowheads="1"/>
          </p:cNvSpPr>
          <p:nvPr/>
        </p:nvSpPr>
        <p:spPr bwMode="auto">
          <a:xfrm>
            <a:off x="8213105" y="2576514"/>
            <a:ext cx="1335618" cy="687648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r">
              <a:lnSpc>
                <a:spcPct val="80000"/>
              </a:lnSpc>
              <a:spcBef>
                <a:spcPct val="50000"/>
              </a:spcBef>
            </a:pPr>
            <a:r>
              <a:rPr lang="en-GB"/>
              <a:t>Emerging, any working vehicle</a:t>
            </a:r>
            <a:endParaRPr lang="en-US"/>
          </a:p>
        </p:txBody>
      </p:sp>
      <p:sp>
        <p:nvSpPr>
          <p:cNvPr id="18461" name="Text Box 52"/>
          <p:cNvSpPr txBox="1">
            <a:spLocks noChangeArrowheads="1"/>
          </p:cNvSpPr>
          <p:nvPr/>
        </p:nvSpPr>
        <p:spPr bwMode="auto">
          <a:xfrm>
            <a:off x="7535842" y="3963989"/>
            <a:ext cx="2012882" cy="49053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r">
              <a:lnSpc>
                <a:spcPct val="80000"/>
              </a:lnSpc>
              <a:spcBef>
                <a:spcPct val="50000"/>
              </a:spcBef>
            </a:pPr>
            <a:r>
              <a:rPr lang="en-GB"/>
              <a:t>Maturing, simple robust vehicle</a:t>
            </a:r>
            <a:endParaRPr lang="en-US"/>
          </a:p>
        </p:txBody>
      </p:sp>
      <p:sp>
        <p:nvSpPr>
          <p:cNvPr id="111669" name="Text Box 53"/>
          <p:cNvSpPr txBox="1">
            <a:spLocks noChangeArrowheads="1"/>
          </p:cNvSpPr>
          <p:nvPr/>
        </p:nvSpPr>
        <p:spPr bwMode="auto">
          <a:xfrm>
            <a:off x="1763595" y="5182621"/>
            <a:ext cx="1945904" cy="687648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lIns="95782" tIns="47891" rIns="95782" bIns="47891"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  <a:defRPr/>
            </a:pPr>
            <a:r>
              <a:rPr lang="en-GB" dirty="0">
                <a:ea typeface="+mn-ea"/>
              </a:rPr>
              <a:t>Minor reconfiguration for new model</a:t>
            </a:r>
            <a:endParaRPr lang="en-US" dirty="0">
              <a:ea typeface="+mn-ea"/>
            </a:endParaRPr>
          </a:p>
        </p:txBody>
      </p:sp>
      <p:sp>
        <p:nvSpPr>
          <p:cNvPr id="18465" name="Text Box 54"/>
          <p:cNvSpPr txBox="1">
            <a:spLocks noChangeArrowheads="1"/>
          </p:cNvSpPr>
          <p:nvPr/>
        </p:nvSpPr>
        <p:spPr bwMode="auto">
          <a:xfrm>
            <a:off x="6911866" y="5299075"/>
            <a:ext cx="2616230" cy="490538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r">
              <a:lnSpc>
                <a:spcPct val="80000"/>
              </a:lnSpc>
              <a:spcBef>
                <a:spcPct val="50000"/>
              </a:spcBef>
            </a:pPr>
            <a:r>
              <a:rPr lang="en-GB"/>
              <a:t>More sophisticated performance, quality</a:t>
            </a:r>
            <a:endParaRPr lang="en-US"/>
          </a:p>
        </p:txBody>
      </p:sp>
      <p:sp>
        <p:nvSpPr>
          <p:cNvPr id="18466" name="Text Box 57"/>
          <p:cNvSpPr txBox="1">
            <a:spLocks noChangeArrowheads="1"/>
          </p:cNvSpPr>
          <p:nvPr/>
        </p:nvSpPr>
        <p:spPr bwMode="auto">
          <a:xfrm>
            <a:off x="3943253" y="5335589"/>
            <a:ext cx="1423284" cy="41592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sz="1300"/>
              <a:t>New 1500 model</a:t>
            </a:r>
            <a:endParaRPr lang="en-US" sz="1300"/>
          </a:p>
        </p:txBody>
      </p:sp>
      <p:sp>
        <p:nvSpPr>
          <p:cNvPr id="18467" name="AutoShape 60"/>
          <p:cNvSpPr>
            <a:spLocks noChangeArrowheads="1"/>
          </p:cNvSpPr>
          <p:nvPr/>
        </p:nvSpPr>
        <p:spPr bwMode="auto">
          <a:xfrm>
            <a:off x="6146936" y="3786188"/>
            <a:ext cx="826812" cy="863600"/>
          </a:xfrm>
          <a:prstGeom prst="curvedLeftArrow">
            <a:avLst>
              <a:gd name="adj1" fmla="val 22620"/>
              <a:gd name="adj2" fmla="val 45239"/>
              <a:gd name="adj3" fmla="val 33333"/>
            </a:avLst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 type="none" w="sm" len="lg"/>
            <a:tailEnd type="none" w="sm" len="lg"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18468" name="AutoShape 61"/>
          <p:cNvSpPr>
            <a:spLocks noChangeArrowheads="1"/>
          </p:cNvSpPr>
          <p:nvPr/>
        </p:nvSpPr>
        <p:spPr bwMode="auto">
          <a:xfrm flipH="1" flipV="1">
            <a:off x="4811319" y="3705225"/>
            <a:ext cx="825092" cy="863600"/>
          </a:xfrm>
          <a:prstGeom prst="curvedLeftArrow">
            <a:avLst>
              <a:gd name="adj1" fmla="val 22667"/>
              <a:gd name="adj2" fmla="val 45333"/>
              <a:gd name="adj3" fmla="val 33333"/>
            </a:avLst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 type="none" w="sm" len="lg"/>
            <a:tailEnd type="none" w="sm" len="lg"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18469" name="AutoShape 63"/>
          <p:cNvSpPr>
            <a:spLocks noChangeArrowheads="1"/>
          </p:cNvSpPr>
          <p:nvPr/>
        </p:nvSpPr>
        <p:spPr bwMode="auto">
          <a:xfrm>
            <a:off x="4685836" y="5116513"/>
            <a:ext cx="825092" cy="863600"/>
          </a:xfrm>
          <a:prstGeom prst="curvedLeftArrow">
            <a:avLst>
              <a:gd name="adj1" fmla="val 22661"/>
              <a:gd name="adj2" fmla="val 45328"/>
              <a:gd name="adj3" fmla="val 33333"/>
            </a:avLst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 type="none" w="sm" len="lg"/>
            <a:tailEnd type="none" w="sm" len="lg"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18470" name="AutoShape 64"/>
          <p:cNvSpPr>
            <a:spLocks noChangeArrowheads="1"/>
          </p:cNvSpPr>
          <p:nvPr/>
        </p:nvSpPr>
        <p:spPr bwMode="auto">
          <a:xfrm flipH="1" flipV="1">
            <a:off x="3785110" y="5027613"/>
            <a:ext cx="825092" cy="868362"/>
          </a:xfrm>
          <a:prstGeom prst="curvedLeftArrow">
            <a:avLst>
              <a:gd name="adj1" fmla="val 22792"/>
              <a:gd name="adj2" fmla="val 45583"/>
              <a:gd name="adj3" fmla="val 33333"/>
            </a:avLst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 type="none" w="sm" len="lg"/>
            <a:tailEnd type="none" w="sm" len="lg"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18471" name="Text Box 65"/>
          <p:cNvSpPr txBox="1">
            <a:spLocks noChangeArrowheads="1"/>
          </p:cNvSpPr>
          <p:nvPr/>
        </p:nvSpPr>
        <p:spPr bwMode="auto">
          <a:xfrm>
            <a:off x="1751603" y="1701801"/>
            <a:ext cx="1645027" cy="563563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sz="1900">
                <a:solidFill>
                  <a:srgbClr val="FF0000"/>
                </a:solidFill>
              </a:rPr>
              <a:t>Operations resources</a:t>
            </a:r>
            <a:endParaRPr lang="en-US" sz="1900">
              <a:solidFill>
                <a:srgbClr val="FF0000"/>
              </a:solidFill>
            </a:endParaRPr>
          </a:p>
        </p:txBody>
      </p:sp>
      <p:sp>
        <p:nvSpPr>
          <p:cNvPr id="18472" name="Text Box 66"/>
          <p:cNvSpPr txBox="1">
            <a:spLocks noChangeArrowheads="1"/>
          </p:cNvSpPr>
          <p:nvPr/>
        </p:nvSpPr>
        <p:spPr bwMode="auto">
          <a:xfrm>
            <a:off x="7663044" y="1701801"/>
            <a:ext cx="1868490" cy="563563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r">
              <a:lnSpc>
                <a:spcPct val="80000"/>
              </a:lnSpc>
              <a:spcBef>
                <a:spcPct val="50000"/>
              </a:spcBef>
            </a:pPr>
            <a:r>
              <a:rPr lang="en-GB" sz="1900">
                <a:solidFill>
                  <a:srgbClr val="FF0000"/>
                </a:solidFill>
              </a:rPr>
              <a:t>Market requirements</a:t>
            </a:r>
            <a:endParaRPr lang="en-US" sz="1900">
              <a:solidFill>
                <a:srgbClr val="FF0000"/>
              </a:solidFill>
            </a:endParaRPr>
          </a:p>
        </p:txBody>
      </p:sp>
      <p:sp>
        <p:nvSpPr>
          <p:cNvPr id="18473" name="Text Box 67"/>
          <p:cNvSpPr txBox="1">
            <a:spLocks noChangeArrowheads="1"/>
          </p:cNvSpPr>
          <p:nvPr/>
        </p:nvSpPr>
        <p:spPr bwMode="auto">
          <a:xfrm>
            <a:off x="70477" y="3830638"/>
            <a:ext cx="1794575" cy="73660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ctr">
              <a:lnSpc>
                <a:spcPct val="80000"/>
              </a:lnSpc>
              <a:spcBef>
                <a:spcPct val="20000"/>
              </a:spcBef>
            </a:pPr>
            <a:r>
              <a:rPr lang="en-GB"/>
              <a:t>1952–1958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</a:pPr>
            <a:r>
              <a:rPr lang="en-GB"/>
              <a:t>Continuity of strategy</a:t>
            </a:r>
            <a:endParaRPr lang="en-US"/>
          </a:p>
        </p:txBody>
      </p:sp>
      <p:sp>
        <p:nvSpPr>
          <p:cNvPr id="18474" name="Text Box 68"/>
          <p:cNvSpPr txBox="1">
            <a:spLocks noChangeArrowheads="1"/>
          </p:cNvSpPr>
          <p:nvPr/>
        </p:nvSpPr>
        <p:spPr bwMode="auto">
          <a:xfrm>
            <a:off x="70477" y="5137150"/>
            <a:ext cx="1794575" cy="73660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ctr">
              <a:lnSpc>
                <a:spcPct val="80000"/>
              </a:lnSpc>
              <a:spcBef>
                <a:spcPct val="20000"/>
              </a:spcBef>
            </a:pPr>
            <a:r>
              <a:rPr lang="en-GB"/>
              <a:t>1959–1964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</a:pPr>
            <a:r>
              <a:rPr lang="en-GB"/>
              <a:t>Minor change and continuity</a:t>
            </a:r>
            <a:endParaRPr lang="en-US"/>
          </a:p>
        </p:txBody>
      </p:sp>
      <p:sp>
        <p:nvSpPr>
          <p:cNvPr id="18475" name="Text Box 71"/>
          <p:cNvSpPr txBox="1">
            <a:spLocks noChangeArrowheads="1"/>
          </p:cNvSpPr>
          <p:nvPr/>
        </p:nvSpPr>
        <p:spPr bwMode="auto">
          <a:xfrm>
            <a:off x="4685836" y="1693863"/>
            <a:ext cx="2095391" cy="56356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sz="1900">
                <a:solidFill>
                  <a:srgbClr val="FF0000"/>
                </a:solidFill>
              </a:rPr>
              <a:t>Strategic reconciliation</a:t>
            </a:r>
            <a:endParaRPr lang="en-US" sz="190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58" name="Group 33"/>
          <p:cNvGrpSpPr>
            <a:grpSpLocks/>
          </p:cNvGrpSpPr>
          <p:nvPr/>
        </p:nvGrpSpPr>
        <p:grpSpPr bwMode="auto">
          <a:xfrm>
            <a:off x="104856" y="1752600"/>
            <a:ext cx="9435272" cy="4300538"/>
            <a:chOff x="179512" y="1539208"/>
            <a:chExt cx="8709659" cy="4297287"/>
          </a:xfrm>
        </p:grpSpPr>
        <p:sp>
          <p:nvSpPr>
            <p:cNvPr id="113699" name="AutoShape 35"/>
            <p:cNvSpPr>
              <a:spLocks noChangeArrowheads="1"/>
            </p:cNvSpPr>
            <p:nvPr/>
          </p:nvSpPr>
          <p:spPr bwMode="auto">
            <a:xfrm rot="10800000">
              <a:off x="5915847" y="2332068"/>
              <a:ext cx="2973324" cy="760476"/>
            </a:xfrm>
            <a:prstGeom prst="homePlate">
              <a:avLst>
                <a:gd name="adj" fmla="val 135178"/>
              </a:avLst>
            </a:prstGeom>
            <a:solidFill>
              <a:schemeClr val="bg1">
                <a:lumMod val="95000"/>
              </a:schemeClr>
            </a:solidFill>
            <a:ln w="15875">
              <a:noFill/>
              <a:prstDash val="dash"/>
              <a:miter lim="800000"/>
              <a:headEnd type="none" w="sm" len="lg"/>
              <a:tailEnd type="none" w="sm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sp>
          <p:nvSpPr>
            <p:cNvPr id="113697" name="AutoShape 33"/>
            <p:cNvSpPr>
              <a:spLocks noChangeArrowheads="1"/>
            </p:cNvSpPr>
            <p:nvPr/>
          </p:nvSpPr>
          <p:spPr bwMode="auto">
            <a:xfrm>
              <a:off x="1610548" y="4957920"/>
              <a:ext cx="2505456" cy="760475"/>
            </a:xfrm>
            <a:prstGeom prst="homePlate">
              <a:avLst>
                <a:gd name="adj" fmla="val 95421"/>
              </a:avLst>
            </a:prstGeom>
            <a:solidFill>
              <a:schemeClr val="bg1">
                <a:lumMod val="95000"/>
              </a:schemeClr>
            </a:solidFill>
            <a:ln w="9525">
              <a:noFill/>
              <a:miter lim="800000"/>
              <a:headEnd type="none" w="sm" len="lg"/>
              <a:tailEnd type="none" w="sm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sp>
          <p:nvSpPr>
            <p:cNvPr id="113675" name="AutoShape 11"/>
            <p:cNvSpPr>
              <a:spLocks noChangeArrowheads="1"/>
            </p:cNvSpPr>
            <p:nvPr/>
          </p:nvSpPr>
          <p:spPr bwMode="auto">
            <a:xfrm>
              <a:off x="1610548" y="2336640"/>
              <a:ext cx="2695955" cy="760475"/>
            </a:xfrm>
            <a:prstGeom prst="homePlate">
              <a:avLst>
                <a:gd name="adj" fmla="val 102676"/>
              </a:avLst>
            </a:prstGeom>
            <a:solidFill>
              <a:schemeClr val="bg1">
                <a:lumMod val="95000"/>
              </a:schemeClr>
            </a:solidFill>
            <a:ln w="15875">
              <a:noFill/>
              <a:prstDash val="dash"/>
              <a:miter lim="800000"/>
              <a:headEnd type="none" w="sm" len="lg"/>
              <a:tailEnd type="none" w="sm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sp>
          <p:nvSpPr>
            <p:cNvPr id="113668" name="AutoShape 4"/>
            <p:cNvSpPr>
              <a:spLocks noChangeArrowheads="1"/>
            </p:cNvSpPr>
            <p:nvPr/>
          </p:nvSpPr>
          <p:spPr bwMode="auto">
            <a:xfrm>
              <a:off x="1630360" y="3660996"/>
              <a:ext cx="3110484" cy="743712"/>
            </a:xfrm>
            <a:prstGeom prst="homePlate">
              <a:avLst>
                <a:gd name="adj" fmla="val 107909"/>
              </a:avLst>
            </a:prstGeom>
            <a:solidFill>
              <a:schemeClr val="bg1">
                <a:lumMod val="95000"/>
              </a:schemeClr>
            </a:solidFill>
            <a:ln w="9525">
              <a:noFill/>
              <a:miter lim="800000"/>
              <a:headEnd type="none" w="sm" len="lg"/>
              <a:tailEnd type="none" w="sm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sp>
          <p:nvSpPr>
            <p:cNvPr id="19472" name="Text Box 5"/>
            <p:cNvSpPr txBox="1">
              <a:spLocks noChangeArrowheads="1"/>
            </p:cNvSpPr>
            <p:nvPr/>
          </p:nvSpPr>
          <p:spPr bwMode="auto">
            <a:xfrm>
              <a:off x="331912" y="2251297"/>
              <a:ext cx="1347215" cy="92886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lnSpc>
                  <a:spcPct val="80000"/>
                </a:lnSpc>
                <a:spcBef>
                  <a:spcPct val="20000"/>
                </a:spcBef>
              </a:pPr>
              <a:r>
                <a:rPr lang="en-GB"/>
                <a:t>1965</a:t>
              </a:r>
              <a:r>
                <a:rPr lang="en-GB">
                  <a:cs typeface="Arial" pitchFamily="34" charset="0"/>
                </a:rPr>
                <a:t>–</a:t>
              </a:r>
              <a:r>
                <a:rPr lang="en-GB"/>
                <a:t>1970</a:t>
              </a:r>
            </a:p>
            <a:p>
              <a:pPr algn="ctr">
                <a:lnSpc>
                  <a:spcPct val="80000"/>
                </a:lnSpc>
                <a:spcBef>
                  <a:spcPct val="20000"/>
                </a:spcBef>
              </a:pPr>
              <a:r>
                <a:rPr lang="en-GB"/>
                <a:t>Searching for viable strategy</a:t>
              </a:r>
              <a:endParaRPr lang="en-US"/>
            </a:p>
          </p:txBody>
        </p:sp>
        <p:sp>
          <p:nvSpPr>
            <p:cNvPr id="19473" name="Text Box 6"/>
            <p:cNvSpPr txBox="1">
              <a:spLocks noChangeArrowheads="1"/>
            </p:cNvSpPr>
            <p:nvPr/>
          </p:nvSpPr>
          <p:spPr bwMode="auto">
            <a:xfrm>
              <a:off x="1701989" y="2429604"/>
              <a:ext cx="2141218" cy="485919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lnSpc>
                  <a:spcPct val="80000"/>
                </a:lnSpc>
                <a:spcBef>
                  <a:spcPct val="50000"/>
                </a:spcBef>
              </a:pPr>
              <a:r>
                <a:rPr lang="en-GB"/>
                <a:t>Fragmented acquisition of new resources</a:t>
              </a:r>
              <a:endParaRPr lang="en-US"/>
            </a:p>
          </p:txBody>
        </p:sp>
        <p:sp>
          <p:nvSpPr>
            <p:cNvPr id="19474" name="AutoShape 8"/>
            <p:cNvSpPr>
              <a:spLocks noChangeArrowheads="1"/>
            </p:cNvSpPr>
            <p:nvPr/>
          </p:nvSpPr>
          <p:spPr bwMode="auto">
            <a:xfrm>
              <a:off x="5778687" y="2315304"/>
              <a:ext cx="762000" cy="862584"/>
            </a:xfrm>
            <a:prstGeom prst="curvedLeftArrow">
              <a:avLst>
                <a:gd name="adj1" fmla="val 22640"/>
                <a:gd name="adj2" fmla="val 45280"/>
                <a:gd name="adj3" fmla="val 33333"/>
              </a:avLst>
            </a:prstGeom>
            <a:solidFill>
              <a:srgbClr val="99FF99"/>
            </a:solidFill>
            <a:ln w="9525">
              <a:solidFill>
                <a:schemeClr val="tx1"/>
              </a:solidFill>
              <a:miter lim="800000"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5" name="AutoShape 9"/>
            <p:cNvSpPr>
              <a:spLocks noChangeArrowheads="1"/>
            </p:cNvSpPr>
            <p:nvPr/>
          </p:nvSpPr>
          <p:spPr bwMode="auto">
            <a:xfrm flipH="1" flipV="1">
              <a:off x="3978844" y="2229960"/>
              <a:ext cx="762000" cy="862584"/>
            </a:xfrm>
            <a:prstGeom prst="curvedLeftArrow">
              <a:avLst>
                <a:gd name="adj1" fmla="val 22640"/>
                <a:gd name="adj2" fmla="val 45280"/>
                <a:gd name="adj3" fmla="val 33333"/>
              </a:avLst>
            </a:prstGeom>
            <a:solidFill>
              <a:srgbClr val="99FF99"/>
            </a:solidFill>
            <a:ln w="9525">
              <a:solidFill>
                <a:schemeClr val="tx1"/>
              </a:solidFill>
              <a:miter lim="800000"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6" name="Text Box 10"/>
            <p:cNvSpPr txBox="1">
              <a:spLocks noChangeArrowheads="1"/>
            </p:cNvSpPr>
            <p:nvPr/>
          </p:nvSpPr>
          <p:spPr bwMode="auto">
            <a:xfrm>
              <a:off x="4396419" y="2478371"/>
              <a:ext cx="1540763" cy="492115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300"/>
                <a:t>Multiple new designs</a:t>
              </a:r>
              <a:endParaRPr lang="en-US" sz="1300"/>
            </a:p>
          </p:txBody>
        </p:sp>
        <p:sp>
          <p:nvSpPr>
            <p:cNvPr id="113679" name="AutoShape 15"/>
            <p:cNvSpPr>
              <a:spLocks noChangeArrowheads="1"/>
            </p:cNvSpPr>
            <p:nvPr/>
          </p:nvSpPr>
          <p:spPr bwMode="auto">
            <a:xfrm rot="10800000">
              <a:off x="6246555" y="3616800"/>
              <a:ext cx="2627376" cy="760475"/>
            </a:xfrm>
            <a:prstGeom prst="homePlate">
              <a:avLst>
                <a:gd name="adj" fmla="val 119450"/>
              </a:avLst>
            </a:prstGeom>
            <a:solidFill>
              <a:schemeClr val="bg1">
                <a:lumMod val="95000"/>
              </a:schemeClr>
            </a:solidFill>
            <a:ln w="9525">
              <a:noFill/>
              <a:miter lim="800000"/>
              <a:headEnd type="none" w="sm" len="lg"/>
              <a:tailEnd type="none" w="sm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sp>
          <p:nvSpPr>
            <p:cNvPr id="113680" name="AutoShape 16"/>
            <p:cNvSpPr>
              <a:spLocks noChangeArrowheads="1"/>
            </p:cNvSpPr>
            <p:nvPr/>
          </p:nvSpPr>
          <p:spPr bwMode="auto">
            <a:xfrm rot="10800000">
              <a:off x="5294055" y="4957920"/>
              <a:ext cx="3595116" cy="760475"/>
            </a:xfrm>
            <a:prstGeom prst="homePlate">
              <a:avLst>
                <a:gd name="adj" fmla="val 144428"/>
              </a:avLst>
            </a:prstGeom>
            <a:solidFill>
              <a:schemeClr val="bg1">
                <a:lumMod val="95000"/>
              </a:schemeClr>
            </a:solidFill>
            <a:ln w="9525">
              <a:noFill/>
              <a:miter lim="800000"/>
              <a:headEnd type="none" w="sm" len="lg"/>
              <a:tailEnd type="none" w="sm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sp>
          <p:nvSpPr>
            <p:cNvPr id="19483" name="Text Box 17"/>
            <p:cNvSpPr txBox="1">
              <a:spLocks noChangeArrowheads="1"/>
            </p:cNvSpPr>
            <p:nvPr/>
          </p:nvSpPr>
          <p:spPr bwMode="auto">
            <a:xfrm>
              <a:off x="4603685" y="3921599"/>
              <a:ext cx="1377695" cy="252209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lnSpc>
                  <a:spcPct val="80000"/>
                </a:lnSpc>
                <a:spcBef>
                  <a:spcPct val="50000"/>
                </a:spcBef>
              </a:pPr>
              <a:r>
                <a:rPr lang="en-GB" sz="1300"/>
                <a:t>Defined range</a:t>
              </a:r>
              <a:endParaRPr lang="en-US" sz="1300"/>
            </a:p>
          </p:txBody>
        </p:sp>
        <p:sp>
          <p:nvSpPr>
            <p:cNvPr id="19484" name="Text Box 18"/>
            <p:cNvSpPr txBox="1">
              <a:spLocks noChangeArrowheads="1"/>
            </p:cNvSpPr>
            <p:nvPr/>
          </p:nvSpPr>
          <p:spPr bwMode="auto">
            <a:xfrm>
              <a:off x="1700463" y="3811871"/>
              <a:ext cx="2141221" cy="485963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lnSpc>
                  <a:spcPct val="80000"/>
                </a:lnSpc>
                <a:spcBef>
                  <a:spcPct val="50000"/>
                </a:spcBef>
              </a:pPr>
              <a:r>
                <a:rPr lang="en-GB"/>
                <a:t>Adapt best practices from enlarged group</a:t>
              </a:r>
              <a:endParaRPr lang="en-US"/>
            </a:p>
          </p:txBody>
        </p:sp>
        <p:sp>
          <p:nvSpPr>
            <p:cNvPr id="19485" name="Text Box 19"/>
            <p:cNvSpPr txBox="1">
              <a:spLocks noChangeArrowheads="1"/>
            </p:cNvSpPr>
            <p:nvPr/>
          </p:nvSpPr>
          <p:spPr bwMode="auto">
            <a:xfrm>
              <a:off x="6885111" y="2400649"/>
              <a:ext cx="2004060" cy="682809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r">
                <a:lnSpc>
                  <a:spcPct val="80000"/>
                </a:lnSpc>
                <a:spcBef>
                  <a:spcPct val="50000"/>
                </a:spcBef>
              </a:pPr>
              <a:r>
                <a:rPr lang="en-GB"/>
                <a:t>Uncertain rejection of VW traditional products</a:t>
              </a:r>
              <a:endParaRPr lang="en-US"/>
            </a:p>
          </p:txBody>
        </p:sp>
        <p:sp>
          <p:nvSpPr>
            <p:cNvPr id="19486" name="Text Box 20"/>
            <p:cNvSpPr txBox="1">
              <a:spLocks noChangeArrowheads="1"/>
            </p:cNvSpPr>
            <p:nvPr/>
          </p:nvSpPr>
          <p:spPr bwMode="auto">
            <a:xfrm>
              <a:off x="7029890" y="3677759"/>
              <a:ext cx="1859281" cy="682809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r">
                <a:lnSpc>
                  <a:spcPct val="80000"/>
                </a:lnSpc>
                <a:spcBef>
                  <a:spcPct val="50000"/>
                </a:spcBef>
              </a:pPr>
              <a:r>
                <a:rPr lang="en-GB"/>
                <a:t>Clarifying around style, quality and variety</a:t>
              </a:r>
              <a:endParaRPr lang="en-US"/>
            </a:p>
          </p:txBody>
        </p:sp>
        <p:sp>
          <p:nvSpPr>
            <p:cNvPr id="19487" name="Text Box 21"/>
            <p:cNvSpPr txBox="1">
              <a:spLocks noChangeArrowheads="1"/>
            </p:cNvSpPr>
            <p:nvPr/>
          </p:nvSpPr>
          <p:spPr bwMode="auto">
            <a:xfrm>
              <a:off x="1700463" y="5006687"/>
              <a:ext cx="1796796" cy="682809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lnSpc>
                  <a:spcPct val="80000"/>
                </a:lnSpc>
                <a:spcBef>
                  <a:spcPct val="50000"/>
                </a:spcBef>
              </a:pPr>
              <a:r>
                <a:rPr lang="en-GB"/>
                <a:t>Accommodate new models and acquisitions</a:t>
              </a:r>
              <a:endParaRPr lang="en-US"/>
            </a:p>
          </p:txBody>
        </p:sp>
        <p:sp>
          <p:nvSpPr>
            <p:cNvPr id="19488" name="Text Box 22"/>
            <p:cNvSpPr txBox="1">
              <a:spLocks noChangeArrowheads="1"/>
            </p:cNvSpPr>
            <p:nvPr/>
          </p:nvSpPr>
          <p:spPr bwMode="auto">
            <a:xfrm>
              <a:off x="6453819" y="5038693"/>
              <a:ext cx="2415540" cy="682809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r">
                <a:lnSpc>
                  <a:spcPct val="80000"/>
                </a:lnSpc>
                <a:spcBef>
                  <a:spcPct val="50000"/>
                </a:spcBef>
              </a:pPr>
              <a:r>
                <a:rPr lang="en-GB"/>
                <a:t>Segmentation around performance, style and variety</a:t>
              </a:r>
              <a:endParaRPr lang="en-US"/>
            </a:p>
          </p:txBody>
        </p:sp>
        <p:sp>
          <p:nvSpPr>
            <p:cNvPr id="19489" name="Text Box 23"/>
            <p:cNvSpPr txBox="1">
              <a:spLocks noChangeArrowheads="1"/>
            </p:cNvSpPr>
            <p:nvPr/>
          </p:nvSpPr>
          <p:spPr bwMode="auto">
            <a:xfrm>
              <a:off x="4055044" y="5084412"/>
              <a:ext cx="1584959" cy="412147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lnSpc>
                  <a:spcPct val="80000"/>
                </a:lnSpc>
                <a:spcBef>
                  <a:spcPct val="50000"/>
                </a:spcBef>
              </a:pPr>
              <a:r>
                <a:rPr lang="en-GB" sz="1300"/>
                <a:t>Product development paths</a:t>
              </a:r>
              <a:endParaRPr lang="en-US" sz="1300"/>
            </a:p>
          </p:txBody>
        </p:sp>
        <p:sp>
          <p:nvSpPr>
            <p:cNvPr id="19490" name="AutoShape 24"/>
            <p:cNvSpPr>
              <a:spLocks noChangeArrowheads="1"/>
            </p:cNvSpPr>
            <p:nvPr/>
          </p:nvSpPr>
          <p:spPr bwMode="auto">
            <a:xfrm>
              <a:off x="5751255" y="3612228"/>
              <a:ext cx="762000" cy="862584"/>
            </a:xfrm>
            <a:prstGeom prst="curvedLeftArrow">
              <a:avLst>
                <a:gd name="adj1" fmla="val 22640"/>
                <a:gd name="adj2" fmla="val 45280"/>
                <a:gd name="adj3" fmla="val 33333"/>
              </a:avLst>
            </a:prstGeom>
            <a:solidFill>
              <a:srgbClr val="99FF99"/>
            </a:solidFill>
            <a:ln w="9525">
              <a:solidFill>
                <a:schemeClr val="tx1"/>
              </a:solidFill>
              <a:miter lim="800000"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91" name="AutoShape 25"/>
            <p:cNvSpPr>
              <a:spLocks noChangeArrowheads="1"/>
            </p:cNvSpPr>
            <p:nvPr/>
          </p:nvSpPr>
          <p:spPr bwMode="auto">
            <a:xfrm flipH="1" flipV="1">
              <a:off x="4119052" y="3531456"/>
              <a:ext cx="762000" cy="862584"/>
            </a:xfrm>
            <a:prstGeom prst="curvedLeftArrow">
              <a:avLst>
                <a:gd name="adj1" fmla="val 22640"/>
                <a:gd name="adj2" fmla="val 45280"/>
                <a:gd name="adj3" fmla="val 33333"/>
              </a:avLst>
            </a:prstGeom>
            <a:solidFill>
              <a:srgbClr val="99FF99"/>
            </a:solidFill>
            <a:ln w="9525">
              <a:solidFill>
                <a:schemeClr val="tx1"/>
              </a:solidFill>
              <a:miter lim="800000"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92" name="AutoShape 26"/>
            <p:cNvSpPr>
              <a:spLocks noChangeArrowheads="1"/>
            </p:cNvSpPr>
            <p:nvPr/>
          </p:nvSpPr>
          <p:spPr bwMode="auto">
            <a:xfrm>
              <a:off x="5086791" y="4942680"/>
              <a:ext cx="762000" cy="862584"/>
            </a:xfrm>
            <a:prstGeom prst="curvedLeftArrow">
              <a:avLst>
                <a:gd name="adj1" fmla="val 22640"/>
                <a:gd name="adj2" fmla="val 45280"/>
                <a:gd name="adj3" fmla="val 33333"/>
              </a:avLst>
            </a:prstGeom>
            <a:solidFill>
              <a:srgbClr val="99FF99"/>
            </a:solidFill>
            <a:ln w="9525">
              <a:solidFill>
                <a:schemeClr val="tx1"/>
              </a:solidFill>
              <a:miter lim="800000"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93" name="AutoShape 27"/>
            <p:cNvSpPr>
              <a:spLocks noChangeArrowheads="1"/>
            </p:cNvSpPr>
            <p:nvPr/>
          </p:nvSpPr>
          <p:spPr bwMode="auto">
            <a:xfrm flipH="1" flipV="1">
              <a:off x="3841684" y="4854288"/>
              <a:ext cx="762000" cy="862584"/>
            </a:xfrm>
            <a:prstGeom prst="curvedLeftArrow">
              <a:avLst>
                <a:gd name="adj1" fmla="val 22640"/>
                <a:gd name="adj2" fmla="val 45280"/>
                <a:gd name="adj3" fmla="val 33333"/>
              </a:avLst>
            </a:prstGeom>
            <a:solidFill>
              <a:srgbClr val="99FF99"/>
            </a:solidFill>
            <a:ln w="9525">
              <a:solidFill>
                <a:schemeClr val="tx1"/>
              </a:solidFill>
              <a:miter lim="800000"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94" name="Text Box 28"/>
            <p:cNvSpPr txBox="1">
              <a:spLocks noChangeArrowheads="1"/>
            </p:cNvSpPr>
            <p:nvPr/>
          </p:nvSpPr>
          <p:spPr bwMode="auto">
            <a:xfrm>
              <a:off x="1688271" y="1546828"/>
              <a:ext cx="1520951" cy="559780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>
                <a:lnSpc>
                  <a:spcPct val="80000"/>
                </a:lnSpc>
                <a:spcBef>
                  <a:spcPct val="50000"/>
                </a:spcBef>
              </a:pPr>
              <a:r>
                <a:rPr lang="en-GB" sz="1900">
                  <a:solidFill>
                    <a:srgbClr val="FF0000"/>
                  </a:solidFill>
                </a:rPr>
                <a:t>Operations resources</a:t>
              </a:r>
              <a:endParaRPr lang="en-US" sz="1900">
                <a:solidFill>
                  <a:srgbClr val="FF0000"/>
                </a:solidFill>
              </a:endParaRPr>
            </a:p>
          </p:txBody>
        </p:sp>
        <p:sp>
          <p:nvSpPr>
            <p:cNvPr id="19495" name="Text Box 29"/>
            <p:cNvSpPr txBox="1">
              <a:spLocks noChangeArrowheads="1"/>
            </p:cNvSpPr>
            <p:nvPr/>
          </p:nvSpPr>
          <p:spPr bwMode="auto">
            <a:xfrm>
              <a:off x="7145715" y="1539208"/>
              <a:ext cx="1728217" cy="559780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r">
                <a:lnSpc>
                  <a:spcPct val="80000"/>
                </a:lnSpc>
                <a:spcBef>
                  <a:spcPct val="50000"/>
                </a:spcBef>
              </a:pPr>
              <a:r>
                <a:rPr lang="en-GB" sz="1900">
                  <a:solidFill>
                    <a:srgbClr val="FF0000"/>
                  </a:solidFill>
                </a:rPr>
                <a:t>Market requirements</a:t>
              </a:r>
              <a:endParaRPr lang="en-US" sz="1900">
                <a:solidFill>
                  <a:srgbClr val="FF0000"/>
                </a:solidFill>
              </a:endParaRPr>
            </a:p>
          </p:txBody>
        </p:sp>
        <p:sp>
          <p:nvSpPr>
            <p:cNvPr id="19496" name="Text Box 30"/>
            <p:cNvSpPr txBox="1">
              <a:spLocks noChangeArrowheads="1"/>
            </p:cNvSpPr>
            <p:nvPr/>
          </p:nvSpPr>
          <p:spPr bwMode="auto">
            <a:xfrm>
              <a:off x="179512" y="3656423"/>
              <a:ext cx="1449081" cy="732021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lnSpc>
                  <a:spcPct val="80000"/>
                </a:lnSpc>
                <a:spcBef>
                  <a:spcPct val="20000"/>
                </a:spcBef>
              </a:pPr>
              <a:r>
                <a:rPr lang="en-GB"/>
                <a:t>1971–1975</a:t>
              </a:r>
            </a:p>
            <a:p>
              <a:pPr algn="ctr">
                <a:lnSpc>
                  <a:spcPct val="80000"/>
                </a:lnSpc>
                <a:spcBef>
                  <a:spcPct val="20000"/>
                </a:spcBef>
              </a:pPr>
              <a:r>
                <a:rPr lang="en-GB"/>
                <a:t>Emergent strategy</a:t>
              </a:r>
              <a:endParaRPr lang="en-US"/>
            </a:p>
          </p:txBody>
        </p:sp>
        <p:sp>
          <p:nvSpPr>
            <p:cNvPr id="19497" name="Text Box 31"/>
            <p:cNvSpPr txBox="1">
              <a:spLocks noChangeArrowheads="1"/>
            </p:cNvSpPr>
            <p:nvPr/>
          </p:nvSpPr>
          <p:spPr bwMode="auto">
            <a:xfrm>
              <a:off x="274001" y="4907629"/>
              <a:ext cx="1282592" cy="928866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lnSpc>
                  <a:spcPct val="80000"/>
                </a:lnSpc>
                <a:spcBef>
                  <a:spcPct val="20000"/>
                </a:spcBef>
              </a:pPr>
              <a:r>
                <a:rPr lang="en-GB"/>
                <a:t>1976–1989</a:t>
              </a:r>
            </a:p>
            <a:p>
              <a:pPr algn="ctr">
                <a:lnSpc>
                  <a:spcPct val="80000"/>
                </a:lnSpc>
                <a:spcBef>
                  <a:spcPct val="20000"/>
                </a:spcBef>
              </a:pPr>
              <a:r>
                <a:rPr lang="en-GB"/>
                <a:t>Continuing with minor changes</a:t>
              </a:r>
              <a:endParaRPr lang="en-US"/>
            </a:p>
          </p:txBody>
        </p:sp>
        <p:sp>
          <p:nvSpPr>
            <p:cNvPr id="19498" name="Text Box 32"/>
            <p:cNvSpPr txBox="1">
              <a:spLocks noChangeArrowheads="1"/>
            </p:cNvSpPr>
            <p:nvPr/>
          </p:nvSpPr>
          <p:spPr bwMode="auto">
            <a:xfrm>
              <a:off x="4326316" y="1539208"/>
              <a:ext cx="1935481" cy="559780"/>
            </a:xfrm>
            <a:prstGeom prst="rect">
              <a:avLst/>
            </a:prstGeom>
            <a:noFill/>
            <a:ln w="95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lnSpc>
                  <a:spcPct val="80000"/>
                </a:lnSpc>
                <a:spcBef>
                  <a:spcPct val="50000"/>
                </a:spcBef>
              </a:pPr>
              <a:r>
                <a:rPr lang="en-GB" sz="1900">
                  <a:solidFill>
                    <a:srgbClr val="FF0000"/>
                  </a:solidFill>
                </a:rPr>
                <a:t>Strategic reconciliation</a:t>
              </a:r>
              <a:endParaRPr lang="en-US" sz="1900">
                <a:solidFill>
                  <a:srgbClr val="FF0000"/>
                </a:solidFill>
              </a:endParaRPr>
            </a:p>
          </p:txBody>
        </p:sp>
      </p:grpSp>
      <p:sp>
        <p:nvSpPr>
          <p:cNvPr id="19459" name="Text Box 2"/>
          <p:cNvSpPr txBox="1">
            <a:spLocks noChangeArrowheads="1"/>
          </p:cNvSpPr>
          <p:nvPr/>
        </p:nvSpPr>
        <p:spPr bwMode="auto">
          <a:xfrm>
            <a:off x="96261" y="438150"/>
            <a:ext cx="9710304" cy="989013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 lIns="95782" tIns="47891" rIns="95782" bIns="47891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2800" b="1"/>
              <a:t>Operations strategy</a:t>
            </a:r>
            <a:r>
              <a:rPr lang="en-US" sz="2800" b="1"/>
              <a:t> of Volkswagen</a:t>
            </a:r>
            <a:r>
              <a:rPr lang="en-GB" sz="2800" b="1"/>
              <a:t> </a:t>
            </a:r>
            <a:r>
              <a:rPr lang="en-US" sz="2800" b="1"/>
              <a:t>1920</a:t>
            </a:r>
            <a:r>
              <a:rPr lang="en-US" sz="2800" b="1" i="1"/>
              <a:t>–</a:t>
            </a:r>
            <a:r>
              <a:rPr lang="en-GB" sz="2800" b="1"/>
              <a:t>2008 (Continued)</a:t>
            </a:r>
            <a:endParaRPr lang="en-US" sz="28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725" name="AutoShape 37"/>
          <p:cNvSpPr>
            <a:spLocks noChangeArrowheads="1"/>
          </p:cNvSpPr>
          <p:nvPr/>
        </p:nvSpPr>
        <p:spPr bwMode="auto">
          <a:xfrm>
            <a:off x="1626059" y="5258584"/>
            <a:ext cx="3345334" cy="768574"/>
          </a:xfrm>
          <a:prstGeom prst="homePlate">
            <a:avLst>
              <a:gd name="adj" fmla="val 116432"/>
            </a:avLst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114724" name="AutoShape 36"/>
          <p:cNvSpPr>
            <a:spLocks noChangeArrowheads="1"/>
          </p:cNvSpPr>
          <p:nvPr/>
        </p:nvSpPr>
        <p:spPr bwMode="auto">
          <a:xfrm rot="10800000">
            <a:off x="6694087" y="5246261"/>
            <a:ext cx="2875052" cy="768574"/>
          </a:xfrm>
          <a:prstGeom prst="homePlate">
            <a:avLst>
              <a:gd name="adj" fmla="val 119450"/>
            </a:avLst>
          </a:prstGeom>
          <a:solidFill>
            <a:schemeClr val="bg1">
              <a:lumMod val="95000"/>
            </a:schemeClr>
          </a:solidFill>
          <a:ln w="15875">
            <a:noFill/>
            <a:prstDash val="dash"/>
            <a:miter lim="800000"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114722" name="AutoShape 34"/>
          <p:cNvSpPr>
            <a:spLocks noChangeArrowheads="1"/>
          </p:cNvSpPr>
          <p:nvPr/>
        </p:nvSpPr>
        <p:spPr bwMode="auto">
          <a:xfrm rot="10800000">
            <a:off x="7680841" y="2599806"/>
            <a:ext cx="1967845" cy="751633"/>
          </a:xfrm>
          <a:prstGeom prst="homePlate">
            <a:avLst>
              <a:gd name="adj" fmla="val 116189"/>
            </a:avLst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114721" name="AutoShape 33"/>
          <p:cNvSpPr>
            <a:spLocks noChangeArrowheads="1"/>
          </p:cNvSpPr>
          <p:nvPr/>
        </p:nvSpPr>
        <p:spPr bwMode="auto">
          <a:xfrm>
            <a:off x="1626059" y="2609388"/>
            <a:ext cx="4312579" cy="751633"/>
          </a:xfrm>
          <a:prstGeom prst="homePlate">
            <a:avLst>
              <a:gd name="adj" fmla="val 132480"/>
            </a:avLst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114695" name="AutoShape 7"/>
          <p:cNvSpPr>
            <a:spLocks noChangeArrowheads="1"/>
          </p:cNvSpPr>
          <p:nvPr/>
        </p:nvSpPr>
        <p:spPr bwMode="auto">
          <a:xfrm>
            <a:off x="1626060" y="3935526"/>
            <a:ext cx="2950097" cy="751633"/>
          </a:xfrm>
          <a:prstGeom prst="homePlate">
            <a:avLst>
              <a:gd name="adj" fmla="val 93528"/>
            </a:avLst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20497" name="Text Box 8"/>
          <p:cNvSpPr txBox="1">
            <a:spLocks noChangeArrowheads="1"/>
          </p:cNvSpPr>
          <p:nvPr/>
        </p:nvSpPr>
        <p:spPr bwMode="auto">
          <a:xfrm>
            <a:off x="17189" y="2613025"/>
            <a:ext cx="1663936" cy="738188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ctr">
              <a:lnSpc>
                <a:spcPct val="80000"/>
              </a:lnSpc>
              <a:spcBef>
                <a:spcPct val="20000"/>
              </a:spcBef>
            </a:pPr>
            <a:r>
              <a:rPr lang="en-GB"/>
              <a:t>1990</a:t>
            </a:r>
            <a:r>
              <a:rPr lang="en-GB">
                <a:cs typeface="Arial" pitchFamily="34" charset="0"/>
              </a:rPr>
              <a:t>–</a:t>
            </a:r>
            <a:r>
              <a:rPr lang="en-GB"/>
              <a:t>1996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</a:pPr>
            <a:r>
              <a:rPr lang="en-GB"/>
              <a:t>Major change (internal)</a:t>
            </a:r>
            <a:endParaRPr lang="en-US"/>
          </a:p>
        </p:txBody>
      </p:sp>
      <p:sp>
        <p:nvSpPr>
          <p:cNvPr id="20498" name="Text Box 9"/>
          <p:cNvSpPr txBox="1">
            <a:spLocks noChangeArrowheads="1"/>
          </p:cNvSpPr>
          <p:nvPr/>
        </p:nvSpPr>
        <p:spPr bwMode="auto">
          <a:xfrm>
            <a:off x="1627839" y="2690814"/>
            <a:ext cx="2626543" cy="68738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/>
              <a:t>Drastic reconfiguration to increase efficiency, reduce costs</a:t>
            </a:r>
            <a:endParaRPr lang="en-US"/>
          </a:p>
        </p:txBody>
      </p:sp>
      <p:sp>
        <p:nvSpPr>
          <p:cNvPr id="20499" name="AutoShape 10"/>
          <p:cNvSpPr>
            <a:spLocks noChangeArrowheads="1"/>
          </p:cNvSpPr>
          <p:nvPr/>
        </p:nvSpPr>
        <p:spPr bwMode="auto">
          <a:xfrm>
            <a:off x="7147361" y="2573338"/>
            <a:ext cx="833687" cy="874712"/>
          </a:xfrm>
          <a:prstGeom prst="curvedLeftArrow">
            <a:avLst>
              <a:gd name="adj1" fmla="val 22716"/>
              <a:gd name="adj2" fmla="val 45438"/>
              <a:gd name="adj3" fmla="val 33333"/>
            </a:avLst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 type="none" w="sm" len="lg"/>
            <a:tailEnd type="none" w="sm" len="lg"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20500" name="AutoShape 11"/>
          <p:cNvSpPr>
            <a:spLocks noChangeArrowheads="1"/>
          </p:cNvSpPr>
          <p:nvPr/>
        </p:nvSpPr>
        <p:spPr bwMode="auto">
          <a:xfrm flipH="1" flipV="1">
            <a:off x="5588281" y="2489200"/>
            <a:ext cx="835406" cy="869950"/>
          </a:xfrm>
          <a:prstGeom prst="curvedLeftArrow">
            <a:avLst>
              <a:gd name="adj1" fmla="val 22551"/>
              <a:gd name="adj2" fmla="val 45103"/>
              <a:gd name="adj3" fmla="val 33333"/>
            </a:avLst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 type="none" w="sm" len="lg"/>
            <a:tailEnd type="none" w="sm" len="lg"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20501" name="Text Box 12"/>
          <p:cNvSpPr txBox="1">
            <a:spLocks noChangeArrowheads="1"/>
          </p:cNvSpPr>
          <p:nvPr/>
        </p:nvSpPr>
        <p:spPr bwMode="auto">
          <a:xfrm>
            <a:off x="6047238" y="2679700"/>
            <a:ext cx="1684563" cy="496888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300"/>
              <a:t>Design for low-cost manufacture</a:t>
            </a:r>
            <a:endParaRPr lang="en-US" sz="1300"/>
          </a:p>
        </p:txBody>
      </p:sp>
      <p:sp>
        <p:nvSpPr>
          <p:cNvPr id="114703" name="AutoShape 15"/>
          <p:cNvSpPr>
            <a:spLocks noChangeArrowheads="1"/>
          </p:cNvSpPr>
          <p:nvPr/>
        </p:nvSpPr>
        <p:spPr bwMode="auto">
          <a:xfrm rot="10800000">
            <a:off x="6677411" y="3890857"/>
            <a:ext cx="2875052" cy="768574"/>
          </a:xfrm>
          <a:prstGeom prst="homePlate">
            <a:avLst>
              <a:gd name="adj" fmla="val 119450"/>
            </a:avLst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20505" name="Text Box 17"/>
          <p:cNvSpPr txBox="1">
            <a:spLocks noChangeArrowheads="1"/>
          </p:cNvSpPr>
          <p:nvPr/>
        </p:nvSpPr>
        <p:spPr bwMode="auto">
          <a:xfrm>
            <a:off x="4811319" y="4129088"/>
            <a:ext cx="1734412" cy="41751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sz="1300"/>
              <a:t>Common product platforms</a:t>
            </a:r>
            <a:endParaRPr lang="en-US" sz="1300"/>
          </a:p>
        </p:txBody>
      </p:sp>
      <p:sp>
        <p:nvSpPr>
          <p:cNvPr id="20506" name="Text Box 18"/>
          <p:cNvSpPr txBox="1">
            <a:spLocks noChangeArrowheads="1"/>
          </p:cNvSpPr>
          <p:nvPr/>
        </p:nvSpPr>
        <p:spPr bwMode="auto">
          <a:xfrm>
            <a:off x="1627839" y="3989389"/>
            <a:ext cx="2346355" cy="68738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/>
              <a:t>Continuous process improvement and cost reduction</a:t>
            </a:r>
            <a:endParaRPr lang="en-US"/>
          </a:p>
        </p:txBody>
      </p:sp>
      <p:sp>
        <p:nvSpPr>
          <p:cNvPr id="20507" name="Text Box 19"/>
          <p:cNvSpPr txBox="1">
            <a:spLocks noChangeArrowheads="1"/>
          </p:cNvSpPr>
          <p:nvPr/>
        </p:nvSpPr>
        <p:spPr bwMode="auto">
          <a:xfrm>
            <a:off x="7759304" y="2601914"/>
            <a:ext cx="1964751" cy="687387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r">
              <a:lnSpc>
                <a:spcPct val="80000"/>
              </a:lnSpc>
              <a:spcBef>
                <a:spcPct val="50000"/>
              </a:spcBef>
            </a:pPr>
            <a:r>
              <a:rPr lang="en-GB"/>
              <a:t>Increasingly competitive around price</a:t>
            </a:r>
            <a:endParaRPr lang="en-US"/>
          </a:p>
        </p:txBody>
      </p:sp>
      <p:sp>
        <p:nvSpPr>
          <p:cNvPr id="20508" name="Text Box 20"/>
          <p:cNvSpPr txBox="1">
            <a:spLocks noChangeArrowheads="1"/>
          </p:cNvSpPr>
          <p:nvPr/>
        </p:nvSpPr>
        <p:spPr bwMode="auto">
          <a:xfrm>
            <a:off x="7549593" y="3952875"/>
            <a:ext cx="2035227" cy="490671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r">
              <a:lnSpc>
                <a:spcPct val="80000"/>
              </a:lnSpc>
              <a:spcBef>
                <a:spcPct val="50000"/>
              </a:spcBef>
            </a:pPr>
            <a:r>
              <a:rPr lang="en-GB"/>
              <a:t>Branding with price, quality and style</a:t>
            </a:r>
            <a:endParaRPr lang="en-US"/>
          </a:p>
        </p:txBody>
      </p:sp>
      <p:sp>
        <p:nvSpPr>
          <p:cNvPr id="20509" name="Text Box 21"/>
          <p:cNvSpPr txBox="1">
            <a:spLocks noChangeArrowheads="1"/>
          </p:cNvSpPr>
          <p:nvPr/>
        </p:nvSpPr>
        <p:spPr bwMode="auto">
          <a:xfrm>
            <a:off x="1627839" y="5295900"/>
            <a:ext cx="2494184" cy="687388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/>
              <a:t>Lean process improvement and more low-cost locations</a:t>
            </a:r>
            <a:endParaRPr lang="en-US"/>
          </a:p>
        </p:txBody>
      </p:sp>
      <p:sp>
        <p:nvSpPr>
          <p:cNvPr id="20510" name="Text Box 22"/>
          <p:cNvSpPr txBox="1">
            <a:spLocks noChangeArrowheads="1"/>
          </p:cNvSpPr>
          <p:nvPr/>
        </p:nvSpPr>
        <p:spPr bwMode="auto">
          <a:xfrm>
            <a:off x="7183460" y="5327650"/>
            <a:ext cx="2401361" cy="687388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r">
              <a:lnSpc>
                <a:spcPct val="80000"/>
              </a:lnSpc>
              <a:spcBef>
                <a:spcPct val="50000"/>
              </a:spcBef>
            </a:pPr>
            <a:r>
              <a:rPr lang="en-GB"/>
              <a:t>Increasingly competitive around price and innovation</a:t>
            </a:r>
            <a:endParaRPr lang="en-US"/>
          </a:p>
        </p:txBody>
      </p:sp>
      <p:sp>
        <p:nvSpPr>
          <p:cNvPr id="20511" name="Text Box 23"/>
          <p:cNvSpPr txBox="1">
            <a:spLocks noChangeArrowheads="1"/>
          </p:cNvSpPr>
          <p:nvPr/>
        </p:nvSpPr>
        <p:spPr bwMode="auto">
          <a:xfrm>
            <a:off x="4960867" y="5492751"/>
            <a:ext cx="1732693" cy="25717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sz="1300"/>
              <a:t>Modular design</a:t>
            </a:r>
            <a:endParaRPr lang="en-US" sz="1300"/>
          </a:p>
        </p:txBody>
      </p:sp>
      <p:sp>
        <p:nvSpPr>
          <p:cNvPr id="20512" name="AutoShape 24"/>
          <p:cNvSpPr>
            <a:spLocks noChangeArrowheads="1"/>
          </p:cNvSpPr>
          <p:nvPr/>
        </p:nvSpPr>
        <p:spPr bwMode="auto">
          <a:xfrm>
            <a:off x="6134905" y="3887789"/>
            <a:ext cx="833686" cy="871537"/>
          </a:xfrm>
          <a:prstGeom prst="curvedLeftArrow">
            <a:avLst>
              <a:gd name="adj1" fmla="val 22639"/>
              <a:gd name="adj2" fmla="val 45278"/>
              <a:gd name="adj3" fmla="val 33333"/>
            </a:avLst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 type="none" w="sm" len="lg"/>
            <a:tailEnd type="none" w="sm" len="lg"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20513" name="AutoShape 25"/>
          <p:cNvSpPr>
            <a:spLocks noChangeArrowheads="1"/>
          </p:cNvSpPr>
          <p:nvPr/>
        </p:nvSpPr>
        <p:spPr bwMode="auto">
          <a:xfrm flipH="1" flipV="1">
            <a:off x="4348923" y="3803650"/>
            <a:ext cx="833687" cy="869950"/>
          </a:xfrm>
          <a:prstGeom prst="curvedLeftArrow">
            <a:avLst>
              <a:gd name="adj1" fmla="val 22598"/>
              <a:gd name="adj2" fmla="val 45196"/>
              <a:gd name="adj3" fmla="val 33333"/>
            </a:avLst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 type="none" w="sm" len="lg"/>
            <a:tailEnd type="none" w="sm" len="lg"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20514" name="AutoShape 26"/>
          <p:cNvSpPr>
            <a:spLocks noChangeArrowheads="1"/>
          </p:cNvSpPr>
          <p:nvPr/>
        </p:nvSpPr>
        <p:spPr bwMode="auto">
          <a:xfrm>
            <a:off x="6165846" y="5230814"/>
            <a:ext cx="833686" cy="871537"/>
          </a:xfrm>
          <a:prstGeom prst="curvedLeftArrow">
            <a:avLst>
              <a:gd name="adj1" fmla="val 22639"/>
              <a:gd name="adj2" fmla="val 45278"/>
              <a:gd name="adj3" fmla="val 33333"/>
            </a:avLst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 type="none" w="sm" len="lg"/>
            <a:tailEnd type="none" w="sm" len="lg"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20515" name="AutoShape 27"/>
          <p:cNvSpPr>
            <a:spLocks noChangeArrowheads="1"/>
          </p:cNvSpPr>
          <p:nvPr/>
        </p:nvSpPr>
        <p:spPr bwMode="auto">
          <a:xfrm flipH="1" flipV="1">
            <a:off x="4658333" y="5141914"/>
            <a:ext cx="833687" cy="871537"/>
          </a:xfrm>
          <a:prstGeom prst="curvedLeftArrow">
            <a:avLst>
              <a:gd name="adj1" fmla="val 22639"/>
              <a:gd name="adj2" fmla="val 45278"/>
              <a:gd name="adj3" fmla="val 33333"/>
            </a:avLst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 type="none" w="sm" len="lg"/>
            <a:tailEnd type="none" w="sm" len="lg"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20516" name="Text Box 28"/>
          <p:cNvSpPr txBox="1">
            <a:spLocks noChangeArrowheads="1"/>
          </p:cNvSpPr>
          <p:nvPr/>
        </p:nvSpPr>
        <p:spPr bwMode="auto">
          <a:xfrm>
            <a:off x="1689720" y="1709738"/>
            <a:ext cx="1663936" cy="56515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GB" sz="1900">
                <a:solidFill>
                  <a:srgbClr val="FF0000"/>
                </a:solidFill>
              </a:rPr>
              <a:t>Operations resources</a:t>
            </a:r>
            <a:endParaRPr lang="en-US" sz="1900">
              <a:solidFill>
                <a:srgbClr val="FF0000"/>
              </a:solidFill>
            </a:endParaRPr>
          </a:p>
        </p:txBody>
      </p:sp>
      <p:sp>
        <p:nvSpPr>
          <p:cNvPr id="20517" name="Text Box 29"/>
          <p:cNvSpPr txBox="1">
            <a:spLocks noChangeArrowheads="1"/>
          </p:cNvSpPr>
          <p:nvPr/>
        </p:nvSpPr>
        <p:spPr bwMode="auto">
          <a:xfrm>
            <a:off x="7663043" y="1706563"/>
            <a:ext cx="1890836" cy="563562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r">
              <a:lnSpc>
                <a:spcPct val="80000"/>
              </a:lnSpc>
              <a:spcBef>
                <a:spcPct val="50000"/>
              </a:spcBef>
            </a:pPr>
            <a:r>
              <a:rPr lang="en-GB" sz="1900">
                <a:solidFill>
                  <a:srgbClr val="FF0000"/>
                </a:solidFill>
              </a:rPr>
              <a:t>Market requirements</a:t>
            </a:r>
            <a:endParaRPr lang="en-US" sz="1900">
              <a:solidFill>
                <a:srgbClr val="FF0000"/>
              </a:solidFill>
            </a:endParaRPr>
          </a:p>
        </p:txBody>
      </p:sp>
      <p:sp>
        <p:nvSpPr>
          <p:cNvPr id="20518" name="Text Box 30"/>
          <p:cNvSpPr txBox="1">
            <a:spLocks noChangeArrowheads="1"/>
          </p:cNvSpPr>
          <p:nvPr/>
        </p:nvSpPr>
        <p:spPr bwMode="auto">
          <a:xfrm>
            <a:off x="3438" y="3932238"/>
            <a:ext cx="1816922" cy="73660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ctr">
              <a:lnSpc>
                <a:spcPct val="80000"/>
              </a:lnSpc>
              <a:spcBef>
                <a:spcPct val="20000"/>
              </a:spcBef>
            </a:pPr>
            <a:r>
              <a:rPr lang="en-GB"/>
              <a:t>1997–2000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</a:pPr>
            <a:r>
              <a:rPr lang="en-GB"/>
              <a:t>Implementing strategy</a:t>
            </a:r>
            <a:endParaRPr lang="en-US"/>
          </a:p>
        </p:txBody>
      </p:sp>
      <p:sp>
        <p:nvSpPr>
          <p:cNvPr id="20519" name="Text Box 31"/>
          <p:cNvSpPr txBox="1">
            <a:spLocks noChangeArrowheads="1"/>
          </p:cNvSpPr>
          <p:nvPr/>
        </p:nvSpPr>
        <p:spPr bwMode="auto">
          <a:xfrm>
            <a:off x="-8595" y="5251450"/>
            <a:ext cx="1816922" cy="73660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ctr">
              <a:lnSpc>
                <a:spcPct val="80000"/>
              </a:lnSpc>
              <a:spcBef>
                <a:spcPct val="20000"/>
              </a:spcBef>
            </a:pPr>
            <a:r>
              <a:rPr lang="en-GB"/>
              <a:t>2001–present</a:t>
            </a:r>
          </a:p>
          <a:p>
            <a:pPr algn="ctr">
              <a:lnSpc>
                <a:spcPct val="80000"/>
              </a:lnSpc>
              <a:spcBef>
                <a:spcPct val="20000"/>
              </a:spcBef>
            </a:pPr>
            <a:r>
              <a:rPr lang="en-GB"/>
              <a:t>Implementing global strategy</a:t>
            </a:r>
            <a:endParaRPr lang="en-US"/>
          </a:p>
        </p:txBody>
      </p:sp>
      <p:sp>
        <p:nvSpPr>
          <p:cNvPr id="20520" name="Text Box 32"/>
          <p:cNvSpPr txBox="1">
            <a:spLocks noChangeArrowheads="1"/>
          </p:cNvSpPr>
          <p:nvPr/>
        </p:nvSpPr>
        <p:spPr bwMode="auto">
          <a:xfrm>
            <a:off x="4575824" y="1701800"/>
            <a:ext cx="2117736" cy="56515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 lIns="95782" tIns="47891" rIns="95782" bIns="47891">
            <a:spAutoFit/>
          </a:bodyPr>
          <a:lstStyle/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sz="1900">
                <a:solidFill>
                  <a:srgbClr val="FF0000"/>
                </a:solidFill>
              </a:rPr>
              <a:t>Strategic reconciliation</a:t>
            </a:r>
            <a:endParaRPr lang="en-US" sz="1900">
              <a:solidFill>
                <a:srgbClr val="FF0000"/>
              </a:solidFill>
            </a:endParaRPr>
          </a:p>
        </p:txBody>
      </p:sp>
      <p:sp>
        <p:nvSpPr>
          <p:cNvPr id="20521" name="Text Box 2"/>
          <p:cNvSpPr txBox="1">
            <a:spLocks noChangeArrowheads="1"/>
          </p:cNvSpPr>
          <p:nvPr/>
        </p:nvSpPr>
        <p:spPr bwMode="auto">
          <a:xfrm>
            <a:off x="96261" y="438150"/>
            <a:ext cx="9710304" cy="989013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 lIns="95782" tIns="47891" rIns="95782" bIns="47891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2800" b="1"/>
              <a:t>Operations strategy</a:t>
            </a:r>
            <a:r>
              <a:rPr lang="en-US" sz="2800" b="1"/>
              <a:t> of Volkswagen</a:t>
            </a:r>
            <a:r>
              <a:rPr lang="en-GB" sz="2800" b="1"/>
              <a:t> </a:t>
            </a:r>
            <a:r>
              <a:rPr lang="en-US" sz="2800" b="1"/>
              <a:t>1920</a:t>
            </a:r>
            <a:r>
              <a:rPr lang="en-US" sz="2800" b="1" i="1"/>
              <a:t>–</a:t>
            </a:r>
            <a:r>
              <a:rPr lang="en-GB" sz="2800" b="1"/>
              <a:t>2008 (Continued)</a:t>
            </a:r>
            <a:endParaRPr lang="en-US" sz="28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7" name="Text Box 3"/>
          <p:cNvSpPr txBox="1">
            <a:spLocks noChangeArrowheads="1"/>
          </p:cNvSpPr>
          <p:nvPr/>
        </p:nvSpPr>
        <p:spPr bwMode="auto">
          <a:xfrm>
            <a:off x="515683" y="1333501"/>
            <a:ext cx="7719769" cy="466725"/>
          </a:xfrm>
          <a:prstGeom prst="rect">
            <a:avLst/>
          </a:prstGeom>
          <a:noFill/>
          <a:ln w="12700">
            <a:noFill/>
            <a:miter lim="800000"/>
            <a:headEnd/>
            <a:tailEnd type="none" w="med" len="lg"/>
          </a:ln>
        </p:spPr>
        <p:txBody>
          <a:bodyPr lIns="95782" tIns="47891" rIns="95782" bIns="47891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altLang="ja-JP" sz="2400" i="1"/>
              <a:t>‘Do you want it good, or do you want it Tuesday?’</a:t>
            </a:r>
            <a:endParaRPr lang="en-US" sz="2400" i="1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515682" y="2138364"/>
            <a:ext cx="5234179" cy="466725"/>
          </a:xfrm>
          <a:prstGeom prst="rect">
            <a:avLst/>
          </a:prstGeom>
          <a:noFill/>
          <a:ln w="12700">
            <a:noFill/>
            <a:miter lim="800000"/>
            <a:headEnd/>
            <a:tailEnd type="none" w="med" len="lg"/>
          </a:ln>
        </p:spPr>
        <p:txBody>
          <a:bodyPr lIns="95782" tIns="47891" rIns="95782" bIns="47891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altLang="ja-JP" sz="2400" i="1"/>
              <a:t>‘No such thing as a free lunch’.</a:t>
            </a:r>
            <a:endParaRPr lang="en-US" sz="2400" i="1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515683" y="2943226"/>
            <a:ext cx="8941936" cy="1370912"/>
          </a:xfrm>
          <a:prstGeom prst="rect">
            <a:avLst/>
          </a:prstGeom>
          <a:noFill/>
          <a:ln w="12700">
            <a:noFill/>
            <a:miter lim="800000"/>
            <a:headEnd/>
            <a:tailEnd type="none" w="med" len="lg"/>
          </a:ln>
        </p:spPr>
        <p:txBody>
          <a:bodyPr lIns="95782" tIns="47891" rIns="95782" bIns="47891">
            <a:spAutoFit/>
          </a:bodyPr>
          <a:lstStyle/>
          <a:p>
            <a:pPr eaLnBrk="0" hangingPunct="0">
              <a:lnSpc>
                <a:spcPct val="115000"/>
              </a:lnSpc>
              <a:spcBef>
                <a:spcPct val="50000"/>
              </a:spcBef>
            </a:pPr>
            <a:r>
              <a:rPr lang="en-US" altLang="ja-JP" sz="2400" i="1"/>
              <a:t>‘You can’t have an aircraft which flies at the speed of sound, </a:t>
            </a:r>
            <a:br>
              <a:rPr lang="en-US" altLang="ja-JP" sz="2400" i="1"/>
            </a:br>
            <a:r>
              <a:rPr lang="en-US" altLang="ja-JP" sz="2400" i="1"/>
              <a:t>carries 400 passengers and lands on an aircraft carrier. </a:t>
            </a:r>
            <a:br>
              <a:rPr lang="en-US" altLang="ja-JP" sz="2400" i="1"/>
            </a:br>
            <a:r>
              <a:rPr lang="en-US" altLang="ja-JP" sz="2400" i="1"/>
              <a:t>Operations are just the same’ (Skinner).</a:t>
            </a:r>
            <a:endParaRPr lang="en-US" sz="2400" i="1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515683" y="4652963"/>
            <a:ext cx="8941936" cy="946181"/>
          </a:xfrm>
          <a:prstGeom prst="rect">
            <a:avLst/>
          </a:prstGeom>
          <a:noFill/>
          <a:ln w="12700">
            <a:noFill/>
            <a:miter lim="800000"/>
            <a:headEnd/>
            <a:tailEnd type="none" w="med" len="lg"/>
          </a:ln>
        </p:spPr>
        <p:txBody>
          <a:bodyPr lIns="95782" tIns="47891" rIns="95782" bIns="47891">
            <a:spAutoFit/>
          </a:bodyPr>
          <a:lstStyle/>
          <a:p>
            <a:pPr eaLnBrk="0" hangingPunct="0">
              <a:lnSpc>
                <a:spcPct val="115000"/>
              </a:lnSpc>
              <a:spcBef>
                <a:spcPct val="50000"/>
              </a:spcBef>
            </a:pPr>
            <a:r>
              <a:rPr lang="en-US" altLang="ja-JP" sz="2400" i="1"/>
              <a:t>‘Trade-offs in operations are the way we are willing to sacrifice </a:t>
            </a:r>
            <a:br>
              <a:rPr lang="en-US" altLang="ja-JP" sz="2400" i="1"/>
            </a:br>
            <a:r>
              <a:rPr lang="en-US" altLang="ja-JP" sz="2400" i="1"/>
              <a:t>one performance objective to achieve excellence in another’.</a:t>
            </a:r>
            <a:endParaRPr lang="en-US" sz="2400" i="1"/>
          </a:p>
        </p:txBody>
      </p:sp>
      <p:sp>
        <p:nvSpPr>
          <p:cNvPr id="21510" name="Text Box 2"/>
          <p:cNvSpPr txBox="1">
            <a:spLocks noChangeArrowheads="1"/>
          </p:cNvSpPr>
          <p:nvPr/>
        </p:nvSpPr>
        <p:spPr bwMode="auto">
          <a:xfrm>
            <a:off x="96261" y="427039"/>
            <a:ext cx="9710304" cy="542925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lg"/>
          </a:ln>
        </p:spPr>
        <p:txBody>
          <a:bodyPr lIns="95782" tIns="47891" rIns="95782" bIns="47891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2900" b="1"/>
              <a:t>Trade-offs</a:t>
            </a:r>
            <a:endParaRPr lang="en-US" sz="29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8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8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88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8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7" grpId="0"/>
      <p:bldP spid="88068" grpId="0"/>
      <p:bldP spid="88069" grpId="0"/>
      <p:bldP spid="8807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45" name="Rectangle 57"/>
          <p:cNvSpPr>
            <a:spLocks noChangeArrowheads="1"/>
          </p:cNvSpPr>
          <p:nvPr/>
        </p:nvSpPr>
        <p:spPr bwMode="auto">
          <a:xfrm>
            <a:off x="594373" y="1811743"/>
            <a:ext cx="3734192" cy="3096343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 type="none" w="sm" len="lg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lIns="95782" tIns="47891" rIns="95782" bIns="47891" anchor="ctr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22533" name="Line 2"/>
          <p:cNvSpPr>
            <a:spLocks noChangeShapeType="1"/>
          </p:cNvSpPr>
          <p:nvPr/>
        </p:nvSpPr>
        <p:spPr bwMode="auto">
          <a:xfrm>
            <a:off x="584440" y="1790700"/>
            <a:ext cx="0" cy="31130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22534" name="Line 3"/>
          <p:cNvSpPr>
            <a:spLocks noChangeShapeType="1"/>
          </p:cNvSpPr>
          <p:nvPr/>
        </p:nvSpPr>
        <p:spPr bwMode="auto">
          <a:xfrm>
            <a:off x="584440" y="4903789"/>
            <a:ext cx="3742137" cy="2063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89092" name="Freeform 4"/>
          <p:cNvSpPr>
            <a:spLocks/>
          </p:cNvSpPr>
          <p:nvPr/>
        </p:nvSpPr>
        <p:spPr bwMode="auto">
          <a:xfrm>
            <a:off x="606787" y="2536826"/>
            <a:ext cx="2803594" cy="2366963"/>
          </a:xfrm>
          <a:custGeom>
            <a:avLst/>
            <a:gdLst>
              <a:gd name="T0" fmla="*/ 0 w 1224"/>
              <a:gd name="T1" fmla="*/ 0 h 1144"/>
              <a:gd name="T2" fmla="*/ 2147483647 w 1224"/>
              <a:gd name="T3" fmla="*/ 2147483647 h 1144"/>
              <a:gd name="T4" fmla="*/ 2147483647 w 1224"/>
              <a:gd name="T5" fmla="*/ 2147483647 h 1144"/>
              <a:gd name="T6" fmla="*/ 2147483647 w 1224"/>
              <a:gd name="T7" fmla="*/ 2147483647 h 1144"/>
              <a:gd name="T8" fmla="*/ 2147483647 w 1224"/>
              <a:gd name="T9" fmla="*/ 2147483647 h 1144"/>
              <a:gd name="T10" fmla="*/ 2147483647 w 1224"/>
              <a:gd name="T11" fmla="*/ 2147483647 h 1144"/>
              <a:gd name="T12" fmla="*/ 2147483647 w 1224"/>
              <a:gd name="T13" fmla="*/ 2147483647 h 1144"/>
              <a:gd name="T14" fmla="*/ 2147483647 w 1224"/>
              <a:gd name="T15" fmla="*/ 2147483647 h 1144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1224"/>
              <a:gd name="T25" fmla="*/ 0 h 1144"/>
              <a:gd name="T26" fmla="*/ 1224 w 1224"/>
              <a:gd name="T27" fmla="*/ 1144 h 1144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1224" h="1144">
                <a:moveTo>
                  <a:pt x="0" y="0"/>
                </a:moveTo>
                <a:cubicBezTo>
                  <a:pt x="44" y="7"/>
                  <a:pt x="167" y="16"/>
                  <a:pt x="264" y="40"/>
                </a:cubicBezTo>
                <a:cubicBezTo>
                  <a:pt x="361" y="64"/>
                  <a:pt x="496" y="103"/>
                  <a:pt x="584" y="144"/>
                </a:cubicBezTo>
                <a:cubicBezTo>
                  <a:pt x="672" y="185"/>
                  <a:pt x="717" y="220"/>
                  <a:pt x="792" y="288"/>
                </a:cubicBezTo>
                <a:cubicBezTo>
                  <a:pt x="867" y="356"/>
                  <a:pt x="968" y="453"/>
                  <a:pt x="1032" y="552"/>
                </a:cubicBezTo>
                <a:cubicBezTo>
                  <a:pt x="1096" y="651"/>
                  <a:pt x="1145" y="791"/>
                  <a:pt x="1176" y="880"/>
                </a:cubicBezTo>
                <a:cubicBezTo>
                  <a:pt x="1207" y="969"/>
                  <a:pt x="1208" y="1044"/>
                  <a:pt x="1216" y="1088"/>
                </a:cubicBezTo>
                <a:cubicBezTo>
                  <a:pt x="1224" y="1132"/>
                  <a:pt x="1223" y="1135"/>
                  <a:pt x="1224" y="1144"/>
                </a:cubicBezTo>
              </a:path>
            </a:pathLst>
          </a:cu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IN"/>
          </a:p>
        </p:txBody>
      </p:sp>
      <p:sp>
        <p:nvSpPr>
          <p:cNvPr id="89093" name="Oval 5"/>
          <p:cNvSpPr>
            <a:spLocks noChangeArrowheads="1"/>
          </p:cNvSpPr>
          <p:nvPr/>
        </p:nvSpPr>
        <p:spPr bwMode="auto">
          <a:xfrm>
            <a:off x="1999130" y="3217863"/>
            <a:ext cx="183926" cy="146050"/>
          </a:xfrm>
          <a:prstGeom prst="ellipse">
            <a:avLst/>
          </a:prstGeom>
          <a:solidFill>
            <a:srgbClr val="FF33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89094" name="Oval 6"/>
          <p:cNvSpPr>
            <a:spLocks noChangeArrowheads="1"/>
          </p:cNvSpPr>
          <p:nvPr/>
        </p:nvSpPr>
        <p:spPr bwMode="auto">
          <a:xfrm>
            <a:off x="1284051" y="2605089"/>
            <a:ext cx="182208" cy="149225"/>
          </a:xfrm>
          <a:prstGeom prst="ellipse">
            <a:avLst/>
          </a:prstGeom>
          <a:solidFill>
            <a:srgbClr val="FF33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89095" name="Oval 7"/>
          <p:cNvSpPr>
            <a:spLocks noChangeArrowheads="1"/>
          </p:cNvSpPr>
          <p:nvPr/>
        </p:nvSpPr>
        <p:spPr bwMode="auto">
          <a:xfrm>
            <a:off x="2894698" y="3681413"/>
            <a:ext cx="187365" cy="146050"/>
          </a:xfrm>
          <a:prstGeom prst="ellipse">
            <a:avLst/>
          </a:prstGeom>
          <a:solidFill>
            <a:srgbClr val="FF33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89096" name="Oval 8"/>
          <p:cNvSpPr>
            <a:spLocks noChangeArrowheads="1"/>
          </p:cNvSpPr>
          <p:nvPr/>
        </p:nvSpPr>
        <p:spPr bwMode="auto">
          <a:xfrm>
            <a:off x="3118161" y="4162426"/>
            <a:ext cx="182208" cy="149225"/>
          </a:xfrm>
          <a:prstGeom prst="ellipse">
            <a:avLst/>
          </a:prstGeom>
          <a:solidFill>
            <a:srgbClr val="FF33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89097" name="Oval 9"/>
          <p:cNvSpPr>
            <a:spLocks noChangeArrowheads="1"/>
          </p:cNvSpPr>
          <p:nvPr/>
        </p:nvSpPr>
        <p:spPr bwMode="auto">
          <a:xfrm>
            <a:off x="1851301" y="3794126"/>
            <a:ext cx="183926" cy="149225"/>
          </a:xfrm>
          <a:prstGeom prst="ellipse">
            <a:avLst/>
          </a:prstGeom>
          <a:solidFill>
            <a:srgbClr val="FF33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89098" name="Oval 10"/>
          <p:cNvSpPr>
            <a:spLocks noChangeArrowheads="1"/>
          </p:cNvSpPr>
          <p:nvPr/>
        </p:nvSpPr>
        <p:spPr bwMode="auto">
          <a:xfrm>
            <a:off x="2293069" y="3613151"/>
            <a:ext cx="182208" cy="149225"/>
          </a:xfrm>
          <a:prstGeom prst="ellipse">
            <a:avLst/>
          </a:prstGeom>
          <a:solidFill>
            <a:srgbClr val="FF33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89099" name="Oval 11"/>
          <p:cNvSpPr>
            <a:spLocks noChangeArrowheads="1"/>
          </p:cNvSpPr>
          <p:nvPr/>
        </p:nvSpPr>
        <p:spPr bwMode="auto">
          <a:xfrm>
            <a:off x="2344637" y="4125914"/>
            <a:ext cx="187365" cy="149225"/>
          </a:xfrm>
          <a:prstGeom prst="ellipse">
            <a:avLst/>
          </a:prstGeom>
          <a:solidFill>
            <a:srgbClr val="FF33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89100" name="Oval 12"/>
          <p:cNvSpPr>
            <a:spLocks noChangeArrowheads="1"/>
          </p:cNvSpPr>
          <p:nvPr/>
        </p:nvSpPr>
        <p:spPr bwMode="auto">
          <a:xfrm>
            <a:off x="1284051" y="3644900"/>
            <a:ext cx="182208" cy="149225"/>
          </a:xfrm>
          <a:prstGeom prst="ellipse">
            <a:avLst/>
          </a:prstGeom>
          <a:solidFill>
            <a:srgbClr val="FF33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89101" name="Oval 13"/>
          <p:cNvSpPr>
            <a:spLocks noChangeArrowheads="1"/>
          </p:cNvSpPr>
          <p:nvPr/>
        </p:nvSpPr>
        <p:spPr bwMode="auto">
          <a:xfrm>
            <a:off x="1834112" y="2754313"/>
            <a:ext cx="183926" cy="144462"/>
          </a:xfrm>
          <a:prstGeom prst="ellipse">
            <a:avLst/>
          </a:prstGeom>
          <a:solidFill>
            <a:srgbClr val="FF33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89102" name="Text Box 14"/>
          <p:cNvSpPr txBox="1">
            <a:spLocks noChangeArrowheads="1"/>
          </p:cNvSpPr>
          <p:nvPr/>
        </p:nvSpPr>
        <p:spPr bwMode="auto">
          <a:xfrm>
            <a:off x="972922" y="3424239"/>
            <a:ext cx="314567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900"/>
              <a:t>X</a:t>
            </a:r>
            <a:endParaRPr lang="en-US" sz="1900"/>
          </a:p>
        </p:txBody>
      </p:sp>
      <p:sp>
        <p:nvSpPr>
          <p:cNvPr id="22546" name="Text Box 15"/>
          <p:cNvSpPr txBox="1">
            <a:spLocks noChangeArrowheads="1"/>
          </p:cNvSpPr>
          <p:nvPr/>
        </p:nvSpPr>
        <p:spPr bwMode="auto">
          <a:xfrm>
            <a:off x="1675970" y="4872039"/>
            <a:ext cx="2031789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900"/>
              <a:t>Cost efficiency</a:t>
            </a:r>
            <a:endParaRPr lang="en-US" sz="1900"/>
          </a:p>
        </p:txBody>
      </p:sp>
      <p:sp>
        <p:nvSpPr>
          <p:cNvPr id="22547" name="Text Box 16"/>
          <p:cNvSpPr txBox="1">
            <a:spLocks noChangeArrowheads="1"/>
          </p:cNvSpPr>
          <p:nvPr/>
        </p:nvSpPr>
        <p:spPr bwMode="auto">
          <a:xfrm rot="-5400000">
            <a:off x="-440886" y="2257342"/>
            <a:ext cx="1516062" cy="3891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900"/>
              <a:t>Variety</a:t>
            </a:r>
            <a:endParaRPr lang="en-US" sz="1900"/>
          </a:p>
        </p:txBody>
      </p:sp>
      <p:sp>
        <p:nvSpPr>
          <p:cNvPr id="89105" name="Line 17"/>
          <p:cNvSpPr>
            <a:spLocks noChangeShapeType="1"/>
          </p:cNvSpPr>
          <p:nvPr/>
        </p:nvSpPr>
        <p:spPr bwMode="auto">
          <a:xfrm>
            <a:off x="606787" y="3746500"/>
            <a:ext cx="2951423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89106" name="Line 18"/>
          <p:cNvSpPr>
            <a:spLocks noChangeShapeType="1"/>
          </p:cNvSpPr>
          <p:nvPr/>
        </p:nvSpPr>
        <p:spPr bwMode="auto">
          <a:xfrm>
            <a:off x="1375154" y="2222500"/>
            <a:ext cx="0" cy="2681288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89107" name="Line 19"/>
          <p:cNvSpPr>
            <a:spLocks noChangeShapeType="1"/>
          </p:cNvSpPr>
          <p:nvPr/>
        </p:nvSpPr>
        <p:spPr bwMode="auto">
          <a:xfrm flipV="1">
            <a:off x="1392344" y="2935289"/>
            <a:ext cx="458958" cy="6937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1065744" y="2270125"/>
            <a:ext cx="2475276" cy="2190750"/>
            <a:chOff x="709" y="1951"/>
            <a:chExt cx="1440" cy="1379"/>
          </a:xfrm>
        </p:grpSpPr>
        <p:sp>
          <p:nvSpPr>
            <p:cNvPr id="22588" name="Text Box 21"/>
            <p:cNvSpPr txBox="1">
              <a:spLocks noChangeArrowheads="1"/>
            </p:cNvSpPr>
            <p:nvPr/>
          </p:nvSpPr>
          <p:spPr bwMode="auto">
            <a:xfrm>
              <a:off x="709" y="1951"/>
              <a:ext cx="181" cy="2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900"/>
                <a:t>A</a:t>
              </a:r>
              <a:endParaRPr lang="en-US" sz="1900"/>
            </a:p>
          </p:txBody>
        </p:sp>
        <p:sp>
          <p:nvSpPr>
            <p:cNvPr id="22589" name="Text Box 22"/>
            <p:cNvSpPr txBox="1">
              <a:spLocks noChangeArrowheads="1"/>
            </p:cNvSpPr>
            <p:nvPr/>
          </p:nvSpPr>
          <p:spPr bwMode="auto">
            <a:xfrm>
              <a:off x="1850" y="2733"/>
              <a:ext cx="181" cy="2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900"/>
                <a:t>C</a:t>
              </a:r>
              <a:endParaRPr lang="en-US" sz="1900"/>
            </a:p>
          </p:txBody>
        </p:sp>
        <p:sp>
          <p:nvSpPr>
            <p:cNvPr id="22590" name="Text Box 23"/>
            <p:cNvSpPr txBox="1">
              <a:spLocks noChangeArrowheads="1"/>
            </p:cNvSpPr>
            <p:nvPr/>
          </p:nvSpPr>
          <p:spPr bwMode="auto">
            <a:xfrm>
              <a:off x="1967" y="3088"/>
              <a:ext cx="182" cy="2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900"/>
                <a:t>D</a:t>
              </a:r>
              <a:endParaRPr lang="en-US" sz="1900"/>
            </a:p>
          </p:txBody>
        </p:sp>
        <p:sp>
          <p:nvSpPr>
            <p:cNvPr id="22591" name="Text Box 24"/>
            <p:cNvSpPr txBox="1">
              <a:spLocks noChangeArrowheads="1"/>
            </p:cNvSpPr>
            <p:nvPr/>
          </p:nvSpPr>
          <p:spPr bwMode="auto">
            <a:xfrm>
              <a:off x="1050" y="2042"/>
              <a:ext cx="181" cy="2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900"/>
                <a:t>B</a:t>
              </a:r>
              <a:endParaRPr lang="en-US" sz="1900"/>
            </a:p>
          </p:txBody>
        </p:sp>
      </p:grpSp>
      <p:sp>
        <p:nvSpPr>
          <p:cNvPr id="89113" name="Line 25"/>
          <p:cNvSpPr>
            <a:spLocks noChangeShapeType="1"/>
          </p:cNvSpPr>
          <p:nvPr/>
        </p:nvSpPr>
        <p:spPr bwMode="auto">
          <a:xfrm flipV="1">
            <a:off x="572408" y="2803526"/>
            <a:ext cx="1340775" cy="2100263"/>
          </a:xfrm>
          <a:prstGeom prst="line">
            <a:avLst/>
          </a:prstGeom>
          <a:noFill/>
          <a:ln w="9525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grpSp>
        <p:nvGrpSpPr>
          <p:cNvPr id="3" name="Group 26"/>
          <p:cNvGrpSpPr>
            <a:grpSpLocks/>
          </p:cNvGrpSpPr>
          <p:nvPr/>
        </p:nvGrpSpPr>
        <p:grpSpPr bwMode="auto">
          <a:xfrm>
            <a:off x="1990535" y="1984375"/>
            <a:ext cx="2219155" cy="1117600"/>
            <a:chOff x="1247" y="1770"/>
            <a:chExt cx="1291" cy="703"/>
          </a:xfrm>
        </p:grpSpPr>
        <p:sp>
          <p:nvSpPr>
            <p:cNvPr id="22586" name="Text Box 27"/>
            <p:cNvSpPr txBox="1">
              <a:spLocks noChangeArrowheads="1"/>
            </p:cNvSpPr>
            <p:nvPr/>
          </p:nvSpPr>
          <p:spPr bwMode="auto">
            <a:xfrm>
              <a:off x="1247" y="1770"/>
              <a:ext cx="1291" cy="4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900"/>
                <a:t>The </a:t>
              </a:r>
              <a:r>
                <a:rPr lang="en-GB" altLang="en-US" sz="1900"/>
                <a:t>‘</a:t>
              </a:r>
              <a:r>
                <a:rPr lang="en-GB" sz="1900"/>
                <a:t>efficient frontier</a:t>
              </a:r>
              <a:r>
                <a:rPr lang="en-GB" altLang="en-US" sz="1900"/>
                <a:t>’</a:t>
              </a:r>
              <a:endParaRPr lang="en-US" sz="1900"/>
            </a:p>
          </p:txBody>
        </p:sp>
        <p:sp>
          <p:nvSpPr>
            <p:cNvPr id="22587" name="Line 28"/>
            <p:cNvSpPr>
              <a:spLocks noChangeShapeType="1"/>
            </p:cNvSpPr>
            <p:nvPr/>
          </p:nvSpPr>
          <p:spPr bwMode="auto">
            <a:xfrm flipH="1">
              <a:off x="1487" y="2133"/>
              <a:ext cx="123" cy="3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" name="Group 60"/>
          <p:cNvGrpSpPr>
            <a:grpSpLocks/>
          </p:cNvGrpSpPr>
          <p:nvPr/>
        </p:nvGrpSpPr>
        <p:grpSpPr bwMode="auto">
          <a:xfrm>
            <a:off x="5077750" y="1390651"/>
            <a:ext cx="4785539" cy="3865563"/>
            <a:chOff x="3043" y="762"/>
            <a:chExt cx="2785" cy="2433"/>
          </a:xfrm>
        </p:grpSpPr>
        <p:sp>
          <p:nvSpPr>
            <p:cNvPr id="89146" name="Rectangle 58"/>
            <p:cNvSpPr>
              <a:spLocks noChangeArrowheads="1"/>
            </p:cNvSpPr>
            <p:nvPr/>
          </p:nvSpPr>
          <p:spPr bwMode="auto">
            <a:xfrm>
              <a:off x="3312" y="1026"/>
              <a:ext cx="2172" cy="195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noFill/>
              <a:miter lim="800000"/>
              <a:headEnd type="none" w="sm" len="lg"/>
              <a:tailEnd type="none" w="sm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 dirty="0">
                <a:ea typeface="+mn-ea"/>
              </a:endParaRPr>
            </a:p>
          </p:txBody>
        </p:sp>
        <p:grpSp>
          <p:nvGrpSpPr>
            <p:cNvPr id="22559" name="Group 59"/>
            <p:cNvGrpSpPr>
              <a:grpSpLocks/>
            </p:cNvGrpSpPr>
            <p:nvPr/>
          </p:nvGrpSpPr>
          <p:grpSpPr bwMode="auto">
            <a:xfrm>
              <a:off x="3043" y="762"/>
              <a:ext cx="2785" cy="2433"/>
              <a:chOff x="3043" y="762"/>
              <a:chExt cx="2785" cy="2433"/>
            </a:xfrm>
          </p:grpSpPr>
          <p:sp>
            <p:nvSpPr>
              <p:cNvPr id="22560" name="Line 30"/>
              <p:cNvSpPr>
                <a:spLocks noChangeShapeType="1"/>
              </p:cNvSpPr>
              <p:nvPr/>
            </p:nvSpPr>
            <p:spPr bwMode="auto">
              <a:xfrm>
                <a:off x="3306" y="1014"/>
                <a:ext cx="0" cy="196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61" name="Line 31"/>
              <p:cNvSpPr>
                <a:spLocks noChangeShapeType="1"/>
              </p:cNvSpPr>
              <p:nvPr/>
            </p:nvSpPr>
            <p:spPr bwMode="auto">
              <a:xfrm>
                <a:off x="3306" y="2974"/>
                <a:ext cx="2176" cy="11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62" name="Freeform 32"/>
              <p:cNvSpPr>
                <a:spLocks/>
              </p:cNvSpPr>
              <p:nvPr/>
            </p:nvSpPr>
            <p:spPr bwMode="auto">
              <a:xfrm>
                <a:off x="3316" y="1483"/>
                <a:ext cx="1632" cy="1491"/>
              </a:xfrm>
              <a:custGeom>
                <a:avLst/>
                <a:gdLst>
                  <a:gd name="T0" fmla="*/ 0 w 1224"/>
                  <a:gd name="T1" fmla="*/ 0 h 1144"/>
                  <a:gd name="T2" fmla="*/ 46753 w 1224"/>
                  <a:gd name="T3" fmla="*/ 4745 h 1144"/>
                  <a:gd name="T4" fmla="*/ 103680 w 1224"/>
                  <a:gd name="T5" fmla="*/ 16958 h 1144"/>
                  <a:gd name="T6" fmla="*/ 140443 w 1224"/>
                  <a:gd name="T7" fmla="*/ 33886 h 1144"/>
                  <a:gd name="T8" fmla="*/ 183145 w 1224"/>
                  <a:gd name="T9" fmla="*/ 64943 h 1144"/>
                  <a:gd name="T10" fmla="*/ 208613 w 1224"/>
                  <a:gd name="T11" fmla="*/ 103609 h 1144"/>
                  <a:gd name="T12" fmla="*/ 215553 w 1224"/>
                  <a:gd name="T13" fmla="*/ 128117 h 1144"/>
                  <a:gd name="T14" fmla="*/ 217076 w 1224"/>
                  <a:gd name="T15" fmla="*/ 134655 h 1144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224"/>
                  <a:gd name="T25" fmla="*/ 0 h 1144"/>
                  <a:gd name="T26" fmla="*/ 1224 w 1224"/>
                  <a:gd name="T27" fmla="*/ 1144 h 1144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224" h="1144">
                    <a:moveTo>
                      <a:pt x="0" y="0"/>
                    </a:moveTo>
                    <a:cubicBezTo>
                      <a:pt x="44" y="7"/>
                      <a:pt x="167" y="16"/>
                      <a:pt x="264" y="40"/>
                    </a:cubicBezTo>
                    <a:cubicBezTo>
                      <a:pt x="361" y="64"/>
                      <a:pt x="496" y="103"/>
                      <a:pt x="584" y="144"/>
                    </a:cubicBezTo>
                    <a:cubicBezTo>
                      <a:pt x="672" y="185"/>
                      <a:pt x="717" y="220"/>
                      <a:pt x="792" y="288"/>
                    </a:cubicBezTo>
                    <a:cubicBezTo>
                      <a:pt x="867" y="356"/>
                      <a:pt x="968" y="453"/>
                      <a:pt x="1032" y="552"/>
                    </a:cubicBezTo>
                    <a:cubicBezTo>
                      <a:pt x="1096" y="651"/>
                      <a:pt x="1145" y="791"/>
                      <a:pt x="1176" y="880"/>
                    </a:cubicBezTo>
                    <a:cubicBezTo>
                      <a:pt x="1207" y="969"/>
                      <a:pt x="1208" y="1044"/>
                      <a:pt x="1216" y="1088"/>
                    </a:cubicBezTo>
                    <a:cubicBezTo>
                      <a:pt x="1224" y="1132"/>
                      <a:pt x="1223" y="1135"/>
                      <a:pt x="1224" y="1144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  <a:prstDash val="sysDot"/>
                <a:round/>
                <a:headEnd/>
                <a:tailEnd/>
              </a:ln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22563" name="Oval 33"/>
              <p:cNvSpPr>
                <a:spLocks noChangeArrowheads="1"/>
              </p:cNvSpPr>
              <p:nvPr/>
            </p:nvSpPr>
            <p:spPr bwMode="auto">
              <a:xfrm>
                <a:off x="4127" y="1911"/>
                <a:ext cx="107" cy="93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64" name="Oval 34"/>
              <p:cNvSpPr>
                <a:spLocks noChangeArrowheads="1"/>
              </p:cNvSpPr>
              <p:nvPr/>
            </p:nvSpPr>
            <p:spPr bwMode="auto">
              <a:xfrm>
                <a:off x="3711" y="1525"/>
                <a:ext cx="107" cy="94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65" name="Oval 35"/>
              <p:cNvSpPr>
                <a:spLocks noChangeArrowheads="1"/>
              </p:cNvSpPr>
              <p:nvPr/>
            </p:nvSpPr>
            <p:spPr bwMode="auto">
              <a:xfrm>
                <a:off x="4650" y="2203"/>
                <a:ext cx="106" cy="93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66" name="Oval 36"/>
              <p:cNvSpPr>
                <a:spLocks noChangeArrowheads="1"/>
              </p:cNvSpPr>
              <p:nvPr/>
            </p:nvSpPr>
            <p:spPr bwMode="auto">
              <a:xfrm>
                <a:off x="4778" y="2505"/>
                <a:ext cx="106" cy="94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67" name="Oval 37"/>
              <p:cNvSpPr>
                <a:spLocks noChangeArrowheads="1"/>
              </p:cNvSpPr>
              <p:nvPr/>
            </p:nvSpPr>
            <p:spPr bwMode="auto">
              <a:xfrm>
                <a:off x="4042" y="2276"/>
                <a:ext cx="106" cy="93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68" name="Oval 38"/>
              <p:cNvSpPr>
                <a:spLocks noChangeArrowheads="1"/>
              </p:cNvSpPr>
              <p:nvPr/>
            </p:nvSpPr>
            <p:spPr bwMode="auto">
              <a:xfrm>
                <a:off x="4298" y="2161"/>
                <a:ext cx="106" cy="94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69" name="Oval 39"/>
              <p:cNvSpPr>
                <a:spLocks noChangeArrowheads="1"/>
              </p:cNvSpPr>
              <p:nvPr/>
            </p:nvSpPr>
            <p:spPr bwMode="auto">
              <a:xfrm>
                <a:off x="4330" y="2484"/>
                <a:ext cx="106" cy="94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70" name="Oval 40"/>
              <p:cNvSpPr>
                <a:spLocks noChangeArrowheads="1"/>
              </p:cNvSpPr>
              <p:nvPr/>
            </p:nvSpPr>
            <p:spPr bwMode="auto">
              <a:xfrm>
                <a:off x="3711" y="2182"/>
                <a:ext cx="107" cy="94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71" name="Oval 41"/>
              <p:cNvSpPr>
                <a:spLocks noChangeArrowheads="1"/>
              </p:cNvSpPr>
              <p:nvPr/>
            </p:nvSpPr>
            <p:spPr bwMode="auto">
              <a:xfrm>
                <a:off x="4031" y="1619"/>
                <a:ext cx="107" cy="93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72" name="Text Box 42"/>
              <p:cNvSpPr txBox="1">
                <a:spLocks noChangeArrowheads="1"/>
              </p:cNvSpPr>
              <p:nvPr/>
            </p:nvSpPr>
            <p:spPr bwMode="auto">
              <a:xfrm>
                <a:off x="3553" y="1356"/>
                <a:ext cx="181" cy="24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900"/>
                  <a:t>A</a:t>
                </a:r>
                <a:endParaRPr lang="en-US" sz="1900"/>
              </a:p>
            </p:txBody>
          </p:sp>
          <p:sp>
            <p:nvSpPr>
              <p:cNvPr id="22573" name="Text Box 43"/>
              <p:cNvSpPr txBox="1">
                <a:spLocks noChangeArrowheads="1"/>
              </p:cNvSpPr>
              <p:nvPr/>
            </p:nvSpPr>
            <p:spPr bwMode="auto">
              <a:xfrm>
                <a:off x="3531" y="2055"/>
                <a:ext cx="182" cy="24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900"/>
                  <a:t>X</a:t>
                </a:r>
                <a:endParaRPr lang="en-US" sz="1900"/>
              </a:p>
            </p:txBody>
          </p:sp>
          <p:sp>
            <p:nvSpPr>
              <p:cNvPr id="22574" name="Text Box 44"/>
              <p:cNvSpPr txBox="1">
                <a:spLocks noChangeArrowheads="1"/>
              </p:cNvSpPr>
              <p:nvPr/>
            </p:nvSpPr>
            <p:spPr bwMode="auto">
              <a:xfrm>
                <a:off x="4724" y="2098"/>
                <a:ext cx="182" cy="24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900"/>
                  <a:t>C</a:t>
                </a:r>
                <a:endParaRPr lang="en-US" sz="1900"/>
              </a:p>
            </p:txBody>
          </p:sp>
          <p:sp>
            <p:nvSpPr>
              <p:cNvPr id="22575" name="Text Box 45"/>
              <p:cNvSpPr txBox="1">
                <a:spLocks noChangeArrowheads="1"/>
              </p:cNvSpPr>
              <p:nvPr/>
            </p:nvSpPr>
            <p:spPr bwMode="auto">
              <a:xfrm>
                <a:off x="4842" y="2453"/>
                <a:ext cx="181" cy="24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900"/>
                  <a:t>D</a:t>
                </a:r>
                <a:endParaRPr lang="en-US" sz="1900"/>
              </a:p>
            </p:txBody>
          </p:sp>
          <p:sp>
            <p:nvSpPr>
              <p:cNvPr id="22576" name="Text Box 46"/>
              <p:cNvSpPr txBox="1">
                <a:spLocks noChangeArrowheads="1"/>
              </p:cNvSpPr>
              <p:nvPr/>
            </p:nvSpPr>
            <p:spPr bwMode="auto">
              <a:xfrm>
                <a:off x="3787" y="2953"/>
                <a:ext cx="1876" cy="24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900"/>
                  <a:t>Cost efficiency</a:t>
                </a:r>
                <a:endParaRPr lang="en-US" sz="1900"/>
              </a:p>
            </p:txBody>
          </p:sp>
          <p:sp>
            <p:nvSpPr>
              <p:cNvPr id="22577" name="Text Box 47"/>
              <p:cNvSpPr txBox="1">
                <a:spLocks noChangeArrowheads="1"/>
              </p:cNvSpPr>
              <p:nvPr/>
            </p:nvSpPr>
            <p:spPr bwMode="auto">
              <a:xfrm rot="16200000">
                <a:off x="2697" y="1108"/>
                <a:ext cx="915" cy="22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900"/>
                  <a:t>Variety</a:t>
                </a:r>
                <a:endParaRPr lang="en-US" sz="1900"/>
              </a:p>
            </p:txBody>
          </p:sp>
          <p:sp>
            <p:nvSpPr>
              <p:cNvPr id="22578" name="Line 48"/>
              <p:cNvSpPr>
                <a:spLocks noChangeShapeType="1"/>
              </p:cNvSpPr>
              <p:nvPr/>
            </p:nvSpPr>
            <p:spPr bwMode="auto">
              <a:xfrm flipV="1">
                <a:off x="4095" y="1483"/>
                <a:ext cx="96" cy="16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79" name="Text Box 49"/>
              <p:cNvSpPr txBox="1">
                <a:spLocks noChangeArrowheads="1"/>
              </p:cNvSpPr>
              <p:nvPr/>
            </p:nvSpPr>
            <p:spPr bwMode="auto">
              <a:xfrm>
                <a:off x="3862" y="1461"/>
                <a:ext cx="181" cy="24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900"/>
                  <a:t>B</a:t>
                </a:r>
                <a:endParaRPr lang="en-US" sz="1900"/>
              </a:p>
            </p:txBody>
          </p:sp>
          <p:sp>
            <p:nvSpPr>
              <p:cNvPr id="22580" name="Line 50"/>
              <p:cNvSpPr>
                <a:spLocks noChangeShapeType="1"/>
              </p:cNvSpPr>
              <p:nvPr/>
            </p:nvSpPr>
            <p:spPr bwMode="auto">
              <a:xfrm flipV="1">
                <a:off x="3316" y="1253"/>
                <a:ext cx="1003" cy="173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sysDot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81" name="Text Box 51"/>
              <p:cNvSpPr txBox="1">
                <a:spLocks noChangeArrowheads="1"/>
              </p:cNvSpPr>
              <p:nvPr/>
            </p:nvSpPr>
            <p:spPr bwMode="auto">
              <a:xfrm>
                <a:off x="4302" y="985"/>
                <a:ext cx="1526" cy="42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900"/>
                  <a:t>The new </a:t>
                </a:r>
                <a:r>
                  <a:rPr lang="en-GB" altLang="en-US" sz="1900"/>
                  <a:t>‘</a:t>
                </a:r>
                <a:r>
                  <a:rPr lang="en-GB" sz="1900"/>
                  <a:t>efficient frontier</a:t>
                </a:r>
                <a:r>
                  <a:rPr lang="en-GB" altLang="en-US" sz="1900"/>
                  <a:t>’</a:t>
                </a:r>
                <a:endParaRPr lang="en-US" sz="1900"/>
              </a:p>
            </p:txBody>
          </p:sp>
          <p:sp>
            <p:nvSpPr>
              <p:cNvPr id="22582" name="Line 52"/>
              <p:cNvSpPr>
                <a:spLocks noChangeShapeType="1"/>
              </p:cNvSpPr>
              <p:nvPr/>
            </p:nvSpPr>
            <p:spPr bwMode="auto">
              <a:xfrm flipH="1">
                <a:off x="4564" y="1222"/>
                <a:ext cx="246" cy="40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583" name="Freeform 53"/>
              <p:cNvSpPr>
                <a:spLocks/>
              </p:cNvSpPr>
              <p:nvPr/>
            </p:nvSpPr>
            <p:spPr bwMode="auto">
              <a:xfrm>
                <a:off x="3295" y="1253"/>
                <a:ext cx="1952" cy="1721"/>
              </a:xfrm>
              <a:custGeom>
                <a:avLst/>
                <a:gdLst>
                  <a:gd name="T0" fmla="*/ 0 w 1464"/>
                  <a:gd name="T1" fmla="*/ 0 h 1320"/>
                  <a:gd name="T2" fmla="*/ 45439 w 1464"/>
                  <a:gd name="T3" fmla="*/ 3866 h 1320"/>
                  <a:gd name="T4" fmla="*/ 105044 w 1464"/>
                  <a:gd name="T5" fmla="*/ 14190 h 1320"/>
                  <a:gd name="T6" fmla="*/ 147521 w 1464"/>
                  <a:gd name="T7" fmla="*/ 28458 h 1320"/>
                  <a:gd name="T8" fmla="*/ 195828 w 1464"/>
                  <a:gd name="T9" fmla="*/ 54110 h 1320"/>
                  <a:gd name="T10" fmla="*/ 229867 w 1464"/>
                  <a:gd name="T11" fmla="*/ 84363 h 1320"/>
                  <a:gd name="T12" fmla="*/ 251172 w 1464"/>
                  <a:gd name="T13" fmla="*/ 116641 h 1320"/>
                  <a:gd name="T14" fmla="*/ 259755 w 1464"/>
                  <a:gd name="T15" fmla="*/ 156464 h 1320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464"/>
                  <a:gd name="T25" fmla="*/ 0 h 1320"/>
                  <a:gd name="T26" fmla="*/ 1464 w 1464"/>
                  <a:gd name="T27" fmla="*/ 1320 h 1320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464" h="1320">
                    <a:moveTo>
                      <a:pt x="0" y="0"/>
                    </a:moveTo>
                    <a:cubicBezTo>
                      <a:pt x="43" y="7"/>
                      <a:pt x="157" y="12"/>
                      <a:pt x="256" y="32"/>
                    </a:cubicBezTo>
                    <a:cubicBezTo>
                      <a:pt x="355" y="52"/>
                      <a:pt x="496" y="85"/>
                      <a:pt x="592" y="120"/>
                    </a:cubicBezTo>
                    <a:cubicBezTo>
                      <a:pt x="688" y="155"/>
                      <a:pt x="747" y="184"/>
                      <a:pt x="832" y="240"/>
                    </a:cubicBezTo>
                    <a:cubicBezTo>
                      <a:pt x="917" y="296"/>
                      <a:pt x="1027" y="377"/>
                      <a:pt x="1104" y="456"/>
                    </a:cubicBezTo>
                    <a:cubicBezTo>
                      <a:pt x="1181" y="535"/>
                      <a:pt x="1244" y="624"/>
                      <a:pt x="1296" y="712"/>
                    </a:cubicBezTo>
                    <a:cubicBezTo>
                      <a:pt x="1348" y="800"/>
                      <a:pt x="1388" y="883"/>
                      <a:pt x="1416" y="984"/>
                    </a:cubicBezTo>
                    <a:cubicBezTo>
                      <a:pt x="1444" y="1085"/>
                      <a:pt x="1454" y="1250"/>
                      <a:pt x="1464" y="1320"/>
                    </a:cubicBezTo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22584" name="Oval 54"/>
              <p:cNvSpPr>
                <a:spLocks noChangeArrowheads="1"/>
              </p:cNvSpPr>
              <p:nvPr/>
            </p:nvSpPr>
            <p:spPr bwMode="auto">
              <a:xfrm>
                <a:off x="4148" y="1410"/>
                <a:ext cx="107" cy="94"/>
              </a:xfrm>
              <a:prstGeom prst="ellipse">
                <a:avLst/>
              </a:prstGeom>
              <a:solidFill>
                <a:srgbClr val="FF33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2585" name="Text Box 55"/>
              <p:cNvSpPr txBox="1">
                <a:spLocks noChangeArrowheads="1"/>
              </p:cNvSpPr>
              <p:nvPr/>
            </p:nvSpPr>
            <p:spPr bwMode="auto">
              <a:xfrm>
                <a:off x="4216" y="1271"/>
                <a:ext cx="342" cy="24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900"/>
                  <a:t>B1</a:t>
                </a:r>
                <a:endParaRPr lang="en-US" sz="1900"/>
              </a:p>
            </p:txBody>
          </p:sp>
        </p:grpSp>
      </p:grpSp>
      <p:sp>
        <p:nvSpPr>
          <p:cNvPr id="22555" name="Text Box 56"/>
          <p:cNvSpPr txBox="1">
            <a:spLocks noChangeArrowheads="1"/>
          </p:cNvSpPr>
          <p:nvPr/>
        </p:nvSpPr>
        <p:spPr bwMode="auto">
          <a:xfrm>
            <a:off x="1828954" y="444501"/>
            <a:ext cx="6244917" cy="54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/>
              <a:t>The </a:t>
            </a:r>
            <a:r>
              <a:rPr lang="en-GB" altLang="en-US" sz="2800" b="1"/>
              <a:t>‘</a:t>
            </a:r>
            <a:r>
              <a:rPr lang="en-GB" sz="2800" b="1"/>
              <a:t>efficient frontier</a:t>
            </a:r>
            <a:r>
              <a:rPr lang="en-GB" altLang="en-US" sz="2800" b="1"/>
              <a:t>’</a:t>
            </a:r>
            <a:r>
              <a:rPr lang="en-GB" sz="2800" b="1"/>
              <a:t> view</a:t>
            </a:r>
            <a:endParaRPr lang="en-US" sz="28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89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89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89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89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9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89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89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89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4" dur="500"/>
                                        <p:tgtEl>
                                          <p:spTgt spid="89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89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89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89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89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89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2" grpId="0" animBg="1"/>
      <p:bldP spid="89093" grpId="0" animBg="1"/>
      <p:bldP spid="89094" grpId="0" animBg="1"/>
      <p:bldP spid="89095" grpId="0" animBg="1"/>
      <p:bldP spid="89096" grpId="0" animBg="1"/>
      <p:bldP spid="89097" grpId="0" animBg="1"/>
      <p:bldP spid="89098" grpId="0" animBg="1"/>
      <p:bldP spid="89099" grpId="0" animBg="1"/>
      <p:bldP spid="89100" grpId="0" animBg="1"/>
      <p:bldP spid="89101" grpId="0" animBg="1"/>
      <p:bldP spid="89102" grpId="0"/>
      <p:bldP spid="89105" grpId="0" animBg="1"/>
      <p:bldP spid="89106" grpId="0" animBg="1"/>
      <p:bldP spid="89107" grpId="0" animBg="1"/>
      <p:bldP spid="891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/>
          <p:cNvSpPr/>
          <p:nvPr/>
        </p:nvSpPr>
        <p:spPr bwMode="auto">
          <a:xfrm rot="5400000">
            <a:off x="6620003" y="2995351"/>
            <a:ext cx="693738" cy="2684987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5782" tIns="47891" rIns="95782" bIns="47891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35" name="Rectangle 34"/>
          <p:cNvSpPr/>
          <p:nvPr/>
        </p:nvSpPr>
        <p:spPr bwMode="auto">
          <a:xfrm>
            <a:off x="5615784" y="2322513"/>
            <a:ext cx="763210" cy="2366962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5782" tIns="47891" rIns="95782" bIns="47891"/>
          <a:lstStyle/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24580" name="Line 3"/>
          <p:cNvSpPr>
            <a:spLocks noChangeShapeType="1"/>
          </p:cNvSpPr>
          <p:nvPr/>
        </p:nvSpPr>
        <p:spPr bwMode="auto">
          <a:xfrm>
            <a:off x="5596876" y="4700588"/>
            <a:ext cx="2672955" cy="127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24581" name="Freeform 4"/>
          <p:cNvSpPr>
            <a:spLocks/>
          </p:cNvSpPr>
          <p:nvPr/>
        </p:nvSpPr>
        <p:spPr bwMode="auto">
          <a:xfrm>
            <a:off x="5615784" y="2809876"/>
            <a:ext cx="1999129" cy="1890713"/>
          </a:xfrm>
          <a:custGeom>
            <a:avLst/>
            <a:gdLst>
              <a:gd name="T0" fmla="*/ 0 w 1224"/>
              <a:gd name="T1" fmla="*/ 0 h 1144"/>
              <a:gd name="T2" fmla="*/ 2147483647 w 1224"/>
              <a:gd name="T3" fmla="*/ 2147483647 h 1144"/>
              <a:gd name="T4" fmla="*/ 2147483647 w 1224"/>
              <a:gd name="T5" fmla="*/ 2147483647 h 1144"/>
              <a:gd name="T6" fmla="*/ 2147483647 w 1224"/>
              <a:gd name="T7" fmla="*/ 2147483647 h 1144"/>
              <a:gd name="T8" fmla="*/ 2147483647 w 1224"/>
              <a:gd name="T9" fmla="*/ 2147483647 h 1144"/>
              <a:gd name="T10" fmla="*/ 2147483647 w 1224"/>
              <a:gd name="T11" fmla="*/ 2147483647 h 1144"/>
              <a:gd name="T12" fmla="*/ 2147483647 w 1224"/>
              <a:gd name="T13" fmla="*/ 2147483647 h 1144"/>
              <a:gd name="T14" fmla="*/ 2147483647 w 1224"/>
              <a:gd name="T15" fmla="*/ 2147483647 h 1144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1224"/>
              <a:gd name="T25" fmla="*/ 0 h 1144"/>
              <a:gd name="T26" fmla="*/ 1224 w 1224"/>
              <a:gd name="T27" fmla="*/ 1144 h 1144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1224" h="1144">
                <a:moveTo>
                  <a:pt x="0" y="0"/>
                </a:moveTo>
                <a:cubicBezTo>
                  <a:pt x="44" y="7"/>
                  <a:pt x="167" y="16"/>
                  <a:pt x="264" y="40"/>
                </a:cubicBezTo>
                <a:cubicBezTo>
                  <a:pt x="361" y="64"/>
                  <a:pt x="496" y="103"/>
                  <a:pt x="584" y="144"/>
                </a:cubicBezTo>
                <a:cubicBezTo>
                  <a:pt x="672" y="185"/>
                  <a:pt x="717" y="220"/>
                  <a:pt x="792" y="288"/>
                </a:cubicBezTo>
                <a:cubicBezTo>
                  <a:pt x="867" y="356"/>
                  <a:pt x="968" y="453"/>
                  <a:pt x="1032" y="552"/>
                </a:cubicBezTo>
                <a:cubicBezTo>
                  <a:pt x="1096" y="651"/>
                  <a:pt x="1145" y="791"/>
                  <a:pt x="1176" y="880"/>
                </a:cubicBezTo>
                <a:cubicBezTo>
                  <a:pt x="1207" y="969"/>
                  <a:pt x="1208" y="1044"/>
                  <a:pt x="1216" y="1088"/>
                </a:cubicBezTo>
                <a:cubicBezTo>
                  <a:pt x="1224" y="1132"/>
                  <a:pt x="1223" y="1135"/>
                  <a:pt x="1224" y="1144"/>
                </a:cubicBezTo>
              </a:path>
            </a:pathLst>
          </a:cu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IN"/>
          </a:p>
        </p:txBody>
      </p:sp>
      <p:sp>
        <p:nvSpPr>
          <p:cNvPr id="24582" name="Text Box 5"/>
          <p:cNvSpPr txBox="1">
            <a:spLocks noChangeArrowheads="1"/>
          </p:cNvSpPr>
          <p:nvPr/>
        </p:nvSpPr>
        <p:spPr bwMode="auto">
          <a:xfrm>
            <a:off x="5729234" y="4673600"/>
            <a:ext cx="2461525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Ethical performance</a:t>
            </a:r>
            <a:endParaRPr lang="en-US"/>
          </a:p>
        </p:txBody>
      </p:sp>
      <p:sp>
        <p:nvSpPr>
          <p:cNvPr id="24583" name="Text Box 6"/>
          <p:cNvSpPr txBox="1">
            <a:spLocks noChangeArrowheads="1"/>
          </p:cNvSpPr>
          <p:nvPr/>
        </p:nvSpPr>
        <p:spPr bwMode="auto">
          <a:xfrm rot="-5400000">
            <a:off x="4294272" y="3287614"/>
            <a:ext cx="2043112" cy="589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/>
              <a:t>Financial performance</a:t>
            </a:r>
          </a:p>
        </p:txBody>
      </p:sp>
      <p:sp>
        <p:nvSpPr>
          <p:cNvPr id="24584" name="Freeform 7"/>
          <p:cNvSpPr>
            <a:spLocks/>
          </p:cNvSpPr>
          <p:nvPr/>
        </p:nvSpPr>
        <p:spPr bwMode="auto">
          <a:xfrm>
            <a:off x="5584843" y="2519364"/>
            <a:ext cx="2396205" cy="2181225"/>
          </a:xfrm>
          <a:custGeom>
            <a:avLst/>
            <a:gdLst>
              <a:gd name="T0" fmla="*/ 0 w 1464"/>
              <a:gd name="T1" fmla="*/ 0 h 1320"/>
              <a:gd name="T2" fmla="*/ 2147483647 w 1464"/>
              <a:gd name="T3" fmla="*/ 2147483647 h 1320"/>
              <a:gd name="T4" fmla="*/ 2147483647 w 1464"/>
              <a:gd name="T5" fmla="*/ 2147483647 h 1320"/>
              <a:gd name="T6" fmla="*/ 2147483647 w 1464"/>
              <a:gd name="T7" fmla="*/ 2147483647 h 1320"/>
              <a:gd name="T8" fmla="*/ 2147483647 w 1464"/>
              <a:gd name="T9" fmla="*/ 2147483647 h 1320"/>
              <a:gd name="T10" fmla="*/ 2147483647 w 1464"/>
              <a:gd name="T11" fmla="*/ 2147483647 h 1320"/>
              <a:gd name="T12" fmla="*/ 2147483647 w 1464"/>
              <a:gd name="T13" fmla="*/ 2147483647 h 1320"/>
              <a:gd name="T14" fmla="*/ 2147483647 w 1464"/>
              <a:gd name="T15" fmla="*/ 2147483647 h 132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1464"/>
              <a:gd name="T25" fmla="*/ 0 h 1320"/>
              <a:gd name="T26" fmla="*/ 1464 w 1464"/>
              <a:gd name="T27" fmla="*/ 1320 h 132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1464" h="1320">
                <a:moveTo>
                  <a:pt x="0" y="0"/>
                </a:moveTo>
                <a:cubicBezTo>
                  <a:pt x="43" y="7"/>
                  <a:pt x="157" y="12"/>
                  <a:pt x="256" y="32"/>
                </a:cubicBezTo>
                <a:cubicBezTo>
                  <a:pt x="355" y="52"/>
                  <a:pt x="496" y="85"/>
                  <a:pt x="592" y="120"/>
                </a:cubicBezTo>
                <a:cubicBezTo>
                  <a:pt x="688" y="155"/>
                  <a:pt x="747" y="184"/>
                  <a:pt x="832" y="240"/>
                </a:cubicBezTo>
                <a:cubicBezTo>
                  <a:pt x="917" y="296"/>
                  <a:pt x="1027" y="377"/>
                  <a:pt x="1104" y="456"/>
                </a:cubicBezTo>
                <a:cubicBezTo>
                  <a:pt x="1181" y="535"/>
                  <a:pt x="1244" y="624"/>
                  <a:pt x="1296" y="712"/>
                </a:cubicBezTo>
                <a:cubicBezTo>
                  <a:pt x="1348" y="800"/>
                  <a:pt x="1388" y="883"/>
                  <a:pt x="1416" y="984"/>
                </a:cubicBezTo>
                <a:cubicBezTo>
                  <a:pt x="1444" y="1085"/>
                  <a:pt x="1454" y="1250"/>
                  <a:pt x="1464" y="1320"/>
                </a:cubicBezTo>
              </a:path>
            </a:pathLst>
          </a:cu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IN"/>
          </a:p>
        </p:txBody>
      </p:sp>
      <p:sp>
        <p:nvSpPr>
          <p:cNvPr id="24585" name="Line 27"/>
          <p:cNvSpPr>
            <a:spLocks noChangeShapeType="1"/>
          </p:cNvSpPr>
          <p:nvPr/>
        </p:nvSpPr>
        <p:spPr bwMode="auto">
          <a:xfrm>
            <a:off x="5607189" y="2366964"/>
            <a:ext cx="0" cy="23336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24586" name="AutoShape 28"/>
          <p:cNvSpPr>
            <a:spLocks noChangeArrowheads="1"/>
          </p:cNvSpPr>
          <p:nvPr/>
        </p:nvSpPr>
        <p:spPr bwMode="auto">
          <a:xfrm>
            <a:off x="5995670" y="1809751"/>
            <a:ext cx="405670" cy="536575"/>
          </a:xfrm>
          <a:prstGeom prst="rightArrow">
            <a:avLst>
              <a:gd name="adj1" fmla="val 71944"/>
              <a:gd name="adj2" fmla="val 53315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24587" name="Text Box 30"/>
          <p:cNvSpPr txBox="1">
            <a:spLocks noChangeArrowheads="1"/>
          </p:cNvSpPr>
          <p:nvPr/>
        </p:nvSpPr>
        <p:spPr bwMode="auto">
          <a:xfrm>
            <a:off x="6755442" y="1262064"/>
            <a:ext cx="2002568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chemeClr val="accent2"/>
                </a:solidFill>
              </a:rPr>
              <a:t>Societal pressure + reputational risk defining minimum ethical standards</a:t>
            </a:r>
          </a:p>
        </p:txBody>
      </p:sp>
      <p:sp>
        <p:nvSpPr>
          <p:cNvPr id="24588" name="AutoShape 31"/>
          <p:cNvSpPr>
            <a:spLocks noChangeArrowheads="1"/>
          </p:cNvSpPr>
          <p:nvPr/>
        </p:nvSpPr>
        <p:spPr bwMode="auto">
          <a:xfrm rot="16200000" flipV="1">
            <a:off x="8432967" y="3911673"/>
            <a:ext cx="390525" cy="558656"/>
          </a:xfrm>
          <a:prstGeom prst="rightArrow">
            <a:avLst>
              <a:gd name="adj1" fmla="val 71944"/>
              <a:gd name="adj2" fmla="val 53315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24589" name="Text Box 32"/>
          <p:cNvSpPr txBox="1">
            <a:spLocks noChangeArrowheads="1"/>
          </p:cNvSpPr>
          <p:nvPr/>
        </p:nvSpPr>
        <p:spPr bwMode="auto">
          <a:xfrm>
            <a:off x="7697422" y="2346326"/>
            <a:ext cx="1734413" cy="1573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>
                <a:solidFill>
                  <a:schemeClr val="accent2"/>
                </a:solidFill>
              </a:rPr>
              <a:t>Stockholder expectations defining minimum financial standards</a:t>
            </a:r>
          </a:p>
        </p:txBody>
      </p:sp>
      <p:sp>
        <p:nvSpPr>
          <p:cNvPr id="24590" name="Oval 39"/>
          <p:cNvSpPr>
            <a:spLocks noChangeArrowheads="1"/>
          </p:cNvSpPr>
          <p:nvPr/>
        </p:nvSpPr>
        <p:spPr bwMode="auto">
          <a:xfrm>
            <a:off x="6973748" y="3354389"/>
            <a:ext cx="130640" cy="117475"/>
          </a:xfrm>
          <a:prstGeom prst="ellipse">
            <a:avLst/>
          </a:prstGeom>
          <a:solidFill>
            <a:srgbClr val="FF33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24591" name="Line 40"/>
          <p:cNvSpPr>
            <a:spLocks noChangeShapeType="1"/>
          </p:cNvSpPr>
          <p:nvPr/>
        </p:nvSpPr>
        <p:spPr bwMode="auto">
          <a:xfrm flipV="1">
            <a:off x="7064852" y="3168650"/>
            <a:ext cx="209711" cy="2095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24592" name="Oval 42"/>
          <p:cNvSpPr>
            <a:spLocks noChangeArrowheads="1"/>
          </p:cNvSpPr>
          <p:nvPr/>
        </p:nvSpPr>
        <p:spPr bwMode="auto">
          <a:xfrm>
            <a:off x="7248778" y="3100388"/>
            <a:ext cx="130640" cy="120650"/>
          </a:xfrm>
          <a:prstGeom prst="ellipse">
            <a:avLst/>
          </a:prstGeom>
          <a:solidFill>
            <a:srgbClr val="FF33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sp>
        <p:nvSpPr>
          <p:cNvPr id="24593" name="Line 3"/>
          <p:cNvSpPr>
            <a:spLocks noChangeShapeType="1"/>
          </p:cNvSpPr>
          <p:nvPr/>
        </p:nvSpPr>
        <p:spPr bwMode="auto">
          <a:xfrm>
            <a:off x="1174038" y="4700588"/>
            <a:ext cx="2672954" cy="127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24594" name="Freeform 4"/>
          <p:cNvSpPr>
            <a:spLocks/>
          </p:cNvSpPr>
          <p:nvPr/>
        </p:nvSpPr>
        <p:spPr bwMode="auto">
          <a:xfrm>
            <a:off x="1187790" y="2809876"/>
            <a:ext cx="2004286" cy="1890713"/>
          </a:xfrm>
          <a:custGeom>
            <a:avLst/>
            <a:gdLst>
              <a:gd name="T0" fmla="*/ 0 w 1224"/>
              <a:gd name="T1" fmla="*/ 0 h 1144"/>
              <a:gd name="T2" fmla="*/ 2147483647 w 1224"/>
              <a:gd name="T3" fmla="*/ 2147483647 h 1144"/>
              <a:gd name="T4" fmla="*/ 2147483647 w 1224"/>
              <a:gd name="T5" fmla="*/ 2147483647 h 1144"/>
              <a:gd name="T6" fmla="*/ 2147483647 w 1224"/>
              <a:gd name="T7" fmla="*/ 2147483647 h 1144"/>
              <a:gd name="T8" fmla="*/ 2147483647 w 1224"/>
              <a:gd name="T9" fmla="*/ 2147483647 h 1144"/>
              <a:gd name="T10" fmla="*/ 2147483647 w 1224"/>
              <a:gd name="T11" fmla="*/ 2147483647 h 1144"/>
              <a:gd name="T12" fmla="*/ 2147483647 w 1224"/>
              <a:gd name="T13" fmla="*/ 2147483647 h 1144"/>
              <a:gd name="T14" fmla="*/ 2147483647 w 1224"/>
              <a:gd name="T15" fmla="*/ 2147483647 h 1144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1224"/>
              <a:gd name="T25" fmla="*/ 0 h 1144"/>
              <a:gd name="T26" fmla="*/ 1224 w 1224"/>
              <a:gd name="T27" fmla="*/ 1144 h 1144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1224" h="1144">
                <a:moveTo>
                  <a:pt x="0" y="0"/>
                </a:moveTo>
                <a:cubicBezTo>
                  <a:pt x="44" y="7"/>
                  <a:pt x="167" y="16"/>
                  <a:pt x="264" y="40"/>
                </a:cubicBezTo>
                <a:cubicBezTo>
                  <a:pt x="361" y="64"/>
                  <a:pt x="496" y="103"/>
                  <a:pt x="584" y="144"/>
                </a:cubicBezTo>
                <a:cubicBezTo>
                  <a:pt x="672" y="185"/>
                  <a:pt x="717" y="220"/>
                  <a:pt x="792" y="288"/>
                </a:cubicBezTo>
                <a:cubicBezTo>
                  <a:pt x="867" y="356"/>
                  <a:pt x="968" y="453"/>
                  <a:pt x="1032" y="552"/>
                </a:cubicBezTo>
                <a:cubicBezTo>
                  <a:pt x="1096" y="651"/>
                  <a:pt x="1145" y="791"/>
                  <a:pt x="1176" y="880"/>
                </a:cubicBezTo>
                <a:cubicBezTo>
                  <a:pt x="1207" y="969"/>
                  <a:pt x="1208" y="1044"/>
                  <a:pt x="1216" y="1088"/>
                </a:cubicBezTo>
                <a:cubicBezTo>
                  <a:pt x="1224" y="1132"/>
                  <a:pt x="1223" y="1135"/>
                  <a:pt x="1224" y="1144"/>
                </a:cubicBezTo>
              </a:path>
            </a:pathLst>
          </a:cu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IN"/>
          </a:p>
        </p:txBody>
      </p:sp>
      <p:sp>
        <p:nvSpPr>
          <p:cNvPr id="24595" name="Text Box 5"/>
          <p:cNvSpPr txBox="1">
            <a:spLocks noChangeArrowheads="1"/>
          </p:cNvSpPr>
          <p:nvPr/>
        </p:nvSpPr>
        <p:spPr bwMode="auto">
          <a:xfrm>
            <a:off x="1304678" y="4673600"/>
            <a:ext cx="2463243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Ethical performance</a:t>
            </a:r>
            <a:endParaRPr lang="en-US"/>
          </a:p>
        </p:txBody>
      </p:sp>
      <p:sp>
        <p:nvSpPr>
          <p:cNvPr id="24596" name="Text Box 6"/>
          <p:cNvSpPr txBox="1">
            <a:spLocks noChangeArrowheads="1"/>
          </p:cNvSpPr>
          <p:nvPr/>
        </p:nvSpPr>
        <p:spPr bwMode="auto">
          <a:xfrm rot="-5400000">
            <a:off x="-128565" y="3287614"/>
            <a:ext cx="2043112" cy="589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/>
              <a:t>Financial performance</a:t>
            </a:r>
          </a:p>
        </p:txBody>
      </p:sp>
      <p:sp>
        <p:nvSpPr>
          <p:cNvPr id="24597" name="Oval 8"/>
          <p:cNvSpPr>
            <a:spLocks noChangeArrowheads="1"/>
          </p:cNvSpPr>
          <p:nvPr/>
        </p:nvSpPr>
        <p:spPr bwMode="auto">
          <a:xfrm>
            <a:off x="2043822" y="2951164"/>
            <a:ext cx="130640" cy="117475"/>
          </a:xfrm>
          <a:prstGeom prst="ellipse">
            <a:avLst/>
          </a:prstGeom>
          <a:solidFill>
            <a:srgbClr val="FF33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lIns="95782" tIns="47891" rIns="95782" bIns="47891" anchor="ctr"/>
          <a:lstStyle/>
          <a:p>
            <a:endParaRPr lang="en-GB"/>
          </a:p>
        </p:txBody>
      </p:sp>
      <p:grpSp>
        <p:nvGrpSpPr>
          <p:cNvPr id="24598" name="Group 51"/>
          <p:cNvGrpSpPr>
            <a:grpSpLocks/>
          </p:cNvGrpSpPr>
          <p:nvPr/>
        </p:nvGrpSpPr>
        <p:grpSpPr bwMode="auto">
          <a:xfrm>
            <a:off x="2100547" y="3035300"/>
            <a:ext cx="916197" cy="871538"/>
            <a:chOff x="1791" y="2115"/>
            <a:chExt cx="798" cy="836"/>
          </a:xfrm>
        </p:grpSpPr>
        <p:sp>
          <p:nvSpPr>
            <p:cNvPr id="24611" name="Oval 24"/>
            <p:cNvSpPr>
              <a:spLocks noChangeArrowheads="1"/>
            </p:cNvSpPr>
            <p:nvPr/>
          </p:nvSpPr>
          <p:spPr bwMode="auto">
            <a:xfrm>
              <a:off x="2472" y="2840"/>
              <a:ext cx="117" cy="111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2" name="Line 25"/>
            <p:cNvSpPr>
              <a:spLocks noChangeShapeType="1"/>
            </p:cNvSpPr>
            <p:nvPr/>
          </p:nvSpPr>
          <p:spPr bwMode="auto">
            <a:xfrm>
              <a:off x="1791" y="2115"/>
              <a:ext cx="681" cy="7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4599" name="Line 27"/>
          <p:cNvSpPr>
            <a:spLocks noChangeShapeType="1"/>
          </p:cNvSpPr>
          <p:nvPr/>
        </p:nvSpPr>
        <p:spPr bwMode="auto">
          <a:xfrm>
            <a:off x="1182632" y="2366964"/>
            <a:ext cx="0" cy="23336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lIns="95782" tIns="47891" rIns="95782" bIns="47891"/>
          <a:lstStyle/>
          <a:p>
            <a:endParaRPr lang="en-US"/>
          </a:p>
        </p:txBody>
      </p:sp>
      <p:sp>
        <p:nvSpPr>
          <p:cNvPr id="24600" name="Text Box 30"/>
          <p:cNvSpPr txBox="1">
            <a:spLocks noChangeArrowheads="1"/>
          </p:cNvSpPr>
          <p:nvPr/>
        </p:nvSpPr>
        <p:spPr bwMode="auto">
          <a:xfrm>
            <a:off x="2690145" y="2613025"/>
            <a:ext cx="2112579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>
                <a:solidFill>
                  <a:schemeClr val="accent2"/>
                </a:solidFill>
              </a:rPr>
              <a:t>Repositioning between ethical and financial performance</a:t>
            </a:r>
          </a:p>
        </p:txBody>
      </p:sp>
      <p:sp>
        <p:nvSpPr>
          <p:cNvPr id="24601" name="Text Box 30"/>
          <p:cNvSpPr txBox="1">
            <a:spLocks noChangeArrowheads="1"/>
          </p:cNvSpPr>
          <p:nvPr/>
        </p:nvSpPr>
        <p:spPr bwMode="auto">
          <a:xfrm>
            <a:off x="1851301" y="1527175"/>
            <a:ext cx="1916620" cy="132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chemeClr val="accent2"/>
                </a:solidFill>
              </a:rPr>
              <a:t>The efficient frontier between ethical and financial performance</a:t>
            </a:r>
          </a:p>
        </p:txBody>
      </p:sp>
      <p:cxnSp>
        <p:nvCxnSpPr>
          <p:cNvPr id="24602" name="Straight Arrow Connector 64"/>
          <p:cNvCxnSpPr>
            <a:cxnSpLocks noChangeShapeType="1"/>
          </p:cNvCxnSpPr>
          <p:nvPr/>
        </p:nvCxnSpPr>
        <p:spPr bwMode="auto">
          <a:xfrm rot="10800000" flipV="1">
            <a:off x="1493761" y="2555875"/>
            <a:ext cx="287063" cy="24923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med" len="med"/>
          </a:ln>
        </p:spPr>
      </p:cxnSp>
      <p:cxnSp>
        <p:nvCxnSpPr>
          <p:cNvPr id="24603" name="Straight Arrow Connector 67"/>
          <p:cNvCxnSpPr>
            <a:cxnSpLocks noChangeShapeType="1"/>
          </p:cNvCxnSpPr>
          <p:nvPr/>
        </p:nvCxnSpPr>
        <p:spPr bwMode="auto">
          <a:xfrm flipH="1">
            <a:off x="2576695" y="3330575"/>
            <a:ext cx="581002" cy="14128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med" len="med"/>
          </a:ln>
        </p:spPr>
      </p:cxnSp>
      <p:cxnSp>
        <p:nvCxnSpPr>
          <p:cNvPr id="24604" name="Straight Connector 70"/>
          <p:cNvCxnSpPr>
            <a:cxnSpLocks noChangeShapeType="1"/>
          </p:cNvCxnSpPr>
          <p:nvPr/>
        </p:nvCxnSpPr>
        <p:spPr bwMode="auto">
          <a:xfrm rot="5400000">
            <a:off x="5048790" y="3324225"/>
            <a:ext cx="27051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sysDash"/>
            <a:round/>
            <a:headEnd/>
            <a:tailEnd/>
          </a:ln>
        </p:spPr>
      </p:cxnSp>
      <p:cxnSp>
        <p:nvCxnSpPr>
          <p:cNvPr id="24605" name="Straight Connector 72"/>
          <p:cNvCxnSpPr>
            <a:cxnSpLocks noChangeShapeType="1"/>
          </p:cNvCxnSpPr>
          <p:nvPr/>
        </p:nvCxnSpPr>
        <p:spPr bwMode="auto">
          <a:xfrm rot="10800000">
            <a:off x="5641568" y="3967163"/>
            <a:ext cx="3070030" cy="4762"/>
          </a:xfrm>
          <a:prstGeom prst="line">
            <a:avLst/>
          </a:prstGeom>
          <a:noFill/>
          <a:ln w="9525">
            <a:solidFill>
              <a:schemeClr val="tx1"/>
            </a:solidFill>
            <a:prstDash val="sysDash"/>
            <a:round/>
            <a:headEnd/>
            <a:tailEnd/>
          </a:ln>
        </p:spPr>
      </p:cxnSp>
      <p:cxnSp>
        <p:nvCxnSpPr>
          <p:cNvPr id="24606" name="Straight Arrow Connector 73"/>
          <p:cNvCxnSpPr>
            <a:cxnSpLocks noChangeShapeType="1"/>
          </p:cNvCxnSpPr>
          <p:nvPr/>
        </p:nvCxnSpPr>
        <p:spPr bwMode="auto">
          <a:xfrm rot="10800000" flipV="1">
            <a:off x="8632527" y="3736976"/>
            <a:ext cx="252685" cy="20161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med" len="med"/>
          </a:ln>
        </p:spPr>
      </p:cxnSp>
      <p:cxnSp>
        <p:nvCxnSpPr>
          <p:cNvPr id="24607" name="Straight Arrow Connector 74"/>
          <p:cNvCxnSpPr>
            <a:cxnSpLocks noChangeShapeType="1"/>
            <a:stCxn id="24587" idx="1"/>
          </p:cNvCxnSpPr>
          <p:nvPr/>
        </p:nvCxnSpPr>
        <p:spPr bwMode="auto">
          <a:xfrm rot="10800000" flipV="1">
            <a:off x="6243197" y="1801813"/>
            <a:ext cx="512245" cy="2381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arrow" w="med" len="med"/>
          </a:ln>
        </p:spPr>
      </p:cxnSp>
      <p:sp>
        <p:nvSpPr>
          <p:cNvPr id="24608" name="Text Box 12"/>
          <p:cNvSpPr txBox="1">
            <a:spLocks noChangeArrowheads="1"/>
          </p:cNvSpPr>
          <p:nvPr/>
        </p:nvSpPr>
        <p:spPr bwMode="auto">
          <a:xfrm>
            <a:off x="728832" y="5257801"/>
            <a:ext cx="3642438" cy="83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Changing the balance (trade-off) between ethical and financial performance </a:t>
            </a:r>
          </a:p>
        </p:txBody>
      </p:sp>
      <p:sp>
        <p:nvSpPr>
          <p:cNvPr id="24609" name="Text Box 12"/>
          <p:cNvSpPr txBox="1">
            <a:spLocks noChangeArrowheads="1"/>
          </p:cNvSpPr>
          <p:nvPr/>
        </p:nvSpPr>
        <p:spPr bwMode="auto">
          <a:xfrm>
            <a:off x="5327002" y="5257800"/>
            <a:ext cx="3645875" cy="1081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Simultaneously improving both ethical and financial performance, partly because extreme positions on either are becoming less acceptable</a:t>
            </a:r>
          </a:p>
        </p:txBody>
      </p:sp>
      <p:sp>
        <p:nvSpPr>
          <p:cNvPr id="24610" name="Text Box 15"/>
          <p:cNvSpPr txBox="1">
            <a:spLocks noChangeArrowheads="1"/>
          </p:cNvSpPr>
          <p:nvPr/>
        </p:nvSpPr>
        <p:spPr bwMode="auto">
          <a:xfrm>
            <a:off x="96261" y="17463"/>
            <a:ext cx="9710304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800" b="1"/>
              <a:t>To what extent do ethical and financial </a:t>
            </a:r>
            <a:br>
              <a:rPr lang="en-US" sz="2800" b="1"/>
            </a:br>
            <a:r>
              <a:rPr lang="en-US" sz="2800" b="1"/>
              <a:t>performance trade-off?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15"/>
          <p:cNvSpPr txBox="1">
            <a:spLocks noChangeArrowheads="1"/>
          </p:cNvSpPr>
          <p:nvPr/>
        </p:nvSpPr>
        <p:spPr bwMode="auto">
          <a:xfrm>
            <a:off x="96261" y="28575"/>
            <a:ext cx="9710304" cy="143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800" b="1"/>
              <a:t>You are commanding Army 1, the objective </a:t>
            </a:r>
            <a:br>
              <a:rPr lang="en-US" sz="2800" b="1"/>
            </a:br>
            <a:r>
              <a:rPr lang="en-US" sz="2800" b="1"/>
              <a:t>is to capture the island. Army 2 have the </a:t>
            </a:r>
            <a:br>
              <a:rPr lang="en-US" sz="2800" b="1"/>
            </a:br>
            <a:r>
              <a:rPr lang="en-US" sz="2800" b="1"/>
              <a:t>same objective</a:t>
            </a:r>
          </a:p>
        </p:txBody>
      </p:sp>
      <p:grpSp>
        <p:nvGrpSpPr>
          <p:cNvPr id="14" name="Group 2"/>
          <p:cNvGrpSpPr>
            <a:grpSpLocks/>
          </p:cNvGrpSpPr>
          <p:nvPr/>
        </p:nvGrpSpPr>
        <p:grpSpPr bwMode="auto">
          <a:xfrm>
            <a:off x="2957536" y="1691953"/>
            <a:ext cx="3994150" cy="4402137"/>
            <a:chOff x="1596" y="156"/>
            <a:chExt cx="948" cy="1044"/>
          </a:xfrm>
        </p:grpSpPr>
        <p:sp>
          <p:nvSpPr>
            <p:cNvPr id="15" name="Freeform 3"/>
            <p:cNvSpPr>
              <a:spLocks/>
            </p:cNvSpPr>
            <p:nvPr/>
          </p:nvSpPr>
          <p:spPr bwMode="auto">
            <a:xfrm>
              <a:off x="1596" y="156"/>
              <a:ext cx="372" cy="1044"/>
            </a:xfrm>
            <a:custGeom>
              <a:avLst/>
              <a:gdLst>
                <a:gd name="T0" fmla="*/ 0 w 372"/>
                <a:gd name="T1" fmla="*/ 0 h 1044"/>
                <a:gd name="T2" fmla="*/ 228 w 372"/>
                <a:gd name="T3" fmla="*/ 276 h 1044"/>
                <a:gd name="T4" fmla="*/ 84 w 372"/>
                <a:gd name="T5" fmla="*/ 708 h 1044"/>
                <a:gd name="T6" fmla="*/ 372 w 372"/>
                <a:gd name="T7" fmla="*/ 1044 h 1044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72"/>
                <a:gd name="T13" fmla="*/ 0 h 1044"/>
                <a:gd name="T14" fmla="*/ 372 w 372"/>
                <a:gd name="T15" fmla="*/ 1044 h 1044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72" h="1044">
                  <a:moveTo>
                    <a:pt x="0" y="0"/>
                  </a:moveTo>
                  <a:cubicBezTo>
                    <a:pt x="39" y="46"/>
                    <a:pt x="214" y="158"/>
                    <a:pt x="228" y="276"/>
                  </a:cubicBezTo>
                  <a:cubicBezTo>
                    <a:pt x="242" y="394"/>
                    <a:pt x="60" y="580"/>
                    <a:pt x="84" y="708"/>
                  </a:cubicBezTo>
                  <a:cubicBezTo>
                    <a:pt x="108" y="836"/>
                    <a:pt x="324" y="988"/>
                    <a:pt x="372" y="1044"/>
                  </a:cubicBezTo>
                </a:path>
              </a:pathLst>
            </a:custGeom>
            <a:noFill/>
            <a:ln w="31750" cap="flat" cmpd="sng">
              <a:solidFill>
                <a:srgbClr val="0000FF"/>
              </a:solidFill>
              <a:prstDash val="solid"/>
              <a:round/>
              <a:headEnd type="none" w="med" len="lg"/>
              <a:tailEnd type="none" w="med" len="sm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16" name="Freeform 4"/>
            <p:cNvSpPr>
              <a:spLocks/>
            </p:cNvSpPr>
            <p:nvPr/>
          </p:nvSpPr>
          <p:spPr bwMode="auto">
            <a:xfrm>
              <a:off x="2172" y="156"/>
              <a:ext cx="372" cy="1044"/>
            </a:xfrm>
            <a:custGeom>
              <a:avLst/>
              <a:gdLst>
                <a:gd name="T0" fmla="*/ 0 w 372"/>
                <a:gd name="T1" fmla="*/ 0 h 1044"/>
                <a:gd name="T2" fmla="*/ 228 w 372"/>
                <a:gd name="T3" fmla="*/ 276 h 1044"/>
                <a:gd name="T4" fmla="*/ 84 w 372"/>
                <a:gd name="T5" fmla="*/ 708 h 1044"/>
                <a:gd name="T6" fmla="*/ 372 w 372"/>
                <a:gd name="T7" fmla="*/ 1044 h 1044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72"/>
                <a:gd name="T13" fmla="*/ 0 h 1044"/>
                <a:gd name="T14" fmla="*/ 372 w 372"/>
                <a:gd name="T15" fmla="*/ 1044 h 1044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72" h="1044">
                  <a:moveTo>
                    <a:pt x="0" y="0"/>
                  </a:moveTo>
                  <a:cubicBezTo>
                    <a:pt x="39" y="46"/>
                    <a:pt x="214" y="158"/>
                    <a:pt x="228" y="276"/>
                  </a:cubicBezTo>
                  <a:cubicBezTo>
                    <a:pt x="242" y="394"/>
                    <a:pt x="60" y="580"/>
                    <a:pt x="84" y="708"/>
                  </a:cubicBezTo>
                  <a:cubicBezTo>
                    <a:pt x="108" y="836"/>
                    <a:pt x="324" y="988"/>
                    <a:pt x="372" y="1044"/>
                  </a:cubicBezTo>
                </a:path>
              </a:pathLst>
            </a:custGeom>
            <a:noFill/>
            <a:ln w="31750" cap="flat" cmpd="sng">
              <a:solidFill>
                <a:srgbClr val="0000FF"/>
              </a:solidFill>
              <a:prstDash val="solid"/>
              <a:round/>
              <a:headEnd type="none" w="med" len="lg"/>
              <a:tailEnd type="none" w="med" len="sm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sp>
        <p:nvSpPr>
          <p:cNvPr id="17" name="Freeform 5"/>
          <p:cNvSpPr>
            <a:spLocks/>
          </p:cNvSpPr>
          <p:nvPr/>
        </p:nvSpPr>
        <p:spPr bwMode="auto">
          <a:xfrm>
            <a:off x="4170386" y="2590478"/>
            <a:ext cx="1268413" cy="2197100"/>
          </a:xfrm>
          <a:custGeom>
            <a:avLst/>
            <a:gdLst>
              <a:gd name="T0" fmla="*/ 2147483647 w 301"/>
              <a:gd name="T1" fmla="*/ 2147483647 h 521"/>
              <a:gd name="T2" fmla="*/ 2147483647 w 301"/>
              <a:gd name="T3" fmla="*/ 2147483647 h 521"/>
              <a:gd name="T4" fmla="*/ 2147483647 w 301"/>
              <a:gd name="T5" fmla="*/ 2147483647 h 521"/>
              <a:gd name="T6" fmla="*/ 2147483647 w 301"/>
              <a:gd name="T7" fmla="*/ 2147483647 h 521"/>
              <a:gd name="T8" fmla="*/ 2147483647 w 301"/>
              <a:gd name="T9" fmla="*/ 2147483647 h 521"/>
              <a:gd name="T10" fmla="*/ 2147483647 w 301"/>
              <a:gd name="T11" fmla="*/ 2147483647 h 521"/>
              <a:gd name="T12" fmla="*/ 2147483647 w 301"/>
              <a:gd name="T13" fmla="*/ 2147483647 h 521"/>
              <a:gd name="T14" fmla="*/ 2147483647 w 301"/>
              <a:gd name="T15" fmla="*/ 2147483647 h 521"/>
              <a:gd name="T16" fmla="*/ 2147483647 w 301"/>
              <a:gd name="T17" fmla="*/ 2147483647 h 521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301"/>
              <a:gd name="T28" fmla="*/ 0 h 521"/>
              <a:gd name="T29" fmla="*/ 301 w 301"/>
              <a:gd name="T30" fmla="*/ 521 h 521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301" h="521">
                <a:moveTo>
                  <a:pt x="126" y="3"/>
                </a:moveTo>
                <a:cubicBezTo>
                  <a:pt x="163" y="0"/>
                  <a:pt x="251" y="13"/>
                  <a:pt x="276" y="63"/>
                </a:cubicBezTo>
                <a:cubicBezTo>
                  <a:pt x="301" y="113"/>
                  <a:pt x="286" y="247"/>
                  <a:pt x="276" y="303"/>
                </a:cubicBezTo>
                <a:cubicBezTo>
                  <a:pt x="266" y="359"/>
                  <a:pt x="241" y="363"/>
                  <a:pt x="216" y="399"/>
                </a:cubicBezTo>
                <a:cubicBezTo>
                  <a:pt x="191" y="435"/>
                  <a:pt x="160" y="521"/>
                  <a:pt x="126" y="519"/>
                </a:cubicBezTo>
                <a:cubicBezTo>
                  <a:pt x="92" y="517"/>
                  <a:pt x="24" y="440"/>
                  <a:pt x="12" y="387"/>
                </a:cubicBezTo>
                <a:cubicBezTo>
                  <a:pt x="0" y="334"/>
                  <a:pt x="47" y="252"/>
                  <a:pt x="54" y="201"/>
                </a:cubicBezTo>
                <a:cubicBezTo>
                  <a:pt x="61" y="150"/>
                  <a:pt x="42" y="114"/>
                  <a:pt x="54" y="81"/>
                </a:cubicBezTo>
                <a:cubicBezTo>
                  <a:pt x="66" y="48"/>
                  <a:pt x="89" y="6"/>
                  <a:pt x="126" y="3"/>
                </a:cubicBezTo>
                <a:close/>
              </a:path>
            </a:pathLst>
          </a:custGeom>
          <a:solidFill>
            <a:srgbClr val="99FF66"/>
          </a:solidFill>
          <a:ln w="19050" cap="flat" cmpd="sng">
            <a:solidFill>
              <a:schemeClr val="tx1"/>
            </a:solidFill>
            <a:prstDash val="solid"/>
            <a:round/>
            <a:headEnd type="none" w="med" len="lg"/>
            <a:tailEnd type="none" w="med" len="sm"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18" name="Rectangle 6"/>
          <p:cNvSpPr>
            <a:spLocks noChangeArrowheads="1"/>
          </p:cNvSpPr>
          <p:nvPr/>
        </p:nvSpPr>
        <p:spPr bwMode="auto">
          <a:xfrm>
            <a:off x="3538561" y="3260403"/>
            <a:ext cx="1011238" cy="201612"/>
          </a:xfrm>
          <a:prstGeom prst="rect">
            <a:avLst/>
          </a:prstGeom>
          <a:solidFill>
            <a:srgbClr val="993366"/>
          </a:solidFill>
          <a:ln w="12700">
            <a:solidFill>
              <a:schemeClr val="tx1"/>
            </a:solidFill>
            <a:miter lim="800000"/>
            <a:headEnd type="none" w="med" len="lg"/>
            <a:tailEnd type="none" w="med" len="sm"/>
          </a:ln>
        </p:spPr>
        <p:txBody>
          <a:bodyPr anchor="ctr">
            <a:spAutoFit/>
          </a:bodyPr>
          <a:lstStyle/>
          <a:p>
            <a:endParaRPr lang="en-GB"/>
          </a:p>
        </p:txBody>
      </p:sp>
      <p:sp>
        <p:nvSpPr>
          <p:cNvPr id="19" name="Rectangle 7"/>
          <p:cNvSpPr>
            <a:spLocks noChangeArrowheads="1"/>
          </p:cNvSpPr>
          <p:nvPr/>
        </p:nvSpPr>
        <p:spPr bwMode="auto">
          <a:xfrm>
            <a:off x="5105424" y="3866828"/>
            <a:ext cx="1011237" cy="203200"/>
          </a:xfrm>
          <a:prstGeom prst="rect">
            <a:avLst/>
          </a:prstGeom>
          <a:solidFill>
            <a:srgbClr val="993366"/>
          </a:solidFill>
          <a:ln w="12700">
            <a:solidFill>
              <a:schemeClr val="tx1"/>
            </a:solidFill>
            <a:miter lim="800000"/>
            <a:headEnd type="none" w="med" len="lg"/>
            <a:tailEnd type="none" w="med" len="sm"/>
          </a:ln>
        </p:spPr>
        <p:txBody>
          <a:bodyPr anchor="ctr">
            <a:spAutoFit/>
          </a:bodyPr>
          <a:lstStyle/>
          <a:p>
            <a:endParaRPr lang="en-GB"/>
          </a:p>
        </p:txBody>
      </p:sp>
      <p:sp>
        <p:nvSpPr>
          <p:cNvPr id="20" name="Text Box 8"/>
          <p:cNvSpPr txBox="1">
            <a:spLocks noChangeArrowheads="1"/>
          </p:cNvSpPr>
          <p:nvPr/>
        </p:nvSpPr>
        <p:spPr bwMode="auto">
          <a:xfrm>
            <a:off x="4403749" y="2692078"/>
            <a:ext cx="1416050" cy="341312"/>
          </a:xfrm>
          <a:prstGeom prst="rect">
            <a:avLst/>
          </a:prstGeom>
          <a:noFill/>
          <a:ln w="19050">
            <a:noFill/>
            <a:miter lim="800000"/>
            <a:headEnd type="none" w="med" len="lg"/>
            <a:tailEnd type="none" w="med" len="sm"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1800"/>
              <a:t>Island</a:t>
            </a:r>
          </a:p>
        </p:txBody>
      </p:sp>
      <p:sp>
        <p:nvSpPr>
          <p:cNvPr id="21" name="Freeform 9" descr="Light upward diagonal"/>
          <p:cNvSpPr>
            <a:spLocks/>
          </p:cNvSpPr>
          <p:nvPr/>
        </p:nvSpPr>
        <p:spPr bwMode="auto">
          <a:xfrm>
            <a:off x="2135211" y="2733353"/>
            <a:ext cx="1247775" cy="1147762"/>
          </a:xfrm>
          <a:custGeom>
            <a:avLst/>
            <a:gdLst>
              <a:gd name="T0" fmla="*/ 2147483647 w 296"/>
              <a:gd name="T1" fmla="*/ 2147483647 h 272"/>
              <a:gd name="T2" fmla="*/ 2147483647 w 296"/>
              <a:gd name="T3" fmla="*/ 2147483647 h 272"/>
              <a:gd name="T4" fmla="*/ 2147483647 w 296"/>
              <a:gd name="T5" fmla="*/ 2147483647 h 272"/>
              <a:gd name="T6" fmla="*/ 2147483647 w 296"/>
              <a:gd name="T7" fmla="*/ 2147483647 h 272"/>
              <a:gd name="T8" fmla="*/ 2147483647 w 296"/>
              <a:gd name="T9" fmla="*/ 2147483647 h 272"/>
              <a:gd name="T10" fmla="*/ 0 w 296"/>
              <a:gd name="T11" fmla="*/ 2147483647 h 272"/>
              <a:gd name="T12" fmla="*/ 2147483647 w 296"/>
              <a:gd name="T13" fmla="*/ 2147483647 h 272"/>
              <a:gd name="T14" fmla="*/ 2147483647 w 296"/>
              <a:gd name="T15" fmla="*/ 2147483647 h 27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96"/>
              <a:gd name="T25" fmla="*/ 0 h 272"/>
              <a:gd name="T26" fmla="*/ 296 w 296"/>
              <a:gd name="T27" fmla="*/ 272 h 27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96" h="272">
                <a:moveTo>
                  <a:pt x="144" y="16"/>
                </a:moveTo>
                <a:cubicBezTo>
                  <a:pt x="176" y="8"/>
                  <a:pt x="216" y="0"/>
                  <a:pt x="240" y="16"/>
                </a:cubicBezTo>
                <a:cubicBezTo>
                  <a:pt x="264" y="32"/>
                  <a:pt x="296" y="72"/>
                  <a:pt x="288" y="112"/>
                </a:cubicBezTo>
                <a:cubicBezTo>
                  <a:pt x="280" y="152"/>
                  <a:pt x="232" y="240"/>
                  <a:pt x="192" y="256"/>
                </a:cubicBezTo>
                <a:cubicBezTo>
                  <a:pt x="152" y="272"/>
                  <a:pt x="80" y="224"/>
                  <a:pt x="48" y="208"/>
                </a:cubicBezTo>
                <a:cubicBezTo>
                  <a:pt x="16" y="192"/>
                  <a:pt x="0" y="184"/>
                  <a:pt x="0" y="160"/>
                </a:cubicBezTo>
                <a:cubicBezTo>
                  <a:pt x="0" y="136"/>
                  <a:pt x="24" y="88"/>
                  <a:pt x="48" y="64"/>
                </a:cubicBezTo>
                <a:cubicBezTo>
                  <a:pt x="72" y="40"/>
                  <a:pt x="112" y="24"/>
                  <a:pt x="144" y="16"/>
                </a:cubicBezTo>
                <a:close/>
              </a:path>
            </a:pathLst>
          </a:custGeom>
          <a:pattFill prst="ltUpDiag">
            <a:fgClr>
              <a:srgbClr val="FF0000"/>
            </a:fgClr>
            <a:bgClr>
              <a:schemeClr val="bg1"/>
            </a:bgClr>
          </a:pattFill>
          <a:ln w="12700" cap="flat" cmpd="sng">
            <a:solidFill>
              <a:srgbClr val="FF0000"/>
            </a:solidFill>
            <a:prstDash val="solid"/>
            <a:round/>
            <a:headEnd type="none" w="med" len="lg"/>
            <a:tailEnd type="none" w="med" len="sm"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22" name="Text Box 10"/>
          <p:cNvSpPr txBox="1">
            <a:spLocks noChangeArrowheads="1"/>
          </p:cNvSpPr>
          <p:nvPr/>
        </p:nvSpPr>
        <p:spPr bwMode="auto">
          <a:xfrm>
            <a:off x="1946299" y="2323778"/>
            <a:ext cx="1820862" cy="341312"/>
          </a:xfrm>
          <a:prstGeom prst="rect">
            <a:avLst/>
          </a:prstGeom>
          <a:noFill/>
          <a:ln w="12700">
            <a:noFill/>
            <a:miter lim="800000"/>
            <a:headEnd type="none" w="med" len="lg"/>
            <a:tailEnd type="none" w="med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/>
              <a:t>Army 1</a:t>
            </a:r>
          </a:p>
        </p:txBody>
      </p:sp>
      <p:sp>
        <p:nvSpPr>
          <p:cNvPr id="23" name="Freeform 11" descr="Light upward diagonal"/>
          <p:cNvSpPr>
            <a:spLocks/>
          </p:cNvSpPr>
          <p:nvPr/>
        </p:nvSpPr>
        <p:spPr bwMode="auto">
          <a:xfrm>
            <a:off x="6256361" y="3517578"/>
            <a:ext cx="1162050" cy="1227137"/>
          </a:xfrm>
          <a:custGeom>
            <a:avLst/>
            <a:gdLst>
              <a:gd name="T0" fmla="*/ 2147483647 w 276"/>
              <a:gd name="T1" fmla="*/ 2147483647 h 291"/>
              <a:gd name="T2" fmla="*/ 2147483647 w 276"/>
              <a:gd name="T3" fmla="*/ 2147483647 h 291"/>
              <a:gd name="T4" fmla="*/ 2147483647 w 276"/>
              <a:gd name="T5" fmla="*/ 2147483647 h 291"/>
              <a:gd name="T6" fmla="*/ 2147483647 w 276"/>
              <a:gd name="T7" fmla="*/ 2147483647 h 291"/>
              <a:gd name="T8" fmla="*/ 2147483647 w 276"/>
              <a:gd name="T9" fmla="*/ 2147483647 h 291"/>
              <a:gd name="T10" fmla="*/ 2147483647 w 276"/>
              <a:gd name="T11" fmla="*/ 2147483647 h 291"/>
              <a:gd name="T12" fmla="*/ 2147483647 w 276"/>
              <a:gd name="T13" fmla="*/ 2147483647 h 291"/>
              <a:gd name="T14" fmla="*/ 2147483647 w 276"/>
              <a:gd name="T15" fmla="*/ 2147483647 h 291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76"/>
              <a:gd name="T25" fmla="*/ 0 h 291"/>
              <a:gd name="T26" fmla="*/ 276 w 276"/>
              <a:gd name="T27" fmla="*/ 291 h 291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76" h="291">
                <a:moveTo>
                  <a:pt x="114" y="19"/>
                </a:moveTo>
                <a:cubicBezTo>
                  <a:pt x="146" y="11"/>
                  <a:pt x="183" y="0"/>
                  <a:pt x="210" y="19"/>
                </a:cubicBezTo>
                <a:cubicBezTo>
                  <a:pt x="237" y="38"/>
                  <a:pt x="270" y="89"/>
                  <a:pt x="273" y="131"/>
                </a:cubicBezTo>
                <a:cubicBezTo>
                  <a:pt x="276" y="173"/>
                  <a:pt x="271" y="247"/>
                  <a:pt x="231" y="269"/>
                </a:cubicBezTo>
                <a:cubicBezTo>
                  <a:pt x="191" y="291"/>
                  <a:pt x="66" y="282"/>
                  <a:pt x="33" y="263"/>
                </a:cubicBezTo>
                <a:cubicBezTo>
                  <a:pt x="0" y="244"/>
                  <a:pt x="35" y="188"/>
                  <a:pt x="33" y="155"/>
                </a:cubicBezTo>
                <a:cubicBezTo>
                  <a:pt x="31" y="122"/>
                  <a:pt x="5" y="90"/>
                  <a:pt x="18" y="67"/>
                </a:cubicBezTo>
                <a:cubicBezTo>
                  <a:pt x="31" y="44"/>
                  <a:pt x="82" y="27"/>
                  <a:pt x="114" y="19"/>
                </a:cubicBezTo>
                <a:close/>
              </a:path>
            </a:pathLst>
          </a:custGeom>
          <a:pattFill prst="ltUpDiag">
            <a:fgClr>
              <a:srgbClr val="FF0000"/>
            </a:fgClr>
            <a:bgClr>
              <a:schemeClr val="bg1"/>
            </a:bgClr>
          </a:pattFill>
          <a:ln w="12700" cap="flat" cmpd="sng">
            <a:solidFill>
              <a:srgbClr val="FF0000"/>
            </a:solidFill>
            <a:prstDash val="solid"/>
            <a:round/>
            <a:headEnd type="none" w="med" len="lg"/>
            <a:tailEnd type="none" w="med" len="sm"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24" name="Text Box 12"/>
          <p:cNvSpPr txBox="1">
            <a:spLocks noChangeArrowheads="1"/>
          </p:cNvSpPr>
          <p:nvPr/>
        </p:nvSpPr>
        <p:spPr bwMode="auto">
          <a:xfrm>
            <a:off x="5938861" y="3122290"/>
            <a:ext cx="1820863" cy="339725"/>
          </a:xfrm>
          <a:prstGeom prst="rect">
            <a:avLst/>
          </a:prstGeom>
          <a:noFill/>
          <a:ln w="12700">
            <a:noFill/>
            <a:miter lim="800000"/>
            <a:headEnd type="none" w="med" len="lg"/>
            <a:tailEnd type="none" w="med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/>
              <a:t>Army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15"/>
          <p:cNvSpPr txBox="1">
            <a:spLocks noChangeArrowheads="1"/>
          </p:cNvSpPr>
          <p:nvPr/>
        </p:nvSpPr>
        <p:spPr bwMode="auto">
          <a:xfrm>
            <a:off x="96261" y="28575"/>
            <a:ext cx="9710304" cy="143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5782" tIns="47891" rIns="95782" bIns="47891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2800" b="1"/>
              <a:t>You are commanding Army 1, the objective </a:t>
            </a:r>
            <a:br>
              <a:rPr lang="en-US" sz="2800" b="1"/>
            </a:br>
            <a:r>
              <a:rPr lang="en-US" sz="2800" b="1"/>
              <a:t>is to capture the island. Army 2 have the </a:t>
            </a:r>
            <a:br>
              <a:rPr lang="en-US" sz="2800" b="1"/>
            </a:br>
            <a:r>
              <a:rPr lang="en-US" sz="2800" b="1"/>
              <a:t>same objective (Continued)</a:t>
            </a:r>
          </a:p>
        </p:txBody>
      </p:sp>
      <p:sp>
        <p:nvSpPr>
          <p:cNvPr id="15" name="Freeform 2"/>
          <p:cNvSpPr>
            <a:spLocks/>
          </p:cNvSpPr>
          <p:nvPr/>
        </p:nvSpPr>
        <p:spPr bwMode="auto">
          <a:xfrm>
            <a:off x="3827463" y="2424113"/>
            <a:ext cx="1363662" cy="2362200"/>
          </a:xfrm>
          <a:custGeom>
            <a:avLst/>
            <a:gdLst>
              <a:gd name="T0" fmla="*/ 2147483647 w 301"/>
              <a:gd name="T1" fmla="*/ 2147483647 h 521"/>
              <a:gd name="T2" fmla="*/ 2147483647 w 301"/>
              <a:gd name="T3" fmla="*/ 2147483647 h 521"/>
              <a:gd name="T4" fmla="*/ 2147483647 w 301"/>
              <a:gd name="T5" fmla="*/ 2147483647 h 521"/>
              <a:gd name="T6" fmla="*/ 2147483647 w 301"/>
              <a:gd name="T7" fmla="*/ 2147483647 h 521"/>
              <a:gd name="T8" fmla="*/ 2147483647 w 301"/>
              <a:gd name="T9" fmla="*/ 2147483647 h 521"/>
              <a:gd name="T10" fmla="*/ 2147483647 w 301"/>
              <a:gd name="T11" fmla="*/ 2147483647 h 521"/>
              <a:gd name="T12" fmla="*/ 2147483647 w 301"/>
              <a:gd name="T13" fmla="*/ 2147483647 h 521"/>
              <a:gd name="T14" fmla="*/ 2147483647 w 301"/>
              <a:gd name="T15" fmla="*/ 2147483647 h 521"/>
              <a:gd name="T16" fmla="*/ 2147483647 w 301"/>
              <a:gd name="T17" fmla="*/ 2147483647 h 521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301"/>
              <a:gd name="T28" fmla="*/ 0 h 521"/>
              <a:gd name="T29" fmla="*/ 301 w 301"/>
              <a:gd name="T30" fmla="*/ 521 h 521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301" h="521">
                <a:moveTo>
                  <a:pt x="126" y="3"/>
                </a:moveTo>
                <a:cubicBezTo>
                  <a:pt x="163" y="0"/>
                  <a:pt x="251" y="13"/>
                  <a:pt x="276" y="63"/>
                </a:cubicBezTo>
                <a:cubicBezTo>
                  <a:pt x="301" y="113"/>
                  <a:pt x="286" y="247"/>
                  <a:pt x="276" y="303"/>
                </a:cubicBezTo>
                <a:cubicBezTo>
                  <a:pt x="266" y="359"/>
                  <a:pt x="241" y="363"/>
                  <a:pt x="216" y="399"/>
                </a:cubicBezTo>
                <a:cubicBezTo>
                  <a:pt x="191" y="435"/>
                  <a:pt x="160" y="521"/>
                  <a:pt x="126" y="519"/>
                </a:cubicBezTo>
                <a:cubicBezTo>
                  <a:pt x="92" y="517"/>
                  <a:pt x="24" y="440"/>
                  <a:pt x="12" y="387"/>
                </a:cubicBezTo>
                <a:cubicBezTo>
                  <a:pt x="0" y="334"/>
                  <a:pt x="47" y="252"/>
                  <a:pt x="54" y="201"/>
                </a:cubicBezTo>
                <a:cubicBezTo>
                  <a:pt x="61" y="150"/>
                  <a:pt x="42" y="114"/>
                  <a:pt x="54" y="81"/>
                </a:cubicBezTo>
                <a:cubicBezTo>
                  <a:pt x="66" y="48"/>
                  <a:pt x="89" y="6"/>
                  <a:pt x="126" y="3"/>
                </a:cubicBezTo>
                <a:close/>
              </a:path>
            </a:pathLst>
          </a:custGeom>
          <a:solidFill>
            <a:srgbClr val="99FF66"/>
          </a:solidFill>
          <a:ln w="19050" cap="flat" cmpd="sng">
            <a:solidFill>
              <a:schemeClr val="tx1"/>
            </a:solidFill>
            <a:prstDash val="solid"/>
            <a:round/>
            <a:headEnd type="none" w="med" len="lg"/>
            <a:tailEnd type="none" w="med" len="sm"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4078288" y="2533650"/>
            <a:ext cx="1522412" cy="366713"/>
          </a:xfrm>
          <a:prstGeom prst="rect">
            <a:avLst/>
          </a:prstGeom>
          <a:noFill/>
          <a:ln w="19050">
            <a:noFill/>
            <a:miter lim="800000"/>
            <a:headEnd type="none" w="med" len="lg"/>
            <a:tailEnd type="none" w="med" len="sm"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1800"/>
              <a:t>Island</a:t>
            </a:r>
          </a:p>
        </p:txBody>
      </p:sp>
      <p:sp>
        <p:nvSpPr>
          <p:cNvPr id="17" name="Freeform 4"/>
          <p:cNvSpPr>
            <a:spLocks/>
          </p:cNvSpPr>
          <p:nvPr/>
        </p:nvSpPr>
        <p:spPr bwMode="auto">
          <a:xfrm rot="19064029" flipH="1">
            <a:off x="3513138" y="3876675"/>
            <a:ext cx="554037" cy="215900"/>
          </a:xfrm>
          <a:custGeom>
            <a:avLst/>
            <a:gdLst>
              <a:gd name="T0" fmla="*/ 0 w 349"/>
              <a:gd name="T1" fmla="*/ 0 h 136"/>
              <a:gd name="T2" fmla="*/ 0 w 349"/>
              <a:gd name="T3" fmla="*/ 2147483647 h 136"/>
              <a:gd name="T4" fmla="*/ 2147483647 w 349"/>
              <a:gd name="T5" fmla="*/ 2147483647 h 136"/>
              <a:gd name="T6" fmla="*/ 2147483647 w 349"/>
              <a:gd name="T7" fmla="*/ 2147483647 h 136"/>
              <a:gd name="T8" fmla="*/ 2147483647 w 349"/>
              <a:gd name="T9" fmla="*/ 2147483647 h 136"/>
              <a:gd name="T10" fmla="*/ 2147483647 w 349"/>
              <a:gd name="T11" fmla="*/ 2147483647 h 136"/>
              <a:gd name="T12" fmla="*/ 2147483647 w 349"/>
              <a:gd name="T13" fmla="*/ 0 h 136"/>
              <a:gd name="T14" fmla="*/ 0 w 349"/>
              <a:gd name="T15" fmla="*/ 0 h 1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349"/>
              <a:gd name="T25" fmla="*/ 0 h 136"/>
              <a:gd name="T26" fmla="*/ 349 w 349"/>
              <a:gd name="T27" fmla="*/ 136 h 1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349" h="136">
                <a:moveTo>
                  <a:pt x="0" y="0"/>
                </a:moveTo>
                <a:lnTo>
                  <a:pt x="0" y="136"/>
                </a:lnTo>
                <a:lnTo>
                  <a:pt x="317" y="136"/>
                </a:lnTo>
                <a:lnTo>
                  <a:pt x="292" y="92"/>
                </a:lnTo>
                <a:lnTo>
                  <a:pt x="349" y="59"/>
                </a:lnTo>
                <a:lnTo>
                  <a:pt x="301" y="38"/>
                </a:lnTo>
                <a:lnTo>
                  <a:pt x="317" y="0"/>
                </a:lnTo>
                <a:lnTo>
                  <a:pt x="0" y="0"/>
                </a:lnTo>
                <a:close/>
              </a:path>
            </a:pathLst>
          </a:custGeom>
          <a:solidFill>
            <a:srgbClr val="993366"/>
          </a:solidFill>
          <a:ln w="19050" cap="flat" cmpd="sng">
            <a:solidFill>
              <a:schemeClr val="tx1"/>
            </a:solidFill>
            <a:prstDash val="solid"/>
            <a:round/>
            <a:headEnd type="none" w="med" len="med"/>
            <a:tailEnd type="none" w="sm" len="med"/>
          </a:ln>
        </p:spPr>
        <p:txBody>
          <a:bodyPr/>
          <a:lstStyle/>
          <a:p>
            <a:endParaRPr lang="en-US"/>
          </a:p>
        </p:txBody>
      </p:sp>
      <p:sp>
        <p:nvSpPr>
          <p:cNvPr id="18" name="Freeform 5" descr="Light upward diagonal"/>
          <p:cNvSpPr>
            <a:spLocks/>
          </p:cNvSpPr>
          <p:nvPr/>
        </p:nvSpPr>
        <p:spPr bwMode="auto">
          <a:xfrm>
            <a:off x="3856038" y="2922588"/>
            <a:ext cx="787400" cy="1657350"/>
          </a:xfrm>
          <a:custGeom>
            <a:avLst/>
            <a:gdLst>
              <a:gd name="T0" fmla="*/ 2147483647 w 296"/>
              <a:gd name="T1" fmla="*/ 2147483647 h 272"/>
              <a:gd name="T2" fmla="*/ 2147483647 w 296"/>
              <a:gd name="T3" fmla="*/ 2147483647 h 272"/>
              <a:gd name="T4" fmla="*/ 2147483647 w 296"/>
              <a:gd name="T5" fmla="*/ 2147483647 h 272"/>
              <a:gd name="T6" fmla="*/ 2147483647 w 296"/>
              <a:gd name="T7" fmla="*/ 2147483647 h 272"/>
              <a:gd name="T8" fmla="*/ 2147483647 w 296"/>
              <a:gd name="T9" fmla="*/ 2147483647 h 272"/>
              <a:gd name="T10" fmla="*/ 0 w 296"/>
              <a:gd name="T11" fmla="*/ 2147483647 h 272"/>
              <a:gd name="T12" fmla="*/ 2147483647 w 296"/>
              <a:gd name="T13" fmla="*/ 2147483647 h 272"/>
              <a:gd name="T14" fmla="*/ 2147483647 w 296"/>
              <a:gd name="T15" fmla="*/ 2147483647 h 27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96"/>
              <a:gd name="T25" fmla="*/ 0 h 272"/>
              <a:gd name="T26" fmla="*/ 296 w 296"/>
              <a:gd name="T27" fmla="*/ 272 h 27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96" h="272">
                <a:moveTo>
                  <a:pt x="144" y="16"/>
                </a:moveTo>
                <a:cubicBezTo>
                  <a:pt x="176" y="8"/>
                  <a:pt x="216" y="0"/>
                  <a:pt x="240" y="16"/>
                </a:cubicBezTo>
                <a:cubicBezTo>
                  <a:pt x="264" y="32"/>
                  <a:pt x="296" y="72"/>
                  <a:pt x="288" y="112"/>
                </a:cubicBezTo>
                <a:cubicBezTo>
                  <a:pt x="280" y="152"/>
                  <a:pt x="232" y="240"/>
                  <a:pt x="192" y="256"/>
                </a:cubicBezTo>
                <a:cubicBezTo>
                  <a:pt x="152" y="272"/>
                  <a:pt x="80" y="224"/>
                  <a:pt x="48" y="208"/>
                </a:cubicBezTo>
                <a:cubicBezTo>
                  <a:pt x="16" y="192"/>
                  <a:pt x="0" y="184"/>
                  <a:pt x="0" y="160"/>
                </a:cubicBezTo>
                <a:cubicBezTo>
                  <a:pt x="0" y="136"/>
                  <a:pt x="24" y="88"/>
                  <a:pt x="48" y="64"/>
                </a:cubicBezTo>
                <a:cubicBezTo>
                  <a:pt x="72" y="40"/>
                  <a:pt x="112" y="24"/>
                  <a:pt x="144" y="16"/>
                </a:cubicBezTo>
                <a:close/>
              </a:path>
            </a:pathLst>
          </a:custGeom>
          <a:pattFill prst="ltUpDiag">
            <a:fgClr>
              <a:srgbClr val="FF0000"/>
            </a:fgClr>
            <a:bgClr>
              <a:schemeClr val="bg1"/>
            </a:bgClr>
          </a:pattFill>
          <a:ln w="12700" cap="flat" cmpd="sng">
            <a:solidFill>
              <a:srgbClr val="FF0000"/>
            </a:solidFill>
            <a:prstDash val="solid"/>
            <a:round/>
            <a:headEnd type="none" w="med" len="lg"/>
            <a:tailEnd type="none" w="med" len="sm"/>
          </a:ln>
        </p:spPr>
        <p:txBody>
          <a:bodyPr anchor="ctr">
            <a:spAutoFit/>
          </a:bodyPr>
          <a:lstStyle/>
          <a:p>
            <a:endParaRPr lang="en-US"/>
          </a:p>
        </p:txBody>
      </p:sp>
      <p:grpSp>
        <p:nvGrpSpPr>
          <p:cNvPr id="19" name="Group 6"/>
          <p:cNvGrpSpPr>
            <a:grpSpLocks/>
          </p:cNvGrpSpPr>
          <p:nvPr/>
        </p:nvGrpSpPr>
        <p:grpSpPr bwMode="auto">
          <a:xfrm>
            <a:off x="2522538" y="1458913"/>
            <a:ext cx="4294187" cy="4732337"/>
            <a:chOff x="1596" y="156"/>
            <a:chExt cx="948" cy="1044"/>
          </a:xfrm>
        </p:grpSpPr>
        <p:sp>
          <p:nvSpPr>
            <p:cNvPr id="20" name="Freeform 7"/>
            <p:cNvSpPr>
              <a:spLocks/>
            </p:cNvSpPr>
            <p:nvPr/>
          </p:nvSpPr>
          <p:spPr bwMode="auto">
            <a:xfrm>
              <a:off x="1596" y="156"/>
              <a:ext cx="372" cy="1044"/>
            </a:xfrm>
            <a:custGeom>
              <a:avLst/>
              <a:gdLst>
                <a:gd name="T0" fmla="*/ 0 w 372"/>
                <a:gd name="T1" fmla="*/ 0 h 1044"/>
                <a:gd name="T2" fmla="*/ 228 w 372"/>
                <a:gd name="T3" fmla="*/ 276 h 1044"/>
                <a:gd name="T4" fmla="*/ 84 w 372"/>
                <a:gd name="T5" fmla="*/ 708 h 1044"/>
                <a:gd name="T6" fmla="*/ 372 w 372"/>
                <a:gd name="T7" fmla="*/ 1044 h 1044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72"/>
                <a:gd name="T13" fmla="*/ 0 h 1044"/>
                <a:gd name="T14" fmla="*/ 372 w 372"/>
                <a:gd name="T15" fmla="*/ 1044 h 1044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72" h="1044">
                  <a:moveTo>
                    <a:pt x="0" y="0"/>
                  </a:moveTo>
                  <a:cubicBezTo>
                    <a:pt x="39" y="46"/>
                    <a:pt x="214" y="158"/>
                    <a:pt x="228" y="276"/>
                  </a:cubicBezTo>
                  <a:cubicBezTo>
                    <a:pt x="242" y="394"/>
                    <a:pt x="60" y="580"/>
                    <a:pt x="84" y="708"/>
                  </a:cubicBezTo>
                  <a:cubicBezTo>
                    <a:pt x="108" y="836"/>
                    <a:pt x="324" y="988"/>
                    <a:pt x="372" y="1044"/>
                  </a:cubicBezTo>
                </a:path>
              </a:pathLst>
            </a:custGeom>
            <a:noFill/>
            <a:ln w="31750" cap="flat" cmpd="sng">
              <a:solidFill>
                <a:srgbClr val="0000FF"/>
              </a:solidFill>
              <a:prstDash val="solid"/>
              <a:round/>
              <a:headEnd type="none" w="med" len="lg"/>
              <a:tailEnd type="none" w="med" len="sm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21" name="Freeform 8"/>
            <p:cNvSpPr>
              <a:spLocks/>
            </p:cNvSpPr>
            <p:nvPr/>
          </p:nvSpPr>
          <p:spPr bwMode="auto">
            <a:xfrm>
              <a:off x="2172" y="156"/>
              <a:ext cx="372" cy="1044"/>
            </a:xfrm>
            <a:custGeom>
              <a:avLst/>
              <a:gdLst>
                <a:gd name="T0" fmla="*/ 0 w 372"/>
                <a:gd name="T1" fmla="*/ 0 h 1044"/>
                <a:gd name="T2" fmla="*/ 228 w 372"/>
                <a:gd name="T3" fmla="*/ 276 h 1044"/>
                <a:gd name="T4" fmla="*/ 84 w 372"/>
                <a:gd name="T5" fmla="*/ 708 h 1044"/>
                <a:gd name="T6" fmla="*/ 372 w 372"/>
                <a:gd name="T7" fmla="*/ 1044 h 1044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72"/>
                <a:gd name="T13" fmla="*/ 0 h 1044"/>
                <a:gd name="T14" fmla="*/ 372 w 372"/>
                <a:gd name="T15" fmla="*/ 1044 h 1044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72" h="1044">
                  <a:moveTo>
                    <a:pt x="0" y="0"/>
                  </a:moveTo>
                  <a:cubicBezTo>
                    <a:pt x="39" y="46"/>
                    <a:pt x="214" y="158"/>
                    <a:pt x="228" y="276"/>
                  </a:cubicBezTo>
                  <a:cubicBezTo>
                    <a:pt x="242" y="394"/>
                    <a:pt x="60" y="580"/>
                    <a:pt x="84" y="708"/>
                  </a:cubicBezTo>
                  <a:cubicBezTo>
                    <a:pt x="108" y="836"/>
                    <a:pt x="324" y="988"/>
                    <a:pt x="372" y="1044"/>
                  </a:cubicBezTo>
                </a:path>
              </a:pathLst>
            </a:custGeom>
            <a:noFill/>
            <a:ln w="31750" cap="flat" cmpd="sng">
              <a:solidFill>
                <a:srgbClr val="0000FF"/>
              </a:solidFill>
              <a:prstDash val="solid"/>
              <a:round/>
              <a:headEnd type="none" w="med" len="lg"/>
              <a:tailEnd type="none" w="med" len="sm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sp>
        <p:nvSpPr>
          <p:cNvPr id="22" name="Rectangle 9"/>
          <p:cNvSpPr>
            <a:spLocks noChangeArrowheads="1"/>
          </p:cNvSpPr>
          <p:nvPr/>
        </p:nvSpPr>
        <p:spPr bwMode="auto">
          <a:xfrm>
            <a:off x="4832350" y="3797300"/>
            <a:ext cx="1087438" cy="217488"/>
          </a:xfrm>
          <a:prstGeom prst="rect">
            <a:avLst/>
          </a:prstGeom>
          <a:solidFill>
            <a:srgbClr val="993366"/>
          </a:solidFill>
          <a:ln w="12700">
            <a:solidFill>
              <a:schemeClr val="tx1"/>
            </a:solidFill>
            <a:miter lim="800000"/>
            <a:headEnd type="none" w="med" len="lg"/>
            <a:tailEnd type="none" w="med" len="sm"/>
          </a:ln>
        </p:spPr>
        <p:txBody>
          <a:bodyPr anchor="ctr">
            <a:spAutoFit/>
          </a:bodyPr>
          <a:lstStyle/>
          <a:p>
            <a:endParaRPr lang="en-GB"/>
          </a:p>
        </p:txBody>
      </p:sp>
      <p:sp>
        <p:nvSpPr>
          <p:cNvPr id="23" name="Text Box 10"/>
          <p:cNvSpPr txBox="1">
            <a:spLocks noChangeArrowheads="1"/>
          </p:cNvSpPr>
          <p:nvPr/>
        </p:nvSpPr>
        <p:spPr bwMode="auto">
          <a:xfrm>
            <a:off x="3635375" y="3354388"/>
            <a:ext cx="1249363" cy="366712"/>
          </a:xfrm>
          <a:prstGeom prst="rect">
            <a:avLst/>
          </a:prstGeom>
          <a:noFill/>
          <a:ln w="12700">
            <a:noFill/>
            <a:miter lim="800000"/>
            <a:headEnd type="none" w="med" len="lg"/>
            <a:tailEnd type="none" w="med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/>
              <a:t>Army 1</a:t>
            </a:r>
          </a:p>
        </p:txBody>
      </p:sp>
      <p:sp>
        <p:nvSpPr>
          <p:cNvPr id="24" name="Freeform 11" descr="Light upward diagonal"/>
          <p:cNvSpPr>
            <a:spLocks/>
          </p:cNvSpPr>
          <p:nvPr/>
        </p:nvSpPr>
        <p:spPr bwMode="auto">
          <a:xfrm>
            <a:off x="5867400" y="3421063"/>
            <a:ext cx="1250950" cy="1319212"/>
          </a:xfrm>
          <a:custGeom>
            <a:avLst/>
            <a:gdLst>
              <a:gd name="T0" fmla="*/ 2147483647 w 276"/>
              <a:gd name="T1" fmla="*/ 2147483647 h 291"/>
              <a:gd name="T2" fmla="*/ 2147483647 w 276"/>
              <a:gd name="T3" fmla="*/ 2147483647 h 291"/>
              <a:gd name="T4" fmla="*/ 2147483647 w 276"/>
              <a:gd name="T5" fmla="*/ 2147483647 h 291"/>
              <a:gd name="T6" fmla="*/ 2147483647 w 276"/>
              <a:gd name="T7" fmla="*/ 2147483647 h 291"/>
              <a:gd name="T8" fmla="*/ 2147483647 w 276"/>
              <a:gd name="T9" fmla="*/ 2147483647 h 291"/>
              <a:gd name="T10" fmla="*/ 2147483647 w 276"/>
              <a:gd name="T11" fmla="*/ 2147483647 h 291"/>
              <a:gd name="T12" fmla="*/ 2147483647 w 276"/>
              <a:gd name="T13" fmla="*/ 2147483647 h 291"/>
              <a:gd name="T14" fmla="*/ 2147483647 w 276"/>
              <a:gd name="T15" fmla="*/ 2147483647 h 291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276"/>
              <a:gd name="T25" fmla="*/ 0 h 291"/>
              <a:gd name="T26" fmla="*/ 276 w 276"/>
              <a:gd name="T27" fmla="*/ 291 h 291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76" h="291">
                <a:moveTo>
                  <a:pt x="114" y="19"/>
                </a:moveTo>
                <a:cubicBezTo>
                  <a:pt x="146" y="11"/>
                  <a:pt x="183" y="0"/>
                  <a:pt x="210" y="19"/>
                </a:cubicBezTo>
                <a:cubicBezTo>
                  <a:pt x="237" y="38"/>
                  <a:pt x="270" y="89"/>
                  <a:pt x="273" y="131"/>
                </a:cubicBezTo>
                <a:cubicBezTo>
                  <a:pt x="276" y="173"/>
                  <a:pt x="271" y="247"/>
                  <a:pt x="231" y="269"/>
                </a:cubicBezTo>
                <a:cubicBezTo>
                  <a:pt x="191" y="291"/>
                  <a:pt x="66" y="282"/>
                  <a:pt x="33" y="263"/>
                </a:cubicBezTo>
                <a:cubicBezTo>
                  <a:pt x="0" y="244"/>
                  <a:pt x="35" y="188"/>
                  <a:pt x="33" y="155"/>
                </a:cubicBezTo>
                <a:cubicBezTo>
                  <a:pt x="31" y="122"/>
                  <a:pt x="5" y="90"/>
                  <a:pt x="18" y="67"/>
                </a:cubicBezTo>
                <a:cubicBezTo>
                  <a:pt x="31" y="44"/>
                  <a:pt x="82" y="27"/>
                  <a:pt x="114" y="19"/>
                </a:cubicBezTo>
                <a:close/>
              </a:path>
            </a:pathLst>
          </a:custGeom>
          <a:pattFill prst="ltUpDiag">
            <a:fgClr>
              <a:srgbClr val="FF0000"/>
            </a:fgClr>
            <a:bgClr>
              <a:schemeClr val="bg1"/>
            </a:bgClr>
          </a:pattFill>
          <a:ln w="12700" cap="flat" cmpd="sng">
            <a:solidFill>
              <a:srgbClr val="FF0000"/>
            </a:solidFill>
            <a:prstDash val="solid"/>
            <a:round/>
            <a:headEnd type="none" w="med" len="lg"/>
            <a:tailEnd type="none" w="med" len="sm"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25" name="Text Box 12"/>
          <p:cNvSpPr txBox="1">
            <a:spLocks noChangeArrowheads="1"/>
          </p:cNvSpPr>
          <p:nvPr/>
        </p:nvSpPr>
        <p:spPr bwMode="auto">
          <a:xfrm>
            <a:off x="5729288" y="2995613"/>
            <a:ext cx="1957387" cy="366712"/>
          </a:xfrm>
          <a:prstGeom prst="rect">
            <a:avLst/>
          </a:prstGeom>
          <a:noFill/>
          <a:ln w="12700">
            <a:noFill/>
            <a:miter lim="800000"/>
            <a:headEnd type="none" w="med" len="lg"/>
            <a:tailEnd type="none" w="med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/>
              <a:t>Army 2</a:t>
            </a:r>
          </a:p>
        </p:txBody>
      </p:sp>
      <p:sp>
        <p:nvSpPr>
          <p:cNvPr id="26" name="Freeform 13"/>
          <p:cNvSpPr>
            <a:spLocks/>
          </p:cNvSpPr>
          <p:nvPr/>
        </p:nvSpPr>
        <p:spPr bwMode="auto">
          <a:xfrm rot="2535971">
            <a:off x="2852738" y="3859213"/>
            <a:ext cx="554037" cy="215900"/>
          </a:xfrm>
          <a:custGeom>
            <a:avLst/>
            <a:gdLst>
              <a:gd name="T0" fmla="*/ 0 w 349"/>
              <a:gd name="T1" fmla="*/ 0 h 136"/>
              <a:gd name="T2" fmla="*/ 0 w 349"/>
              <a:gd name="T3" fmla="*/ 2147483647 h 136"/>
              <a:gd name="T4" fmla="*/ 2147483647 w 349"/>
              <a:gd name="T5" fmla="*/ 2147483647 h 136"/>
              <a:gd name="T6" fmla="*/ 2147483647 w 349"/>
              <a:gd name="T7" fmla="*/ 2147483647 h 136"/>
              <a:gd name="T8" fmla="*/ 2147483647 w 349"/>
              <a:gd name="T9" fmla="*/ 2147483647 h 136"/>
              <a:gd name="T10" fmla="*/ 2147483647 w 349"/>
              <a:gd name="T11" fmla="*/ 2147483647 h 136"/>
              <a:gd name="T12" fmla="*/ 2147483647 w 349"/>
              <a:gd name="T13" fmla="*/ 0 h 136"/>
              <a:gd name="T14" fmla="*/ 0 w 349"/>
              <a:gd name="T15" fmla="*/ 0 h 1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349"/>
              <a:gd name="T25" fmla="*/ 0 h 136"/>
              <a:gd name="T26" fmla="*/ 349 w 349"/>
              <a:gd name="T27" fmla="*/ 136 h 1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349" h="136">
                <a:moveTo>
                  <a:pt x="0" y="0"/>
                </a:moveTo>
                <a:lnTo>
                  <a:pt x="0" y="136"/>
                </a:lnTo>
                <a:lnTo>
                  <a:pt x="317" y="136"/>
                </a:lnTo>
                <a:lnTo>
                  <a:pt x="292" y="92"/>
                </a:lnTo>
                <a:lnTo>
                  <a:pt x="349" y="59"/>
                </a:lnTo>
                <a:lnTo>
                  <a:pt x="301" y="38"/>
                </a:lnTo>
                <a:lnTo>
                  <a:pt x="317" y="0"/>
                </a:lnTo>
                <a:lnTo>
                  <a:pt x="0" y="0"/>
                </a:lnTo>
                <a:close/>
              </a:path>
            </a:pathLst>
          </a:custGeom>
          <a:solidFill>
            <a:srgbClr val="993366"/>
          </a:solidFill>
          <a:ln w="19050" cap="flat" cmpd="sng">
            <a:solidFill>
              <a:schemeClr val="tx1"/>
            </a:solidFill>
            <a:prstDash val="solid"/>
            <a:round/>
            <a:headEnd type="none" w="med" len="med"/>
            <a:tailEnd type="none" w="sm" len="me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0"/>
  <p:tag name="MMPROD_UIDATA" val="&lt;database version=&quot;6.0&quot;&gt;&lt;object type=&quot;1&quot; unique_id=&quot;10001&quot;&gt;&lt;object type=&quot;8&quot; unique_id=&quot;15008&quot;&gt;&lt;/object&gt;&lt;object type=&quot;2&quot; unique_id=&quot;15009&quot;&gt;&lt;object type=&quot;3&quot; unique_id=&quot;15010&quot;&gt;&lt;property id=&quot;20148&quot; value=&quot;5&quot;/&gt;&lt;property id=&quot;20300&quot; value=&quot;Slide 1&quot;/&gt;&lt;property id=&quot;20307&quot; value=&quot;305&quot;/&gt;&lt;/object&gt;&lt;object type=&quot;3&quot; unique_id=&quot;15011&quot;&gt;&lt;property id=&quot;20148&quot; value=&quot;5&quot;/&gt;&lt;property id=&quot;20300&quot; value=&quot;Slide 2&quot;/&gt;&lt;property id=&quot;20307&quot; value=&quot;324&quot;/&gt;&lt;/object&gt;&lt;object type=&quot;3&quot; unique_id=&quot;15012&quot;&gt;&lt;property id=&quot;20148&quot; value=&quot;5&quot;/&gt;&lt;property id=&quot;20300&quot; value=&quot;Slide 4&quot;/&gt;&lt;property id=&quot;20307&quot; value=&quot;325&quot;/&gt;&lt;/object&gt;&lt;object type=&quot;3&quot; unique_id=&quot;15013&quot;&gt;&lt;property id=&quot;20148&quot; value=&quot;5&quot;/&gt;&lt;property id=&quot;20300&quot; value=&quot;Slide 5&quot;/&gt;&lt;property id=&quot;20307&quot; value=&quot;335&quot;/&gt;&lt;/object&gt;&lt;object type=&quot;3&quot; unique_id=&quot;15014&quot;&gt;&lt;property id=&quot;20148&quot; value=&quot;5&quot;/&gt;&lt;property id=&quot;20300&quot; value=&quot;Slide 6&quot;/&gt;&lt;property id=&quot;20307&quot; value=&quot;326&quot;/&gt;&lt;/object&gt;&lt;object type=&quot;3&quot; unique_id=&quot;15015&quot;&gt;&lt;property id=&quot;20148&quot; value=&quot;5&quot;/&gt;&lt;property id=&quot;20300&quot; value=&quot;Slide 7&quot;/&gt;&lt;property id=&quot;20307&quot; value=&quot;327&quot;/&gt;&lt;/object&gt;&lt;object type=&quot;3&quot; unique_id=&quot;15016&quot;&gt;&lt;property id=&quot;20148&quot; value=&quot;5&quot;/&gt;&lt;property id=&quot;20300&quot; value=&quot;Slide 8&quot;/&gt;&lt;property id=&quot;20307&quot; value=&quot;336&quot;/&gt;&lt;/object&gt;&lt;object type=&quot;3&quot; unique_id=&quot;15017&quot;&gt;&lt;property id=&quot;20148&quot; value=&quot;5&quot;/&gt;&lt;property id=&quot;20300&quot; value=&quot;Slide 9&quot;/&gt;&lt;property id=&quot;20307&quot; value=&quot;337&quot;/&gt;&lt;/object&gt;&lt;object type=&quot;3&quot; unique_id=&quot;15018&quot;&gt;&lt;property id=&quot;20148&quot; value=&quot;5&quot;/&gt;&lt;property id=&quot;20300&quot; value=&quot;Slide 10&quot;/&gt;&lt;property id=&quot;20307&quot; value=&quot;330&quot;/&gt;&lt;/object&gt;&lt;object type=&quot;3&quot; unique_id=&quot;15019&quot;&gt;&lt;property id=&quot;20148&quot; value=&quot;5&quot;/&gt;&lt;property id=&quot;20300&quot; value=&quot;Slide 11&quot;/&gt;&lt;property id=&quot;20307&quot; value=&quot;331&quot;/&gt;&lt;/object&gt;&lt;object type=&quot;3&quot; unique_id=&quot;15020&quot;&gt;&lt;property id=&quot;20148&quot; value=&quot;5&quot;/&gt;&lt;property id=&quot;20300&quot; value=&quot;Slide 12&quot;/&gt;&lt;property id=&quot;20307&quot; value=&quot;343&quot;/&gt;&lt;/object&gt;&lt;object type=&quot;3&quot; unique_id=&quot;15021&quot;&gt;&lt;property id=&quot;20148&quot; value=&quot;5&quot;/&gt;&lt;property id=&quot;20300&quot; value=&quot;Slide 13&quot;/&gt;&lt;property id=&quot;20307&quot; value=&quot;308&quot;/&gt;&lt;/object&gt;&lt;object type=&quot;3&quot; unique_id=&quot;15022&quot;&gt;&lt;property id=&quot;20148&quot; value=&quot;5&quot;/&gt;&lt;property id=&quot;20300&quot; value=&quot;Slide 14&quot;/&gt;&lt;property id=&quot;20307&quot; value=&quot;309&quot;/&gt;&lt;/object&gt;&lt;object type=&quot;3&quot; unique_id=&quot;15023&quot;&gt;&lt;property id=&quot;20148&quot; value=&quot;5&quot;/&gt;&lt;property id=&quot;20300&quot; value=&quot;Slide 15&quot;/&gt;&lt;property id=&quot;20307&quot; value=&quot;310&quot;/&gt;&lt;/object&gt;&lt;object type=&quot;3&quot; unique_id=&quot;15024&quot;&gt;&lt;property id=&quot;20148&quot; value=&quot;5&quot;/&gt;&lt;property id=&quot;20300&quot; value=&quot;Slide 17&quot;/&gt;&lt;property id=&quot;20307&quot; value=&quot;340&quot;/&gt;&lt;/object&gt;&lt;object type=&quot;3&quot; unique_id=&quot;15025&quot;&gt;&lt;property id=&quot;20148&quot; value=&quot;5&quot;/&gt;&lt;property id=&quot;20300&quot; value=&quot;Slide 18&quot;/&gt;&lt;property id=&quot;20307&quot; value=&quot;341&quot;/&gt;&lt;/object&gt;&lt;object type=&quot;3&quot; unique_id=&quot;15026&quot;&gt;&lt;property id=&quot;20148&quot; value=&quot;5&quot;/&gt;&lt;property id=&quot;20300&quot; value=&quot;Slide 19&quot;/&gt;&lt;property id=&quot;20307&quot; value=&quot;342&quot;/&gt;&lt;/object&gt;&lt;object type=&quot;3&quot; unique_id=&quot;15027&quot;&gt;&lt;property id=&quot;20148&quot; value=&quot;5&quot;/&gt;&lt;property id=&quot;20300&quot; value=&quot;Slide 20&quot;/&gt;&lt;property id=&quot;20307&quot; value=&quot;318&quot;/&gt;&lt;/object&gt;&lt;object type=&quot;3&quot; unique_id=&quot;15028&quot;&gt;&lt;property id=&quot;20148&quot; value=&quot;5&quot;/&gt;&lt;property id=&quot;20300&quot; value=&quot;Slide 21&quot;/&gt;&lt;property id=&quot;20307&quot; value=&quot;319&quot;/&gt;&lt;/object&gt;&lt;object type=&quot;3&quot; unique_id=&quot;15029&quot;&gt;&lt;property id=&quot;20148&quot; value=&quot;5&quot;/&gt;&lt;property id=&quot;20300&quot; value=&quot;Slide 22&quot;/&gt;&lt;property id=&quot;20307&quot; value=&quot;320&quot;/&gt;&lt;/object&gt;&lt;object type=&quot;3&quot; unique_id=&quot;15030&quot;&gt;&lt;property id=&quot;20148&quot; value=&quot;5&quot;/&gt;&lt;property id=&quot;20300&quot; value=&quot;Slide 23&quot;/&gt;&lt;property id=&quot;20307&quot; value=&quot;344&quot;/&gt;&lt;/object&gt;&lt;object type=&quot;3&quot; unique_id=&quot;15031&quot;&gt;&lt;property id=&quot;20148&quot; value=&quot;5&quot;/&gt;&lt;property id=&quot;20300&quot; value=&quot;Slide 24&quot;/&gt;&lt;property id=&quot;20307&quot; value=&quot;321&quot;/&gt;&lt;/object&gt;&lt;object type=&quot;3&quot; unique_id=&quot;15032&quot;&gt;&lt;property id=&quot;20148&quot; value=&quot;5&quot;/&gt;&lt;property id=&quot;20300&quot; value=&quot;Slide 25&quot;/&gt;&lt;property id=&quot;20307&quot; value=&quot;322&quot;/&gt;&lt;/object&gt;&lt;object type=&quot;3&quot; unique_id=&quot;15033&quot;&gt;&lt;property id=&quot;20148&quot; value=&quot;5&quot;/&gt;&lt;property id=&quot;20300&quot; value=&quot;Slide 3&quot;/&gt;&lt;property id=&quot;20307&quot; value=&quot;345&quot;/&gt;&lt;/object&gt;&lt;object type=&quot;3&quot; unique_id=&quot;15034&quot;&gt;&lt;property id=&quot;20148&quot; value=&quot;5&quot;/&gt;&lt;property id=&quot;20300&quot; value=&quot;Slide 16&quot;/&gt;&lt;property id=&quot;20307&quot; value=&quot;346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chemeClr val="tx1"/>
          </a:solidFill>
          <a:prstDash val="solid"/>
          <a:round/>
          <a:headEnd type="none" w="sm" len="lg"/>
          <a:tailEnd type="none" w="sm" len="lg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chemeClr val="tx1"/>
          </a:solidFill>
          <a:prstDash val="solid"/>
          <a:round/>
          <a:headEnd type="none" w="sm" len="lg"/>
          <a:tailEnd type="none" w="sm" len="lg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1637</TotalTime>
  <Words>1244</Words>
  <Application>Microsoft Office PowerPoint</Application>
  <PresentationFormat>Custom</PresentationFormat>
  <Paragraphs>350</Paragraphs>
  <Slides>23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</vt:vector>
  </TitlesOfParts>
  <Company>wu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slack</dc:creator>
  <cp:lastModifiedBy>lw-dlf</cp:lastModifiedBy>
  <cp:revision>266</cp:revision>
  <dcterms:created xsi:type="dcterms:W3CDTF">2001-06-09T15:14:13Z</dcterms:created>
  <dcterms:modified xsi:type="dcterms:W3CDTF">2017-07-28T04:08:42Z</dcterms:modified>
</cp:coreProperties>
</file>